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4" r:id="rId4"/>
    <p:sldId id="266" r:id="rId5"/>
    <p:sldId id="265" r:id="rId6"/>
    <p:sldId id="275" r:id="rId7"/>
    <p:sldId id="267" r:id="rId8"/>
    <p:sldId id="268" r:id="rId9"/>
    <p:sldId id="269" r:id="rId10"/>
    <p:sldId id="270" r:id="rId11"/>
    <p:sldId id="272" r:id="rId12"/>
    <p:sldId id="273" r:id="rId13"/>
    <p:sldId id="274" r:id="rId14"/>
    <p:sldId id="276" r:id="rId15"/>
    <p:sldId id="277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10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2C0B5F-70B3-42A6-ABE1-693B7C30B6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A97E86F-CB31-43ED-8B37-BF0F6265ED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437E2C3-2749-4E09-BDB3-DD324A42C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FE903-CC74-4BB4-A480-1CBFFA323E7C}" type="datetimeFigureOut">
              <a:rPr lang="cs-CZ" smtClean="0"/>
              <a:t>29.09.2020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8121087-8F2E-4E59-90B5-7497C2C84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2215A14-19D5-40FC-8B77-926E7B9A5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0CA6D-3AE8-4F37-8427-B0EC46A517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2099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E86DB6-0CB8-4810-BD36-A9588452C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074EA18-A756-4C40-AF46-28EB80B606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33CBC2E-6DB8-4412-9D38-9FF2C3A60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FE903-CC74-4BB4-A480-1CBFFA323E7C}" type="datetimeFigureOut">
              <a:rPr lang="cs-CZ" smtClean="0"/>
              <a:t>29.09.2020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A6AD6C9-D40B-4264-9CD3-D46D3EE2C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A09DCCF-08AE-43F8-9360-2E5FBC6E0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0CA6D-3AE8-4F37-8427-B0EC46A517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3228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6942637-29A9-40D1-9716-B2699FC6D3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7C26AB6-C2AD-4AF6-B70E-41690A30ED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4854E6C-0DCB-4112-9229-1344B3C88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FE903-CC74-4BB4-A480-1CBFFA323E7C}" type="datetimeFigureOut">
              <a:rPr lang="cs-CZ" smtClean="0"/>
              <a:t>29.09.2020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B508AF7-9E7A-49A6-8550-7ECD96157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FCC5EBA-B5B2-4421-85ED-35DF6AD5C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0CA6D-3AE8-4F37-8427-B0EC46A517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1913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F79905-7351-42E1-9E49-FC9806E9F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9D56665-F84E-41F9-B013-A218FC42FB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076DED7-47EC-40A9-814C-553B106F5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FE903-CC74-4BB4-A480-1CBFFA323E7C}" type="datetimeFigureOut">
              <a:rPr lang="cs-CZ" smtClean="0"/>
              <a:t>29.09.2020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AAF1DBF-FF73-4841-A0C4-FFD5C0487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7708853-3439-40D1-9468-8EF1E006B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0CA6D-3AE8-4F37-8427-B0EC46A517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7176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6B68BF-CA15-48D6-B57A-4A409E447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9E8B354-4C53-4B0C-B87C-C13B5A6394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F72AC28-5D5A-46D7-BC0A-757FE0C66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FE903-CC74-4BB4-A480-1CBFFA323E7C}" type="datetimeFigureOut">
              <a:rPr lang="cs-CZ" smtClean="0"/>
              <a:t>29.09.2020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E0BAB17-86F4-4A6A-A6F7-1F7AAFB63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ED84F7A-4F0F-458F-85F6-D438CF05D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0CA6D-3AE8-4F37-8427-B0EC46A517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0010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FF68C7-F982-4136-98A1-15761611B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3912B44-0D91-4D7A-93FA-70CD490B5F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E3518AA-DB25-4961-817B-06A6A60721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552A23F-65A5-4D93-84CA-739595A14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FE903-CC74-4BB4-A480-1CBFFA323E7C}" type="datetimeFigureOut">
              <a:rPr lang="cs-CZ" smtClean="0"/>
              <a:t>29.09.2020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76655B4-51CA-48B4-815D-F190A78EB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D2EB95B-2626-424E-9B21-955FD86C7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0CA6D-3AE8-4F37-8427-B0EC46A517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5546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1F47AE-5827-4242-804A-1A7746047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1A3BFA7-5E5F-4C62-8D13-4F991DFA37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F384682A-A9E7-49BB-BD57-7E80D9D51D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D1A9F921-B326-4A58-BCD6-3E013A56A4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07E88B75-D5B8-4ADF-A901-4BC03AD0A8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4540EEA-9D80-47BD-A5A8-0BD483C1D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FE903-CC74-4BB4-A480-1CBFFA323E7C}" type="datetimeFigureOut">
              <a:rPr lang="cs-CZ" smtClean="0"/>
              <a:t>29.09.2020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783790F-5FB8-4DBE-9818-875F5D50E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CFB8F7B-F542-4EBE-AE01-9EAE8B913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0CA6D-3AE8-4F37-8427-B0EC46A517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0511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47B515-77AF-4DE9-8B4D-F1CF96902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E631FC6-DA30-4CD5-9FCF-75263F29E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FE903-CC74-4BB4-A480-1CBFFA323E7C}" type="datetimeFigureOut">
              <a:rPr lang="cs-CZ" smtClean="0"/>
              <a:t>29.09.2020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CF3BA52-3C07-4D31-A852-815256451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DE1D15C-8560-484F-9E39-A74ECE7C1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0CA6D-3AE8-4F37-8427-B0EC46A517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5253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9D8E07C-07C8-4C19-A981-B008E522D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FE903-CC74-4BB4-A480-1CBFFA323E7C}" type="datetimeFigureOut">
              <a:rPr lang="cs-CZ" smtClean="0"/>
              <a:t>29.09.2020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F8F3CA8-99EC-495B-9823-F524429AF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6621FE8-4A0C-4CCA-B92F-EAF541178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0CA6D-3AE8-4F37-8427-B0EC46A517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9767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062213-E47E-40F2-A5C4-65B706279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246DAB1-8C26-4943-A7BF-2345D6531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75EC4F21-B5EA-4299-8227-DCC7EC1429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ABC3EEE-F520-4EB5-9982-65FB2319C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FE903-CC74-4BB4-A480-1CBFFA323E7C}" type="datetimeFigureOut">
              <a:rPr lang="cs-CZ" smtClean="0"/>
              <a:t>29.09.2020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8E3705F-00A5-423D-87AD-21E80796A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1790A36-F14A-42AD-B004-68CD05A40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0CA6D-3AE8-4F37-8427-B0EC46A517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1566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9C99C2-0A45-4B02-B47A-0276DB318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183A8EE-EE9A-41D3-8B35-34963CD596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59BE4A2-CE7F-4ECA-AD43-99438F37F4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FD701C9-5824-4A2B-BBCB-B53A1AFDD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FE903-CC74-4BB4-A480-1CBFFA323E7C}" type="datetimeFigureOut">
              <a:rPr lang="cs-CZ" smtClean="0"/>
              <a:t>29.09.2020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FA943D6-0367-498B-A0C2-09DFCBAB4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C571973-A936-4142-A032-054924012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0CA6D-3AE8-4F37-8427-B0EC46A517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7190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F121858-332E-42FA-99D9-B8823752E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9F6559F-B32A-42BC-9028-BE77CC67A4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3D9AF26-A57C-42D7-8275-84DA89F76F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FE903-CC74-4BB4-A480-1CBFFA323E7C}" type="datetimeFigureOut">
              <a:rPr lang="cs-CZ" smtClean="0"/>
              <a:t>29.09.2020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7FDC4E8-DBC6-44BC-816E-7977867ABF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852F1D9-F5FD-4292-A583-F3F158AAE2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0CA6D-3AE8-4F37-8427-B0EC46A517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471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184106-FC7B-43B9-B3F2-3992DA602A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Nemocniční lůžka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19894B3-CD7B-4A14-AE44-3617B777F0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PhDr. Markéta Školoudová</a:t>
            </a:r>
          </a:p>
        </p:txBody>
      </p:sp>
    </p:spTree>
    <p:extLst>
      <p:ext uri="{BB962C8B-B14F-4D97-AF65-F5344CB8AC3E}">
        <p14:creationId xmlns:p14="http://schemas.microsoft.com/office/powerpoint/2010/main" val="47477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5BB64A-1B07-432A-87F8-4EB8225C8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Pomůcky udržující vhodnou polohu nemocného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EB662DC-7605-4DE4-9139-B37161689A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  <a:defRPr/>
            </a:pPr>
            <a:r>
              <a:rPr lang="cs-CZ" b="1" u="sng" dirty="0">
                <a:solidFill>
                  <a:schemeClr val="bg1"/>
                </a:solidFill>
              </a:rPr>
              <a:t>POMŮCKY UDŽUJÍCÍ VHODNOU POLOHU </a:t>
            </a:r>
            <a:r>
              <a:rPr lang="cs-CZ" b="1" u="sng" cap="all" dirty="0">
                <a:solidFill>
                  <a:schemeClr val="bg1"/>
                </a:solidFill>
              </a:rPr>
              <a:t>nemocného</a:t>
            </a:r>
          </a:p>
          <a:p>
            <a:pPr>
              <a:defRPr/>
            </a:pPr>
            <a:r>
              <a:rPr lang="cs-CZ" dirty="0" err="1"/>
              <a:t>podhlavní</a:t>
            </a:r>
            <a:r>
              <a:rPr lang="cs-CZ" dirty="0"/>
              <a:t> a nožní panel,  dlahy, sáčky s pískem, válce, bednička, dřevěné špalíčky, Braunova dlaha, celotělová fixační podpora „had“</a:t>
            </a:r>
          </a:p>
          <a:p>
            <a:pPr marL="0" indent="0" algn="ctr">
              <a:buNone/>
              <a:defRPr/>
            </a:pPr>
            <a:endParaRPr lang="cs-CZ" b="1" u="sng" dirty="0">
              <a:solidFill>
                <a:schemeClr val="bg1"/>
              </a:solidFill>
            </a:endParaRPr>
          </a:p>
          <a:p>
            <a:pPr marL="0" indent="0" algn="ctr">
              <a:buNone/>
              <a:defRPr/>
            </a:pPr>
            <a:r>
              <a:rPr lang="cs-CZ" b="1" u="sng" dirty="0">
                <a:solidFill>
                  <a:schemeClr val="bg1"/>
                </a:solidFill>
              </a:rPr>
              <a:t>POMŮCKY USNADŇUJÍCÍ POHYB NA LUŽKU</a:t>
            </a:r>
          </a:p>
          <a:p>
            <a:pPr>
              <a:defRPr/>
            </a:pPr>
            <a:r>
              <a:rPr lang="cs-CZ" dirty="0"/>
              <a:t>hrazdička, uzdička, žebříček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1080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x\Desktop\foto odborná učebna\pokus č.2\P1100653.JPG">
            <a:extLst>
              <a:ext uri="{FF2B5EF4-FFF2-40B4-BE49-F238E27FC236}">
                <a16:creationId xmlns:a16="http://schemas.microsoft.com/office/drawing/2014/main" id="{F4D21C22-1723-4F6E-AB2B-ADFC70DAB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200" y="2384425"/>
            <a:ext cx="21463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C:\Users\x\Desktop\foto odborná učebna\pokus č.1\P1100612.JPG">
            <a:extLst>
              <a:ext uri="{FF2B5EF4-FFF2-40B4-BE49-F238E27FC236}">
                <a16:creationId xmlns:a16="http://schemas.microsoft.com/office/drawing/2014/main" id="{DFD3C810-1376-4361-8F66-E22D9B1A5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581525"/>
            <a:ext cx="2322513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ál 3">
            <a:extLst>
              <a:ext uri="{FF2B5EF4-FFF2-40B4-BE49-F238E27FC236}">
                <a16:creationId xmlns:a16="http://schemas.microsoft.com/office/drawing/2014/main" id="{2E6B1241-A380-4023-804B-A69F1AA3F009}"/>
              </a:ext>
            </a:extLst>
          </p:cNvPr>
          <p:cNvSpPr/>
          <p:nvPr/>
        </p:nvSpPr>
        <p:spPr>
          <a:xfrm>
            <a:off x="701450" y="1050926"/>
            <a:ext cx="1584325" cy="936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 err="1"/>
              <a:t>podhlavní</a:t>
            </a:r>
            <a:r>
              <a:rPr lang="cs-CZ" dirty="0"/>
              <a:t> panel</a:t>
            </a:r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3EA7F609-1E79-4075-AE66-CE363DC0A4BF}"/>
              </a:ext>
            </a:extLst>
          </p:cNvPr>
          <p:cNvSpPr/>
          <p:nvPr/>
        </p:nvSpPr>
        <p:spPr>
          <a:xfrm>
            <a:off x="7308850" y="1417638"/>
            <a:ext cx="1511300" cy="720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bednička</a:t>
            </a:r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4B500B2E-D2FE-4CBC-B5ED-DD13249BD78F}"/>
              </a:ext>
            </a:extLst>
          </p:cNvPr>
          <p:cNvSpPr/>
          <p:nvPr/>
        </p:nvSpPr>
        <p:spPr>
          <a:xfrm>
            <a:off x="7396163" y="3994150"/>
            <a:ext cx="1258887" cy="644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válec</a:t>
            </a: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87046EAA-C5F7-4582-A2C3-16D40EB86E1E}"/>
              </a:ext>
            </a:extLst>
          </p:cNvPr>
          <p:cNvSpPr/>
          <p:nvPr/>
        </p:nvSpPr>
        <p:spPr>
          <a:xfrm>
            <a:off x="6443663" y="5583238"/>
            <a:ext cx="1368425" cy="7397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dřevěné špalíčky</a:t>
            </a:r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FFCFD2DB-9B9F-43E4-A8FC-9F05E5437C7A}"/>
              </a:ext>
            </a:extLst>
          </p:cNvPr>
          <p:cNvCxnSpPr/>
          <p:nvPr/>
        </p:nvCxnSpPr>
        <p:spPr>
          <a:xfrm flipH="1" flipV="1">
            <a:off x="5495925" y="5732463"/>
            <a:ext cx="1081088" cy="22066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3CF9AD1E-1954-4B69-8B86-1E2ABB308D63}"/>
              </a:ext>
            </a:extLst>
          </p:cNvPr>
          <p:cNvCxnSpPr/>
          <p:nvPr/>
        </p:nvCxnSpPr>
        <p:spPr>
          <a:xfrm>
            <a:off x="7667625" y="3573463"/>
            <a:ext cx="101600" cy="4381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60286AA5-758D-483B-8C43-B9EEB04CB93E}"/>
              </a:ext>
            </a:extLst>
          </p:cNvPr>
          <p:cNvCxnSpPr>
            <a:stCxn id="5" idx="4"/>
          </p:cNvCxnSpPr>
          <p:nvPr/>
        </p:nvCxnSpPr>
        <p:spPr>
          <a:xfrm>
            <a:off x="8064500" y="2138363"/>
            <a:ext cx="206375" cy="102552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996AE3CA-834B-47EA-9432-DE6C94FB9CE1}"/>
              </a:ext>
            </a:extLst>
          </p:cNvPr>
          <p:cNvCxnSpPr/>
          <p:nvPr/>
        </p:nvCxnSpPr>
        <p:spPr>
          <a:xfrm flipH="1">
            <a:off x="927585" y="1901031"/>
            <a:ext cx="215900" cy="11509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AC89A9A7-980F-4A13-95BB-EE8797C389AF}"/>
              </a:ext>
            </a:extLst>
          </p:cNvPr>
          <p:cNvCxnSpPr/>
          <p:nvPr/>
        </p:nvCxnSpPr>
        <p:spPr>
          <a:xfrm>
            <a:off x="974725" y="5267325"/>
            <a:ext cx="428625" cy="685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>
            <a:extLst>
              <a:ext uri="{FF2B5EF4-FFF2-40B4-BE49-F238E27FC236}">
                <a16:creationId xmlns:a16="http://schemas.microsoft.com/office/drawing/2014/main" id="{36E54252-F239-48C2-AC4B-1ADBEDB5F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938" y="2459038"/>
            <a:ext cx="2176462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Ovál 13">
            <a:extLst>
              <a:ext uri="{FF2B5EF4-FFF2-40B4-BE49-F238E27FC236}">
                <a16:creationId xmlns:a16="http://schemas.microsoft.com/office/drawing/2014/main" id="{7201B774-1C87-456E-BAC3-221D50C049B7}"/>
              </a:ext>
            </a:extLst>
          </p:cNvPr>
          <p:cNvSpPr/>
          <p:nvPr/>
        </p:nvSpPr>
        <p:spPr>
          <a:xfrm>
            <a:off x="3690938" y="1417638"/>
            <a:ext cx="1804987" cy="9667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celotělová fixační podpěra </a:t>
            </a:r>
          </a:p>
        </p:txBody>
      </p: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E4C38581-AC49-4AA2-9247-4AC47FBCB1F9}"/>
              </a:ext>
            </a:extLst>
          </p:cNvPr>
          <p:cNvCxnSpPr>
            <a:stCxn id="13" idx="0"/>
          </p:cNvCxnSpPr>
          <p:nvPr/>
        </p:nvCxnSpPr>
        <p:spPr>
          <a:xfrm>
            <a:off x="4779963" y="2459038"/>
            <a:ext cx="368300" cy="12573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Zástupný symbol pro obsah 3">
            <a:extLst>
              <a:ext uri="{FF2B5EF4-FFF2-40B4-BE49-F238E27FC236}">
                <a16:creationId xmlns:a16="http://schemas.microsoft.com/office/drawing/2014/main" id="{10801720-F070-41B3-AB96-86A20BDCC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2763" y="1987551"/>
            <a:ext cx="2800350" cy="2100262"/>
          </a:xfrm>
          <a:prstGeom prst="rect">
            <a:avLst/>
          </a:prstGeom>
        </p:spPr>
      </p:pic>
      <p:pic>
        <p:nvPicPr>
          <p:cNvPr id="17" name="Obrázek 20">
            <a:extLst>
              <a:ext uri="{FF2B5EF4-FFF2-40B4-BE49-F238E27FC236}">
                <a16:creationId xmlns:a16="http://schemas.microsoft.com/office/drawing/2014/main" id="{964849E4-1004-4226-9461-6BB2BBB17C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731" y="4704430"/>
            <a:ext cx="2987675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ál 18">
            <a:extLst>
              <a:ext uri="{FF2B5EF4-FFF2-40B4-BE49-F238E27FC236}">
                <a16:creationId xmlns:a16="http://schemas.microsoft.com/office/drawing/2014/main" id="{B3CB0FC9-3302-42D9-8C88-DEA0A201C9BA}"/>
              </a:ext>
            </a:extLst>
          </p:cNvPr>
          <p:cNvSpPr/>
          <p:nvPr/>
        </p:nvSpPr>
        <p:spPr>
          <a:xfrm>
            <a:off x="93663" y="4710112"/>
            <a:ext cx="1728788" cy="7127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Braunova dlaha</a:t>
            </a:r>
          </a:p>
        </p:txBody>
      </p:sp>
    </p:spTree>
    <p:extLst>
      <p:ext uri="{BB962C8B-B14F-4D97-AF65-F5344CB8AC3E}">
        <p14:creationId xmlns:p14="http://schemas.microsoft.com/office/powerpoint/2010/main" val="2619900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E134E9-EE49-4084-941D-793A0090C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Pomůcky usnadňující pohyb na lůžku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4DC3CC0E-4F81-4E11-9179-FC2F0A27314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1958" y="2178577"/>
            <a:ext cx="4023360" cy="3017520"/>
          </a:xfrm>
        </p:spPr>
      </p:pic>
      <p:sp>
        <p:nvSpPr>
          <p:cNvPr id="5" name="Ovál 4">
            <a:extLst>
              <a:ext uri="{FF2B5EF4-FFF2-40B4-BE49-F238E27FC236}">
                <a16:creationId xmlns:a16="http://schemas.microsoft.com/office/drawing/2014/main" id="{AC38C5F3-DE1D-44C0-84CA-B352721C1B01}"/>
              </a:ext>
            </a:extLst>
          </p:cNvPr>
          <p:cNvSpPr/>
          <p:nvPr/>
        </p:nvSpPr>
        <p:spPr>
          <a:xfrm>
            <a:off x="2241066" y="2621610"/>
            <a:ext cx="2016125" cy="1008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uzdička</a:t>
            </a:r>
          </a:p>
        </p:txBody>
      </p:sp>
      <p:pic>
        <p:nvPicPr>
          <p:cNvPr id="6" name="Obrázek 4">
            <a:extLst>
              <a:ext uri="{FF2B5EF4-FFF2-40B4-BE49-F238E27FC236}">
                <a16:creationId xmlns:a16="http://schemas.microsoft.com/office/drawing/2014/main" id="{DEACE418-098A-4315-9491-A995C4020B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96261"/>
            <a:ext cx="392430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ál 7">
            <a:extLst>
              <a:ext uri="{FF2B5EF4-FFF2-40B4-BE49-F238E27FC236}">
                <a16:creationId xmlns:a16="http://schemas.microsoft.com/office/drawing/2014/main" id="{89C7F24E-62D6-48F2-8B24-186C25EC4727}"/>
              </a:ext>
            </a:extLst>
          </p:cNvPr>
          <p:cNvSpPr/>
          <p:nvPr/>
        </p:nvSpPr>
        <p:spPr>
          <a:xfrm>
            <a:off x="7383833" y="1690688"/>
            <a:ext cx="1871663" cy="7905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hrazdička</a:t>
            </a:r>
          </a:p>
        </p:txBody>
      </p:sp>
    </p:spTree>
    <p:extLst>
      <p:ext uri="{BB962C8B-B14F-4D97-AF65-F5344CB8AC3E}">
        <p14:creationId xmlns:p14="http://schemas.microsoft.com/office/powerpoint/2010/main" val="820684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E2AC40-68F1-4204-9E39-61F54376E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Pomůcky chránící nemocného před pádem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02E6C9B-B60A-4CB7-99C2-CE5A82EEA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Postranice, popruhy, kšíry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6985FE5-56BE-4E0A-8893-89C004B099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002" y="3842849"/>
            <a:ext cx="2714625" cy="168592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0E7DD8F-ED39-4E40-B8D7-FAB2DF85C7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411" y="2236668"/>
            <a:ext cx="2714625" cy="1685925"/>
          </a:xfrm>
          <a:prstGeom prst="rect">
            <a:avLst/>
          </a:prstGeom>
        </p:spPr>
      </p:pic>
      <p:pic>
        <p:nvPicPr>
          <p:cNvPr id="8" name="Zástupný symbol pro obsah 3">
            <a:extLst>
              <a:ext uri="{FF2B5EF4-FFF2-40B4-BE49-F238E27FC236}">
                <a16:creationId xmlns:a16="http://schemas.microsoft.com/office/drawing/2014/main" id="{40C9CF6C-DEDF-4A6F-999D-EDDF0DD8A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0878" y="4312140"/>
            <a:ext cx="1598612" cy="2130425"/>
          </a:xfrm>
          <a:prstGeom prst="rect">
            <a:avLst/>
          </a:prstGeom>
        </p:spPr>
      </p:pic>
      <p:sp>
        <p:nvSpPr>
          <p:cNvPr id="10" name="Ovál 9">
            <a:extLst>
              <a:ext uri="{FF2B5EF4-FFF2-40B4-BE49-F238E27FC236}">
                <a16:creationId xmlns:a16="http://schemas.microsoft.com/office/drawing/2014/main" id="{21E68FA2-53BF-407A-B189-CF4AD9C4DDEC}"/>
              </a:ext>
            </a:extLst>
          </p:cNvPr>
          <p:cNvSpPr/>
          <p:nvPr/>
        </p:nvSpPr>
        <p:spPr>
          <a:xfrm>
            <a:off x="1940532" y="5218971"/>
            <a:ext cx="1081087" cy="647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kšíry</a:t>
            </a:r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3556BD61-3ACB-4E99-90B2-CB2E3AEE6ED8}"/>
              </a:ext>
            </a:extLst>
          </p:cNvPr>
          <p:cNvSpPr/>
          <p:nvPr/>
        </p:nvSpPr>
        <p:spPr>
          <a:xfrm>
            <a:off x="9904242" y="5008258"/>
            <a:ext cx="1728788" cy="10080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postranice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A30C5308-5EE7-428E-98AB-924A7E847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788" y="2750039"/>
            <a:ext cx="3498850" cy="262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9459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5A7386-5F28-43D8-B8A4-B3B22D0F0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Pomůcky snižující tlak na jednotlivé části těla (antidekubitní) – prevence proleženin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ACFCF4D-104D-4847-86B2-C4DF7C014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879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molitanové podložky (kroužky, obdélníky, hranoly), </a:t>
            </a:r>
            <a:r>
              <a:rPr lang="cs-CZ" dirty="0" err="1"/>
              <a:t>antidekubitor</a:t>
            </a:r>
            <a:r>
              <a:rPr lang="cs-CZ" dirty="0"/>
              <a:t>,  celotělová podpěra - „had“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39973223-3554-4F9A-85B7-949F9416E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0875" y="2736080"/>
            <a:ext cx="3211513" cy="240823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A230E82-7956-4A04-AA41-4CB2618E1E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639" y="2374641"/>
            <a:ext cx="255587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B74668A8-B87D-4795-9C8C-B4495708D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274" y="4525895"/>
            <a:ext cx="2182812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74125F1-2DF3-4CB8-927E-78D4F47225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445" y="4447760"/>
            <a:ext cx="2411412" cy="180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5">
            <a:extLst>
              <a:ext uri="{FF2B5EF4-FFF2-40B4-BE49-F238E27FC236}">
                <a16:creationId xmlns:a16="http://schemas.microsoft.com/office/drawing/2014/main" id="{515E182B-D289-42A0-8F0D-74908465C7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151" y="2554172"/>
            <a:ext cx="21717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91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ACF3B1-93DB-4993-BF91-7B8E737E7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Pomůcky, které slouží ke spojení se sestrou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492C727B-787B-4BF8-9705-E972F0B7185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6408" y="2485907"/>
            <a:ext cx="3304309" cy="2481349"/>
          </a:xfr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86BB93F-1F56-4163-B1C2-A088AE9684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183" y="2485907"/>
            <a:ext cx="3167062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1984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67C6ED68-3C84-431E-A89B-DC52C15F7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3175"/>
            <a:ext cx="9144000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BEAD0BD-6EC7-4B05-AB08-8CE2D5F4E7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71813" y="6498912"/>
            <a:ext cx="6551612" cy="9873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>
              <a:defRPr/>
            </a:pPr>
            <a:r>
              <a:rPr lang="cs-CZ" b="1" dirty="0">
                <a:solidFill>
                  <a:schemeClr val="bg1"/>
                </a:solidFill>
              </a:rPr>
              <a:t>nemocniční lůžka </a:t>
            </a:r>
            <a:br>
              <a:rPr lang="cs-CZ" b="1" dirty="0">
                <a:solidFill>
                  <a:schemeClr val="bg1"/>
                </a:solidFill>
              </a:rPr>
            </a:br>
            <a:r>
              <a:rPr lang="cs-CZ" b="1" dirty="0">
                <a:solidFill>
                  <a:schemeClr val="bg1"/>
                </a:solidFill>
              </a:rPr>
              <a:t>a doplňující pomůcky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9040CE-ECA9-43FE-A198-5401D9F81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Nemocniční lůžko standardní pro dospělé</a:t>
            </a:r>
          </a:p>
        </p:txBody>
      </p:sp>
      <p:pic>
        <p:nvPicPr>
          <p:cNvPr id="4" name="Zástupný symbol pro obsah 5">
            <a:extLst>
              <a:ext uri="{FF2B5EF4-FFF2-40B4-BE49-F238E27FC236}">
                <a16:creationId xmlns:a16="http://schemas.microsoft.com/office/drawing/2014/main" id="{4A55E7FB-2BAC-4064-9B70-C32FBD6B1D7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02520" y="2248719"/>
            <a:ext cx="4229441" cy="3066424"/>
          </a:xfrm>
        </p:spPr>
      </p:pic>
      <p:sp>
        <p:nvSpPr>
          <p:cNvPr id="5" name="Obdélník 2">
            <a:extLst>
              <a:ext uri="{FF2B5EF4-FFF2-40B4-BE49-F238E27FC236}">
                <a16:creationId xmlns:a16="http://schemas.microsoft.com/office/drawing/2014/main" id="{0765BE52-42C6-49B7-B055-6601F0AE2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743620"/>
            <a:ext cx="4572000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altLang="cs-CZ" sz="2400" dirty="0">
                <a:solidFill>
                  <a:srgbClr val="000000"/>
                </a:solidFill>
              </a:rPr>
              <a:t>přístupné ze 3 stran, 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2400" dirty="0">
                <a:solidFill>
                  <a:srgbClr val="000000"/>
                </a:solidFill>
              </a:rPr>
              <a:t>ne v přímém proudění vzduchu (průvan)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2400" dirty="0">
                <a:solidFill>
                  <a:srgbClr val="000000"/>
                </a:solidFill>
              </a:rPr>
              <a:t>ne na přímém slunci (na oknech rolety nebo žaluzie)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2400" dirty="0">
                <a:solidFill>
                  <a:srgbClr val="000000"/>
                </a:solidFill>
              </a:rPr>
              <a:t>jednoduchá kovová konstrukce - pevná ložní plocha (2-3 panely - </a:t>
            </a:r>
            <a:r>
              <a:rPr lang="cs-CZ" altLang="cs-CZ" sz="2400" dirty="0" err="1">
                <a:solidFill>
                  <a:srgbClr val="000000"/>
                </a:solidFill>
              </a:rPr>
              <a:t>podhlavní</a:t>
            </a:r>
            <a:r>
              <a:rPr lang="cs-CZ" altLang="cs-CZ" sz="2400" dirty="0">
                <a:solidFill>
                  <a:srgbClr val="000000"/>
                </a:solidFill>
              </a:rPr>
              <a:t>, podnožní - je možné nadzvednout a zvýšit polohu určité části těla, 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2400" dirty="0">
                <a:solidFill>
                  <a:srgbClr val="000000"/>
                </a:solidFill>
              </a:rPr>
              <a:t>2 čela - lze vyklopit při vizitě, 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2400" dirty="0">
                <a:solidFill>
                  <a:srgbClr val="000000"/>
                </a:solidFill>
              </a:rPr>
              <a:t>snímatelné bočnice, 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2400" dirty="0">
                <a:solidFill>
                  <a:srgbClr val="000000"/>
                </a:solidFill>
              </a:rPr>
              <a:t>nožičky na kolečkách s brzdami.</a:t>
            </a:r>
          </a:p>
        </p:txBody>
      </p:sp>
    </p:spTree>
    <p:extLst>
      <p:ext uri="{BB962C8B-B14F-4D97-AF65-F5344CB8AC3E}">
        <p14:creationId xmlns:p14="http://schemas.microsoft.com/office/powerpoint/2010/main" val="628261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DF9C891-1AE2-443F-A819-EEF4BB598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3573463"/>
            <a:ext cx="3319462" cy="233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ál 2">
            <a:extLst>
              <a:ext uri="{FF2B5EF4-FFF2-40B4-BE49-F238E27FC236}">
                <a16:creationId xmlns:a16="http://schemas.microsoft.com/office/drawing/2014/main" id="{9DF63F8E-E36C-4FD8-830E-E005B1565C8A}"/>
              </a:ext>
            </a:extLst>
          </p:cNvPr>
          <p:cNvSpPr/>
          <p:nvPr/>
        </p:nvSpPr>
        <p:spPr>
          <a:xfrm>
            <a:off x="395288" y="3460750"/>
            <a:ext cx="1512887" cy="720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bočnice</a:t>
            </a:r>
          </a:p>
        </p:txBody>
      </p:sp>
      <p:cxnSp>
        <p:nvCxnSpPr>
          <p:cNvPr id="4" name="Přímá spojnice se šipkou 3">
            <a:extLst>
              <a:ext uri="{FF2B5EF4-FFF2-40B4-BE49-F238E27FC236}">
                <a16:creationId xmlns:a16="http://schemas.microsoft.com/office/drawing/2014/main" id="{9B9BFF85-B66E-4885-BAC2-C0AA6DB681B9}"/>
              </a:ext>
            </a:extLst>
          </p:cNvPr>
          <p:cNvCxnSpPr/>
          <p:nvPr/>
        </p:nvCxnSpPr>
        <p:spPr>
          <a:xfrm>
            <a:off x="1403350" y="4181475"/>
            <a:ext cx="360363" cy="97631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x\Desktop\Obrázek1.jpg">
            <a:extLst>
              <a:ext uri="{FF2B5EF4-FFF2-40B4-BE49-F238E27FC236}">
                <a16:creationId xmlns:a16="http://schemas.microsoft.com/office/drawing/2014/main" id="{1B99D740-8305-4823-AE66-8DF6098FC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537075"/>
            <a:ext cx="2005012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ál 5">
            <a:extLst>
              <a:ext uri="{FF2B5EF4-FFF2-40B4-BE49-F238E27FC236}">
                <a16:creationId xmlns:a16="http://schemas.microsoft.com/office/drawing/2014/main" id="{4AFD3912-2991-48C0-8D0B-AC805841FADB}"/>
              </a:ext>
            </a:extLst>
          </p:cNvPr>
          <p:cNvSpPr/>
          <p:nvPr/>
        </p:nvSpPr>
        <p:spPr>
          <a:xfrm>
            <a:off x="4572000" y="3673475"/>
            <a:ext cx="1871663" cy="863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nožičky na </a:t>
            </a:r>
            <a:r>
              <a:rPr lang="cs-CZ"/>
              <a:t>kolečkách s </a:t>
            </a:r>
            <a:r>
              <a:rPr lang="cs-CZ" dirty="0"/>
              <a:t>brzdami</a:t>
            </a:r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67FC12C2-65B3-4985-AABC-52C78372660F}"/>
              </a:ext>
            </a:extLst>
          </p:cNvPr>
          <p:cNvCxnSpPr/>
          <p:nvPr/>
        </p:nvCxnSpPr>
        <p:spPr>
          <a:xfrm>
            <a:off x="5662613" y="4537075"/>
            <a:ext cx="503237" cy="8350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>
            <a:extLst>
              <a:ext uri="{FF2B5EF4-FFF2-40B4-BE49-F238E27FC236}">
                <a16:creationId xmlns:a16="http://schemas.microsoft.com/office/drawing/2014/main" id="{5A155CC5-915C-47FB-B8D5-A421B34F1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838" y="804862"/>
            <a:ext cx="3398838" cy="265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ál 8">
            <a:extLst>
              <a:ext uri="{FF2B5EF4-FFF2-40B4-BE49-F238E27FC236}">
                <a16:creationId xmlns:a16="http://schemas.microsoft.com/office/drawing/2014/main" id="{D4E02518-0153-4775-83BE-6B1B0BD4A321}"/>
              </a:ext>
            </a:extLst>
          </p:cNvPr>
          <p:cNvSpPr/>
          <p:nvPr/>
        </p:nvSpPr>
        <p:spPr>
          <a:xfrm>
            <a:off x="4572000" y="908050"/>
            <a:ext cx="1593850" cy="936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 err="1"/>
              <a:t>podhlavní</a:t>
            </a:r>
            <a:r>
              <a:rPr lang="cs-CZ" dirty="0"/>
              <a:t> panel</a:t>
            </a:r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FF4D2A18-06F1-48DF-A852-87E92CD3B3CE}"/>
              </a:ext>
            </a:extLst>
          </p:cNvPr>
          <p:cNvCxnSpPr/>
          <p:nvPr/>
        </p:nvCxnSpPr>
        <p:spPr>
          <a:xfrm>
            <a:off x="5219700" y="1844675"/>
            <a:ext cx="149225" cy="79216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5" descr="C:\Users\x\Desktop\Obrázek2.jpg">
            <a:extLst>
              <a:ext uri="{FF2B5EF4-FFF2-40B4-BE49-F238E27FC236}">
                <a16:creationId xmlns:a16="http://schemas.microsoft.com/office/drawing/2014/main" id="{C49AE320-8DF9-4B34-AA83-1128286D4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246188"/>
            <a:ext cx="3590925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ál 11">
            <a:extLst>
              <a:ext uri="{FF2B5EF4-FFF2-40B4-BE49-F238E27FC236}">
                <a16:creationId xmlns:a16="http://schemas.microsoft.com/office/drawing/2014/main" id="{229D985B-54A0-4FE8-9E6D-CBF5F00899D2}"/>
              </a:ext>
            </a:extLst>
          </p:cNvPr>
          <p:cNvSpPr/>
          <p:nvPr/>
        </p:nvSpPr>
        <p:spPr>
          <a:xfrm>
            <a:off x="1584325" y="404813"/>
            <a:ext cx="1692275" cy="647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čela lůžka</a:t>
            </a:r>
          </a:p>
        </p:txBody>
      </p: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AE64CB35-86A6-444A-8908-29E4E15A1501}"/>
              </a:ext>
            </a:extLst>
          </p:cNvPr>
          <p:cNvCxnSpPr/>
          <p:nvPr/>
        </p:nvCxnSpPr>
        <p:spPr>
          <a:xfrm flipH="1">
            <a:off x="1042988" y="1052513"/>
            <a:ext cx="1081087" cy="5048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1B64E09A-A528-4580-82A1-505E9CBB8663}"/>
              </a:ext>
            </a:extLst>
          </p:cNvPr>
          <p:cNvCxnSpPr/>
          <p:nvPr/>
        </p:nvCxnSpPr>
        <p:spPr>
          <a:xfrm>
            <a:off x="2700338" y="1052513"/>
            <a:ext cx="1008062" cy="12969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ál 14">
            <a:extLst>
              <a:ext uri="{FF2B5EF4-FFF2-40B4-BE49-F238E27FC236}">
                <a16:creationId xmlns:a16="http://schemas.microsoft.com/office/drawing/2014/main" id="{A2E27A91-1B12-42B7-8650-5CB0F4A18EB8}"/>
              </a:ext>
            </a:extLst>
          </p:cNvPr>
          <p:cNvSpPr/>
          <p:nvPr/>
        </p:nvSpPr>
        <p:spPr>
          <a:xfrm>
            <a:off x="250825" y="2241550"/>
            <a:ext cx="1512888" cy="682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kapna</a:t>
            </a:r>
          </a:p>
        </p:txBody>
      </p:sp>
      <p:sp>
        <p:nvSpPr>
          <p:cNvPr id="16" name="Ovál 15">
            <a:extLst>
              <a:ext uri="{FF2B5EF4-FFF2-40B4-BE49-F238E27FC236}">
                <a16:creationId xmlns:a16="http://schemas.microsoft.com/office/drawing/2014/main" id="{CE3D93AB-6936-4535-97B1-636D057B20D9}"/>
              </a:ext>
            </a:extLst>
          </p:cNvPr>
          <p:cNvSpPr/>
          <p:nvPr/>
        </p:nvSpPr>
        <p:spPr>
          <a:xfrm>
            <a:off x="7380288" y="1776413"/>
            <a:ext cx="1439862" cy="7381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podložka</a:t>
            </a:r>
          </a:p>
        </p:txBody>
      </p: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668CF468-8473-4AAB-9971-4F3B9EAC7F0C}"/>
              </a:ext>
            </a:extLst>
          </p:cNvPr>
          <p:cNvCxnSpPr/>
          <p:nvPr/>
        </p:nvCxnSpPr>
        <p:spPr>
          <a:xfrm flipV="1">
            <a:off x="1763713" y="2214563"/>
            <a:ext cx="360362" cy="30003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D07A12FC-927E-4F56-B0A4-0025473476B1}"/>
              </a:ext>
            </a:extLst>
          </p:cNvPr>
          <p:cNvCxnSpPr/>
          <p:nvPr/>
        </p:nvCxnSpPr>
        <p:spPr>
          <a:xfrm flipH="1">
            <a:off x="7235825" y="2514600"/>
            <a:ext cx="649288" cy="84296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0407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A5EFFF-2819-4AAF-B9C2-1DC1600F8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lůžek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CBC8F69-7014-463F-80E3-55F768F0B2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3" name="Zaoblený obdélník 4">
            <a:extLst>
              <a:ext uri="{FF2B5EF4-FFF2-40B4-BE49-F238E27FC236}">
                <a16:creationId xmlns:a16="http://schemas.microsoft.com/office/drawing/2014/main" id="{1FA3C32C-310F-43BF-ADBF-AEBD06AE716F}"/>
              </a:ext>
            </a:extLst>
          </p:cNvPr>
          <p:cNvSpPr/>
          <p:nvPr/>
        </p:nvSpPr>
        <p:spPr>
          <a:xfrm>
            <a:off x="4584700" y="3555206"/>
            <a:ext cx="6769100" cy="2663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u="sng" dirty="0">
                <a:solidFill>
                  <a:schemeClr val="bg1"/>
                </a:solidFill>
              </a:rPr>
              <a:t>speciální </a:t>
            </a:r>
          </a:p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200" dirty="0">
                <a:solidFill>
                  <a:schemeClr val="bg1"/>
                </a:solidFill>
              </a:rPr>
              <a:t>inkubátor  (novorozenecké oddělení)</a:t>
            </a:r>
          </a:p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200" dirty="0">
                <a:solidFill>
                  <a:schemeClr val="bg1"/>
                </a:solidFill>
              </a:rPr>
              <a:t>lůžka polohovací - náklon na stranu</a:t>
            </a:r>
          </a:p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200" dirty="0" err="1">
                <a:solidFill>
                  <a:schemeClr val="bg1"/>
                </a:solidFill>
              </a:rPr>
              <a:t>Strykerovo</a:t>
            </a:r>
            <a:r>
              <a:rPr lang="cs-CZ" sz="2200" dirty="0">
                <a:solidFill>
                  <a:schemeClr val="bg1"/>
                </a:solidFill>
              </a:rPr>
              <a:t> [</a:t>
            </a:r>
            <a:r>
              <a:rPr lang="cs-CZ" sz="2200" dirty="0" err="1">
                <a:solidFill>
                  <a:schemeClr val="bg1"/>
                </a:solidFill>
              </a:rPr>
              <a:t>Strajkrovo</a:t>
            </a:r>
            <a:r>
              <a:rPr lang="cs-CZ" sz="2200" dirty="0">
                <a:solidFill>
                  <a:schemeClr val="bg1"/>
                </a:solidFill>
              </a:rPr>
              <a:t>] otáčecí - otočení o 180°</a:t>
            </a:r>
          </a:p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200" dirty="0">
                <a:solidFill>
                  <a:schemeClr val="bg1"/>
                </a:solidFill>
              </a:rPr>
              <a:t>resuscitační (ARO) </a:t>
            </a:r>
          </a:p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200" dirty="0">
                <a:solidFill>
                  <a:schemeClr val="bg1"/>
                </a:solidFill>
              </a:rPr>
              <a:t>porodnické</a:t>
            </a:r>
          </a:p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200" dirty="0">
                <a:solidFill>
                  <a:schemeClr val="bg1"/>
                </a:solidFill>
              </a:rPr>
              <a:t>vzdušné lůžko</a:t>
            </a:r>
          </a:p>
        </p:txBody>
      </p:sp>
      <p:sp>
        <p:nvSpPr>
          <p:cNvPr id="24" name="Zaoblený obdélník 3">
            <a:extLst>
              <a:ext uri="{FF2B5EF4-FFF2-40B4-BE49-F238E27FC236}">
                <a16:creationId xmlns:a16="http://schemas.microsoft.com/office/drawing/2014/main" id="{66C0F675-4A14-445A-8DA6-E1397F150EDB}"/>
              </a:ext>
            </a:extLst>
          </p:cNvPr>
          <p:cNvSpPr/>
          <p:nvPr/>
        </p:nvSpPr>
        <p:spPr>
          <a:xfrm>
            <a:off x="871231" y="1549399"/>
            <a:ext cx="6869419" cy="20478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 err="1"/>
              <a:t>Tt</a:t>
            </a:r>
            <a:endParaRPr lang="cs-CZ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2800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u="sng" dirty="0">
                <a:solidFill>
                  <a:schemeClr val="bg1"/>
                </a:solidFill>
              </a:rPr>
              <a:t>standardní </a:t>
            </a:r>
            <a:r>
              <a:rPr lang="cs-CZ" sz="2800" b="1" dirty="0">
                <a:solidFill>
                  <a:schemeClr val="bg1"/>
                </a:solidFill>
              </a:rPr>
              <a:t>(pro pacienta různého věku)</a:t>
            </a:r>
          </a:p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200" dirty="0">
                <a:solidFill>
                  <a:schemeClr val="bg1"/>
                </a:solidFill>
              </a:rPr>
              <a:t>novorozenecké</a:t>
            </a:r>
          </a:p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200" dirty="0">
                <a:solidFill>
                  <a:schemeClr val="bg1"/>
                </a:solidFill>
              </a:rPr>
              <a:t>kojenecké a batolecí</a:t>
            </a:r>
          </a:p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200" dirty="0">
                <a:solidFill>
                  <a:schemeClr val="bg1"/>
                </a:solidFill>
              </a:rPr>
              <a:t>předškolní a školní děti</a:t>
            </a:r>
          </a:p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200" dirty="0">
                <a:solidFill>
                  <a:schemeClr val="bg1"/>
                </a:solidFill>
              </a:rPr>
              <a:t>dospělé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2200" b="1" u="sng" dirty="0">
              <a:solidFill>
                <a:schemeClr val="bg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2400" b="1" u="sng" dirty="0">
              <a:solidFill>
                <a:schemeClr val="bg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0177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B79FA71B-D059-4097-86F7-6A9ED3E56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509" y="584745"/>
            <a:ext cx="6801095" cy="525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195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B12446-3C81-4061-96DE-D8C28B117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Standardní lůžko pro dospělé</a:t>
            </a:r>
          </a:p>
        </p:txBody>
      </p:sp>
      <p:pic>
        <p:nvPicPr>
          <p:cNvPr id="3" name="Zástupný symbol pro obsah 13">
            <a:extLst>
              <a:ext uri="{FF2B5EF4-FFF2-40B4-BE49-F238E27FC236}">
                <a16:creationId xmlns:a16="http://schemas.microsoft.com/office/drawing/2014/main" id="{F95BE01A-ADF7-4343-ACFF-342B4FF7B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2805" y="1592112"/>
            <a:ext cx="579120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870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65B820-5BF2-47F0-9D67-13D02418E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Základní vybavení lůžka</a:t>
            </a:r>
          </a:p>
        </p:txBody>
      </p:sp>
      <p:sp>
        <p:nvSpPr>
          <p:cNvPr id="4" name="Zaoblený obdélník 4">
            <a:extLst>
              <a:ext uri="{FF2B5EF4-FFF2-40B4-BE49-F238E27FC236}">
                <a16:creationId xmlns:a16="http://schemas.microsoft.com/office/drawing/2014/main" id="{62229089-CC6B-4074-8669-DEDEE3752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</a:pPr>
            <a:r>
              <a:rPr lang="cs-CZ" altLang="cs-CZ" b="1" u="sng" dirty="0">
                <a:solidFill>
                  <a:schemeClr val="bg1"/>
                </a:solidFill>
              </a:rPr>
              <a:t>molitanová matrace </a:t>
            </a:r>
            <a:r>
              <a:rPr lang="cs-CZ" altLang="cs-CZ" dirty="0">
                <a:solidFill>
                  <a:schemeClr val="bg1"/>
                </a:solidFill>
              </a:rPr>
              <a:t>- v nepromokavém omyvatelném, dezinfikovatelném povlaku</a:t>
            </a:r>
          </a:p>
          <a:p>
            <a:pPr>
              <a:spcBef>
                <a:spcPct val="0"/>
              </a:spcBef>
            </a:pPr>
            <a:r>
              <a:rPr lang="cs-CZ" altLang="cs-CZ" b="1" u="sng" dirty="0">
                <a:solidFill>
                  <a:schemeClr val="bg1"/>
                </a:solidFill>
              </a:rPr>
              <a:t>přikrývka </a:t>
            </a:r>
            <a:r>
              <a:rPr lang="cs-CZ" altLang="cs-CZ" dirty="0">
                <a:solidFill>
                  <a:schemeClr val="bg1"/>
                </a:solidFill>
              </a:rPr>
              <a:t>- dostatečně velká, lehká, teplá, snadno čistitelná - vlna, umělé vlákno</a:t>
            </a:r>
          </a:p>
          <a:p>
            <a:pPr>
              <a:spcBef>
                <a:spcPct val="0"/>
              </a:spcBef>
            </a:pPr>
            <a:r>
              <a:rPr lang="cs-CZ" altLang="cs-CZ" b="1" u="sng" dirty="0">
                <a:solidFill>
                  <a:schemeClr val="bg1"/>
                </a:solidFill>
              </a:rPr>
              <a:t>polštář </a:t>
            </a:r>
            <a:r>
              <a:rPr lang="cs-CZ" altLang="cs-CZ" dirty="0">
                <a:solidFill>
                  <a:schemeClr val="bg1"/>
                </a:solidFill>
              </a:rPr>
              <a:t>- ne příliš naplněný,</a:t>
            </a:r>
          </a:p>
          <a:p>
            <a:pPr>
              <a:spcBef>
                <a:spcPct val="0"/>
              </a:spcBef>
            </a:pPr>
            <a:r>
              <a:rPr lang="cs-CZ" altLang="cs-CZ" b="1" u="sng" dirty="0">
                <a:solidFill>
                  <a:schemeClr val="bg1"/>
                </a:solidFill>
              </a:rPr>
              <a:t>ložní prádlo</a:t>
            </a:r>
            <a:r>
              <a:rPr lang="cs-CZ" altLang="cs-CZ" b="1" dirty="0">
                <a:solidFill>
                  <a:schemeClr val="bg1"/>
                </a:solidFill>
              </a:rPr>
              <a:t> </a:t>
            </a:r>
            <a:r>
              <a:rPr lang="cs-CZ" altLang="cs-CZ" dirty="0">
                <a:solidFill>
                  <a:schemeClr val="bg1"/>
                </a:solidFill>
              </a:rPr>
              <a:t>- z bavlny a plátna - prostěradlo, plátěná podložka, povlak na polštář, povlak na deku- kapna</a:t>
            </a:r>
          </a:p>
          <a:p>
            <a:pPr>
              <a:spcBef>
                <a:spcPct val="0"/>
              </a:spcBef>
            </a:pPr>
            <a:r>
              <a:rPr lang="cs-CZ" altLang="cs-CZ" dirty="0">
                <a:solidFill>
                  <a:schemeClr val="bg1"/>
                </a:solidFill>
              </a:rPr>
              <a:t>lůžkoviny - musí být celistvé, čisté, vyžehlené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943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F3343C-1B1B-4CB9-9823-519B34880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 lůžku patří</a:t>
            </a:r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B23D64E7-4E9C-4A6E-B09D-268F8A1822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873" y="2503816"/>
            <a:ext cx="5835127" cy="4351338"/>
          </a:xfrm>
        </p:spPr>
      </p:pic>
      <p:sp>
        <p:nvSpPr>
          <p:cNvPr id="4" name="Zaoblený obdélník 4">
            <a:extLst>
              <a:ext uri="{FF2B5EF4-FFF2-40B4-BE49-F238E27FC236}">
                <a16:creationId xmlns:a16="http://schemas.microsoft.com/office/drawing/2014/main" id="{9533E068-F395-4859-ACD7-44E010CE54DF}"/>
              </a:ext>
            </a:extLst>
          </p:cNvPr>
          <p:cNvSpPr/>
          <p:nvPr/>
        </p:nvSpPr>
        <p:spPr>
          <a:xfrm>
            <a:off x="826533" y="1279083"/>
            <a:ext cx="6995745" cy="32558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5" name="Obdélník 3">
            <a:extLst>
              <a:ext uri="{FF2B5EF4-FFF2-40B4-BE49-F238E27FC236}">
                <a16:creationId xmlns:a16="http://schemas.microsoft.com/office/drawing/2014/main" id="{D2F9E145-3664-4EB6-949E-2EC7AE2C9A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533" y="1568182"/>
            <a:ext cx="6769656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altLang="cs-CZ" sz="2400" b="1" dirty="0">
                <a:solidFill>
                  <a:schemeClr val="bg1"/>
                </a:solidFill>
              </a:rPr>
              <a:t>noční stolek </a:t>
            </a:r>
            <a:r>
              <a:rPr lang="cs-CZ" altLang="cs-CZ" sz="2400" dirty="0">
                <a:solidFill>
                  <a:schemeClr val="bg1"/>
                </a:solidFill>
              </a:rPr>
              <a:t>– stojí na straně, kde to vyhovuje nemocnému, natočen tak, aby si mohl nemocný cokoliv sám vzít (ručníky, žínky, sklenička, kelímek, lžička, tácek)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2400" dirty="0">
                <a:solidFill>
                  <a:schemeClr val="bg1"/>
                </a:solidFill>
              </a:rPr>
              <a:t>omyvatelný, dezinfikovatelný 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2400" b="1" dirty="0">
                <a:solidFill>
                  <a:schemeClr val="bg1"/>
                </a:solidFill>
              </a:rPr>
              <a:t>jídelní stůl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2400" b="1" dirty="0">
                <a:solidFill>
                  <a:schemeClr val="bg1"/>
                </a:solidFill>
              </a:rPr>
              <a:t>židle</a:t>
            </a:r>
          </a:p>
        </p:txBody>
      </p:sp>
    </p:spTree>
    <p:extLst>
      <p:ext uri="{BB962C8B-B14F-4D97-AF65-F5344CB8AC3E}">
        <p14:creationId xmlns:p14="http://schemas.microsoft.com/office/powerpoint/2010/main" val="37539484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370</Words>
  <Application>Microsoft Office PowerPoint</Application>
  <PresentationFormat>Širokoúhlá obrazovka</PresentationFormat>
  <Paragraphs>68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Motiv Office</vt:lpstr>
      <vt:lpstr>Nemocniční lůžka</vt:lpstr>
      <vt:lpstr>nemocniční lůžka  a doplňující pomůcky</vt:lpstr>
      <vt:lpstr>Nemocniční lůžko standardní pro dospělé</vt:lpstr>
      <vt:lpstr>Prezentace aplikace PowerPoint</vt:lpstr>
      <vt:lpstr>Typy lůžek</vt:lpstr>
      <vt:lpstr>Prezentace aplikace PowerPoint</vt:lpstr>
      <vt:lpstr>Standardní lůžko pro dospělé</vt:lpstr>
      <vt:lpstr>Základní vybavení lůžka</vt:lpstr>
      <vt:lpstr>K lůžku patří</vt:lpstr>
      <vt:lpstr>Pomůcky udržující vhodnou polohu nemocného</vt:lpstr>
      <vt:lpstr>Prezentace aplikace PowerPoint</vt:lpstr>
      <vt:lpstr>Pomůcky usnadňující pohyb na lůžku</vt:lpstr>
      <vt:lpstr>Pomůcky chránící nemocného před pádem</vt:lpstr>
      <vt:lpstr>Pomůcky snižující tlak na jednotlivé části těla (antidekubitní) – prevence proleženin</vt:lpstr>
      <vt:lpstr>Pomůcky, které slouží ke spojení se sestrou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Nemocniční lůžka</dc:title>
  <dc:creator>Školoudová Markéta</dc:creator>
  <cp:lastModifiedBy>Školoudová Markéta</cp:lastModifiedBy>
  <cp:revision>5</cp:revision>
  <dcterms:created xsi:type="dcterms:W3CDTF">2020-09-29T09:01:29Z</dcterms:created>
  <dcterms:modified xsi:type="dcterms:W3CDTF">2020-09-29T09:39:56Z</dcterms:modified>
</cp:coreProperties>
</file>