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6"/>
  </p:handoutMasterIdLst>
  <p:sldIdLst>
    <p:sldId id="257" r:id="rId2"/>
    <p:sldId id="298" r:id="rId3"/>
    <p:sldId id="258" r:id="rId4"/>
    <p:sldId id="297" r:id="rId5"/>
    <p:sldId id="259" r:id="rId6"/>
    <p:sldId id="313" r:id="rId7"/>
    <p:sldId id="299" r:id="rId8"/>
    <p:sldId id="300" r:id="rId9"/>
    <p:sldId id="301" r:id="rId10"/>
    <p:sldId id="312" r:id="rId11"/>
    <p:sldId id="310" r:id="rId12"/>
    <p:sldId id="311" r:id="rId13"/>
    <p:sldId id="292" r:id="rId14"/>
    <p:sldId id="306" r:id="rId15"/>
    <p:sldId id="293" r:id="rId16"/>
    <p:sldId id="295" r:id="rId17"/>
    <p:sldId id="307" r:id="rId18"/>
    <p:sldId id="308" r:id="rId19"/>
    <p:sldId id="309" r:id="rId20"/>
    <p:sldId id="260" r:id="rId21"/>
    <p:sldId id="261" r:id="rId22"/>
    <p:sldId id="305" r:id="rId23"/>
    <p:sldId id="262" r:id="rId24"/>
    <p:sldId id="303" r:id="rId25"/>
    <p:sldId id="266" r:id="rId26"/>
    <p:sldId id="267" r:id="rId27"/>
    <p:sldId id="268" r:id="rId28"/>
    <p:sldId id="269" r:id="rId29"/>
    <p:sldId id="270" r:id="rId30"/>
    <p:sldId id="263" r:id="rId31"/>
    <p:sldId id="265" r:id="rId32"/>
    <p:sldId id="304" r:id="rId33"/>
    <p:sldId id="273" r:id="rId34"/>
    <p:sldId id="272" r:id="rId35"/>
    <p:sldId id="274" r:id="rId36"/>
    <p:sldId id="264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96" r:id="rId50"/>
    <p:sldId id="288" r:id="rId51"/>
    <p:sldId id="289" r:id="rId52"/>
    <p:sldId id="290" r:id="rId53"/>
    <p:sldId id="291" r:id="rId54"/>
    <p:sldId id="302" r:id="rId55"/>
  </p:sldIdLst>
  <p:sldSz cx="9144000" cy="6858000" type="screen4x3"/>
  <p:notesSz cx="6742113" cy="98726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1900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5F16-243C-4797-A8FE-ADBBF36999B4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E5DC2-0840-4140-BF00-BBEB65D8C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627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72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39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32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387B6-854D-4E93-B16D-8F2C594E2EB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722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C00D3-67E0-4F61-B404-C29E5F72F71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163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836F9-6DFF-4BBB-B797-63E545DEA8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84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F053C-0E60-476D-B301-C142075EDC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4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94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4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1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8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00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87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4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15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5BAEB-1FF4-4363-9121-423A25BA1597}" type="datetimeFigureOut">
              <a:rPr lang="cs-CZ" smtClean="0"/>
              <a:t>12.10.2020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E98BA-E9DD-4C90-95B2-BE36D1C889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81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>
            <a:normAutofit/>
          </a:bodyPr>
          <a:lstStyle/>
          <a:p>
            <a:r>
              <a:rPr lang="cs-CZ" dirty="0"/>
              <a:t>Rehabilitační techniky a možnosti jejich využití v rehabilitačním  ošetřovatelství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3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</a:t>
            </a:r>
          </a:p>
        </p:txBody>
      </p:sp>
      <p:pic>
        <p:nvPicPr>
          <p:cNvPr id="4" name="Picture 4" descr="polohová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2" y="2205069"/>
            <a:ext cx="4608576" cy="33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05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Dechová gymnastika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i="1" u="sng"/>
              <a:t>Statická</a:t>
            </a:r>
            <a:r>
              <a:rPr lang="cs-CZ"/>
              <a:t> (správný stereotyp dechu)</a:t>
            </a:r>
          </a:p>
          <a:p>
            <a:pPr eaLnBrk="1" hangingPunct="1"/>
            <a:r>
              <a:rPr lang="cs-CZ" i="1" u="sng"/>
              <a:t>Dynamická</a:t>
            </a:r>
            <a:r>
              <a:rPr lang="cs-CZ"/>
              <a:t> (spojení dýchání s pohybem)</a:t>
            </a:r>
          </a:p>
          <a:p>
            <a:pPr eaLnBrk="1" hangingPunct="1"/>
            <a:r>
              <a:rPr lang="cs-CZ" i="1" u="sng"/>
              <a:t>Mobilizační</a:t>
            </a:r>
            <a:r>
              <a:rPr lang="cs-CZ"/>
              <a:t> (horní, střední a dolní hrudní dýchání; brániční dýchání)</a:t>
            </a:r>
          </a:p>
          <a:p>
            <a:pPr eaLnBrk="1" hangingPunct="1"/>
            <a:r>
              <a:rPr lang="cs-CZ" i="1" u="sng"/>
              <a:t>Kondiční</a:t>
            </a:r>
            <a:r>
              <a:rPr lang="cs-CZ"/>
              <a:t> (je až 60-ti minutová)</a:t>
            </a:r>
            <a:endParaRPr lang="cs-CZ" i="1" u="sng"/>
          </a:p>
        </p:txBody>
      </p:sp>
    </p:spTree>
    <p:extLst>
      <p:ext uri="{BB962C8B-B14F-4D97-AF65-F5344CB8AC3E}">
        <p14:creationId xmlns:p14="http://schemas.microsoft.com/office/powerpoint/2010/main" val="274319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Míčková facilitace tzv. míčkování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Míčkování hrudníku je jednoduchá metoda s využitím softových míčků</a:t>
            </a:r>
          </a:p>
          <a:p>
            <a:pPr eaLnBrk="1" hangingPunct="1"/>
            <a:r>
              <a:rPr lang="cs-CZ"/>
              <a:t>Jde o soubor hmatů autorky Zdeny Jebavé</a:t>
            </a:r>
          </a:p>
          <a:p>
            <a:pPr eaLnBrk="1" hangingPunct="1"/>
            <a:r>
              <a:rPr lang="cs-CZ"/>
              <a:t>Provádí se nejčastěji vsedě, dle stavu pacienta s různými modifikacemi vleže</a:t>
            </a:r>
          </a:p>
          <a:p>
            <a:pPr eaLnBrk="1" hangingPunct="1"/>
            <a:r>
              <a:rPr lang="cs-CZ"/>
              <a:t>Snaha o uvolnění a protažení svalů hrudníku</a:t>
            </a:r>
          </a:p>
        </p:txBody>
      </p:sp>
      <p:pic>
        <p:nvPicPr>
          <p:cNvPr id="115716" name="Picture 4" descr="s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2292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1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Respirační fyzioterapie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užší pojem týkající se technik dechové rehabilitace, kdy ovlivnění dýchání má svým specifickým provedením léčebný význam</a:t>
            </a:r>
          </a:p>
          <a:p>
            <a:r>
              <a:rPr lang="cs-CZ" dirty="0"/>
              <a:t>vychází z přesných neurofyziologických a fylogenetických zákonitostí vývoje člověka a jeho dýchání</a:t>
            </a:r>
          </a:p>
          <a:p>
            <a:r>
              <a:rPr lang="cs-CZ" dirty="0"/>
              <a:t>aktivně x pasivně</a:t>
            </a:r>
          </a:p>
          <a:p>
            <a:r>
              <a:rPr lang="cs-CZ" dirty="0"/>
              <a:t>kontaktní dýchání, vibrace, RMD, apod.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69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F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72875" cy="323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23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RFT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mobilizace a odstranění hlenu z dýchacích cest</a:t>
            </a:r>
          </a:p>
          <a:p>
            <a:r>
              <a:rPr lang="cs-CZ" dirty="0"/>
              <a:t>prevence vzniku a odstranění </a:t>
            </a:r>
            <a:r>
              <a:rPr lang="cs-CZ" dirty="0" err="1"/>
              <a:t>atelektáz</a:t>
            </a:r>
            <a:endParaRPr lang="cs-CZ" dirty="0"/>
          </a:p>
          <a:p>
            <a:r>
              <a:rPr lang="cs-CZ" dirty="0"/>
              <a:t>snížení bronchiální obstrukce</a:t>
            </a:r>
          </a:p>
          <a:p>
            <a:r>
              <a:rPr lang="cs-CZ" dirty="0"/>
              <a:t>„provzdušnění“ nevzdušných částí plic</a:t>
            </a:r>
          </a:p>
          <a:p>
            <a:r>
              <a:rPr lang="cs-CZ" dirty="0"/>
              <a:t>zkrácení doby na UPV</a:t>
            </a:r>
          </a:p>
          <a:p>
            <a:r>
              <a:rPr lang="cs-CZ" dirty="0"/>
              <a:t>začlenění bránice do posturální funkce, ekonomizace dechové práce →zlepšení efektivity ventilace</a:t>
            </a:r>
          </a:p>
          <a:p>
            <a:r>
              <a:rPr lang="cs-CZ" dirty="0"/>
              <a:t>zlepšení ventilačních parametrů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855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NE! POKLEPOVÁ MASÁŽ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zvláště nebezpečná a kontraindikovaná u pacientů, jejichž onemocnění je doprovázeno hyperreaktivitou a hypersenzitivitou stěn bronchů s tendencí k bronchiálním kolapsům</a:t>
            </a:r>
          </a:p>
          <a:p>
            <a:r>
              <a:rPr lang="cs-CZ" dirty="0"/>
              <a:t>příliš agresivní pro stěny bronchů, dochází k následným spasmům stěn bronchů (slepením hlenů)</a:t>
            </a:r>
          </a:p>
          <a:p>
            <a:r>
              <a:rPr lang="cs-CZ" dirty="0"/>
              <a:t>může způsobovat srdeční arytmie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63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RFT – Acapella</a:t>
            </a:r>
            <a:endParaRPr lang="cs-CZ" sz="4000" i="1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90975"/>
            <a:ext cx="8229600" cy="18764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800"/>
              <a:t>Nácvik používání acapelly např. vleže na zádech</a:t>
            </a:r>
          </a:p>
          <a:p>
            <a:pPr eaLnBrk="1" hangingPunct="1"/>
            <a:r>
              <a:rPr lang="cs-CZ" sz="2800"/>
              <a:t>Nádech nosem – prodloužený  aktivní výdech ústy (delší než nádech )</a:t>
            </a:r>
          </a:p>
          <a:p>
            <a:pPr eaLnBrk="1" hangingPunct="1"/>
            <a:r>
              <a:rPr lang="cs-CZ" sz="2800"/>
              <a:t>Individuální doba cvičení</a:t>
            </a:r>
          </a:p>
        </p:txBody>
      </p:sp>
      <p:pic>
        <p:nvPicPr>
          <p:cNvPr id="111620" name="Picture 4" descr="DSCN1374 - Kopi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763" y="1981200"/>
            <a:ext cx="2914650" cy="187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1" name="Picture 5" descr="DSCN1373 - Kopi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981200"/>
            <a:ext cx="2914650" cy="187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192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RFT – </a:t>
            </a:r>
            <a:r>
              <a:rPr lang="cs-CZ" dirty="0" err="1"/>
              <a:t>Acapella</a:t>
            </a:r>
            <a:endParaRPr lang="cs-CZ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005013"/>
            <a:ext cx="4038600" cy="3856037"/>
          </a:xfrm>
        </p:spPr>
        <p:txBody>
          <a:bodyPr/>
          <a:lstStyle/>
          <a:p>
            <a:pPr eaLnBrk="1" hangingPunct="1"/>
            <a:r>
              <a:rPr lang="cs-CZ" sz="2800" dirty="0"/>
              <a:t>Dochází k oscilujícím vibracím, přenášející se do průdušek a usnadňují expektoraci</a:t>
            </a:r>
          </a:p>
          <a:p>
            <a:pPr eaLnBrk="1" hangingPunct="1"/>
            <a:r>
              <a:rPr lang="cs-CZ" sz="2800" dirty="0"/>
              <a:t>Využití i u tracheostomií</a:t>
            </a:r>
          </a:p>
          <a:p>
            <a:pPr eaLnBrk="1" hangingPunct="1"/>
            <a:r>
              <a:rPr lang="cs-CZ" sz="2800" dirty="0"/>
              <a:t>Lze přes ni inhalovat a zároveň cvičit</a:t>
            </a:r>
          </a:p>
          <a:p>
            <a:pPr eaLnBrk="1" hangingPunct="1"/>
            <a:endParaRPr lang="cs-CZ" sz="2800" dirty="0"/>
          </a:p>
          <a:p>
            <a:pPr eaLnBrk="1" hangingPunct="1"/>
            <a:endParaRPr lang="cs-CZ" sz="2800" dirty="0"/>
          </a:p>
        </p:txBody>
      </p:sp>
      <p:pic>
        <p:nvPicPr>
          <p:cNvPr id="112645" name="Picture 5" descr="DSCN18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420938"/>
            <a:ext cx="3241675" cy="213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6" name="Picture 6" descr="DSCN18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52963"/>
            <a:ext cx="266382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702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RFT - FLUTTER</a:t>
            </a:r>
            <a:r>
              <a:rPr lang="en-US" sz="2800">
                <a:cs typeface="Tahoma" pitchFamily="34" charset="0"/>
              </a:rPr>
              <a:t>®</a:t>
            </a:r>
            <a:endParaRPr lang="en-US" sz="2600" i="1">
              <a:cs typeface="Tahoma" pitchFamily="34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sz="2800" b="1"/>
              <a:t>Flutter VRP 1</a:t>
            </a:r>
            <a:r>
              <a:rPr lang="cs-CZ" sz="2800"/>
              <a:t> – oscilující PEP systém dýchání  </a:t>
            </a:r>
          </a:p>
          <a:p>
            <a:pPr eaLnBrk="1" hangingPunct="1"/>
            <a:endParaRPr lang="cs-CZ" sz="2800"/>
          </a:p>
          <a:p>
            <a:pPr eaLnBrk="1" hangingPunct="1"/>
            <a:r>
              <a:rPr lang="cs-CZ" sz="2800"/>
              <a:t>Výdech je založen na variabilním odporu, při kterém vzniká v dýchacích cestách pozitivní výdechový přetlak (PEP)</a:t>
            </a:r>
          </a:p>
        </p:txBody>
      </p:sp>
      <p:pic>
        <p:nvPicPr>
          <p:cNvPr id="113668" name="Picture 4" descr="flutter%20out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219325"/>
            <a:ext cx="3887787" cy="175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9" name="Picture 5" descr="flu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3131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9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Využití RHB technik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/>
              <a:t>zpomalit progresi onemocnění</a:t>
            </a:r>
          </a:p>
          <a:p>
            <a:r>
              <a:rPr lang="cs-CZ" dirty="0"/>
              <a:t>udržet a zlepšit pacientovu pohyblivost a soběstačnost</a:t>
            </a:r>
          </a:p>
          <a:p>
            <a:r>
              <a:rPr lang="cs-CZ" dirty="0"/>
              <a:t>přispět ke zlepšení trofiky</a:t>
            </a:r>
          </a:p>
          <a:p>
            <a:r>
              <a:rPr lang="cs-CZ" dirty="0"/>
              <a:t>zkrátit dobu léčení, dobu závislosti na UPV</a:t>
            </a:r>
          </a:p>
          <a:p>
            <a:r>
              <a:rPr lang="cs-CZ" dirty="0"/>
              <a:t>celkově zlepšit kvalitu života</a:t>
            </a:r>
          </a:p>
          <a:p>
            <a:r>
              <a:rPr lang="cs-CZ" dirty="0"/>
              <a:t>důležitá je úzká spolupráce celého zdravotnického personálu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61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/>
              <a:t>Pasivní pohyb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zamezení rozvoji nežádoucích změn ve svalu (elasticita, kontraktury),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zachování pohyblivosti v kloubech (ROM)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Opakování 8-10x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Pozor na respektování fyziologického rozsahu kloubní pohyblivosti (trauma)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Subluxace!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Využití přístrojů (</a:t>
            </a:r>
            <a:r>
              <a:rPr lang="cs-CZ" dirty="0" err="1"/>
              <a:t>motodlaha</a:t>
            </a:r>
            <a:r>
              <a:rPr lang="cs-CZ" dirty="0"/>
              <a:t>)	</a:t>
            </a:r>
          </a:p>
          <a:p>
            <a:endParaRPr lang="cs-CZ" dirty="0"/>
          </a:p>
        </p:txBody>
      </p:sp>
      <p:pic>
        <p:nvPicPr>
          <p:cNvPr id="4" name="Picture 2" descr="\\nas300g_v\UsersTN\jana.hlinovska\Dokumenty\Obrázky\zdravi_rehabilita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8512" y="5013176"/>
            <a:ext cx="2383888" cy="13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2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dirty="0"/>
              <a:t>Asistovaný pohyb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pohyb pacienta s dopomocí druhé osoby</a:t>
            </a:r>
          </a:p>
          <a:p>
            <a:r>
              <a:rPr lang="cs-CZ" dirty="0"/>
              <a:t> rehabilitační ošetřovatelství využívá asistovaného pohybu při manipulaci s pacientem (snaha maximálně využít zachovaných pohybových schopností pacienta)</a:t>
            </a:r>
          </a:p>
          <a:p>
            <a:r>
              <a:rPr lang="cs-CZ" dirty="0"/>
              <a:t>Pomalé provedení, nedělá ošetřovatel, ale pacient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13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4" descr="Bobath 1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0" name="Picture 5" descr="Bobath 1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34405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Aktivní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cvičení vykonává pacient cvičení sám pod vedením a dohledem fyzioterapeuta, který dávkuje dobu terapie a zátěže, to vše dle předpisu lékaře</a:t>
            </a:r>
          </a:p>
          <a:p>
            <a:r>
              <a:rPr lang="cs-CZ" dirty="0"/>
              <a:t>Respektovat pokyny fyzioterapeuta (délka CJ)</a:t>
            </a:r>
          </a:p>
          <a:p>
            <a:r>
              <a:rPr lang="cs-CZ" dirty="0"/>
              <a:t>Nezastýlat, neznehybňovat (potřebujeme aktivitu pacienta)</a:t>
            </a:r>
          </a:p>
        </p:txBody>
      </p:sp>
      <p:pic>
        <p:nvPicPr>
          <p:cNvPr id="4" name="Picture 5" descr="a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22" y="4941168"/>
            <a:ext cx="140542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71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5" descr="Bobath 1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Picture 4" descr="Bobath 12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130951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Snímek 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17671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Snímek 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4176713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24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Snímek 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5543550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36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nímek 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25538"/>
            <a:ext cx="56896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22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Snímek 0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55435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06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Snímek 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5903913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4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pPr lvl="0"/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Možnosti ovlivnění změn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Polohování</a:t>
            </a:r>
          </a:p>
          <a:p>
            <a:pPr lvl="0"/>
            <a:r>
              <a:rPr lang="cs-CZ" dirty="0"/>
              <a:t>Pasivní pohyb</a:t>
            </a:r>
          </a:p>
          <a:p>
            <a:pPr lvl="0"/>
            <a:r>
              <a:rPr lang="cs-CZ" dirty="0"/>
              <a:t>Asistovaný pohyb</a:t>
            </a:r>
          </a:p>
          <a:p>
            <a:pPr lvl="0"/>
            <a:r>
              <a:rPr lang="cs-CZ" dirty="0"/>
              <a:t>Aktivní pohyb</a:t>
            </a:r>
          </a:p>
          <a:p>
            <a:pPr lvl="0"/>
            <a:r>
              <a:rPr lang="cs-CZ" dirty="0"/>
              <a:t>Zlepšení vigility a pozornosti</a:t>
            </a:r>
          </a:p>
          <a:p>
            <a:pPr lvl="0"/>
            <a:r>
              <a:rPr lang="cs-CZ" dirty="0"/>
              <a:t>Vertikalizace, antigravitační aktivity</a:t>
            </a:r>
          </a:p>
          <a:p>
            <a:pPr lvl="0"/>
            <a:r>
              <a:rPr lang="cs-CZ" dirty="0"/>
              <a:t>Nácvik soběstačnosti a sebeobsluhy (ADL, mobilita i na lůžku)</a:t>
            </a:r>
          </a:p>
          <a:p>
            <a:pPr lvl="0"/>
            <a:r>
              <a:rPr lang="cs-CZ" dirty="0"/>
              <a:t>Techniky na neurofyziologickém podkladě (kurzy)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210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Zlepšení vigility a pozornosti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pestrá senzorická stimulace </a:t>
            </a:r>
          </a:p>
          <a:p>
            <a:r>
              <a:rPr lang="cs-CZ" dirty="0"/>
              <a:t>aktivní komunikace (včetně nonverbální) ze strany ošetřujícího personálu </a:t>
            </a:r>
          </a:p>
          <a:p>
            <a:r>
              <a:rPr lang="cs-CZ" dirty="0"/>
              <a:t>motivace</a:t>
            </a:r>
          </a:p>
          <a:p>
            <a:r>
              <a:rPr lang="cs-CZ" dirty="0"/>
              <a:t>„neusnadňovat“</a:t>
            </a:r>
          </a:p>
        </p:txBody>
      </p:sp>
    </p:spTree>
    <p:extLst>
      <p:ext uri="{BB962C8B-B14F-4D97-AF65-F5344CB8AC3E}">
        <p14:creationId xmlns:p14="http://schemas.microsoft.com/office/powerpoint/2010/main" val="2576234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Nácvik soběstačnosti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asistence zdravotnického personálu </a:t>
            </a:r>
          </a:p>
          <a:p>
            <a:r>
              <a:rPr lang="cs-CZ" dirty="0"/>
              <a:t>nácvik aktivit běžných denních činností (osobní hygiena, příjem stravy a tekutin, oblékání, mobilita na lůžku, včetně přesunů, sed, stoj, chůze apod.)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405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4" descr="Bobath 1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764704"/>
            <a:ext cx="4134247" cy="3100685"/>
          </a:xfrm>
        </p:spPr>
      </p:pic>
      <p:pic>
        <p:nvPicPr>
          <p:cNvPr id="10" name="Picture 5" descr="Bobath 1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306896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344052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/>
              <a:t>Zásady rhb ošetřovatelství při nácviku soběstačnosti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/>
              <a:t>identifikovat potřebu (funkci) ošetření (krmení, hygiena, imobilita, atd.)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/>
          </a:p>
          <a:p>
            <a:pPr eaLnBrk="1" hangingPunct="1">
              <a:lnSpc>
                <a:spcPct val="90000"/>
              </a:lnSpc>
            </a:pPr>
            <a:r>
              <a:rPr lang="cs-CZ"/>
              <a:t>identifikovat problém (proč  to nejde)</a:t>
            </a:r>
          </a:p>
          <a:p>
            <a:pPr eaLnBrk="1" hangingPunct="1">
              <a:lnSpc>
                <a:spcPct val="90000"/>
              </a:lnSpc>
            </a:pPr>
            <a:endParaRPr lang="cs-CZ"/>
          </a:p>
          <a:p>
            <a:pPr eaLnBrk="1" hangingPunct="1">
              <a:lnSpc>
                <a:spcPct val="90000"/>
              </a:lnSpc>
            </a:pPr>
            <a:r>
              <a:rPr lang="cs-CZ"/>
              <a:t>stanovení možností a limitů (reálné cíle)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/>
          </a:p>
          <a:p>
            <a:pPr eaLnBrk="1" hangingPunct="1">
              <a:lnSpc>
                <a:spcPct val="90000"/>
              </a:lnSpc>
            </a:pPr>
            <a:r>
              <a:rPr lang="cs-CZ"/>
              <a:t>proměnlivost v čase (průběžně vyhodnocovat)</a:t>
            </a:r>
          </a:p>
          <a:p>
            <a:pPr eaLnBrk="1" hangingPunct="1">
              <a:lnSpc>
                <a:spcPct val="90000"/>
              </a:lnSpc>
            </a:pPr>
            <a:endParaRPr lang="cs-CZ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2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900" b="1" dirty="0"/>
              <a:t>Rehabilitační péče x podpora hospitalizmu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600" dirty="0"/>
              <a:t>cíl: získání co největší soběstačnosti </a:t>
            </a:r>
          </a:p>
          <a:p>
            <a:pPr eaLnBrk="1" hangingPunct="1">
              <a:buFont typeface="Wingdings" pitchFamily="2" charset="2"/>
              <a:buNone/>
            </a:pPr>
            <a:endParaRPr lang="cs-CZ" sz="2600" dirty="0"/>
          </a:p>
          <a:p>
            <a:pPr eaLnBrk="1" hangingPunct="1"/>
            <a:r>
              <a:rPr lang="cs-CZ" sz="2600" dirty="0"/>
              <a:t>rehabilitační přístup k věci: využít ošetřování  k  návratu či kompenzaci ztracené funkce </a:t>
            </a:r>
          </a:p>
          <a:p>
            <a:pPr eaLnBrk="1" hangingPunct="1"/>
            <a:endParaRPr lang="cs-CZ" sz="2600" dirty="0"/>
          </a:p>
          <a:p>
            <a:pPr eaLnBrk="1" hangingPunct="1"/>
            <a:r>
              <a:rPr lang="cs-CZ" sz="2600" dirty="0"/>
              <a:t>Nepoškodit pacienta</a:t>
            </a:r>
          </a:p>
          <a:p>
            <a:pPr marL="0" indent="0" eaLnBrk="1" hangingPunct="1">
              <a:buNone/>
            </a:pPr>
            <a:r>
              <a:rPr lang="cs-CZ" sz="2600" dirty="0"/>
              <a:t> i sebe!</a:t>
            </a:r>
          </a:p>
          <a:p>
            <a:pPr eaLnBrk="1" hangingPunct="1">
              <a:buFont typeface="Wingdings" pitchFamily="2" charset="2"/>
              <a:buNone/>
            </a:pPr>
            <a:endParaRPr lang="cs-CZ" sz="2600" dirty="0"/>
          </a:p>
        </p:txBody>
      </p:sp>
      <p:pic>
        <p:nvPicPr>
          <p:cNvPr id="4100" name="Picture 4" descr="old_person_being_fed_cropped_crop38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73463"/>
            <a:ext cx="4392364" cy="30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11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400" dirty="0"/>
              <a:t>Specifické zásady rehabilitačního ošetřování  - např. </a:t>
            </a:r>
            <a:r>
              <a:rPr lang="cs-CZ" sz="4400" dirty="0" err="1"/>
              <a:t>hemiparetik</a:t>
            </a:r>
            <a:endParaRPr lang="cs-CZ" sz="44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stolek na stranu </a:t>
            </a:r>
            <a:r>
              <a:rPr lang="cs-CZ" dirty="0" err="1"/>
              <a:t>hemiparézy</a:t>
            </a:r>
            <a:r>
              <a:rPr lang="cs-CZ" dirty="0"/>
              <a:t> (podpora bilaterální aktivity trupu, zapojení postižené strany do tělesného schématu)</a:t>
            </a:r>
          </a:p>
          <a:p>
            <a:pPr eaLnBrk="1" hangingPunct="1">
              <a:buFont typeface="Wingdings" pitchFamily="2" charset="2"/>
              <a:buNone/>
            </a:pPr>
            <a:endParaRPr lang="cs-CZ" dirty="0"/>
          </a:p>
          <a:p>
            <a:pPr eaLnBrk="1" hangingPunct="1"/>
            <a:r>
              <a:rPr lang="cs-CZ" dirty="0"/>
              <a:t>polohování</a:t>
            </a:r>
          </a:p>
          <a:p>
            <a:pPr eaLnBrk="1" hangingPunct="1">
              <a:buFont typeface="Wingdings" pitchFamily="2" charset="2"/>
              <a:buNone/>
            </a:pPr>
            <a:endParaRPr lang="cs-CZ" dirty="0"/>
          </a:p>
          <a:p>
            <a:pPr eaLnBrk="1" hangingPunct="1"/>
            <a:r>
              <a:rPr lang="cs-CZ" dirty="0"/>
              <a:t>postavení jednotlivých segmentů (volnost pohybu – „nezastýlat“ pod peřinu)</a:t>
            </a:r>
          </a:p>
          <a:p>
            <a:pPr eaLnBrk="1" hangingPunct="1"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6423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Vertikalizace, antigravitační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cs-CZ" sz="2800" dirty="0"/>
              <a:t>ovlivňuje komplexně organismus</a:t>
            </a:r>
          </a:p>
          <a:p>
            <a:pPr lvl="1"/>
            <a:r>
              <a:rPr lang="cs-CZ" sz="2400" dirty="0"/>
              <a:t>zvýšení vigility, zlepšení psychiky, zvýšení sebevědomí</a:t>
            </a:r>
          </a:p>
          <a:p>
            <a:pPr lvl="1"/>
            <a:r>
              <a:rPr lang="cs-CZ" sz="2400" dirty="0"/>
              <a:t>podpora kardiovaskulárního a respiračního systému</a:t>
            </a:r>
          </a:p>
          <a:p>
            <a:pPr lvl="1"/>
            <a:r>
              <a:rPr lang="cs-CZ" sz="2400" dirty="0"/>
              <a:t>podpora pohybového systému</a:t>
            </a:r>
          </a:p>
          <a:p>
            <a:r>
              <a:rPr lang="cs-CZ" sz="2800" dirty="0"/>
              <a:t>hlavní zásady - </a:t>
            </a:r>
            <a:r>
              <a:rPr lang="cs-CZ" sz="2800" b="1" dirty="0"/>
              <a:t>včasnost, postupnost a šetrnost</a:t>
            </a:r>
          </a:p>
          <a:p>
            <a:pPr lvl="1"/>
            <a:r>
              <a:rPr lang="cs-CZ" sz="2400" dirty="0"/>
              <a:t>zohledňují tíži aktuálního postižení a pokročilost  </a:t>
            </a:r>
            <a:r>
              <a:rPr lang="cs-CZ" sz="2400" dirty="0" err="1"/>
              <a:t>dekondice</a:t>
            </a:r>
            <a:r>
              <a:rPr lang="cs-CZ" sz="2400" dirty="0"/>
              <a:t> jednotlivých systémů</a:t>
            </a:r>
          </a:p>
          <a:p>
            <a:pPr lvl="1"/>
            <a:r>
              <a:rPr lang="cs-CZ" sz="2400" dirty="0"/>
              <a:t>zohledňující postižení pohybového aparátu</a:t>
            </a:r>
          </a:p>
          <a:p>
            <a:pPr lvl="1"/>
            <a:r>
              <a:rPr lang="cs-CZ" sz="2400" dirty="0"/>
              <a:t>brání jeho traumatizaci (např. subluxace ramene při „tahání za ruce“)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8567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400" dirty="0" err="1"/>
              <a:t>Vertikalizace</a:t>
            </a:r>
            <a:endParaRPr lang="cs-CZ" sz="44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individuálně, dle stavu pacienta</a:t>
            </a:r>
          </a:p>
          <a:p>
            <a:pPr eaLnBrk="1" hangingPunct="1"/>
            <a:r>
              <a:rPr lang="cs-CZ" dirty="0" err="1"/>
              <a:t>hemiparetické</a:t>
            </a:r>
            <a:r>
              <a:rPr lang="cs-CZ" dirty="0"/>
              <a:t> postižení u trupového svalstva (špatná posturální stabilita)</a:t>
            </a:r>
          </a:p>
          <a:p>
            <a:pPr eaLnBrk="1" hangingPunct="1"/>
            <a:r>
              <a:rPr lang="cs-CZ" dirty="0"/>
              <a:t>nácvik otáčení = příprava na sed</a:t>
            </a:r>
          </a:p>
          <a:p>
            <a:pPr eaLnBrk="1" hangingPunct="1"/>
            <a:r>
              <a:rPr lang="cs-CZ" dirty="0"/>
              <a:t>posazování na lůžku</a:t>
            </a:r>
          </a:p>
          <a:p>
            <a:pPr eaLnBrk="1" hangingPunct="1"/>
            <a:r>
              <a:rPr lang="cs-CZ" dirty="0"/>
              <a:t>pouze nutná dopomoc, vysvětlit, trpělivost</a:t>
            </a:r>
          </a:p>
          <a:p>
            <a:pPr eaLnBrk="1" hangingPunct="1"/>
            <a:r>
              <a:rPr lang="cs-CZ" dirty="0"/>
              <a:t>ortostatický kolaps (bandáže DKK)</a:t>
            </a:r>
          </a:p>
        </p:txBody>
      </p:sp>
      <p:pic>
        <p:nvPicPr>
          <p:cNvPr id="4" name="Picture 4" descr="b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814"/>
            <a:ext cx="1800002" cy="180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32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Vertikalizace</a:t>
            </a:r>
            <a:r>
              <a:rPr lang="cs-CZ" dirty="0"/>
              <a:t> - posazování, sed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  <a:p>
            <a:pPr eaLnBrk="1" hangingPunct="1"/>
            <a:r>
              <a:rPr lang="cs-CZ"/>
              <a:t>posazování přes postiženou stranu (facilitace postižené strany přes kloubní aproximaci, zapojení postižené strany do tělesného schématu)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trénink rovnováhy vsedě		 </a:t>
            </a:r>
          </a:p>
          <a:p>
            <a:pPr eaLnBrk="1" hangingPunct="1"/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520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" y="-350838"/>
            <a:ext cx="10045700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03663" y="6465888"/>
            <a:ext cx="137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>
                <a:solidFill>
                  <a:srgbClr val="800080"/>
                </a:solidFill>
              </a:rPr>
              <a:t>„Most“</a:t>
            </a:r>
          </a:p>
        </p:txBody>
      </p:sp>
    </p:spTree>
    <p:extLst>
      <p:ext uri="{BB962C8B-B14F-4D97-AF65-F5344CB8AC3E}">
        <p14:creationId xmlns:p14="http://schemas.microsoft.com/office/powerpoint/2010/main" val="4376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Typy polohování:</a:t>
            </a:r>
          </a:p>
          <a:p>
            <a:pPr>
              <a:buFont typeface="Wingdings" pitchFamily="2" charset="2"/>
              <a:buChar char="ü"/>
            </a:pPr>
            <a:r>
              <a:rPr lang="cs-CZ" dirty="0" err="1"/>
              <a:t>ANTALGICKÉ-snížení</a:t>
            </a:r>
            <a:r>
              <a:rPr lang="cs-CZ" dirty="0"/>
              <a:t> bolesti, usnadnění dýchání</a:t>
            </a:r>
          </a:p>
          <a:p>
            <a:pPr>
              <a:buFont typeface="Wingdings" pitchFamily="2" charset="2"/>
              <a:buChar char="ü"/>
            </a:pPr>
            <a:r>
              <a:rPr lang="cs-CZ" dirty="0"/>
              <a:t>PREVENTIVNÍ–prevence vzniku dekubitů, svalových kontraktur, kloubních deformit, pneumonií, zlepšení vigility</a:t>
            </a:r>
          </a:p>
          <a:p>
            <a:pPr>
              <a:buFont typeface="Wingdings" pitchFamily="2" charset="2"/>
              <a:buChar char="ü"/>
            </a:pPr>
            <a:r>
              <a:rPr lang="cs-CZ" dirty="0"/>
              <a:t>KOREKČNÍ–u již vzniklých změn (např. </a:t>
            </a:r>
            <a:r>
              <a:rPr lang="cs-CZ" dirty="0" err="1"/>
              <a:t>hemiparéza</a:t>
            </a:r>
            <a:r>
              <a:rPr lang="cs-CZ" dirty="0"/>
              <a:t> -pomocí dlah, fixačních pásů, pískových vaků)</a:t>
            </a:r>
          </a:p>
        </p:txBody>
      </p:sp>
    </p:spTree>
    <p:extLst>
      <p:ext uri="{BB962C8B-B14F-4D97-AF65-F5344CB8AC3E}">
        <p14:creationId xmlns:p14="http://schemas.microsoft.com/office/powerpoint/2010/main" val="1859159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" y="-350838"/>
            <a:ext cx="10045700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62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" y="-350838"/>
            <a:ext cx="10045700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58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" y="-350838"/>
            <a:ext cx="10045700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492500" y="6567488"/>
            <a:ext cx="59769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3200" b="1">
                <a:solidFill>
                  <a:srgbClr val="800080"/>
                </a:solidFill>
              </a:rPr>
              <a:t>Netahat za ruku, opora o loket</a:t>
            </a:r>
          </a:p>
        </p:txBody>
      </p:sp>
    </p:spTree>
    <p:extLst>
      <p:ext uri="{BB962C8B-B14F-4D97-AF65-F5344CB8AC3E}">
        <p14:creationId xmlns:p14="http://schemas.microsoft.com/office/powerpoint/2010/main" val="3892338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6799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55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Vertikalizace</a:t>
            </a:r>
            <a:r>
              <a:rPr lang="cs-CZ" dirty="0"/>
              <a:t> – postavování, stoj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stoj (event. vertikalizační stůl)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psychický stimul, ale i strach (spasticita)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dopomoc na postižené straně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šetrný úchop, zajištění nestabilního kolenního kloubu 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poloha trupu, pánve (hýždě!)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cs typeface="Arial" charset="0"/>
              </a:rPr>
              <a:t>kontrolovaný stoj se zatížením obou DKK a přenášení váhy</a:t>
            </a:r>
            <a:endParaRPr lang="en-US" sz="2200">
              <a:cs typeface="Arial" charset="0"/>
            </a:endParaRP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600200"/>
            <a:ext cx="3409950" cy="4530725"/>
          </a:xfrm>
        </p:spPr>
      </p:pic>
    </p:spTree>
    <p:extLst>
      <p:ext uri="{BB962C8B-B14F-4D97-AF65-F5344CB8AC3E}">
        <p14:creationId xmlns:p14="http://schemas.microsoft.com/office/powerpoint/2010/main" val="3928060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41036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26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39825"/>
          </a:xfrm>
        </p:spPr>
        <p:txBody>
          <a:bodyPr/>
          <a:lstStyle/>
          <a:p>
            <a:pPr eaLnBrk="1" hangingPunct="1"/>
            <a:r>
              <a:rPr lang="cs-CZ" dirty="0" err="1"/>
              <a:t>Vertikalizace</a:t>
            </a:r>
            <a:r>
              <a:rPr lang="cs-CZ" dirty="0"/>
              <a:t> - chůze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asistence 1 osoby z postižené strany</a:t>
            </a:r>
          </a:p>
          <a:p>
            <a:pPr eaLnBrk="1" hangingPunct="1"/>
            <a:r>
              <a:rPr lang="cs-CZ" dirty="0"/>
              <a:t>problém se švihovou fází  - časté chyby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/>
              <a:t>1. postižená DKK zůstává vzadu – riziko pádu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/>
              <a:t>2. postižená DK je posouvána dopředu za použití rotačního pohybu trupu kolem zdravé DK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/>
              <a:t>3. pohyb bokem vpřed – postižená DK došlap v zevní rotaci</a:t>
            </a:r>
          </a:p>
          <a:p>
            <a:pPr eaLnBrk="1" hangingPunct="1"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9671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8435" name="Zástupný symbol pro obsah 3" descr="01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781300"/>
            <a:ext cx="3082925" cy="2754313"/>
          </a:xfrm>
        </p:spPr>
      </p:pic>
      <p:sp>
        <p:nvSpPr>
          <p:cNvPr id="18436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8437" name="Zástupný symbol pro obsah 8" descr="image005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742950"/>
            <a:ext cx="3771900" cy="5392738"/>
          </a:xfrm>
        </p:spPr>
      </p:pic>
      <p:sp>
        <p:nvSpPr>
          <p:cNvPr id="18438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81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/>
              <a:t>Vertikalizace - chůze</a:t>
            </a:r>
            <a:br>
              <a:rPr lang="cs-CZ"/>
            </a:br>
            <a:endParaRPr 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váha přenášená přes patu (pata se dotýká podlahy – manuální tlak od kyčle k patě)</a:t>
            </a:r>
          </a:p>
          <a:p>
            <a:pPr eaLnBrk="1" hangingPunct="1"/>
            <a:r>
              <a:rPr lang="cs-CZ"/>
              <a:t>koleno lehce ohnuté (ne hyperextenze)</a:t>
            </a:r>
          </a:p>
          <a:p>
            <a:pPr eaLnBrk="1" hangingPunct="1"/>
            <a:r>
              <a:rPr lang="cs-CZ"/>
              <a:t>stabilita pánve</a:t>
            </a:r>
          </a:p>
          <a:p>
            <a:pPr eaLnBrk="1" hangingPunct="1"/>
            <a:r>
              <a:rPr lang="cs-CZ"/>
              <a:t>! postižená HKK – časté zvýšení spasticity, kontrola paže</a:t>
            </a:r>
          </a:p>
          <a:p>
            <a:pPr eaLnBrk="1" hangingPunct="1"/>
            <a:r>
              <a:rPr lang="cs-CZ"/>
              <a:t>nespěchat, nepřetěžovat</a:t>
            </a:r>
          </a:p>
          <a:p>
            <a:pPr eaLnBrk="1" hangingPunct="1"/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819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/>
              <a:t>Manipulace s pacientem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sz="2600"/>
              <a:t>pracovní zóna (zóna dosahu)</a:t>
            </a:r>
          </a:p>
          <a:p>
            <a:pPr eaLnBrk="1" hangingPunct="1"/>
            <a:r>
              <a:rPr lang="cs-CZ" sz="2600"/>
              <a:t>uspořádání pracoviště</a:t>
            </a:r>
          </a:p>
          <a:p>
            <a:pPr eaLnBrk="1" hangingPunct="1"/>
            <a:r>
              <a:rPr lang="cs-CZ" sz="2600"/>
              <a:t>pomůcky</a:t>
            </a:r>
          </a:p>
          <a:p>
            <a:pPr eaLnBrk="1" hangingPunct="1"/>
            <a:r>
              <a:rPr lang="cs-CZ" sz="2600"/>
              <a:t>pozor na rotace</a:t>
            </a:r>
          </a:p>
          <a:p>
            <a:pPr eaLnBrk="1" hangingPunct="1"/>
            <a:r>
              <a:rPr lang="cs-CZ" sz="2600" u="sng"/>
              <a:t>stojíme vždy co nejblíže k pacientovi</a:t>
            </a:r>
          </a:p>
          <a:p>
            <a:pPr eaLnBrk="1" hangingPunct="1"/>
            <a:r>
              <a:rPr lang="cs-CZ" sz="2600"/>
              <a:t>snaha o co největší samostatnost pacienta</a:t>
            </a:r>
          </a:p>
          <a:p>
            <a:pPr eaLnBrk="1" hangingPunct="1"/>
            <a:endParaRPr lang="cs-CZ" sz="2600"/>
          </a:p>
          <a:p>
            <a:pPr eaLnBrk="1" hangingPunct="1"/>
            <a:endParaRPr lang="cs-CZ" sz="2600"/>
          </a:p>
        </p:txBody>
      </p:sp>
      <p:pic>
        <p:nvPicPr>
          <p:cNvPr id="7172" name="Picture 4" descr="uh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844675"/>
            <a:ext cx="3527425" cy="2520950"/>
          </a:xfrm>
          <a:noFill/>
        </p:spPr>
      </p:pic>
    </p:spTree>
    <p:extLst>
      <p:ext uri="{BB962C8B-B14F-4D97-AF65-F5344CB8AC3E}">
        <p14:creationId xmlns:p14="http://schemas.microsoft.com/office/powerpoint/2010/main" val="337088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rizikového pacienta je třeba polohovat v časových intervalech každé 2 hodiny v indikovaných případech i častěji </a:t>
            </a:r>
          </a:p>
          <a:p>
            <a:r>
              <a:rPr lang="cs-CZ" dirty="0"/>
              <a:t>poloha musí být pohodlná, nebolestivá a musí umožnit případný reziduální pohyb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133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688" y="-1935163"/>
            <a:ext cx="14304963" cy="1072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-3724275"/>
            <a:ext cx="10728325" cy="143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48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7153275"/>
            <a:ext cx="10728326" cy="143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00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688" y="-1935163"/>
            <a:ext cx="14304963" cy="1072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82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Pomůcky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polohovací lůžka (páté kolečko, laterální náklon, ovládání)</a:t>
            </a:r>
          </a:p>
          <a:p>
            <a:pPr eaLnBrk="1" hangingPunct="1"/>
            <a:r>
              <a:rPr lang="cs-CZ"/>
              <a:t>zvedáky</a:t>
            </a:r>
          </a:p>
          <a:p>
            <a:pPr eaLnBrk="1" hangingPunct="1"/>
            <a:r>
              <a:rPr lang="cs-CZ"/>
              <a:t>podložky pro přesun</a:t>
            </a:r>
          </a:p>
          <a:p>
            <a:pPr eaLnBrk="1" hangingPunct="1"/>
            <a:r>
              <a:rPr lang="cs-CZ"/>
              <a:t>ostatní vybavení (držáky, křesla, poličky,apod.)</a:t>
            </a:r>
          </a:p>
          <a:p>
            <a:pPr eaLnBrk="1" hangingPunct="1"/>
            <a:r>
              <a:rPr lang="cs-CZ"/>
              <a:t>komunikace</a:t>
            </a:r>
          </a:p>
          <a:p>
            <a:pPr eaLnBrk="1" hangingPunct="1">
              <a:buFont typeface="Wingdings" pitchFamily="2" charset="2"/>
              <a:buNone/>
            </a:pPr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919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Děkuji </a:t>
            </a:r>
            <a:r>
              <a:rPr lang="cs-CZ"/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324814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DSC0737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9337" y="1720056"/>
            <a:ext cx="4505325" cy="428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0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Polohování vleže na boku </a:t>
            </a:r>
            <a:br>
              <a:rPr lang="cs-CZ" sz="4400" dirty="0"/>
            </a:br>
            <a:r>
              <a:rPr lang="cs-CZ" sz="4400" dirty="0"/>
              <a:t>(zdravá strana)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600" dirty="0"/>
              <a:t>Poloha na boku = výhodná poloha </a:t>
            </a:r>
          </a:p>
          <a:p>
            <a:r>
              <a:rPr lang="cs-CZ" sz="2600" dirty="0"/>
              <a:t>inhibice </a:t>
            </a:r>
            <a:r>
              <a:rPr lang="cs-CZ" sz="2600" dirty="0" err="1"/>
              <a:t>spasticity</a:t>
            </a:r>
            <a:r>
              <a:rPr lang="cs-CZ" sz="2600" dirty="0"/>
              <a:t> a stimulace rovnovážných reakcí, snadnější  komunikace s okolím</a:t>
            </a:r>
          </a:p>
          <a:p>
            <a:endParaRPr lang="cs-CZ" sz="2600" dirty="0"/>
          </a:p>
        </p:txBody>
      </p:sp>
      <p:pic>
        <p:nvPicPr>
          <p:cNvPr id="46087" name="Picture 7" descr="Snímek 1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88" y="1600200"/>
            <a:ext cx="33988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75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/>
              <a:t>Polohování vleže na boku (</a:t>
            </a:r>
            <a:r>
              <a:rPr lang="cs-CZ" sz="4400" dirty="0" err="1"/>
              <a:t>hemiparetická</a:t>
            </a:r>
            <a:r>
              <a:rPr lang="cs-CZ" sz="4400" dirty="0"/>
              <a:t> strana)</a:t>
            </a:r>
          </a:p>
        </p:txBody>
      </p:sp>
      <p:pic>
        <p:nvPicPr>
          <p:cNvPr id="33802" name="Picture 10" descr="Snímek 1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Poloha vleže na zádech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200"/>
              <a:t>jemné zacházení, za postiženou končetinu netaháme (prevence bolestivého ramen. kl.), KK ve fyziologickém postavení</a:t>
            </a:r>
          </a:p>
          <a:p>
            <a:pPr>
              <a:lnSpc>
                <a:spcPct val="80000"/>
              </a:lnSpc>
            </a:pPr>
            <a:r>
              <a:rPr lang="cs-CZ" sz="2200"/>
              <a:t>HK nesmí přepadávat z lůžka či být zalehnutá, do dlaně nic nevkládáme (</a:t>
            </a:r>
            <a:r>
              <a:rPr lang="cs-CZ" sz="2200">
                <a:cs typeface="Arial" charset="0"/>
              </a:rPr>
              <a:t>↑</a:t>
            </a:r>
            <a:r>
              <a:rPr lang="cs-CZ" sz="2200"/>
              <a:t>úchopový reflex)</a:t>
            </a:r>
          </a:p>
          <a:p>
            <a:pPr>
              <a:lnSpc>
                <a:spcPct val="80000"/>
              </a:lnSpc>
            </a:pPr>
            <a:r>
              <a:rPr lang="cs-CZ" sz="2200"/>
              <a:t>DK volná, bez opory ve smyslu dorzální flexe (spasticita, vzpěrná reakce = komplikace chůze), pasivní protažení (fyzioterapie)</a:t>
            </a:r>
          </a:p>
          <a:p>
            <a:pPr>
              <a:lnSpc>
                <a:spcPct val="80000"/>
              </a:lnSpc>
            </a:pPr>
            <a:endParaRPr lang="cs-CZ" sz="2200"/>
          </a:p>
        </p:txBody>
      </p:sp>
      <p:pic>
        <p:nvPicPr>
          <p:cNvPr id="41991" name="Picture 7" descr="Snímek 1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88" y="1600200"/>
            <a:ext cx="33988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835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1174</Words>
  <Application>Microsoft Office PowerPoint</Application>
  <PresentationFormat>Předvádění na obrazovce (4:3)</PresentationFormat>
  <Paragraphs>176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Tahoma</vt:lpstr>
      <vt:lpstr>Wingdings</vt:lpstr>
      <vt:lpstr>Motiv systému Office</vt:lpstr>
      <vt:lpstr>Rehabilitační techniky a možnosti jejich využití v rehabilitačním  ošetřovatelství</vt:lpstr>
      <vt:lpstr> Využití RHB technik  </vt:lpstr>
      <vt:lpstr> Možnosti ovlivnění změn </vt:lpstr>
      <vt:lpstr>Polohování</vt:lpstr>
      <vt:lpstr>Polohování</vt:lpstr>
      <vt:lpstr>Prezentace aplikace PowerPoint</vt:lpstr>
      <vt:lpstr>Polohování vleže na boku  (zdravá strana)</vt:lpstr>
      <vt:lpstr>Polohování vleže na boku (hemiparetická strana)</vt:lpstr>
      <vt:lpstr>Poloha vleže na zádech</vt:lpstr>
      <vt:lpstr>Pomůcky</vt:lpstr>
      <vt:lpstr>Dechová gymnastika</vt:lpstr>
      <vt:lpstr>Míčková facilitace tzv. míčkování</vt:lpstr>
      <vt:lpstr>Respirační fyzioterapie</vt:lpstr>
      <vt:lpstr>Prezentace aplikace PowerPoint</vt:lpstr>
      <vt:lpstr>Cíle RFT</vt:lpstr>
      <vt:lpstr> NE! POKLEPOVÁ MASÁŽ </vt:lpstr>
      <vt:lpstr>RFT – Acapella</vt:lpstr>
      <vt:lpstr>RFT – Acapella</vt:lpstr>
      <vt:lpstr>RFT - FLUTTER®</vt:lpstr>
      <vt:lpstr>Pasivní pohyb</vt:lpstr>
      <vt:lpstr>Asistovaný pohyb</vt:lpstr>
      <vt:lpstr>Prezentace aplikace PowerPoint</vt:lpstr>
      <vt:lpstr>Aktivní cvičení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Zlepšení vigility a pozornosti</vt:lpstr>
      <vt:lpstr>Nácvik soběstačnosti</vt:lpstr>
      <vt:lpstr>Prezentace aplikace PowerPoint</vt:lpstr>
      <vt:lpstr>Zásady rhb ošetřovatelství při nácviku soběstačnosti</vt:lpstr>
      <vt:lpstr>Rehabilitační péče x podpora hospitalizmu</vt:lpstr>
      <vt:lpstr>Specifické zásady rehabilitačního ošetřování  - např. hemiparetik</vt:lpstr>
      <vt:lpstr>Vertikalizace, antigravitační aktivity</vt:lpstr>
      <vt:lpstr>Vertikalizace</vt:lpstr>
      <vt:lpstr>Vertikalizace - posazování, sed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Vertikalizace – postavování, stoj</vt:lpstr>
      <vt:lpstr>Prezentace aplikace PowerPoint</vt:lpstr>
      <vt:lpstr>Vertikalizace - chůze</vt:lpstr>
      <vt:lpstr>Prezentace aplikace PowerPoint</vt:lpstr>
      <vt:lpstr>Vertikalizace - chůze </vt:lpstr>
      <vt:lpstr>Manipulace s pacientem </vt:lpstr>
      <vt:lpstr>Prezentace aplikace PowerPoint</vt:lpstr>
      <vt:lpstr>Prezentace aplikace PowerPoint</vt:lpstr>
      <vt:lpstr>Prezentace aplikace PowerPoint</vt:lpstr>
      <vt:lpstr>Pomůcky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Techniky rehabilitačního ošetřovatelství a jejich využití jako  prevence imobilizačního syndromu</dc:title>
  <dc:creator>DavidNB</dc:creator>
  <cp:lastModifiedBy>Školoudová Markéta</cp:lastModifiedBy>
  <cp:revision>13</cp:revision>
  <dcterms:created xsi:type="dcterms:W3CDTF">2013-05-22T18:18:04Z</dcterms:created>
  <dcterms:modified xsi:type="dcterms:W3CDTF">2020-10-12T09:03:26Z</dcterms:modified>
</cp:coreProperties>
</file>