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92BE190-7C25-480F-AB2B-9315F22F2372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D5B2C63-3147-446C-A0D4-A67D43CF79D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Výplach žaludku</a:t>
            </a:r>
          </a:p>
        </p:txBody>
      </p:sp>
    </p:spTree>
    <p:extLst>
      <p:ext uri="{BB962C8B-B14F-4D97-AF65-F5344CB8AC3E}">
        <p14:creationId xmlns:p14="http://schemas.microsoft.com/office/powerpoint/2010/main" val="3129984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Sety pro výplach žaludku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7044893" cy="3781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652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2808312" cy="301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88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Zábrana dalšího vstřebávání při intoxikaci</a:t>
            </a:r>
          </a:p>
          <a:p>
            <a:endParaRPr lang="cs-CZ" dirty="0"/>
          </a:p>
          <a:p>
            <a:r>
              <a:rPr lang="cs-CZ" dirty="0"/>
              <a:t>Pouze je-li riziko intoxikace vyšší než vlastního výplachu (potencionálně nebezpečná látka a zároveň vysoká dávka)</a:t>
            </a:r>
          </a:p>
          <a:p>
            <a:endParaRPr lang="cs-CZ" dirty="0"/>
          </a:p>
          <a:p>
            <a:r>
              <a:rPr lang="cs-CZ" dirty="0"/>
              <a:t>Zvážení časového faktoru : u alkoholů (glykoly, etyl a </a:t>
            </a:r>
            <a:r>
              <a:rPr lang="cs-CZ" dirty="0" err="1"/>
              <a:t>methylalkohol</a:t>
            </a:r>
            <a:r>
              <a:rPr lang="cs-CZ" dirty="0"/>
              <a:t> pro rychlé vstřebávání prakticky bez efektu x tablety s prodlouženým uvolňováním</a:t>
            </a:r>
          </a:p>
          <a:p>
            <a:endParaRPr lang="cs-CZ" dirty="0"/>
          </a:p>
          <a:p>
            <a:r>
              <a:rPr lang="cs-CZ" dirty="0"/>
              <a:t>Během výplachu sledujeme bilanci tekutin</a:t>
            </a:r>
          </a:p>
          <a:p>
            <a:endParaRPr lang="cs-CZ" dirty="0"/>
          </a:p>
          <a:p>
            <a:r>
              <a:rPr lang="cs-CZ" dirty="0"/>
              <a:t>Jen u pacienta </a:t>
            </a:r>
            <a:r>
              <a:rPr lang="cs-CZ" dirty="0" err="1"/>
              <a:t>zaintubovaného</a:t>
            </a:r>
            <a:r>
              <a:rPr lang="cs-CZ" dirty="0"/>
              <a:t> nebo s nenarušenými </a:t>
            </a:r>
            <a:r>
              <a:rPr lang="cs-CZ" dirty="0" err="1"/>
              <a:t>laryngeálními</a:t>
            </a:r>
            <a:r>
              <a:rPr lang="cs-CZ" dirty="0"/>
              <a:t> a </a:t>
            </a:r>
            <a:r>
              <a:rPr lang="cs-CZ" dirty="0" err="1"/>
              <a:t>faryngeálními</a:t>
            </a:r>
            <a:r>
              <a:rPr lang="cs-CZ" dirty="0"/>
              <a:t> reflexy!</a:t>
            </a:r>
          </a:p>
        </p:txBody>
      </p:sp>
    </p:spTree>
    <p:extLst>
      <p:ext uri="{BB962C8B-B14F-4D97-AF65-F5344CB8AC3E}">
        <p14:creationId xmlns:p14="http://schemas.microsoft.com/office/powerpoint/2010/main" val="161967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Neprovádíme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Neprovádíme při intoxikaci pěnivými látkami, organofosfáty, kyselinami, zásadami, organickými rozpouštědly a ropnými produkty – hrozí chemická pneumonitida při aspiraci či další traumatizace sliznice jícnu s následným rizikem </a:t>
            </a:r>
            <a:r>
              <a:rPr lang="cs-CZ" dirty="0" err="1"/>
              <a:t>mediastinitidy</a:t>
            </a:r>
            <a:endParaRPr lang="cs-CZ" dirty="0"/>
          </a:p>
          <a:p>
            <a:endParaRPr lang="cs-CZ" dirty="0"/>
          </a:p>
          <a:p>
            <a:r>
              <a:rPr lang="cs-CZ" dirty="0"/>
              <a:t>U pacientů s křečemi nebo poruchami srdečního rytmu</a:t>
            </a:r>
          </a:p>
          <a:p>
            <a:endParaRPr lang="cs-CZ" dirty="0"/>
          </a:p>
          <a:p>
            <a:r>
              <a:rPr lang="cs-CZ" dirty="0"/>
              <a:t>U pacientů s poruchou vědomí bez OTI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82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Aspirace do plic</a:t>
            </a:r>
          </a:p>
          <a:p>
            <a:r>
              <a:rPr lang="cs-CZ" dirty="0"/>
              <a:t>Vyvolání křečí, arytmií</a:t>
            </a:r>
          </a:p>
          <a:p>
            <a:r>
              <a:rPr lang="cs-CZ" dirty="0"/>
              <a:t>Perforace jícnu nebo žaludku</a:t>
            </a:r>
          </a:p>
          <a:p>
            <a:r>
              <a:rPr lang="cs-CZ" dirty="0"/>
              <a:t>Iontová a tekutinová </a:t>
            </a:r>
            <a:r>
              <a:rPr lang="cs-CZ" dirty="0" err="1"/>
              <a:t>dysbalance</a:t>
            </a:r>
            <a:endParaRPr lang="cs-CZ" dirty="0"/>
          </a:p>
          <a:p>
            <a:r>
              <a:rPr lang="cs-CZ" dirty="0"/>
              <a:t>Hypotermie</a:t>
            </a:r>
          </a:p>
          <a:p>
            <a:r>
              <a:rPr lang="cs-CZ" dirty="0"/>
              <a:t>Posunutí toxinu dále do střeva, kde se lépe vstřebá</a:t>
            </a:r>
          </a:p>
        </p:txBody>
      </p:sp>
    </p:spTree>
    <p:extLst>
      <p:ext uri="{BB962C8B-B14F-4D97-AF65-F5344CB8AC3E}">
        <p14:creationId xmlns:p14="http://schemas.microsoft.com/office/powerpoint/2010/main" val="1249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/>
              <a:t>Historická žaludeční pumpa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939138" cy="528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56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faktor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Obecně do 6 hodin od požití noxy, ideálně do 1 hodiny</a:t>
            </a:r>
          </a:p>
          <a:p>
            <a:endParaRPr lang="cs-CZ" dirty="0"/>
          </a:p>
          <a:p>
            <a:r>
              <a:rPr lang="cs-CZ" dirty="0"/>
              <a:t>U preparátů s prodlouženým uvolňováním až po dobu 24h – </a:t>
            </a:r>
            <a:r>
              <a:rPr lang="cs-CZ" dirty="0" err="1"/>
              <a:t>tricyklická</a:t>
            </a:r>
            <a:r>
              <a:rPr lang="cs-CZ" dirty="0"/>
              <a:t> </a:t>
            </a:r>
            <a:r>
              <a:rPr lang="cs-CZ" dirty="0" err="1"/>
              <a:t>andtidepresiva</a:t>
            </a:r>
            <a:r>
              <a:rPr lang="cs-CZ" dirty="0"/>
              <a:t> nebo salicyláty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X u </a:t>
            </a:r>
            <a:r>
              <a:rPr lang="cs-CZ" dirty="0" err="1"/>
              <a:t>paracetomolu</a:t>
            </a:r>
            <a:r>
              <a:rPr lang="cs-CZ" dirty="0"/>
              <a:t> bez efektu po 4 ho po požití, u alkoholů již po 1h</a:t>
            </a:r>
          </a:p>
        </p:txBody>
      </p:sp>
    </p:spTree>
    <p:extLst>
      <p:ext uri="{BB962C8B-B14F-4D97-AF65-F5344CB8AC3E}">
        <p14:creationId xmlns:p14="http://schemas.microsoft.com/office/powerpoint/2010/main" val="146298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Polohujeme na levém boku s hlavou níže – tekutina hůře proniká do duodena, sníženo riziko zatečení žaludečního obsahu do DDC</a:t>
            </a:r>
          </a:p>
          <a:p>
            <a:r>
              <a:rPr lang="cs-CZ" dirty="0"/>
              <a:t>Z úst vyjmeme volné předměty (umělý chrup, </a:t>
            </a:r>
            <a:r>
              <a:rPr lang="cs-CZ" dirty="0" err="1"/>
              <a:t>peercing</a:t>
            </a:r>
            <a:r>
              <a:rPr lang="cs-CZ" dirty="0"/>
              <a:t>) a  zavedeme sondu 10-12mm průměr a ověříme její polohu – poslech, aspirace</a:t>
            </a:r>
          </a:p>
          <a:p>
            <a:r>
              <a:rPr lang="cs-CZ" dirty="0"/>
              <a:t>Obsah žaludku odčerpáme a pošleme na toxikolog rozbor</a:t>
            </a:r>
          </a:p>
          <a:p>
            <a:r>
              <a:rPr lang="cs-CZ" dirty="0"/>
              <a:t>Dále provádíme opakovaný výplach solným (3polévkové lžíce soli v 5l vody) nebo přímo ohřátým fyziologickým roztokem o porcích 250ml, dokud není obsah bez příměsi. </a:t>
            </a:r>
          </a:p>
        </p:txBody>
      </p:sp>
    </p:spTree>
    <p:extLst>
      <p:ext uri="{BB962C8B-B14F-4D97-AF65-F5344CB8AC3E}">
        <p14:creationId xmlns:p14="http://schemas.microsoft.com/office/powerpoint/2010/main" val="411733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Dále provádíme opakovaný výplach solným (3polévkové lžíce soli v 5l vody) nebo přímo ohřátým fyziologickým roztokem o porcích 250ml, dokud není obsah bez příměsi. </a:t>
            </a:r>
          </a:p>
          <a:p>
            <a:r>
              <a:rPr lang="cs-CZ" dirty="0"/>
              <a:t>Celkové množství proplachu – 5-10l</a:t>
            </a:r>
          </a:p>
          <a:p>
            <a:r>
              <a:rPr lang="cs-CZ" dirty="0"/>
              <a:t>Dbáme na vyrovnanou bilanci příjmu a výdeje – ponechání </a:t>
            </a:r>
            <a:r>
              <a:rPr lang="cs-CZ" dirty="0" err="1"/>
              <a:t>lavážovací</a:t>
            </a:r>
            <a:r>
              <a:rPr lang="cs-CZ" dirty="0"/>
              <a:t> tekutiny může vést k rozpuštění noxy a ke zlepšení vstřebávání!</a:t>
            </a:r>
          </a:p>
          <a:p>
            <a:r>
              <a:rPr lang="cs-CZ" dirty="0"/>
              <a:t>Na závěr podáme </a:t>
            </a:r>
            <a:r>
              <a:rPr lang="cs-CZ" dirty="0" err="1"/>
              <a:t>carbo</a:t>
            </a:r>
            <a:r>
              <a:rPr lang="cs-CZ" dirty="0"/>
              <a:t> adsorbens 1g/kg a sondu vyměníme za tenčí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85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Adsorpční uhlí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nejúčinnější nespecifický adsorbent. </a:t>
            </a:r>
          </a:p>
          <a:p>
            <a:r>
              <a:rPr lang="cs-CZ" dirty="0"/>
              <a:t>Princip gastrointestinální dialýzy</a:t>
            </a:r>
          </a:p>
          <a:p>
            <a:r>
              <a:rPr lang="cs-CZ" dirty="0"/>
              <a:t>Hlavně u otrav </a:t>
            </a:r>
            <a:r>
              <a:rPr lang="cs-CZ" dirty="0" err="1"/>
              <a:t>Karbamazepiny</a:t>
            </a:r>
            <a:r>
              <a:rPr lang="cs-CZ" dirty="0"/>
              <a:t>, </a:t>
            </a:r>
            <a:r>
              <a:rPr lang="cs-CZ" dirty="0" err="1"/>
              <a:t>Theofyllinem</a:t>
            </a:r>
            <a:r>
              <a:rPr lang="cs-CZ" dirty="0"/>
              <a:t>, Salicyláty, Fenobarbitalem, preparáty s pomalým </a:t>
            </a:r>
            <a:r>
              <a:rPr lang="cs-CZ" dirty="0" err="1"/>
              <a:t>uvolńováním</a:t>
            </a:r>
            <a:r>
              <a:rPr lang="cs-CZ" dirty="0"/>
              <a:t>, BZD, Digoxin</a:t>
            </a:r>
          </a:p>
          <a:p>
            <a:r>
              <a:rPr lang="cs-CZ" dirty="0"/>
              <a:t>Rizika : vdechnutí, obstrukce GIT</a:t>
            </a:r>
          </a:p>
        </p:txBody>
      </p:sp>
    </p:spTree>
    <p:extLst>
      <p:ext uri="{BB962C8B-B14F-4D97-AF65-F5344CB8AC3E}">
        <p14:creationId xmlns:p14="http://schemas.microsoft.com/office/powerpoint/2010/main" val="1509875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</TotalTime>
  <Words>376</Words>
  <Application>Microsoft Office PowerPoint</Application>
  <PresentationFormat>Předvádění na obrazovce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Výplach žaludku</vt:lpstr>
      <vt:lpstr>Prezentace aplikace PowerPoint</vt:lpstr>
      <vt:lpstr>Neprovádíme</vt:lpstr>
      <vt:lpstr>Rizika</vt:lpstr>
      <vt:lpstr>Historická žaludeční pumpa</vt:lpstr>
      <vt:lpstr>Časový faktor</vt:lpstr>
      <vt:lpstr>Provedení</vt:lpstr>
      <vt:lpstr>Provedení II</vt:lpstr>
      <vt:lpstr>Adsorpční uhlí</vt:lpstr>
      <vt:lpstr>Sety pro výplach žaludku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Výplach žaludku</dc:title>
  <dc:creator>Radka</dc:creator>
  <cp:lastModifiedBy>Školoudová Markéta</cp:lastModifiedBy>
  <cp:revision>9</cp:revision>
  <dcterms:created xsi:type="dcterms:W3CDTF">2015-03-04T19:56:55Z</dcterms:created>
  <dcterms:modified xsi:type="dcterms:W3CDTF">2020-10-12T10:20:57Z</dcterms:modified>
</cp:coreProperties>
</file>