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70" r:id="rId8"/>
    <p:sldId id="262" r:id="rId9"/>
    <p:sldId id="268" r:id="rId10"/>
    <p:sldId id="263" r:id="rId11"/>
    <p:sldId id="264" r:id="rId12"/>
    <p:sldId id="265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900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C7DBB6-3443-47B1-A4E2-8A6CE51FDDF8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D62D111-DA06-4138-9799-6B1ED78A9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prenatalnitestotcovstvi.com/dna-testovaci-souprava#!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top-zdravi.cz/produkt/127-skrtidlo-s-automatickou-prezkou-pro-dospele?category=veterinarni-produkt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mojemedicina.cz/tags/kresb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1196752"/>
            <a:ext cx="6255488" cy="2047323"/>
          </a:xfrm>
        </p:spPr>
        <p:txBody>
          <a:bodyPr>
            <a:normAutofit fontScale="90000"/>
          </a:bodyPr>
          <a:lstStyle/>
          <a:p>
            <a:r>
              <a:rPr lang="cs-CZ" dirty="0"/>
              <a:t>LABORATORNÍ </a:t>
            </a:r>
            <a:br>
              <a:rPr lang="cs-CZ" dirty="0"/>
            </a:br>
            <a:r>
              <a:rPr lang="cs-CZ" dirty="0"/>
              <a:t>VYŠETŘENÍ v IM</a:t>
            </a:r>
            <a:br>
              <a:rPr lang="cs-CZ" dirty="0"/>
            </a:br>
            <a:br>
              <a:rPr lang="cs-CZ"/>
            </a:br>
            <a:endParaRPr lang="cs-CZ" sz="1800" i="1" dirty="0"/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2339752" y="4365104"/>
            <a:ext cx="5970494" cy="835460"/>
          </a:xfrm>
        </p:spPr>
        <p:txBody>
          <a:bodyPr/>
          <a:lstStyle/>
          <a:p>
            <a:r>
              <a:rPr lang="cs-CZ" dirty="0"/>
              <a:t>Základní přehled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933056"/>
            <a:ext cx="17240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2164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80134"/>
          </a:xfrm>
        </p:spPr>
        <p:txBody>
          <a:bodyPr>
            <a:normAutofit fontScale="90000"/>
          </a:bodyPr>
          <a:lstStyle/>
          <a:p>
            <a:r>
              <a:rPr lang="cs-CZ" dirty="0"/>
              <a:t>Zdroj variability mezi odběrem a zpracováním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28596" y="2011680"/>
            <a:ext cx="7239000" cy="4846320"/>
          </a:xfrm>
        </p:spPr>
        <p:txBody>
          <a:bodyPr>
            <a:normAutofit/>
          </a:bodyPr>
          <a:lstStyle/>
          <a:p>
            <a:r>
              <a:rPr lang="cs-CZ" b="1" i="1" u="sng" dirty="0"/>
              <a:t>Vliv skladování vzorku, vliv teploty, transportu, doby od odběru do analýzy, materiál odběrové nádobky</a:t>
            </a:r>
          </a:p>
          <a:p>
            <a:pPr marL="0" indent="0">
              <a:buNone/>
            </a:pPr>
            <a:r>
              <a:rPr lang="cs-CZ" dirty="0"/>
              <a:t>   - </a:t>
            </a:r>
            <a:r>
              <a:rPr lang="cs-CZ" i="1" u="sng" dirty="0" err="1"/>
              <a:t>koag</a:t>
            </a:r>
            <a:r>
              <a:rPr lang="cs-CZ" i="1" dirty="0"/>
              <a:t>- </a:t>
            </a:r>
            <a:r>
              <a:rPr lang="cs-CZ" sz="2400" i="1" dirty="0"/>
              <a:t>nechladit! chlad aktivuje srážlivý faktor</a:t>
            </a:r>
          </a:p>
          <a:p>
            <a:pPr marL="45720" indent="0">
              <a:buNone/>
            </a:pPr>
            <a:r>
              <a:rPr lang="cs-CZ" i="1" dirty="0"/>
              <a:t>   - </a:t>
            </a:r>
            <a:r>
              <a:rPr lang="cs-CZ" i="1" u="sng" dirty="0"/>
              <a:t>Po odběru </a:t>
            </a:r>
            <a:r>
              <a:rPr lang="cs-CZ" i="1" dirty="0"/>
              <a:t>– </a:t>
            </a:r>
            <a:r>
              <a:rPr lang="cs-CZ" sz="2400" i="1" dirty="0"/>
              <a:t>4-6 x otočit, netřepat</a:t>
            </a:r>
            <a:r>
              <a:rPr lang="cs-CZ" i="1" dirty="0"/>
              <a:t>!</a:t>
            </a:r>
          </a:p>
          <a:p>
            <a:pPr marL="45720" indent="0">
              <a:buNone/>
            </a:pPr>
            <a:r>
              <a:rPr lang="cs-CZ" i="1" dirty="0"/>
              <a:t>   - </a:t>
            </a:r>
            <a:r>
              <a:rPr lang="cs-CZ" i="1" u="sng" dirty="0"/>
              <a:t>Ztížený odběr </a:t>
            </a:r>
          </a:p>
          <a:p>
            <a:pPr>
              <a:buNone/>
            </a:pPr>
            <a:r>
              <a:rPr lang="cs-CZ" i="1" dirty="0"/>
              <a:t>     </a:t>
            </a:r>
            <a:r>
              <a:rPr lang="cs-CZ" sz="2400" i="1" dirty="0"/>
              <a:t>úměrně množství x </a:t>
            </a:r>
            <a:r>
              <a:rPr lang="cs-CZ" sz="2400" i="1" dirty="0" err="1"/>
              <a:t>protisrážl</a:t>
            </a:r>
            <a:r>
              <a:rPr lang="cs-CZ" sz="2400" i="1" dirty="0"/>
              <a:t>. činidlo</a:t>
            </a:r>
          </a:p>
          <a:p>
            <a:pPr marL="45720" indent="0">
              <a:buNone/>
            </a:pPr>
            <a:r>
              <a:rPr lang="cs-CZ" i="1" dirty="0"/>
              <a:t>   - </a:t>
            </a:r>
            <a:r>
              <a:rPr lang="cs-CZ" i="1" u="sng" dirty="0"/>
              <a:t>Odběr z kanyly </a:t>
            </a:r>
            <a:r>
              <a:rPr lang="cs-CZ" i="1" dirty="0"/>
              <a:t>– aspirace 20ml</a:t>
            </a:r>
          </a:p>
          <a:p>
            <a:pPr marL="0" indent="0">
              <a:buNone/>
            </a:pPr>
            <a:r>
              <a:rPr lang="cs-CZ" sz="3200" b="1" dirty="0"/>
              <a:t> </a:t>
            </a:r>
            <a:endParaRPr lang="cs-CZ" dirty="0"/>
          </a:p>
        </p:txBody>
      </p:sp>
      <p:pic>
        <p:nvPicPr>
          <p:cNvPr id="4" name="Picture 5" descr="C:\Documents and Settings\jirina.holasova\Local Settings\Temp\Temporary Internet Files\Content.IE5\DUY0VGBU\MC9003343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202" y="4221088"/>
            <a:ext cx="966058" cy="208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93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512511" cy="1143000"/>
          </a:xfrm>
        </p:spPr>
        <p:txBody>
          <a:bodyPr/>
          <a:lstStyle/>
          <a:p>
            <a:r>
              <a:rPr lang="cs-CZ" dirty="0"/>
              <a:t>Identifikace vzorku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27584" y="1988840"/>
            <a:ext cx="6400800" cy="3474720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/>
              <a:t>Štítek pacienta – čárový kód,  e-žádanka </a:t>
            </a:r>
          </a:p>
          <a:p>
            <a:r>
              <a:rPr lang="cs-CZ" i="1" dirty="0"/>
              <a:t>Jméno a příjmení</a:t>
            </a:r>
          </a:p>
          <a:p>
            <a:r>
              <a:rPr lang="cs-CZ" i="1" dirty="0"/>
              <a:t>Rodné číslo</a:t>
            </a:r>
          </a:p>
          <a:p>
            <a:r>
              <a:rPr lang="cs-CZ" i="1" dirty="0"/>
              <a:t>Kód pojišťovny</a:t>
            </a:r>
          </a:p>
          <a:p>
            <a:r>
              <a:rPr lang="cs-CZ" i="1" dirty="0"/>
              <a:t>Aktuální číselná diagnóza</a:t>
            </a:r>
          </a:p>
          <a:p>
            <a:r>
              <a:rPr lang="cs-CZ" i="1" dirty="0"/>
              <a:t>Oddělení, tel. linka, razítko</a:t>
            </a:r>
          </a:p>
          <a:p>
            <a:r>
              <a:rPr lang="cs-CZ" i="1" dirty="0"/>
              <a:t>Jméno ord. lékaře</a:t>
            </a:r>
          </a:p>
          <a:p>
            <a:r>
              <a:rPr lang="cs-CZ" i="1" dirty="0"/>
              <a:t>Datum a čas odběru</a:t>
            </a:r>
          </a:p>
          <a:p>
            <a:r>
              <a:rPr lang="cs-CZ" i="1" dirty="0"/>
              <a:t>Požadované vyšetření</a:t>
            </a:r>
          </a:p>
          <a:p>
            <a:r>
              <a:rPr lang="cs-CZ" i="1" dirty="0"/>
              <a:t>Medikace (u </a:t>
            </a:r>
            <a:r>
              <a:rPr lang="cs-CZ" i="1" dirty="0" err="1"/>
              <a:t>koag</a:t>
            </a:r>
            <a:r>
              <a:rPr lang="cs-CZ" i="1" dirty="0"/>
              <a:t> – heparin, LMWH)</a:t>
            </a:r>
          </a:p>
        </p:txBody>
      </p:sp>
      <p:pic>
        <p:nvPicPr>
          <p:cNvPr id="4098" name="Picture 2" descr="C:\Documents and Settings\jirina.holasova\Local Settings\Temp\Temporary Internet Files\Content.IE5\U0WM7ZTB\MC9003243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544" y="4221088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5026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836712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2. Analytická fáze</a:t>
            </a:r>
            <a:br>
              <a:rPr lang="cs-CZ" dirty="0"/>
            </a:br>
            <a:r>
              <a:rPr lang="cs-CZ" dirty="0"/>
              <a:t>3. </a:t>
            </a:r>
            <a:r>
              <a:rPr lang="cs-CZ" dirty="0" err="1"/>
              <a:t>Postanalytická</a:t>
            </a:r>
            <a:r>
              <a:rPr lang="cs-CZ" dirty="0"/>
              <a:t>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780928"/>
            <a:ext cx="7239000" cy="4384058"/>
          </a:xfrm>
        </p:spPr>
        <p:txBody>
          <a:bodyPr/>
          <a:lstStyle/>
          <a:p>
            <a:r>
              <a:rPr lang="cs-CZ" b="1" i="1" u="sng" dirty="0"/>
              <a:t>Laboratorní zpracování vzorků </a:t>
            </a:r>
            <a:r>
              <a:rPr lang="cs-CZ" i="1" dirty="0"/>
              <a:t>– metody vyhodnocení, přesnost a správnost</a:t>
            </a:r>
          </a:p>
          <a:p>
            <a:r>
              <a:rPr lang="cs-CZ" b="1" i="1" u="sng" dirty="0"/>
              <a:t>Výsledky vyšetření , referenční meze </a:t>
            </a:r>
          </a:p>
          <a:p>
            <a:pPr>
              <a:buNone/>
            </a:pPr>
            <a:r>
              <a:rPr lang="cs-CZ" i="1" dirty="0"/>
              <a:t>   (rozdíl věk, pohlaví) nebo stanovení optimální hodnoty</a:t>
            </a:r>
          </a:p>
        </p:txBody>
      </p:sp>
      <p:pic>
        <p:nvPicPr>
          <p:cNvPr id="4" name="Picture 4" descr="C:\Documents and Settings\jirina.holasova\Local Settings\Temp\Temporary Internet Files\Content.IE5\U0WM7ZTB\MC90009787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437112"/>
            <a:ext cx="1660550" cy="180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418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692696"/>
            <a:ext cx="6512511" cy="1143000"/>
          </a:xfrm>
        </p:spPr>
        <p:txBody>
          <a:bodyPr/>
          <a:lstStyle/>
          <a:p>
            <a:r>
              <a:rPr lang="cs-CZ" dirty="0"/>
              <a:t>Vyhodnocení neshod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2011680"/>
            <a:ext cx="7239000" cy="4846320"/>
          </a:xfrm>
        </p:spPr>
        <p:txBody>
          <a:bodyPr/>
          <a:lstStyle/>
          <a:p>
            <a:r>
              <a:rPr lang="cs-CZ" i="1" dirty="0"/>
              <a:t>Sražená krev = nelze opakovat (nový odběr)</a:t>
            </a:r>
          </a:p>
          <a:p>
            <a:r>
              <a:rPr lang="cs-CZ" i="1" dirty="0"/>
              <a:t>Nesprávné množství</a:t>
            </a:r>
          </a:p>
          <a:p>
            <a:r>
              <a:rPr lang="cs-CZ" i="1" dirty="0"/>
              <a:t>Neoznačená zkumavka</a:t>
            </a:r>
          </a:p>
          <a:p>
            <a:r>
              <a:rPr lang="cs-CZ" i="1" dirty="0"/>
              <a:t>Nedostatečně vyplněná žádanka</a:t>
            </a:r>
          </a:p>
          <a:p>
            <a:r>
              <a:rPr lang="cs-CZ" i="1" dirty="0"/>
              <a:t>Biologický materiál bez žádanky/průvodky</a:t>
            </a:r>
          </a:p>
          <a:p>
            <a:r>
              <a:rPr lang="cs-CZ" i="1" dirty="0"/>
              <a:t>Znečištěná žádanka / vzorek</a:t>
            </a:r>
          </a:p>
          <a:p>
            <a:r>
              <a:rPr lang="cs-CZ" i="1" dirty="0"/>
              <a:t>Nedostatečné označení</a:t>
            </a:r>
          </a:p>
        </p:txBody>
      </p:sp>
      <p:pic>
        <p:nvPicPr>
          <p:cNvPr id="2050" name="Picture 2" descr="Prenatální testovací sad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05064"/>
            <a:ext cx="24384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836712"/>
            <a:ext cx="6512511" cy="1143000"/>
          </a:xfrm>
        </p:spPr>
        <p:txBody>
          <a:bodyPr>
            <a:normAutofit/>
          </a:bodyPr>
          <a:lstStyle/>
          <a:p>
            <a:pPr algn="l"/>
            <a:r>
              <a:rPr lang="cs-CZ" sz="3600" dirty="0"/>
              <a:t>…to znamená 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00034" y="2214554"/>
            <a:ext cx="7239000" cy="4846320"/>
          </a:xfrm>
        </p:spPr>
        <p:txBody>
          <a:bodyPr/>
          <a:lstStyle/>
          <a:p>
            <a:r>
              <a:rPr lang="cs-CZ" i="1" u="sng" dirty="0"/>
              <a:t>Zdržení</a:t>
            </a:r>
            <a:r>
              <a:rPr lang="cs-CZ" i="1" dirty="0"/>
              <a:t> – očekáváme výsledky</a:t>
            </a:r>
          </a:p>
          <a:p>
            <a:r>
              <a:rPr lang="cs-CZ" i="1" u="sng" dirty="0"/>
              <a:t>Nemožnost zpracování </a:t>
            </a:r>
            <a:r>
              <a:rPr lang="cs-CZ" i="1" dirty="0"/>
              <a:t>– nový odběr</a:t>
            </a:r>
          </a:p>
          <a:p>
            <a:r>
              <a:rPr lang="cs-CZ" i="1" u="sng" dirty="0" err="1"/>
              <a:t>Dyskomfort</a:t>
            </a:r>
            <a:r>
              <a:rPr lang="cs-CZ" i="1" u="sng" dirty="0"/>
              <a:t> pacienta </a:t>
            </a:r>
            <a:r>
              <a:rPr lang="cs-CZ" i="1" dirty="0"/>
              <a:t>– opakovaný odběr</a:t>
            </a:r>
          </a:p>
          <a:p>
            <a:r>
              <a:rPr lang="cs-CZ" i="1" u="sng" dirty="0"/>
              <a:t>Kroky navíc </a:t>
            </a:r>
            <a:r>
              <a:rPr lang="cs-CZ" i="1" dirty="0"/>
              <a:t>– sanitář nás nebude mít rád</a:t>
            </a:r>
          </a:p>
        </p:txBody>
      </p:sp>
      <p:pic>
        <p:nvPicPr>
          <p:cNvPr id="6146" name="Picture 2" descr="C:\Documents and Settings\jirina.holasova\Local Settings\Temp\Temporary Internet Files\Content.IE5\U0WM7ZTB\MC90040416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653136"/>
            <a:ext cx="1816100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71563"/>
            <a:ext cx="7239000" cy="4846637"/>
          </a:xfrm>
        </p:spPr>
        <p:txBody>
          <a:bodyPr>
            <a:normAutofit/>
          </a:bodyPr>
          <a:lstStyle/>
          <a:p>
            <a:r>
              <a:rPr lang="cs-CZ" i="1" dirty="0"/>
              <a:t>Přestávku   </a:t>
            </a:r>
            <a:r>
              <a:rPr lang="cs-CZ" sz="9600" i="1" dirty="0"/>
              <a:t>???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  </a:t>
            </a:r>
          </a:p>
        </p:txBody>
      </p:sp>
      <p:pic>
        <p:nvPicPr>
          <p:cNvPr id="7170" name="Picture 2" descr="C:\Documents and Settings\jirina.holasova\Local Settings\Temp\Temporary Internet Files\Content.IE5\U0WM7ZTB\MC9004231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348880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168088"/>
          </a:xfrm>
        </p:spPr>
        <p:txBody>
          <a:bodyPr>
            <a:normAutofit/>
          </a:bodyPr>
          <a:lstStyle/>
          <a:p>
            <a:r>
              <a:rPr lang="cs-CZ" sz="3600" dirty="0"/>
              <a:t>Odběr biologického materiálu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28596" y="2011680"/>
            <a:ext cx="7239000" cy="4846320"/>
          </a:xfrm>
        </p:spPr>
        <p:txBody>
          <a:bodyPr/>
          <a:lstStyle/>
          <a:p>
            <a:r>
              <a:rPr lang="cs-CZ" sz="2800" i="1" dirty="0"/>
              <a:t>Význam pro diagnostiku, rozhodování o způsobu léčby, monitoring léčby a zhodnocení průběhu rekonvalescence</a:t>
            </a:r>
          </a:p>
          <a:p>
            <a:pPr>
              <a:buNone/>
            </a:pPr>
            <a:endParaRPr lang="cs-CZ" dirty="0"/>
          </a:p>
          <a:p>
            <a:r>
              <a:rPr lang="cs-CZ" i="1" dirty="0"/>
              <a:t>Vzorky: 1. </a:t>
            </a:r>
            <a:r>
              <a:rPr lang="cs-CZ" b="1" i="1" u="sng" dirty="0"/>
              <a:t>tělní tekutiny </a:t>
            </a:r>
            <a:r>
              <a:rPr lang="cs-CZ" sz="2400" i="1" dirty="0"/>
              <a:t>– krev, </a:t>
            </a:r>
            <a:r>
              <a:rPr lang="cs-CZ" sz="2400" i="1" dirty="0" err="1"/>
              <a:t>likvor</a:t>
            </a:r>
            <a:r>
              <a:rPr lang="cs-CZ" sz="2400" i="1" dirty="0"/>
              <a:t>, žal.</a:t>
            </a:r>
          </a:p>
          <a:p>
            <a:pPr marL="0" indent="0">
              <a:buNone/>
            </a:pPr>
            <a:r>
              <a:rPr lang="cs-CZ" i="1" dirty="0"/>
              <a:t>               2. </a:t>
            </a:r>
            <a:r>
              <a:rPr lang="cs-CZ" b="1" i="1" u="sng" dirty="0"/>
              <a:t>tělesné sekrety </a:t>
            </a:r>
            <a:r>
              <a:rPr lang="cs-CZ" i="1" dirty="0"/>
              <a:t>– </a:t>
            </a:r>
            <a:r>
              <a:rPr lang="cs-CZ" sz="2400" i="1" dirty="0"/>
              <a:t>slizniční, punktát</a:t>
            </a:r>
          </a:p>
          <a:p>
            <a:pPr marL="0" indent="0">
              <a:buNone/>
            </a:pPr>
            <a:r>
              <a:rPr lang="cs-CZ" i="1" dirty="0"/>
              <a:t>               3. </a:t>
            </a:r>
            <a:r>
              <a:rPr lang="cs-CZ" b="1" i="1" u="sng" dirty="0"/>
              <a:t>exkrementy</a:t>
            </a:r>
            <a:r>
              <a:rPr lang="cs-CZ" i="1" dirty="0"/>
              <a:t> – </a:t>
            </a:r>
            <a:r>
              <a:rPr lang="cs-CZ" sz="2400" i="1" dirty="0"/>
              <a:t>moč, stolice, sputum</a:t>
            </a:r>
          </a:p>
          <a:p>
            <a:pPr marL="0" indent="0">
              <a:buNone/>
            </a:pPr>
            <a:r>
              <a:rPr lang="cs-CZ" i="1" dirty="0"/>
              <a:t>               4. </a:t>
            </a:r>
            <a:r>
              <a:rPr lang="cs-CZ" b="1" i="1" u="sng" dirty="0"/>
              <a:t>tkáně</a:t>
            </a:r>
            <a:r>
              <a:rPr lang="cs-CZ" i="1" dirty="0"/>
              <a:t> – </a:t>
            </a:r>
            <a:r>
              <a:rPr lang="cs-CZ" sz="2400" i="1" dirty="0" err="1"/>
              <a:t>patol</a:t>
            </a:r>
            <a:r>
              <a:rPr lang="cs-CZ" sz="2400" i="1" dirty="0"/>
              <a:t>. útvary, biopsie</a:t>
            </a:r>
          </a:p>
        </p:txBody>
      </p:sp>
    </p:spTree>
    <p:extLst>
      <p:ext uri="{BB962C8B-B14F-4D97-AF65-F5344CB8AC3E}">
        <p14:creationId xmlns:p14="http://schemas.microsoft.com/office/powerpoint/2010/main" val="255836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548680"/>
            <a:ext cx="6512511" cy="1143000"/>
          </a:xfrm>
        </p:spPr>
        <p:txBody>
          <a:bodyPr>
            <a:normAutofit/>
          </a:bodyPr>
          <a:lstStyle/>
          <a:p>
            <a:pPr algn="l"/>
            <a:r>
              <a:rPr lang="cs-CZ" sz="3600" dirty="0"/>
              <a:t>Základní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28596" y="2011680"/>
            <a:ext cx="7239000" cy="4846320"/>
          </a:xfrm>
        </p:spPr>
        <p:txBody>
          <a:bodyPr>
            <a:normAutofit/>
          </a:bodyPr>
          <a:lstStyle/>
          <a:p>
            <a:r>
              <a:rPr lang="cs-CZ" sz="2800" i="1" dirty="0"/>
              <a:t>Účelná a cílená indikace vyšetření</a:t>
            </a:r>
          </a:p>
          <a:p>
            <a:r>
              <a:rPr lang="cs-CZ" sz="2800" i="1" dirty="0"/>
              <a:t>Přesnost a spolehlivost vyš.</a:t>
            </a:r>
          </a:p>
          <a:p>
            <a:r>
              <a:rPr lang="cs-CZ" sz="2800" i="1" dirty="0"/>
              <a:t>Dostupnost výsledku co nejdříve</a:t>
            </a:r>
          </a:p>
          <a:p>
            <a:r>
              <a:rPr lang="cs-CZ" sz="2800" i="1" dirty="0"/>
              <a:t>Správná interpretace výsledku</a:t>
            </a:r>
          </a:p>
          <a:p>
            <a:r>
              <a:rPr lang="cs-CZ" sz="2800" i="1" dirty="0"/>
              <a:t>Orientační referenční meze</a:t>
            </a:r>
          </a:p>
        </p:txBody>
      </p:sp>
      <p:pic>
        <p:nvPicPr>
          <p:cNvPr id="5" name="Picture 6" descr="C:\Documents and Settings\jirina.holasova\Local Settings\Temp\Temporary Internet Files\Content.IE5\JKB90XW5\MC9003562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933056"/>
            <a:ext cx="1684325" cy="18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324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239000" cy="1394448"/>
          </a:xfrm>
        </p:spPr>
        <p:txBody>
          <a:bodyPr>
            <a:noAutofit/>
          </a:bodyPr>
          <a:lstStyle/>
          <a:p>
            <a:r>
              <a:rPr lang="cs-CZ" sz="3600" dirty="0"/>
              <a:t>Faktory ovlivňující správnost a přesnost výsledku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55776" y="2996952"/>
            <a:ext cx="7239000" cy="4598942"/>
          </a:xfrm>
        </p:spPr>
        <p:txBody>
          <a:bodyPr/>
          <a:lstStyle/>
          <a:p>
            <a:r>
              <a:rPr lang="cs-CZ" dirty="0"/>
              <a:t>Fáze :    1. </a:t>
            </a:r>
            <a:r>
              <a:rPr lang="cs-CZ" b="1" i="1" u="sng" dirty="0" err="1"/>
              <a:t>preanalytická</a:t>
            </a:r>
            <a:endParaRPr lang="cs-CZ" b="1" i="1" u="sng" dirty="0"/>
          </a:p>
          <a:p>
            <a:pPr marL="0" indent="0">
              <a:buNone/>
            </a:pPr>
            <a:r>
              <a:rPr lang="cs-CZ" b="1" i="1" dirty="0"/>
              <a:t>                2.</a:t>
            </a:r>
            <a:r>
              <a:rPr lang="cs-CZ" b="1" i="1" u="sng" dirty="0"/>
              <a:t> analytická</a:t>
            </a:r>
          </a:p>
          <a:p>
            <a:pPr marL="0" indent="0">
              <a:buNone/>
            </a:pPr>
            <a:r>
              <a:rPr lang="cs-CZ" b="1" i="1" dirty="0"/>
              <a:t>                3. </a:t>
            </a:r>
            <a:r>
              <a:rPr lang="cs-CZ" b="1" i="1" u="sng" dirty="0" err="1"/>
              <a:t>postanalytická</a:t>
            </a:r>
            <a:endParaRPr lang="cs-CZ" b="1" i="1" u="sng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950" y="3861048"/>
            <a:ext cx="164782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506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5576" y="620688"/>
            <a:ext cx="6512511" cy="1143000"/>
          </a:xfrm>
        </p:spPr>
        <p:txBody>
          <a:bodyPr>
            <a:normAutofit/>
          </a:bodyPr>
          <a:lstStyle/>
          <a:p>
            <a:r>
              <a:rPr lang="cs-CZ" sz="3600" dirty="0"/>
              <a:t>1. </a:t>
            </a:r>
            <a:r>
              <a:rPr lang="cs-CZ" sz="3600" dirty="0" err="1"/>
              <a:t>Preanalytická</a:t>
            </a:r>
            <a:r>
              <a:rPr lang="cs-CZ" sz="3600" dirty="0"/>
              <a:t> fáze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500034" y="2011680"/>
            <a:ext cx="7239000" cy="484632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  doba od indikace odběru až po doručení vzorku ke zpracování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- </a:t>
            </a:r>
            <a:r>
              <a:rPr lang="cs-CZ" sz="2800" i="1" dirty="0"/>
              <a:t>indikace, poučení a příprava pacienta, příprava zkumavek, žádanek, technika provedení odběru, vlastní odběr, zacházení s biologickým  materiálem po dobu transportu do laboratoře, doba transportu…</a:t>
            </a:r>
          </a:p>
        </p:txBody>
      </p:sp>
    </p:spTree>
    <p:extLst>
      <p:ext uri="{BB962C8B-B14F-4D97-AF65-F5344CB8AC3E}">
        <p14:creationId xmlns:p14="http://schemas.microsoft.com/office/powerpoint/2010/main" val="2413993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502" y="548680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Možnost </a:t>
            </a:r>
            <a:r>
              <a:rPr lang="cs-CZ" sz="3600" dirty="0" err="1"/>
              <a:t>preanalytické</a:t>
            </a:r>
            <a:r>
              <a:rPr lang="cs-CZ" sz="3600" dirty="0"/>
              <a:t> variability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1556792"/>
            <a:ext cx="7239000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/>
              <a:t>Faktory:</a:t>
            </a:r>
            <a:r>
              <a:rPr lang="cs-CZ" sz="3200" dirty="0"/>
              <a:t> </a:t>
            </a:r>
          </a:p>
          <a:p>
            <a:pPr marL="0" indent="0">
              <a:buNone/>
            </a:pPr>
            <a:r>
              <a:rPr lang="cs-CZ" sz="3500" dirty="0"/>
              <a:t> </a:t>
            </a:r>
            <a:r>
              <a:rPr lang="cs-CZ" sz="3500" b="1" i="1" dirty="0"/>
              <a:t>neovlivnitelné</a:t>
            </a:r>
            <a:endParaRPr lang="cs-CZ" b="1" i="1" dirty="0"/>
          </a:p>
          <a:p>
            <a:r>
              <a:rPr lang="cs-CZ" sz="3000" i="1" u="sng" dirty="0"/>
              <a:t>pohlaví, věk, rasa, biorytmy </a:t>
            </a:r>
          </a:p>
          <a:p>
            <a:pPr>
              <a:buNone/>
            </a:pPr>
            <a:r>
              <a:rPr lang="cs-CZ" sz="3000" i="1" dirty="0"/>
              <a:t>   </a:t>
            </a:r>
            <a:r>
              <a:rPr lang="cs-CZ" sz="2600" i="1" dirty="0"/>
              <a:t>(denní doba, roční období)</a:t>
            </a:r>
          </a:p>
          <a:p>
            <a:r>
              <a:rPr lang="cs-CZ" sz="2800" i="1" dirty="0"/>
              <a:t> </a:t>
            </a:r>
            <a:r>
              <a:rPr lang="cs-CZ" sz="3000" i="1" u="sng" dirty="0"/>
              <a:t>gravidita</a:t>
            </a:r>
            <a:r>
              <a:rPr lang="cs-CZ" sz="3000" i="1" dirty="0"/>
              <a:t> </a:t>
            </a:r>
          </a:p>
          <a:p>
            <a:pPr>
              <a:buNone/>
            </a:pPr>
            <a:r>
              <a:rPr lang="cs-CZ" sz="3000" i="1" dirty="0"/>
              <a:t>   </a:t>
            </a:r>
            <a:r>
              <a:rPr lang="cs-CZ" sz="2600" i="1" dirty="0"/>
              <a:t>( hladiny hormonů, ↓ </a:t>
            </a:r>
            <a:r>
              <a:rPr lang="cs-CZ" sz="2600" i="1" dirty="0" err="1"/>
              <a:t>Fe</a:t>
            </a:r>
            <a:r>
              <a:rPr lang="cs-CZ" sz="2600" i="1" dirty="0"/>
              <a:t> …)</a:t>
            </a:r>
          </a:p>
          <a:p>
            <a:endParaRPr lang="cs-CZ" dirty="0"/>
          </a:p>
          <a:p>
            <a:endParaRPr lang="cs-CZ" sz="2600" dirty="0"/>
          </a:p>
          <a:p>
            <a:endParaRPr lang="cs-CZ" dirty="0"/>
          </a:p>
          <a:p>
            <a:endParaRPr lang="cs-CZ" sz="2600" dirty="0"/>
          </a:p>
          <a:p>
            <a:endParaRPr lang="cs-CZ" sz="2600" dirty="0"/>
          </a:p>
        </p:txBody>
      </p:sp>
      <p:pic>
        <p:nvPicPr>
          <p:cNvPr id="2051" name="Picture 3" descr="C:\Documents and Settings\jirina.holasova\Local Settings\Temp\Temporary Internet Files\Content.IE5\DUY0VGBU\MC9003590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93096"/>
            <a:ext cx="1388059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687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8717" y="332656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Možnost </a:t>
            </a:r>
            <a:r>
              <a:rPr lang="cs-CZ" sz="3600" dirty="0" err="1"/>
              <a:t>preanalytické</a:t>
            </a:r>
            <a:r>
              <a:rPr lang="cs-CZ" sz="3600" dirty="0"/>
              <a:t> variability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1340768"/>
            <a:ext cx="72390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i="1" dirty="0"/>
              <a:t> </a:t>
            </a:r>
            <a:r>
              <a:rPr lang="cs-CZ" sz="3200" i="1" u="sng" dirty="0"/>
              <a:t>Faktory :</a:t>
            </a:r>
          </a:p>
          <a:p>
            <a:pPr>
              <a:buNone/>
            </a:pPr>
            <a:r>
              <a:rPr lang="cs-CZ" sz="3200" i="1" dirty="0"/>
              <a:t>        </a:t>
            </a:r>
            <a:r>
              <a:rPr lang="cs-CZ" sz="3200" b="1" i="1" dirty="0"/>
              <a:t>ovlivnitelné</a:t>
            </a:r>
          </a:p>
          <a:p>
            <a:r>
              <a:rPr lang="cs-CZ" sz="2800" i="1" u="sng" dirty="0"/>
              <a:t>Fyzická zátěž</a:t>
            </a:r>
            <a:r>
              <a:rPr lang="cs-CZ" sz="3000" i="1" u="sng" dirty="0"/>
              <a:t> </a:t>
            </a:r>
          </a:p>
          <a:p>
            <a:pPr>
              <a:buNone/>
            </a:pPr>
            <a:r>
              <a:rPr lang="cs-CZ" sz="2600" i="1" dirty="0"/>
              <a:t>(</a:t>
            </a:r>
            <a:r>
              <a:rPr lang="cs-CZ" sz="2400" i="1" dirty="0"/>
              <a:t>↑</a:t>
            </a:r>
            <a:r>
              <a:rPr lang="cs-CZ" sz="2400" i="1" dirty="0" err="1"/>
              <a:t>krea</a:t>
            </a:r>
            <a:r>
              <a:rPr lang="cs-CZ" sz="2400" i="1" dirty="0"/>
              <a:t>,↑laktát, ↑protein (dehydratace),↓urea, ↓lipidy…)</a:t>
            </a:r>
          </a:p>
          <a:p>
            <a:r>
              <a:rPr lang="cs-CZ" sz="2800" i="1" u="sng" dirty="0"/>
              <a:t>Vliv stravy </a:t>
            </a:r>
          </a:p>
          <a:p>
            <a:pPr>
              <a:buNone/>
            </a:pPr>
            <a:r>
              <a:rPr lang="cs-CZ" sz="2400" i="1" dirty="0"/>
              <a:t>(přesun hormonů, enzymů, vody, metabolismus</a:t>
            </a:r>
          </a:p>
          <a:p>
            <a:r>
              <a:rPr lang="cs-CZ" sz="2800" i="1" u="sng" dirty="0"/>
              <a:t>Lačnění</a:t>
            </a:r>
            <a:r>
              <a:rPr lang="cs-CZ" sz="2800" i="1" dirty="0"/>
              <a:t> </a:t>
            </a:r>
            <a:r>
              <a:rPr lang="cs-CZ" i="1" dirty="0"/>
              <a:t>– </a:t>
            </a:r>
            <a:r>
              <a:rPr lang="cs-CZ" sz="2400" i="1" dirty="0"/>
              <a:t>glykémie, krevní lipidy</a:t>
            </a:r>
          </a:p>
          <a:p>
            <a:r>
              <a:rPr lang="cs-CZ" sz="2800" i="1" u="sng" dirty="0"/>
              <a:t>Vliv alkoholu, léků, kouření</a:t>
            </a:r>
            <a:r>
              <a:rPr lang="cs-CZ" sz="2800" i="1" dirty="0"/>
              <a:t>…</a:t>
            </a:r>
          </a:p>
        </p:txBody>
      </p:sp>
      <p:pic>
        <p:nvPicPr>
          <p:cNvPr id="3074" name="Picture 2" descr="C:\Documents and Settings\jirina.holasova\Local Settings\Temp\Temporary Internet Files\Content.IE5\TANXB1MX\MC9002412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710" y="4581128"/>
            <a:ext cx="1431036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68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variabilita při vlastním odběru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57158" y="1857364"/>
            <a:ext cx="7929618" cy="4500594"/>
          </a:xfrm>
        </p:spPr>
        <p:txBody>
          <a:bodyPr>
            <a:normAutofit/>
          </a:bodyPr>
          <a:lstStyle/>
          <a:p>
            <a:r>
              <a:rPr lang="cs-CZ" b="1" i="1" u="sng" dirty="0"/>
              <a:t>Tělesná poloha</a:t>
            </a:r>
            <a:r>
              <a:rPr lang="cs-CZ" i="1" u="sng" dirty="0"/>
              <a:t>: </a:t>
            </a:r>
          </a:p>
          <a:p>
            <a:pPr>
              <a:buNone/>
            </a:pPr>
            <a:r>
              <a:rPr lang="cs-CZ" sz="2600" i="1" dirty="0"/>
              <a:t>   </a:t>
            </a:r>
            <a:r>
              <a:rPr lang="cs-CZ" sz="2600" i="1" dirty="0" err="1"/>
              <a:t>vstoj</a:t>
            </a:r>
            <a:r>
              <a:rPr lang="cs-CZ" sz="2600" i="1" dirty="0"/>
              <a:t> x vleže ( přesun vody a iontů z plazmy do </a:t>
            </a:r>
            <a:r>
              <a:rPr lang="cs-CZ" sz="2600" i="1" dirty="0" err="1"/>
              <a:t>intersticia</a:t>
            </a:r>
            <a:r>
              <a:rPr lang="cs-CZ" sz="2600" i="1" dirty="0"/>
              <a:t> –zahuštění plazmy, posturální stres)</a:t>
            </a:r>
          </a:p>
          <a:p>
            <a:r>
              <a:rPr lang="cs-CZ" b="1" i="1" u="sng" dirty="0"/>
              <a:t>Turniket:</a:t>
            </a:r>
            <a:r>
              <a:rPr lang="cs-CZ" b="1" i="1" dirty="0"/>
              <a:t> </a:t>
            </a:r>
          </a:p>
          <a:p>
            <a:pPr>
              <a:buNone/>
            </a:pPr>
            <a:r>
              <a:rPr lang="cs-CZ" b="1" i="1" dirty="0"/>
              <a:t>  </a:t>
            </a:r>
            <a:r>
              <a:rPr lang="cs-CZ" i="1" dirty="0"/>
              <a:t> </a:t>
            </a:r>
            <a:r>
              <a:rPr lang="cs-CZ" sz="2600" i="1" dirty="0"/>
              <a:t>po 1 min. přesun vody a iontů do </a:t>
            </a:r>
            <a:r>
              <a:rPr lang="cs-CZ" sz="2600" i="1" dirty="0" err="1"/>
              <a:t>intersticia</a:t>
            </a:r>
            <a:r>
              <a:rPr lang="cs-CZ" sz="2600" i="1" dirty="0"/>
              <a:t>,↑</a:t>
            </a:r>
            <a:r>
              <a:rPr lang="cs-CZ" sz="2600" i="1" dirty="0" err="1"/>
              <a:t>koncetrace</a:t>
            </a:r>
            <a:r>
              <a:rPr lang="cs-CZ" sz="2600" i="1" dirty="0"/>
              <a:t> bílkovin, ABR - ↓pH,↓</a:t>
            </a:r>
            <a:r>
              <a:rPr lang="cs-CZ" sz="2600" i="1" dirty="0" err="1"/>
              <a:t>pO</a:t>
            </a:r>
            <a:r>
              <a:rPr lang="cs-CZ" sz="2600" i="1" dirty="0"/>
              <a:t>₂,↑</a:t>
            </a:r>
            <a:r>
              <a:rPr lang="cs-CZ" sz="2600" i="1" dirty="0" err="1"/>
              <a:t>pCO</a:t>
            </a:r>
            <a:r>
              <a:rPr lang="cs-CZ" sz="2600" i="1" dirty="0"/>
              <a:t>₂ „cvičením“ ↑K</a:t>
            </a:r>
          </a:p>
          <a:p>
            <a:r>
              <a:rPr lang="cs-CZ" b="1" i="1" u="sng" dirty="0"/>
              <a:t>Hemolýza</a:t>
            </a:r>
            <a:r>
              <a:rPr lang="cs-CZ" i="1" u="sng" dirty="0"/>
              <a:t> </a:t>
            </a:r>
          </a:p>
          <a:p>
            <a:pPr>
              <a:buNone/>
            </a:pPr>
            <a:r>
              <a:rPr lang="cs-CZ" i="1" dirty="0"/>
              <a:t>   </a:t>
            </a:r>
            <a:r>
              <a:rPr lang="cs-CZ" sz="2600" i="1" dirty="0"/>
              <a:t>nešetrné zacházení se vzorkem, špatný poměr krev x přísada ve zkumavce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Škrtidlo s automatickou přezkou pro dospělé | Veterinární produkty | Top Zdraví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005064"/>
            <a:ext cx="1619250" cy="10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278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variabilita při vlastním odběru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27584" y="2204864"/>
            <a:ext cx="6400800" cy="3474720"/>
          </a:xfrm>
        </p:spPr>
        <p:txBody>
          <a:bodyPr>
            <a:normAutofit fontScale="85000" lnSpcReduction="20000"/>
          </a:bodyPr>
          <a:lstStyle/>
          <a:p>
            <a:r>
              <a:rPr lang="cs-CZ" sz="2600" b="1" i="1" u="sng" dirty="0"/>
              <a:t>Kontaminace :</a:t>
            </a:r>
          </a:p>
          <a:p>
            <a:pPr>
              <a:buNone/>
            </a:pPr>
            <a:r>
              <a:rPr lang="cs-CZ" sz="2400" i="1" dirty="0"/>
              <a:t> - </a:t>
            </a:r>
            <a:r>
              <a:rPr lang="cs-CZ" sz="2400" b="1" i="1" dirty="0"/>
              <a:t>infuzí</a:t>
            </a:r>
            <a:r>
              <a:rPr lang="cs-CZ" sz="2400" i="1" dirty="0"/>
              <a:t> </a:t>
            </a:r>
            <a:endParaRPr lang="cs-CZ" dirty="0"/>
          </a:p>
          <a:p>
            <a:pPr>
              <a:buNone/>
            </a:pPr>
            <a:r>
              <a:rPr lang="cs-CZ" dirty="0"/>
              <a:t>       </a:t>
            </a:r>
            <a:r>
              <a:rPr lang="cs-CZ" sz="2400" dirty="0"/>
              <a:t>naředění, heparin. zátka,</a:t>
            </a:r>
            <a:r>
              <a:rPr lang="cs-CZ" dirty="0"/>
              <a:t>  </a:t>
            </a:r>
            <a:r>
              <a:rPr lang="cs-CZ" sz="2400" dirty="0" err="1"/>
              <a:t>parentarální</a:t>
            </a:r>
            <a:r>
              <a:rPr lang="cs-CZ" sz="2400" dirty="0"/>
              <a:t> výživa</a:t>
            </a:r>
          </a:p>
          <a:p>
            <a:pPr>
              <a:buNone/>
            </a:pPr>
            <a:r>
              <a:rPr lang="cs-CZ" sz="2400" i="1" dirty="0"/>
              <a:t> - </a:t>
            </a:r>
            <a:r>
              <a:rPr lang="cs-CZ" sz="2400" b="1" i="1" dirty="0" err="1"/>
              <a:t>desinf</a:t>
            </a:r>
            <a:r>
              <a:rPr lang="cs-CZ" sz="2400" b="1" i="1" dirty="0"/>
              <a:t>. činidel </a:t>
            </a:r>
            <a:endParaRPr lang="cs-CZ" dirty="0"/>
          </a:p>
          <a:p>
            <a:pPr>
              <a:buNone/>
            </a:pPr>
            <a:r>
              <a:rPr lang="cs-CZ" dirty="0"/>
              <a:t>       </a:t>
            </a:r>
            <a:r>
              <a:rPr lang="cs-CZ" sz="2400" dirty="0"/>
              <a:t>u kapilárních odběrů</a:t>
            </a:r>
          </a:p>
          <a:p>
            <a:pPr>
              <a:buNone/>
            </a:pPr>
            <a:r>
              <a:rPr lang="cs-CZ" sz="3300" i="1" dirty="0"/>
              <a:t> - </a:t>
            </a:r>
            <a:r>
              <a:rPr lang="cs-CZ" sz="2400" b="1" i="1" dirty="0"/>
              <a:t>intersticiální tekutinou </a:t>
            </a:r>
            <a:endParaRPr lang="cs-CZ" dirty="0"/>
          </a:p>
          <a:p>
            <a:pPr>
              <a:buNone/>
            </a:pPr>
            <a:r>
              <a:rPr lang="cs-CZ" sz="2400" dirty="0"/>
              <a:t>       nadměrný tlak v místě okolí vpichu     </a:t>
            </a:r>
          </a:p>
          <a:p>
            <a:pPr>
              <a:buNone/>
            </a:pPr>
            <a:r>
              <a:rPr lang="cs-CZ" sz="2400" dirty="0"/>
              <a:t>  - </a:t>
            </a:r>
            <a:r>
              <a:rPr lang="cs-CZ" sz="2400" b="1" i="1" dirty="0"/>
              <a:t>vliv protisrážlivých činidel </a:t>
            </a:r>
          </a:p>
          <a:p>
            <a:pPr>
              <a:buNone/>
            </a:pPr>
            <a:r>
              <a:rPr lang="cs-CZ" sz="2800" b="1" i="1" dirty="0"/>
              <a:t>      </a:t>
            </a:r>
            <a:r>
              <a:rPr lang="cs-CZ" dirty="0"/>
              <a:t> </a:t>
            </a:r>
            <a:r>
              <a:rPr lang="cs-CZ" sz="2400" dirty="0" err="1"/>
              <a:t>protisrážl</a:t>
            </a:r>
            <a:r>
              <a:rPr lang="cs-CZ" sz="2400" dirty="0"/>
              <a:t>. činidlo x množství krve</a:t>
            </a:r>
          </a:p>
          <a:p>
            <a:endParaRPr lang="cs-CZ" dirty="0"/>
          </a:p>
        </p:txBody>
      </p:sp>
      <p:pic>
        <p:nvPicPr>
          <p:cNvPr id="3074" name="Picture 2" descr="Soubor: Infuz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2" y="4208782"/>
            <a:ext cx="35623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583</TotalTime>
  <Words>575</Words>
  <Application>Microsoft Office PowerPoint</Application>
  <PresentationFormat>Předvádění na obrazovce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Georgia</vt:lpstr>
      <vt:lpstr>Trebuchet MS</vt:lpstr>
      <vt:lpstr>Aerodynamika</vt:lpstr>
      <vt:lpstr>LABORATORNÍ  VYŠETŘENÍ v IM  </vt:lpstr>
      <vt:lpstr>Odběr biologického materiálu</vt:lpstr>
      <vt:lpstr>Základní podmínky</vt:lpstr>
      <vt:lpstr>Faktory ovlivňující správnost a přesnost výsledku</vt:lpstr>
      <vt:lpstr>1. Preanalytická fáze</vt:lpstr>
      <vt:lpstr>Možnost preanalytické variability analýzy</vt:lpstr>
      <vt:lpstr>Možnost preanalytické variability analýzy</vt:lpstr>
      <vt:lpstr>variabilita při vlastním odběru</vt:lpstr>
      <vt:lpstr>variabilita při vlastním odběru</vt:lpstr>
      <vt:lpstr>Zdroj variability mezi odběrem a zpracováním</vt:lpstr>
      <vt:lpstr>Identifikace vzorku</vt:lpstr>
      <vt:lpstr>2. Analytická fáze 3. Postanalytická fáze</vt:lpstr>
      <vt:lpstr>Vyhodnocení neshod</vt:lpstr>
      <vt:lpstr>…to znamená ….</vt:lpstr>
      <vt:lpstr>Prezentace aplikace PowerPoint</vt:lpstr>
    </vt:vector>
  </TitlesOfParts>
  <Company>FTNsP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LABORATORNÍ VYŠETŘENÍ</dc:title>
  <dc:creator>jirina.holasova</dc:creator>
  <cp:lastModifiedBy>Školoudová Markéta</cp:lastModifiedBy>
  <cp:revision>50</cp:revision>
  <dcterms:created xsi:type="dcterms:W3CDTF">2013-05-28T12:16:30Z</dcterms:created>
  <dcterms:modified xsi:type="dcterms:W3CDTF">2020-11-09T12:17:12Z</dcterms:modified>
</cp:coreProperties>
</file>