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2" r:id="rId9"/>
    <p:sldId id="265" r:id="rId10"/>
    <p:sldId id="267" r:id="rId11"/>
    <p:sldId id="25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5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8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68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38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8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3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2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83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12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03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5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94A1-9403-4E1C-8E59-4AA30735386F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5C2D9-4661-40FE-B1B3-FB03F1992C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89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9825"/>
          </a:xfrm>
        </p:spPr>
        <p:txBody>
          <a:bodyPr/>
          <a:lstStyle/>
          <a:p>
            <a:r>
              <a:rPr lang="cs-CZ" b="1" dirty="0">
                <a:solidFill>
                  <a:srgbClr val="00FFFF"/>
                </a:solidFill>
              </a:rPr>
              <a:t>Ředění léků , výpočet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43000"/>
          </a:xfrm>
        </p:spPr>
        <p:txBody>
          <a:bodyPr>
            <a:normAutofit/>
          </a:bodyPr>
          <a:lstStyle/>
          <a:p>
            <a:r>
              <a:rPr lang="cs-CZ" sz="6000" dirty="0"/>
              <a:t>2019/2020</a:t>
            </a:r>
          </a:p>
        </p:txBody>
      </p:sp>
    </p:spTree>
    <p:extLst>
      <p:ext uri="{BB962C8B-B14F-4D97-AF65-F5344CB8AC3E}">
        <p14:creationId xmlns:p14="http://schemas.microsoft.com/office/powerpoint/2010/main" val="897166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+mn-lt"/>
              </a:rPr>
              <a:t>Výpočet rychlosti infuze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Počet kapek/min =       </a:t>
            </a:r>
            <a:r>
              <a:rPr lang="cs-CZ" b="1" u="sng" dirty="0">
                <a:solidFill>
                  <a:srgbClr val="FF0000"/>
                </a:solidFill>
              </a:rPr>
              <a:t>objem infuze x kapkový faktor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        celkový čas podávání infuze (v minutách)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3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Výpočet kapek za minutu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/>
              <a:t>Podat 800 ml </a:t>
            </a:r>
            <a:r>
              <a:rPr lang="cs-CZ" sz="1800" b="1" dirty="0" err="1"/>
              <a:t>inf</a:t>
            </a:r>
            <a:r>
              <a:rPr lang="cs-CZ" sz="1800" b="1" dirty="0"/>
              <a:t>. roztoku za 8 hodin</a:t>
            </a:r>
          </a:p>
          <a:p>
            <a:r>
              <a:rPr lang="cs-CZ" sz="1800" b="1" dirty="0"/>
              <a:t>Kapkový faktor  = 20</a:t>
            </a:r>
          </a:p>
          <a:p>
            <a:r>
              <a:rPr lang="cs-CZ" sz="1800" u="sng" dirty="0"/>
              <a:t>Výpočet: </a:t>
            </a:r>
          </a:p>
          <a:p>
            <a:r>
              <a:rPr lang="cs-CZ" sz="1800" dirty="0">
                <a:solidFill>
                  <a:srgbClr val="92D050"/>
                </a:solidFill>
              </a:rPr>
              <a:t>Výpočet kolik ml za hodinu bude infuze kapat</a:t>
            </a:r>
          </a:p>
          <a:p>
            <a:r>
              <a:rPr lang="cs-CZ" sz="1800" dirty="0"/>
              <a:t>800 ml : 8 h = 100 ml / hod</a:t>
            </a:r>
          </a:p>
          <a:p>
            <a:r>
              <a:rPr lang="cs-CZ" sz="1800" dirty="0">
                <a:solidFill>
                  <a:srgbClr val="92D050"/>
                </a:solidFill>
              </a:rPr>
              <a:t>Výpočet kolik kapek vykape za minutu</a:t>
            </a:r>
          </a:p>
          <a:p>
            <a:r>
              <a:rPr lang="cs-CZ" sz="1800" dirty="0"/>
              <a:t>60 min : 20 (kapkový faktor)= 3 </a:t>
            </a:r>
            <a:r>
              <a:rPr lang="cs-CZ" sz="1800" dirty="0" err="1"/>
              <a:t>gtt</a:t>
            </a:r>
            <a:r>
              <a:rPr lang="cs-CZ" sz="1800" dirty="0"/>
              <a:t>/ min</a:t>
            </a:r>
          </a:p>
          <a:p>
            <a:r>
              <a:rPr lang="cs-CZ" sz="1800" dirty="0">
                <a:solidFill>
                  <a:srgbClr val="92D050"/>
                </a:solidFill>
              </a:rPr>
              <a:t>Vydělíme  ml/ hod kapkami za minutu </a:t>
            </a:r>
          </a:p>
          <a:p>
            <a:r>
              <a:rPr lang="cs-CZ" sz="1800" dirty="0"/>
              <a:t>100 ml/hod : 3 </a:t>
            </a:r>
            <a:r>
              <a:rPr lang="cs-CZ" sz="1800" dirty="0" err="1"/>
              <a:t>gtt</a:t>
            </a:r>
            <a:r>
              <a:rPr lang="cs-CZ" sz="1800" dirty="0"/>
              <a:t>/min = 33 </a:t>
            </a:r>
            <a:r>
              <a:rPr lang="cs-CZ" sz="1800" dirty="0" err="1"/>
              <a:t>gtt</a:t>
            </a:r>
            <a:r>
              <a:rPr lang="cs-CZ" sz="1800" dirty="0"/>
              <a:t>/min pokape infuze </a:t>
            </a:r>
          </a:p>
          <a:p>
            <a:endParaRPr lang="cs-CZ" sz="1800" dirty="0"/>
          </a:p>
          <a:p>
            <a:r>
              <a:rPr lang="cs-CZ" sz="1800" dirty="0">
                <a:solidFill>
                  <a:srgbClr val="FF0000"/>
                </a:solidFill>
              </a:rPr>
              <a:t>Infuzní roztok pokape 33 </a:t>
            </a:r>
            <a:r>
              <a:rPr lang="cs-CZ" sz="1800" dirty="0" err="1">
                <a:solidFill>
                  <a:srgbClr val="FF0000"/>
                </a:solidFill>
              </a:rPr>
              <a:t>gtt</a:t>
            </a:r>
            <a:r>
              <a:rPr lang="cs-CZ" sz="1800" dirty="0">
                <a:solidFill>
                  <a:srgbClr val="FF0000"/>
                </a:solidFill>
              </a:rPr>
              <a:t>/min po dobu 8 hodin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428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Dexamed</a:t>
            </a: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8mg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63388" y="1838308"/>
            <a:ext cx="10587318" cy="477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Dexamed</a:t>
            </a: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8mg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2ml ampule = 8mg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Dexamed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Ordinace lékař: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Aplikuj 6 mg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ředění: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ml stříkačku naplníme 6ml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mg/2ml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ml směsi = 8 mg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Sestra aplikuje </a:t>
            </a:r>
            <a:r>
              <a:rPr lang="cs-CZ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6 ml = 6 mg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246" y="1286434"/>
            <a:ext cx="2980765" cy="429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>
                <a:latin typeface="+mn-lt"/>
              </a:rPr>
              <a:t>Augmentin</a:t>
            </a:r>
            <a:r>
              <a:rPr lang="cs-CZ" u="sng" dirty="0">
                <a:latin typeface="+mn-lt"/>
              </a:rPr>
              <a:t> 600 mg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u="sng" dirty="0" err="1"/>
              <a:t>Augmentin</a:t>
            </a:r>
            <a:r>
              <a:rPr lang="cs-CZ" sz="1800" u="sng" dirty="0"/>
              <a:t> 600 mg v lahvičce (nenaředěné)</a:t>
            </a:r>
          </a:p>
          <a:p>
            <a:pPr marL="0" indent="0">
              <a:buNone/>
            </a:pPr>
            <a:endParaRPr lang="cs-CZ" sz="1800" u="sng" dirty="0"/>
          </a:p>
          <a:p>
            <a:pPr marL="0" indent="0">
              <a:buNone/>
            </a:pP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Ordinace lékař:  </a:t>
            </a:r>
          </a:p>
          <a:p>
            <a:pPr marL="0" indent="0">
              <a:buNone/>
            </a:pPr>
            <a:r>
              <a:rPr lang="cs-CZ" sz="1800" dirty="0"/>
              <a:t>Aplikuj 500mg </a:t>
            </a:r>
            <a:r>
              <a:rPr lang="cs-CZ" sz="1800" dirty="0" err="1"/>
              <a:t>i.v</a:t>
            </a:r>
            <a:r>
              <a:rPr lang="cs-CZ" sz="1800" dirty="0"/>
              <a:t>.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ředění:</a:t>
            </a:r>
          </a:p>
          <a:p>
            <a:pPr marL="342900" indent="-342900">
              <a:buAutoNum type="alphaLcParenR"/>
            </a:pPr>
            <a:r>
              <a:rPr lang="cs-CZ" sz="1800" dirty="0"/>
              <a:t>Naředíme obsah lahvičky 500 mg do 6 ml </a:t>
            </a:r>
            <a:r>
              <a:rPr lang="cs-CZ" sz="1800" dirty="0" err="1"/>
              <a:t>NaCl</a:t>
            </a:r>
            <a:endParaRPr lang="cs-CZ" sz="1800" dirty="0"/>
          </a:p>
          <a:p>
            <a:pPr>
              <a:buFontTx/>
              <a:buChar char="-"/>
            </a:pPr>
            <a:r>
              <a:rPr lang="cs-CZ" sz="1800" b="1" dirty="0">
                <a:solidFill>
                  <a:srgbClr val="FF0000"/>
                </a:solidFill>
              </a:rPr>
              <a:t>6 ml = 600 mg</a:t>
            </a:r>
          </a:p>
          <a:p>
            <a:pPr>
              <a:buFontTx/>
              <a:buChar char="-"/>
            </a:pPr>
            <a:r>
              <a:rPr lang="cs-CZ" sz="1800" b="1" dirty="0">
                <a:solidFill>
                  <a:srgbClr val="FF0000"/>
                </a:solidFill>
              </a:rPr>
              <a:t>1 ml = 100 mg</a:t>
            </a:r>
          </a:p>
          <a:p>
            <a:pPr>
              <a:buFontTx/>
              <a:buChar char="-"/>
            </a:pPr>
            <a:endParaRPr lang="cs-CZ" sz="18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Sestra aplikuje </a:t>
            </a:r>
            <a:r>
              <a:rPr lang="cs-CZ" sz="1800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5 ml = 500 mg </a:t>
            </a:r>
          </a:p>
          <a:p>
            <a:pPr>
              <a:buFontTx/>
              <a:buChar char="-"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u="sng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06" y="1507471"/>
            <a:ext cx="4482353" cy="430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2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+mn-lt"/>
              </a:rPr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 ředění:</a:t>
            </a:r>
          </a:p>
          <a:p>
            <a:r>
              <a:rPr lang="cs-CZ" dirty="0"/>
              <a:t>Naředíme bezprostředně před podáním</a:t>
            </a:r>
          </a:p>
          <a:p>
            <a:r>
              <a:rPr lang="cs-CZ" dirty="0"/>
              <a:t>Dokonalé rozpuštění prášku</a:t>
            </a:r>
          </a:p>
          <a:p>
            <a:r>
              <a:rPr lang="cs-CZ" dirty="0"/>
              <a:t>Těsně před aplikací obsah stříkačky promícháme, </a:t>
            </a:r>
            <a:r>
              <a:rPr lang="cs-CZ" u="sng" dirty="0"/>
              <a:t>jehlu NIKDY neprostřikujeme ! (</a:t>
            </a:r>
            <a:r>
              <a:rPr lang="cs-CZ" dirty="0"/>
              <a:t>ucpe se)</a:t>
            </a:r>
          </a:p>
          <a:p>
            <a:r>
              <a:rPr lang="cs-CZ" dirty="0"/>
              <a:t>K ředění používáme:</a:t>
            </a:r>
          </a:p>
          <a:p>
            <a:r>
              <a:rPr lang="cs-CZ" dirty="0" err="1"/>
              <a:t>Aqua</a:t>
            </a:r>
            <a:r>
              <a:rPr lang="cs-CZ" dirty="0"/>
              <a:t> pro </a:t>
            </a:r>
            <a:r>
              <a:rPr lang="cs-CZ" dirty="0" err="1"/>
              <a:t>injectione</a:t>
            </a:r>
            <a:r>
              <a:rPr lang="cs-CZ" dirty="0"/>
              <a:t>, fyziologický roztok (F 1/1), Glukóza 5% (G 5%) nebo ředící roztok, který je součástí balení.</a:t>
            </a:r>
          </a:p>
        </p:txBody>
      </p:sp>
    </p:spTree>
    <p:extLst>
      <p:ext uri="{BB962C8B-B14F-4D97-AF65-F5344CB8AC3E}">
        <p14:creationId xmlns:p14="http://schemas.microsoft.com/office/powerpoint/2010/main" val="390209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5016"/>
          </a:xfrm>
        </p:spPr>
        <p:txBody>
          <a:bodyPr>
            <a:normAutofit fontScale="90000"/>
          </a:bodyPr>
          <a:lstStyle/>
          <a:p>
            <a:br>
              <a:rPr lang="cs-CZ" u="sng" dirty="0">
                <a:latin typeface="+mn-lt"/>
              </a:rPr>
            </a:br>
            <a:r>
              <a:rPr lang="cs-CZ" u="sng" dirty="0">
                <a:latin typeface="+mn-lt"/>
              </a:rPr>
              <a:t>Příklady </a:t>
            </a:r>
            <a:r>
              <a:rPr lang="cs-CZ" u="sng" dirty="0" err="1">
                <a:latin typeface="+mn-lt"/>
              </a:rPr>
              <a:t>i.m</a:t>
            </a:r>
            <a:r>
              <a:rPr lang="cs-CZ" u="sng" dirty="0">
                <a:latin typeface="+mn-lt"/>
              </a:rPr>
              <a:t>.</a:t>
            </a:r>
            <a:br>
              <a:rPr lang="cs-CZ" u="sng" dirty="0">
                <a:latin typeface="+mn-lt"/>
              </a:rPr>
            </a:br>
            <a:r>
              <a:rPr lang="cs-CZ" sz="3600" b="1" dirty="0">
                <a:solidFill>
                  <a:srgbClr val="00FFFF"/>
                </a:solidFill>
              </a:rPr>
              <a:t>Prokain Penicilin G 1 500 000 </a:t>
            </a:r>
            <a:r>
              <a:rPr lang="cs-CZ" sz="3600" b="1" dirty="0" err="1">
                <a:solidFill>
                  <a:srgbClr val="00FFFF"/>
                </a:solidFill>
              </a:rPr>
              <a:t>m.j</a:t>
            </a:r>
            <a:r>
              <a:rPr lang="cs-CZ" sz="3600" b="1" dirty="0">
                <a:solidFill>
                  <a:srgbClr val="00FFFF"/>
                </a:solidFill>
              </a:rPr>
              <a:t>. (dospělí), děti (600 000m.j.) – prášek ředíme (F 1/1)</a:t>
            </a:r>
            <a:br>
              <a:rPr lang="cs-CZ" sz="3600" b="1" dirty="0">
                <a:solidFill>
                  <a:srgbClr val="00FFFF"/>
                </a:solidFill>
              </a:rPr>
            </a:br>
            <a:endParaRPr lang="cs-CZ" sz="3600" b="1" u="sng" dirty="0">
              <a:solidFill>
                <a:srgbClr val="00FFFF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Naředění 15 ml                  v  1 ml 100 000 </a:t>
            </a:r>
            <a:r>
              <a:rPr lang="cs-CZ" dirty="0" err="1"/>
              <a:t>m.j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Naředění 10 ml                  v   1 ml 150 000 </a:t>
            </a:r>
            <a:r>
              <a:rPr lang="cs-CZ" dirty="0" err="1"/>
              <a:t>m.j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Naředění 7,5 ml                 v   1 ml 200 000 </a:t>
            </a:r>
            <a:r>
              <a:rPr lang="cs-CZ" dirty="0" err="1"/>
              <a:t>m.j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Naředění 5 ml                     v   1 ml 300 000 </a:t>
            </a:r>
            <a:r>
              <a:rPr lang="cs-CZ" dirty="0" err="1"/>
              <a:t>m.j</a:t>
            </a:r>
            <a:r>
              <a:rPr lang="cs-CZ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471" y="2250141"/>
            <a:ext cx="4105836" cy="325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1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k dispozici Ampicilin 1 g, pacient má ordinovaný Ampicilin 500 mg.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Kolik ml směsi aplikujete pacientovi, když Ampicilin 1 g naředíme do 12 ml fyziologického roztoku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u="sng" dirty="0"/>
              <a:t>aplikuji 6 ml </a:t>
            </a:r>
          </a:p>
        </p:txBody>
      </p:sp>
    </p:spTree>
    <p:extLst>
      <p:ext uri="{BB962C8B-B14F-4D97-AF65-F5344CB8AC3E}">
        <p14:creationId xmlns:p14="http://schemas.microsoft.com/office/powerpoint/2010/main" val="44998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>
                <a:latin typeface="+mn-lt"/>
              </a:rPr>
              <a:t>Amoksiklav</a:t>
            </a:r>
            <a:r>
              <a:rPr lang="cs-CZ" u="sng" dirty="0">
                <a:latin typeface="+mn-lt"/>
              </a:rPr>
              <a:t> 1,2 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Máme k dispozici </a:t>
            </a:r>
            <a:r>
              <a:rPr lang="cs-CZ" dirty="0" err="1"/>
              <a:t>Amoksiklav</a:t>
            </a:r>
            <a:r>
              <a:rPr lang="cs-CZ" dirty="0"/>
              <a:t> 1,2 g, pacient má ordinovaný </a:t>
            </a:r>
            <a:r>
              <a:rPr lang="cs-CZ" dirty="0" err="1"/>
              <a:t>Amoksiklav</a:t>
            </a:r>
            <a:r>
              <a:rPr lang="cs-CZ" dirty="0"/>
              <a:t> 400 mg. </a:t>
            </a:r>
          </a:p>
          <a:p>
            <a:endParaRPr lang="cs-CZ" dirty="0"/>
          </a:p>
          <a:p>
            <a:r>
              <a:rPr lang="cs-CZ" dirty="0"/>
              <a:t>Kolik ml směsi aplikujete pacientovi, když </a:t>
            </a:r>
            <a:r>
              <a:rPr lang="cs-CZ" dirty="0" err="1"/>
              <a:t>Amoksiklav</a:t>
            </a:r>
            <a:r>
              <a:rPr lang="cs-CZ" dirty="0"/>
              <a:t> 1,2 g naředíme do 15 ml </a:t>
            </a:r>
          </a:p>
          <a:p>
            <a:endParaRPr lang="cs-CZ" dirty="0"/>
          </a:p>
          <a:p>
            <a:r>
              <a:rPr lang="cs-CZ" u="sng" dirty="0"/>
              <a:t>400 mg : 1200 mg x 15 = aplikuji 5 ml </a:t>
            </a:r>
          </a:p>
        </p:txBody>
      </p:sp>
    </p:spTree>
    <p:extLst>
      <p:ext uri="{BB962C8B-B14F-4D97-AF65-F5344CB8AC3E}">
        <p14:creationId xmlns:p14="http://schemas.microsoft.com/office/powerpoint/2010/main" val="4260335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+mn-lt"/>
              </a:rPr>
              <a:t>Inzulín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hormon, produkován buňkami Langerhansových ostrůvků pankreatu.</a:t>
            </a:r>
          </a:p>
          <a:p>
            <a:r>
              <a:rPr lang="cs-CZ" dirty="0"/>
              <a:t>Inzulínové stříkačky:</a:t>
            </a:r>
          </a:p>
          <a:p>
            <a:r>
              <a:rPr lang="cs-CZ" dirty="0"/>
              <a:t>50 IU = 0,5 ml, 1 dílek = 1 j</a:t>
            </a:r>
          </a:p>
          <a:p>
            <a:r>
              <a:rPr lang="cs-CZ" dirty="0"/>
              <a:t>100 IU = 1 ml, 1 dílek =  2 j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176" y="2507291"/>
            <a:ext cx="5567083" cy="43418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094" y="4370294"/>
            <a:ext cx="3048000" cy="1847088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>
            <a:off x="8301318" y="2814918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58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latin typeface="+mn-lt"/>
              </a:rPr>
              <a:t>Dělení inzulínu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u="sng" dirty="0"/>
              <a:t>Krátce působící inzuliny </a:t>
            </a:r>
            <a:r>
              <a:rPr lang="cs-CZ" dirty="0"/>
              <a:t>– Insulin, </a:t>
            </a:r>
            <a:r>
              <a:rPr lang="cs-CZ" dirty="0" err="1"/>
              <a:t>Actrapid</a:t>
            </a:r>
            <a:r>
              <a:rPr lang="cs-CZ" dirty="0"/>
              <a:t> HM, </a:t>
            </a:r>
            <a:r>
              <a:rPr lang="cs-CZ" dirty="0" err="1"/>
              <a:t>Humulin</a:t>
            </a:r>
            <a:r>
              <a:rPr lang="cs-CZ" dirty="0"/>
              <a:t> R, </a:t>
            </a:r>
            <a:r>
              <a:rPr lang="cs-CZ" dirty="0" err="1"/>
              <a:t>Insuman</a:t>
            </a:r>
            <a:r>
              <a:rPr lang="cs-CZ" dirty="0"/>
              <a:t> rapid  -   </a:t>
            </a:r>
            <a:r>
              <a:rPr lang="cs-CZ" dirty="0">
                <a:solidFill>
                  <a:srgbClr val="00B0F0"/>
                </a:solidFill>
              </a:rPr>
              <a:t>4- 6 hodin </a:t>
            </a:r>
            <a:r>
              <a:rPr lang="cs-CZ" dirty="0"/>
              <a:t>(lze aplikovat i </a:t>
            </a:r>
            <a:r>
              <a:rPr lang="cs-CZ" dirty="0" err="1">
                <a:solidFill>
                  <a:srgbClr val="FF0000"/>
                </a:solidFill>
              </a:rPr>
              <a:t>i.v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2. </a:t>
            </a:r>
            <a:r>
              <a:rPr lang="cs-CZ" u="sng" dirty="0"/>
              <a:t>Středně působící </a:t>
            </a:r>
            <a:r>
              <a:rPr lang="cs-CZ" dirty="0"/>
              <a:t>– Insulin HM- NPH, </a:t>
            </a:r>
            <a:r>
              <a:rPr lang="cs-CZ" dirty="0" err="1"/>
              <a:t>Humulin</a:t>
            </a:r>
            <a:r>
              <a:rPr lang="cs-CZ" dirty="0"/>
              <a:t> N   </a:t>
            </a:r>
            <a:r>
              <a:rPr lang="cs-CZ" dirty="0">
                <a:solidFill>
                  <a:srgbClr val="00B0F0"/>
                </a:solidFill>
              </a:rPr>
              <a:t>12 -16 h</a:t>
            </a:r>
          </a:p>
          <a:p>
            <a:endParaRPr lang="cs-CZ" dirty="0">
              <a:solidFill>
                <a:srgbClr val="00B0F0"/>
              </a:solidFill>
            </a:endParaRPr>
          </a:p>
          <a:p>
            <a:r>
              <a:rPr lang="cs-CZ" u="sng" dirty="0"/>
              <a:t>3. Dlouhodobě působící – </a:t>
            </a:r>
            <a:r>
              <a:rPr lang="cs-CZ" dirty="0">
                <a:solidFill>
                  <a:srgbClr val="00B0F0"/>
                </a:solidFill>
              </a:rPr>
              <a:t>24 -36 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312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526</Words>
  <Application>Microsoft Office PowerPoint</Application>
  <PresentationFormat>Širokoúhlá obrazovka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Ředění léků , výpočet </vt:lpstr>
      <vt:lpstr>Dexamed 8mg</vt:lpstr>
      <vt:lpstr>Augmentin 600 mg</vt:lpstr>
      <vt:lpstr>Antibiotika</vt:lpstr>
      <vt:lpstr> Příklady i.m. Prokain Penicilin G 1 500 000 m.j. (dospělí), děti (600 000m.j.) – prášek ředíme (F 1/1) </vt:lpstr>
      <vt:lpstr>Příklady </vt:lpstr>
      <vt:lpstr>Amoksiklav 1,2 g</vt:lpstr>
      <vt:lpstr>Inzulín </vt:lpstr>
      <vt:lpstr>Dělení inzulínu</vt:lpstr>
      <vt:lpstr>Výpočet rychlosti infuze </vt:lpstr>
      <vt:lpstr>Výpočet kapek za minutu 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Ředění léků , výpočet</dc:title>
  <dc:creator>Jana</dc:creator>
  <cp:lastModifiedBy>Markéta Školoudová</cp:lastModifiedBy>
  <cp:revision>18</cp:revision>
  <dcterms:created xsi:type="dcterms:W3CDTF">2019-11-07T13:57:27Z</dcterms:created>
  <dcterms:modified xsi:type="dcterms:W3CDTF">2020-11-08T19:28:59Z</dcterms:modified>
</cp:coreProperties>
</file>