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5C0C-316A-4C2D-8D46-182BEAC68752}" type="datetimeFigureOut">
              <a:rPr lang="cs-CZ" smtClean="0"/>
              <a:pPr/>
              <a:t>13.08.2020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5AE4-2706-4493-8336-68CC3D5E51C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2" name="Obdélník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Obdélník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Obdélník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Obdélník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56" name="Obdélník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Obdélník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Obdélník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Obdélník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5C0C-316A-4C2D-8D46-182BEAC68752}" type="datetimeFigureOut">
              <a:rPr lang="cs-CZ" smtClean="0"/>
              <a:pPr/>
              <a:t>13.08.2020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5AE4-2706-4493-8336-68CC3D5E51C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5C0C-316A-4C2D-8D46-182BEAC68752}" type="datetimeFigureOut">
              <a:rPr lang="cs-CZ" smtClean="0"/>
              <a:pPr/>
              <a:t>13.08.2020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5AE4-2706-4493-8336-68CC3D5E51C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5C0C-316A-4C2D-8D46-182BEAC68752}" type="datetimeFigureOut">
              <a:rPr lang="cs-CZ" smtClean="0"/>
              <a:pPr/>
              <a:t>13.08.2020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5AE4-2706-4493-8336-68CC3D5E51C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Volný tvar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Volný tvar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Volný tvar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Volný tvar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Volný tvar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Volný tvar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Volný tvar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Volný tvar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Volný tvar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Volný tvar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Volný tvar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Volný tvar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Volný tvar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Volný tvar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5C0C-316A-4C2D-8D46-182BEAC68752}" type="datetimeFigureOut">
              <a:rPr lang="cs-CZ" smtClean="0"/>
              <a:pPr/>
              <a:t>13.08.2020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5AE4-2706-4493-8336-68CC3D5E51C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bdélník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Obdélník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Obdélník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5C0C-316A-4C2D-8D46-182BEAC68752}" type="datetimeFigureOut">
              <a:rPr lang="cs-CZ" smtClean="0"/>
              <a:pPr/>
              <a:t>13.08.2020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5AE4-2706-4493-8336-68CC3D5E51C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bdélník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5C0C-316A-4C2D-8D46-182BEAC68752}" type="datetimeFigureOut">
              <a:rPr lang="cs-CZ" smtClean="0"/>
              <a:pPr/>
              <a:t>13.08.2020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5AE4-2706-4493-8336-68CC3D5E51C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6" name="Obdélník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Obdélník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Obdélník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bdélník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bdélník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bdélník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Obdélník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5C0C-316A-4C2D-8D46-182BEAC68752}" type="datetimeFigureOut">
              <a:rPr lang="cs-CZ" smtClean="0"/>
              <a:pPr/>
              <a:t>13.08.2020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5AE4-2706-4493-8336-68CC3D5E51C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5C0C-316A-4C2D-8D46-182BEAC68752}" type="datetimeFigureOut">
              <a:rPr lang="cs-CZ" smtClean="0"/>
              <a:pPr/>
              <a:t>13.08.2020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5AE4-2706-4493-8336-68CC3D5E51C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5C0C-316A-4C2D-8D46-182BEAC68752}" type="datetimeFigureOut">
              <a:rPr lang="cs-CZ" smtClean="0"/>
              <a:pPr/>
              <a:t>13.08.2020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5AE4-2706-4493-8336-68CC3D5E51C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Přímá spojovací čára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Skupina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Přímá spojovací čára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Přímá spojovací čára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Přímá spojovací čára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/>
              <a:t>Klepnutím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grpSp>
        <p:nvGrpSpPr>
          <p:cNvPr id="14" name="Skupina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Přímá spojovací čára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ovací čára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ovací čára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Skupina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Přímá spojovací čára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Přímá spojovací čára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ovací čára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9EB15C0C-316A-4C2D-8D46-182BEAC68752}" type="datetimeFigureOut">
              <a:rPr lang="cs-CZ" smtClean="0"/>
              <a:pPr/>
              <a:t>13.08.2020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B5B95AE4-2706-4493-8336-68CC3D5E51C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Obdélník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bdélník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Obdélník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Obdélník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EB15C0C-316A-4C2D-8D46-182BEAC68752}" type="datetimeFigureOut">
              <a:rPr lang="cs-CZ" smtClean="0"/>
              <a:pPr/>
              <a:t>13.08.2020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5B95AE4-2706-4493-8336-68CC3D5E51C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OP u pacienta se </a:t>
            </a:r>
            <a:r>
              <a:rPr lang="cs-CZ" dirty="0" err="1"/>
              <a:t>stomií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Mgr. Renata Procházková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/>
              <a:t>Dlouhodobá péče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cílem je vlastní ošetření </a:t>
            </a:r>
            <a:r>
              <a:rPr lang="cs-CZ" dirty="0" err="1"/>
              <a:t>stomie</a:t>
            </a:r>
            <a:r>
              <a:rPr lang="cs-CZ" dirty="0"/>
              <a:t> nemocným a dosažení plnohodnotného života</a:t>
            </a:r>
          </a:p>
          <a:p>
            <a:r>
              <a:rPr lang="cs-CZ" dirty="0"/>
              <a:t>pomoc materiální, psychická, sociální i léčebná</a:t>
            </a:r>
          </a:p>
          <a:p>
            <a:r>
              <a:rPr lang="cs-CZ" dirty="0" err="1"/>
              <a:t>stoma</a:t>
            </a:r>
            <a:r>
              <a:rPr lang="cs-CZ" dirty="0"/>
              <a:t> kluby</a:t>
            </a:r>
          </a:p>
          <a:p>
            <a:r>
              <a:rPr lang="cs-CZ" dirty="0"/>
              <a:t>dostatek informací o chorobě a používání moderních pomůcek, o hygieně a oblečení, aby nebyla </a:t>
            </a:r>
            <a:r>
              <a:rPr lang="cs-CZ" dirty="0" err="1"/>
              <a:t>stomie</a:t>
            </a:r>
            <a:r>
              <a:rPr lang="cs-CZ" dirty="0"/>
              <a:t> drážděna</a:t>
            </a:r>
          </a:p>
          <a:p>
            <a:r>
              <a:rPr lang="cs-CZ" dirty="0"/>
              <a:t>edukace dietní sestry – jíst pomalu po malých dávkách a pravidelně, každé sousto řádně rozkousat, ne příliš kořeněná, tučná a sladká jídla, vypít nejméně 2 litry tekutin denně – ne sycené nápoje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Pomůcky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Mezi vhodné pomůcky pro ošetření </a:t>
            </a:r>
            <a:r>
              <a:rPr lang="cs-CZ" dirty="0" err="1"/>
              <a:t>stomie</a:t>
            </a:r>
            <a:r>
              <a:rPr lang="cs-CZ" dirty="0"/>
              <a:t> jednodílným systémem řadíme nesterilní rukavice, sáček na odpad, tupé zahnuté nůžky (jsou součástí firemních taštiček), buničitou vatu, čtverce z netkané textilie, čisticí roztok, ochranný film, měřítko </a:t>
            </a:r>
            <a:r>
              <a:rPr lang="cs-CZ" dirty="0" err="1"/>
              <a:t>stomie</a:t>
            </a:r>
            <a:r>
              <a:rPr lang="cs-CZ" dirty="0"/>
              <a:t>, vhodný typ sáčku (vystřihneme do něj otvor o 2-5 mm větší, než je </a:t>
            </a:r>
            <a:r>
              <a:rPr lang="cs-CZ" dirty="0" err="1"/>
              <a:t>stomie</a:t>
            </a:r>
            <a:r>
              <a:rPr lang="cs-CZ" dirty="0"/>
              <a:t>), 30/60gramovou pastu, přídržný pásek, vystřiženou podložku dle velikosti a tvaru </a:t>
            </a:r>
            <a:r>
              <a:rPr lang="cs-CZ" dirty="0" err="1"/>
              <a:t>stomie</a:t>
            </a:r>
            <a:r>
              <a:rPr lang="cs-CZ" dirty="0"/>
              <a:t>, sáček kompatibilní s podložkou, </a:t>
            </a:r>
            <a:r>
              <a:rPr lang="cs-CZ" dirty="0" err="1"/>
              <a:t>Ileogel</a:t>
            </a:r>
            <a:r>
              <a:rPr lang="cs-CZ" dirty="0"/>
              <a:t> do výpustného sáčku.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Ukázka</a:t>
            </a:r>
          </a:p>
        </p:txBody>
      </p:sp>
      <p:pic>
        <p:nvPicPr>
          <p:cNvPr id="1026" name="Picture 2" descr="C:\Users\luky\Desktop\F5500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844824"/>
            <a:ext cx="2274168" cy="2013793"/>
          </a:xfrm>
          <a:prstGeom prst="rect">
            <a:avLst/>
          </a:prstGeom>
          <a:noFill/>
        </p:spPr>
      </p:pic>
      <p:pic>
        <p:nvPicPr>
          <p:cNvPr id="1027" name="Picture 3" descr="C:\Users\luky\Desktop\F550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1844824"/>
            <a:ext cx="1914128" cy="1944216"/>
          </a:xfrm>
          <a:prstGeom prst="rect">
            <a:avLst/>
          </a:prstGeom>
          <a:noFill/>
        </p:spPr>
      </p:pic>
      <p:pic>
        <p:nvPicPr>
          <p:cNvPr id="1028" name="Picture 4" descr="C:\Users\luky\Desktop\F5503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1844824"/>
            <a:ext cx="1812032" cy="1872208"/>
          </a:xfrm>
          <a:prstGeom prst="rect">
            <a:avLst/>
          </a:prstGeom>
          <a:noFill/>
        </p:spPr>
      </p:pic>
      <p:pic>
        <p:nvPicPr>
          <p:cNvPr id="1029" name="Picture 5" descr="C:\Users\luky\Desktop\F5509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4077072"/>
            <a:ext cx="2232248" cy="1575048"/>
          </a:xfrm>
          <a:prstGeom prst="rect">
            <a:avLst/>
          </a:prstGeom>
          <a:noFill/>
        </p:spPr>
      </p:pic>
      <p:pic>
        <p:nvPicPr>
          <p:cNvPr id="1030" name="Picture 6" descr="C:\Users\luky\Desktop\F5510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19872" y="4149080"/>
            <a:ext cx="2172072" cy="15121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Psychosociální problematika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Pracovní problémy – ekonomický problém</a:t>
            </a:r>
          </a:p>
          <a:p>
            <a:r>
              <a:rPr lang="cs-CZ" dirty="0"/>
              <a:t>Psychické problémy (změna těla), ztráta ženskosti</a:t>
            </a:r>
          </a:p>
          <a:p>
            <a:r>
              <a:rPr lang="cs-CZ" dirty="0"/>
              <a:t>Intimní problémy</a:t>
            </a:r>
          </a:p>
          <a:p>
            <a:r>
              <a:rPr lang="cs-CZ" dirty="0"/>
              <a:t>Společenské problémy</a:t>
            </a:r>
          </a:p>
          <a:p>
            <a:r>
              <a:rPr lang="cs-CZ" dirty="0"/>
              <a:t>Omezený pohyb</a:t>
            </a:r>
          </a:p>
          <a:p>
            <a:r>
              <a:rPr lang="cs-CZ" dirty="0"/>
              <a:t>Stravování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Kluby </a:t>
            </a:r>
            <a:r>
              <a:rPr lang="cs-CZ" dirty="0" err="1"/>
              <a:t>stomiků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Každý kraj samostatně včetně Prahy</a:t>
            </a:r>
          </a:p>
          <a:p>
            <a:r>
              <a:rPr lang="cs-CZ" dirty="0"/>
              <a:t>Praha – FIT </a:t>
            </a:r>
            <a:r>
              <a:rPr lang="cs-CZ" dirty="0" err="1"/>
              <a:t>IlCO</a:t>
            </a:r>
            <a:r>
              <a:rPr lang="cs-CZ" dirty="0"/>
              <a:t> na Praze 8</a:t>
            </a:r>
          </a:p>
          <a:p>
            <a:endParaRPr lang="cs-CZ" dirty="0"/>
          </a:p>
          <a:p>
            <a:r>
              <a:rPr lang="cs-CZ" dirty="0"/>
              <a:t>Program: Velké návraty – pro </a:t>
            </a:r>
            <a:r>
              <a:rPr lang="cs-CZ" dirty="0" err="1"/>
              <a:t>stomiky</a:t>
            </a:r>
            <a:r>
              <a:rPr lang="cs-CZ" dirty="0"/>
              <a:t> – cílem je prolomit psychické i fyzické problémy a vrátit nemocného do běžného života, podílejí se i samotní </a:t>
            </a:r>
            <a:r>
              <a:rPr lang="cs-CZ" dirty="0" err="1"/>
              <a:t>stomici</a:t>
            </a:r>
            <a:r>
              <a:rPr lang="cs-CZ" dirty="0"/>
              <a:t>, kteří podávají ruku ostatním nevyrovnaným pacientům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                         Děkuji za pozornost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Indikace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U plánovaných výkonů u amputace konečníku pro karcinom,</a:t>
            </a:r>
          </a:p>
          <a:p>
            <a:r>
              <a:rPr lang="cs-CZ" dirty="0"/>
              <a:t>takzvané pojistné </a:t>
            </a:r>
            <a:r>
              <a:rPr lang="cs-CZ" dirty="0" err="1"/>
              <a:t>stomie</a:t>
            </a:r>
            <a:r>
              <a:rPr lang="cs-CZ" dirty="0"/>
              <a:t> nad ohroženou anastomózou,</a:t>
            </a:r>
          </a:p>
          <a:p>
            <a:r>
              <a:rPr lang="cs-CZ" dirty="0"/>
              <a:t>založení </a:t>
            </a:r>
            <a:r>
              <a:rPr lang="cs-CZ" dirty="0" err="1"/>
              <a:t>stomie</a:t>
            </a:r>
            <a:r>
              <a:rPr lang="cs-CZ" dirty="0"/>
              <a:t> nad neodstranitelným, neřešitelným nádorem </a:t>
            </a:r>
          </a:p>
          <a:p>
            <a:r>
              <a:rPr lang="cs-CZ" dirty="0" err="1"/>
              <a:t>stomie</a:t>
            </a:r>
            <a:r>
              <a:rPr lang="cs-CZ" dirty="0"/>
              <a:t> je trvalým řešením v případě </a:t>
            </a:r>
            <a:r>
              <a:rPr lang="cs-CZ" dirty="0" err="1"/>
              <a:t>stomie</a:t>
            </a:r>
            <a:r>
              <a:rPr lang="cs-CZ" dirty="0"/>
              <a:t> nad neodstranitelným nádorem nebo u nemocných, kteří pro přidružená onemocnění nejsou schopni podstoupit radikální výkon.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Definice, druhy </a:t>
            </a:r>
            <a:r>
              <a:rPr lang="cs-CZ" dirty="0" err="1"/>
              <a:t>stomie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Definice: </a:t>
            </a:r>
            <a:r>
              <a:rPr lang="cs-CZ" dirty="0" err="1"/>
              <a:t>Stomie</a:t>
            </a:r>
            <a:r>
              <a:rPr lang="cs-CZ" dirty="0"/>
              <a:t> je umělé vyvedení dutého orgánu na povrch těla.</a:t>
            </a:r>
          </a:p>
          <a:p>
            <a:endParaRPr lang="cs-CZ" dirty="0"/>
          </a:p>
          <a:p>
            <a:r>
              <a:rPr lang="cs-CZ" dirty="0"/>
              <a:t>kolostomie, tj. vývod tlustého střeva</a:t>
            </a:r>
          </a:p>
          <a:p>
            <a:r>
              <a:rPr lang="cs-CZ" dirty="0"/>
              <a:t>ileostomie, tj. vývod tenkého střeva</a:t>
            </a:r>
          </a:p>
          <a:p>
            <a:r>
              <a:rPr lang="cs-CZ" dirty="0"/>
              <a:t>dočasná, tj. přechodný vývod</a:t>
            </a:r>
          </a:p>
          <a:p>
            <a:r>
              <a:rPr lang="cs-CZ" dirty="0"/>
              <a:t>trvalá, tj. nevratná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b="1" dirty="0"/>
              <a:t>Podle způsobu založení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nástěnné – u dočasné kolostomie</a:t>
            </a:r>
          </a:p>
          <a:p>
            <a:r>
              <a:rPr lang="cs-CZ" dirty="0"/>
              <a:t>axiální (dvouhlavňové) – má dva vývody – horní a dolní</a:t>
            </a:r>
          </a:p>
          <a:p>
            <a:r>
              <a:rPr lang="cs-CZ" dirty="0"/>
              <a:t>terminální (jednohlavňové) – jeden vývod – amputace spodního úseku rekta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Podle úseku střeva, který byl vyveden před stěnu břišní, rozlišujeme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Ileostomii</a:t>
            </a:r>
          </a:p>
          <a:p>
            <a:r>
              <a:rPr lang="cs-CZ" dirty="0" err="1"/>
              <a:t>cekostomie</a:t>
            </a:r>
            <a:endParaRPr lang="cs-CZ" dirty="0"/>
          </a:p>
          <a:p>
            <a:r>
              <a:rPr lang="cs-CZ" dirty="0" err="1"/>
              <a:t>transversostomii</a:t>
            </a:r>
            <a:endParaRPr lang="cs-CZ" dirty="0"/>
          </a:p>
          <a:p>
            <a:r>
              <a:rPr lang="cs-CZ" dirty="0" err="1"/>
              <a:t>sigmoideostomii</a:t>
            </a: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Komplikace kolostomie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Nejčastěji v pooperačním průběhu je infekce postihující obvykle podkoží; prevencí této komplikace je šetrná chirurgická technika a řádná antibiotická profylaxe.</a:t>
            </a:r>
          </a:p>
          <a:p>
            <a:r>
              <a:rPr lang="cs-CZ" dirty="0"/>
              <a:t>Krvácení, selhání sutury</a:t>
            </a:r>
          </a:p>
          <a:p>
            <a:r>
              <a:rPr lang="cs-CZ" dirty="0"/>
              <a:t>Neprůchodnost </a:t>
            </a:r>
            <a:r>
              <a:rPr lang="cs-CZ" dirty="0" err="1"/>
              <a:t>stomie</a:t>
            </a:r>
            <a:endParaRPr lang="cs-CZ" dirty="0"/>
          </a:p>
          <a:p>
            <a:r>
              <a:rPr lang="cs-CZ" dirty="0"/>
              <a:t>Závažnou komplikací je nekróza kličky střevní, která je častější u terminálních atonií.</a:t>
            </a:r>
          </a:p>
          <a:p>
            <a:r>
              <a:rPr lang="cs-CZ" dirty="0"/>
              <a:t>Pozdní komplikace:</a:t>
            </a:r>
          </a:p>
          <a:p>
            <a:pPr lvl="1"/>
            <a:r>
              <a:rPr lang="cs-CZ" dirty="0"/>
              <a:t>stenóza (abnormální zúžení)</a:t>
            </a:r>
          </a:p>
          <a:p>
            <a:pPr lvl="1"/>
            <a:r>
              <a:rPr lang="cs-CZ" dirty="0"/>
              <a:t>prolaps (vyhřeznutí)</a:t>
            </a:r>
          </a:p>
          <a:p>
            <a:pPr lvl="1"/>
            <a:r>
              <a:rPr lang="cs-CZ" dirty="0" err="1"/>
              <a:t>parastomiální</a:t>
            </a:r>
            <a:r>
              <a:rPr lang="cs-CZ" dirty="0"/>
              <a:t> </a:t>
            </a:r>
            <a:r>
              <a:rPr lang="cs-CZ" dirty="0" err="1"/>
              <a:t>herniace</a:t>
            </a:r>
            <a:r>
              <a:rPr lang="cs-CZ" dirty="0"/>
              <a:t> (vysunutí orgánu mimo jeho obvyklou polohu)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Edukační dg.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Ochota doplnit deficitní vědomosti</a:t>
            </a:r>
          </a:p>
          <a:p>
            <a:r>
              <a:rPr lang="cs-CZ" dirty="0"/>
              <a:t>Ochota ke zlepšení léčebného režimu</a:t>
            </a:r>
          </a:p>
          <a:p>
            <a:r>
              <a:rPr lang="cs-CZ" dirty="0"/>
              <a:t>Ochota ke zlepšení výživy</a:t>
            </a:r>
          </a:p>
          <a:p>
            <a:r>
              <a:rPr lang="cs-CZ" dirty="0"/>
              <a:t>Ochota zlepšit zvládání zátěže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 Edukační cíle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Kognitivní oblast:</a:t>
            </a:r>
          </a:p>
          <a:p>
            <a:pPr lvl="1"/>
            <a:r>
              <a:rPr lang="cs-CZ" dirty="0"/>
              <a:t>Klient dokáže vyjmenovat potřebné pomůcky pro ošetření </a:t>
            </a:r>
            <a:r>
              <a:rPr lang="cs-CZ" dirty="0" err="1"/>
              <a:t>stomie</a:t>
            </a:r>
            <a:r>
              <a:rPr lang="cs-CZ" dirty="0"/>
              <a:t>, slovně popsat postup.</a:t>
            </a:r>
          </a:p>
          <a:p>
            <a:pPr lvl="1"/>
            <a:r>
              <a:rPr lang="cs-CZ" dirty="0"/>
              <a:t>Zná komplikace, které mohou nastat, je informován, v jakých případech má vyhledat lékaře.</a:t>
            </a:r>
          </a:p>
          <a:p>
            <a:pPr lvl="1"/>
            <a:r>
              <a:rPr lang="cs-CZ" dirty="0"/>
              <a:t>Ví, jakou má dodržovat dietu.</a:t>
            </a:r>
          </a:p>
          <a:p>
            <a:r>
              <a:rPr lang="cs-CZ" dirty="0"/>
              <a:t>Psychomotorická oblast:</a:t>
            </a:r>
          </a:p>
          <a:p>
            <a:pPr lvl="1"/>
            <a:r>
              <a:rPr lang="cs-CZ" dirty="0"/>
              <a:t>Klient předvede ošetření </a:t>
            </a:r>
            <a:r>
              <a:rPr lang="cs-CZ" dirty="0" err="1"/>
              <a:t>stomie</a:t>
            </a:r>
            <a:r>
              <a:rPr lang="cs-CZ" dirty="0"/>
              <a:t> a správné přiložení pomůcek.</a:t>
            </a:r>
          </a:p>
          <a:p>
            <a:r>
              <a:rPr lang="cs-CZ" dirty="0"/>
              <a:t>Afektivní oblast:</a:t>
            </a:r>
          </a:p>
          <a:p>
            <a:pPr lvl="1"/>
            <a:r>
              <a:rPr lang="cs-CZ" dirty="0"/>
              <a:t>Klient chápe řešení jeho stavu </a:t>
            </a:r>
            <a:r>
              <a:rPr lang="cs-CZ" dirty="0" err="1"/>
              <a:t>stomií</a:t>
            </a:r>
            <a:r>
              <a:rPr lang="cs-CZ" dirty="0"/>
              <a:t>, považuje </a:t>
            </a:r>
            <a:r>
              <a:rPr lang="cs-CZ" dirty="0" err="1"/>
              <a:t>stomii</a:t>
            </a:r>
            <a:r>
              <a:rPr lang="cs-CZ" dirty="0"/>
              <a:t> za součást svého těla.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/>
              <a:t>Péče o čerstvou </a:t>
            </a:r>
            <a:r>
              <a:rPr lang="cs-CZ" b="1" i="1" dirty="0" err="1"/>
              <a:t>stomii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sterilní vzdušné krytí </a:t>
            </a:r>
            <a:r>
              <a:rPr lang="cs-CZ" dirty="0" err="1"/>
              <a:t>stomatu</a:t>
            </a:r>
            <a:r>
              <a:rPr lang="cs-CZ" dirty="0"/>
              <a:t> v prvních 48 hodinách</a:t>
            </a:r>
          </a:p>
          <a:p>
            <a:r>
              <a:rPr lang="cs-CZ" dirty="0"/>
              <a:t>propálení vlastní </a:t>
            </a:r>
            <a:r>
              <a:rPr lang="cs-CZ" dirty="0" err="1"/>
              <a:t>stomie</a:t>
            </a:r>
            <a:r>
              <a:rPr lang="cs-CZ" dirty="0"/>
              <a:t> </a:t>
            </a:r>
            <a:r>
              <a:rPr lang="cs-CZ" dirty="0" err="1"/>
              <a:t>elektrokauterem</a:t>
            </a:r>
            <a:endParaRPr lang="cs-CZ" dirty="0"/>
          </a:p>
          <a:p>
            <a:r>
              <a:rPr lang="cs-CZ" dirty="0"/>
              <a:t>kontrola odchodu plynů, stolice</a:t>
            </a:r>
          </a:p>
          <a:p>
            <a:r>
              <a:rPr lang="cs-CZ" dirty="0"/>
              <a:t>kontrola barvy, velikosti </a:t>
            </a:r>
            <a:r>
              <a:rPr lang="cs-CZ" dirty="0" err="1"/>
              <a:t>stomie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86</TotalTime>
  <Words>567</Words>
  <Application>Microsoft Office PowerPoint</Application>
  <PresentationFormat>Předvádění na obrazovce (4:3)</PresentationFormat>
  <Paragraphs>78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1" baseType="lpstr">
      <vt:lpstr>Consolas</vt:lpstr>
      <vt:lpstr>Corbel</vt:lpstr>
      <vt:lpstr>Wingdings</vt:lpstr>
      <vt:lpstr>Wingdings 2</vt:lpstr>
      <vt:lpstr>Wingdings 3</vt:lpstr>
      <vt:lpstr>Metro</vt:lpstr>
      <vt:lpstr>OP u pacienta se stomií</vt:lpstr>
      <vt:lpstr>Indikace</vt:lpstr>
      <vt:lpstr>Definice, druhy stomie</vt:lpstr>
      <vt:lpstr> Podle způsobu založení </vt:lpstr>
      <vt:lpstr>Podle úseku střeva, který byl vyveden před stěnu břišní, rozlišujeme</vt:lpstr>
      <vt:lpstr>Komplikace kolostomie</vt:lpstr>
      <vt:lpstr>Edukační dg.</vt:lpstr>
      <vt:lpstr> Edukační cíle</vt:lpstr>
      <vt:lpstr>Péče o čerstvou stomii</vt:lpstr>
      <vt:lpstr>Dlouhodobá péče</vt:lpstr>
      <vt:lpstr>Pomůcky</vt:lpstr>
      <vt:lpstr>Ukázka</vt:lpstr>
      <vt:lpstr>Psychosociální problematika</vt:lpstr>
      <vt:lpstr>Kluby stomiků</vt:lpstr>
      <vt:lpstr>Prezentace aplikace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 u pacienta se stomií</dc:title>
  <dc:creator>luky</dc:creator>
  <cp:lastModifiedBy>Markéta Školoudová</cp:lastModifiedBy>
  <cp:revision>3</cp:revision>
  <dcterms:created xsi:type="dcterms:W3CDTF">2016-11-21T17:09:18Z</dcterms:created>
  <dcterms:modified xsi:type="dcterms:W3CDTF">2020-08-13T21:48:29Z</dcterms:modified>
</cp:coreProperties>
</file>