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0" r:id="rId1"/>
  </p:sldMasterIdLst>
  <p:notesMasterIdLst>
    <p:notesMasterId r:id="rId204"/>
  </p:notesMasterIdLst>
  <p:handoutMasterIdLst>
    <p:handoutMasterId r:id="rId205"/>
  </p:handoutMasterIdLst>
  <p:sldIdLst>
    <p:sldId id="256" r:id="rId2"/>
    <p:sldId id="556" r:id="rId3"/>
    <p:sldId id="558" r:id="rId4"/>
    <p:sldId id="395" r:id="rId5"/>
    <p:sldId id="396" r:id="rId6"/>
    <p:sldId id="580" r:id="rId7"/>
    <p:sldId id="559" r:id="rId8"/>
    <p:sldId id="306" r:id="rId9"/>
    <p:sldId id="581" r:id="rId10"/>
    <p:sldId id="642" r:id="rId11"/>
    <p:sldId id="561" r:id="rId12"/>
    <p:sldId id="560" r:id="rId13"/>
    <p:sldId id="340" r:id="rId14"/>
    <p:sldId id="341" r:id="rId15"/>
    <p:sldId id="348" r:id="rId16"/>
    <p:sldId id="343" r:id="rId17"/>
    <p:sldId id="584" r:id="rId18"/>
    <p:sldId id="654" r:id="rId19"/>
    <p:sldId id="345" r:id="rId20"/>
    <p:sldId id="346" r:id="rId21"/>
    <p:sldId id="582" r:id="rId22"/>
    <p:sldId id="307" r:id="rId23"/>
    <p:sldId id="308" r:id="rId24"/>
    <p:sldId id="309" r:id="rId25"/>
    <p:sldId id="310" r:id="rId26"/>
    <p:sldId id="647" r:id="rId27"/>
    <p:sldId id="600" r:id="rId28"/>
    <p:sldId id="311" r:id="rId29"/>
    <p:sldId id="313" r:id="rId30"/>
    <p:sldId id="312" r:id="rId31"/>
    <p:sldId id="328" r:id="rId32"/>
    <p:sldId id="598" r:id="rId33"/>
    <p:sldId id="321" r:id="rId34"/>
    <p:sldId id="323" r:id="rId35"/>
    <p:sldId id="327" r:id="rId36"/>
    <p:sldId id="326" r:id="rId37"/>
    <p:sldId id="329" r:id="rId38"/>
    <p:sldId id="333" r:id="rId39"/>
    <p:sldId id="597" r:id="rId40"/>
    <p:sldId id="330" r:id="rId41"/>
    <p:sldId id="596" r:id="rId42"/>
    <p:sldId id="331" r:id="rId43"/>
    <p:sldId id="599" r:id="rId44"/>
    <p:sldId id="332" r:id="rId45"/>
    <p:sldId id="594" r:id="rId46"/>
    <p:sldId id="595" r:id="rId47"/>
    <p:sldId id="585" r:id="rId48"/>
    <p:sldId id="586" r:id="rId49"/>
    <p:sldId id="588" r:id="rId50"/>
    <p:sldId id="590" r:id="rId51"/>
    <p:sldId id="592" r:id="rId52"/>
    <p:sldId id="282" r:id="rId53"/>
    <p:sldId id="517" r:id="rId54"/>
    <p:sldId id="552" r:id="rId55"/>
    <p:sldId id="550" r:id="rId56"/>
    <p:sldId id="553" r:id="rId57"/>
    <p:sldId id="548" r:id="rId58"/>
    <p:sldId id="406" r:id="rId59"/>
    <p:sldId id="407" r:id="rId60"/>
    <p:sldId id="408" r:id="rId61"/>
    <p:sldId id="409" r:id="rId62"/>
    <p:sldId id="410" r:id="rId63"/>
    <p:sldId id="416" r:id="rId64"/>
    <p:sldId id="415" r:id="rId65"/>
    <p:sldId id="414" r:id="rId66"/>
    <p:sldId id="413" r:id="rId67"/>
    <p:sldId id="412" r:id="rId68"/>
    <p:sldId id="411" r:id="rId69"/>
    <p:sldId id="351" r:id="rId70"/>
    <p:sldId id="352" r:id="rId71"/>
    <p:sldId id="354" r:id="rId72"/>
    <p:sldId id="355" r:id="rId73"/>
    <p:sldId id="356" r:id="rId74"/>
    <p:sldId id="357" r:id="rId75"/>
    <p:sldId id="387" r:id="rId76"/>
    <p:sldId id="388" r:id="rId77"/>
    <p:sldId id="389" r:id="rId78"/>
    <p:sldId id="358" r:id="rId79"/>
    <p:sldId id="359" r:id="rId80"/>
    <p:sldId id="360" r:id="rId81"/>
    <p:sldId id="361" r:id="rId82"/>
    <p:sldId id="362" r:id="rId83"/>
    <p:sldId id="397" r:id="rId84"/>
    <p:sldId id="398" r:id="rId85"/>
    <p:sldId id="399" r:id="rId86"/>
    <p:sldId id="363" r:id="rId87"/>
    <p:sldId id="364" r:id="rId88"/>
    <p:sldId id="393" r:id="rId89"/>
    <p:sldId id="365" r:id="rId90"/>
    <p:sldId id="366" r:id="rId91"/>
    <p:sldId id="394" r:id="rId92"/>
    <p:sldId id="367" r:id="rId93"/>
    <p:sldId id="400" r:id="rId94"/>
    <p:sldId id="401" r:id="rId95"/>
    <p:sldId id="402" r:id="rId96"/>
    <p:sldId id="420" r:id="rId97"/>
    <p:sldId id="423" r:id="rId98"/>
    <p:sldId id="425" r:id="rId99"/>
    <p:sldId id="428" r:id="rId100"/>
    <p:sldId id="429" r:id="rId101"/>
    <p:sldId id="430" r:id="rId102"/>
    <p:sldId id="431" r:id="rId103"/>
    <p:sldId id="432" r:id="rId104"/>
    <p:sldId id="433" r:id="rId105"/>
    <p:sldId id="436" r:id="rId106"/>
    <p:sldId id="501" r:id="rId107"/>
    <p:sldId id="502" r:id="rId108"/>
    <p:sldId id="503" r:id="rId109"/>
    <p:sldId id="504" r:id="rId110"/>
    <p:sldId id="505" r:id="rId111"/>
    <p:sldId id="506" r:id="rId112"/>
    <p:sldId id="507" r:id="rId113"/>
    <p:sldId id="508" r:id="rId114"/>
    <p:sldId id="509" r:id="rId115"/>
    <p:sldId id="510" r:id="rId116"/>
    <p:sldId id="511" r:id="rId117"/>
    <p:sldId id="515" r:id="rId118"/>
    <p:sldId id="368" r:id="rId119"/>
    <p:sldId id="369" r:id="rId120"/>
    <p:sldId id="370" r:id="rId121"/>
    <p:sldId id="662" r:id="rId122"/>
    <p:sldId id="372" r:id="rId123"/>
    <p:sldId id="373" r:id="rId124"/>
    <p:sldId id="663" r:id="rId125"/>
    <p:sldId id="375" r:id="rId126"/>
    <p:sldId id="376" r:id="rId127"/>
    <p:sldId id="377" r:id="rId128"/>
    <p:sldId id="384" r:id="rId129"/>
    <p:sldId id="385" r:id="rId130"/>
    <p:sldId id="664" r:id="rId131"/>
    <p:sldId id="665" r:id="rId132"/>
    <p:sldId id="379" r:id="rId133"/>
    <p:sldId id="666" r:id="rId134"/>
    <p:sldId id="667" r:id="rId135"/>
    <p:sldId id="668" r:id="rId136"/>
    <p:sldId id="669" r:id="rId137"/>
    <p:sldId id="670" r:id="rId138"/>
    <p:sldId id="546" r:id="rId139"/>
    <p:sldId id="547" r:id="rId140"/>
    <p:sldId id="518" r:id="rId141"/>
    <p:sldId id="524" r:id="rId142"/>
    <p:sldId id="530" r:id="rId143"/>
    <p:sldId id="525" r:id="rId144"/>
    <p:sldId id="528" r:id="rId145"/>
    <p:sldId id="529" r:id="rId146"/>
    <p:sldId id="534" r:id="rId147"/>
    <p:sldId id="533" r:id="rId148"/>
    <p:sldId id="536" r:id="rId149"/>
    <p:sldId id="531" r:id="rId150"/>
    <p:sldId id="535" r:id="rId151"/>
    <p:sldId id="537" r:id="rId152"/>
    <p:sldId id="286" r:id="rId153"/>
    <p:sldId id="383" r:id="rId154"/>
    <p:sldId id="569" r:id="rId155"/>
    <p:sldId id="570" r:id="rId156"/>
    <p:sldId id="479" r:id="rId157"/>
    <p:sldId id="571" r:id="rId158"/>
    <p:sldId id="480" r:id="rId159"/>
    <p:sldId id="672" r:id="rId160"/>
    <p:sldId id="673" r:id="rId161"/>
    <p:sldId id="674" r:id="rId162"/>
    <p:sldId id="675" r:id="rId163"/>
    <p:sldId id="572" r:id="rId164"/>
    <p:sldId id="644" r:id="rId165"/>
    <p:sldId id="676" r:id="rId166"/>
    <p:sldId id="677" r:id="rId167"/>
    <p:sldId id="678" r:id="rId168"/>
    <p:sldId id="679" r:id="rId169"/>
    <p:sldId id="574" r:id="rId170"/>
    <p:sldId id="680" r:id="rId171"/>
    <p:sldId id="681" r:id="rId172"/>
    <p:sldId id="486" r:id="rId173"/>
    <p:sldId id="682" r:id="rId174"/>
    <p:sldId id="683" r:id="rId175"/>
    <p:sldId id="684" r:id="rId176"/>
    <p:sldId id="685" r:id="rId177"/>
    <p:sldId id="686" r:id="rId178"/>
    <p:sldId id="687" r:id="rId179"/>
    <p:sldId id="688" r:id="rId180"/>
    <p:sldId id="689" r:id="rId181"/>
    <p:sldId id="690" r:id="rId182"/>
    <p:sldId id="691" r:id="rId183"/>
    <p:sldId id="494" r:id="rId184"/>
    <p:sldId id="692" r:id="rId185"/>
    <p:sldId id="693" r:id="rId186"/>
    <p:sldId id="694" r:id="rId187"/>
    <p:sldId id="567" r:id="rId188"/>
    <p:sldId id="695" r:id="rId189"/>
    <p:sldId id="661" r:id="rId190"/>
    <p:sldId id="645" r:id="rId191"/>
    <p:sldId id="578" r:id="rId192"/>
    <p:sldId id="696" r:id="rId193"/>
    <p:sldId id="579" r:id="rId194"/>
    <p:sldId id="660" r:id="rId195"/>
    <p:sldId id="659" r:id="rId196"/>
    <p:sldId id="658" r:id="rId197"/>
    <p:sldId id="648" r:id="rId198"/>
    <p:sldId id="657" r:id="rId199"/>
    <p:sldId id="656" r:id="rId200"/>
    <p:sldId id="655" r:id="rId201"/>
    <p:sldId id="418" r:id="rId202"/>
    <p:sldId id="516" r:id="rId203"/>
  </p:sldIdLst>
  <p:sldSz cx="9144000" cy="6858000" type="screen4x3"/>
  <p:notesSz cx="6808788" cy="982345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2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42B61F-1570-4ABE-8660-2523C38AD429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31325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6038" y="9331325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8707B5C-AF7C-4E86-9F76-40EE42793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615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049A9180-4F61-4B0C-91DC-BE82C2A3914C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736600"/>
            <a:ext cx="4910138" cy="3684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1038" y="4665663"/>
            <a:ext cx="5446712" cy="4421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31325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6038" y="9331325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779DE16F-5C89-4723-A74B-D2306947E5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850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87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9200B4-1D2C-44CA-9B14-B55A3F7AC51F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D1ABEB54-0507-4CA1-BB92-01CA637FDB53}" type="slidenum">
              <a:rPr lang="de-DE" altLang="cs-CZ" smtClean="0">
                <a:latin typeface="Arial" pitchFamily="34" charset="0"/>
                <a:cs typeface="Lucida Sans Unicode" pitchFamily="34" charset="0"/>
              </a:rPr>
              <a:pPr>
                <a:buFont typeface="Times New Roman" pitchFamily="18" charset="0"/>
                <a:buNone/>
              </a:pPr>
              <a:t>78</a:t>
            </a:fld>
            <a:endParaRPr lang="de-DE" altLang="cs-CZ"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0913" y="736600"/>
            <a:ext cx="4899025" cy="36750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648600C5-1842-4CCB-86D7-6BABBB82C3EB}" type="slidenum">
              <a:rPr lang="de-DE" altLang="cs-CZ" smtClean="0">
                <a:latin typeface="Arial" pitchFamily="34" charset="0"/>
                <a:cs typeface="Lucida Sans Unicode" pitchFamily="34" charset="0"/>
              </a:rPr>
              <a:pPr>
                <a:buFont typeface="Times New Roman" pitchFamily="18" charset="0"/>
                <a:buNone/>
              </a:pPr>
              <a:t>79</a:t>
            </a:fld>
            <a:endParaRPr lang="de-DE" altLang="cs-CZ"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0913" y="736600"/>
            <a:ext cx="4899025" cy="36750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92D80E70-A36F-48D1-8560-654D37123642}" type="slidenum">
              <a:rPr lang="de-DE" altLang="cs-CZ" smtClean="0">
                <a:latin typeface="Arial" pitchFamily="34" charset="0"/>
                <a:cs typeface="Lucida Sans Unicode" pitchFamily="34" charset="0"/>
              </a:rPr>
              <a:pPr>
                <a:buFont typeface="Times New Roman" pitchFamily="18" charset="0"/>
                <a:buNone/>
              </a:pPr>
              <a:t>80</a:t>
            </a:fld>
            <a:endParaRPr lang="de-DE" altLang="cs-CZ"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0913" y="736600"/>
            <a:ext cx="4899025" cy="36750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996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1AAC3E-5642-4F02-A7DD-2D8AAD16A356}" type="slidenum">
              <a:rPr lang="cs-CZ" altLang="cs-CZ" smtClean="0"/>
              <a:pPr/>
              <a:t>82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007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B0A85E-482D-4D22-9B5B-357C09087A15}" type="slidenum">
              <a:rPr lang="cs-CZ" altLang="cs-CZ" smtClean="0"/>
              <a:pPr/>
              <a:t>83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017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738864-2923-4ABE-BF60-585742EC77BC}" type="slidenum">
              <a:rPr lang="cs-CZ" altLang="cs-CZ" smtClean="0"/>
              <a:pPr/>
              <a:t>86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2027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348DB6-D562-4358-AA36-D256F210574F}" type="slidenum">
              <a:rPr lang="cs-CZ" altLang="cs-CZ" smtClean="0">
                <a:latin typeface="Arial" pitchFamily="34" charset="0"/>
              </a:rPr>
              <a:pPr/>
              <a:t>93</a:t>
            </a:fld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2037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02AAF7-1500-4BB5-B2B5-78CAB1325ED6}" type="slidenum">
              <a:rPr lang="cs-CZ" altLang="cs-CZ" smtClean="0">
                <a:latin typeface="Arial" pitchFamily="34" charset="0"/>
              </a:rPr>
              <a:pPr/>
              <a:t>94</a:t>
            </a:fld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3856038" y="9331325"/>
            <a:ext cx="29511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2AB6BB5-1715-4254-82FF-342D16B31C77}" type="slidenum">
              <a:rPr lang="cs-CZ" altLang="cs-CZ" sz="1200" b="1">
                <a:latin typeface="Times New Roman" pitchFamily="18" charset="0"/>
              </a:rPr>
              <a:pPr algn="r"/>
              <a:t>111</a:t>
            </a:fld>
            <a:endParaRPr lang="cs-CZ" altLang="cs-CZ" sz="1200" b="1">
              <a:latin typeface="Times New Roman" pitchFamily="18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6150" y="762000"/>
            <a:ext cx="4916488" cy="36893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687888"/>
            <a:ext cx="4987925" cy="4676775"/>
          </a:xfrm>
          <a:ln/>
        </p:spPr>
        <p:txBody>
          <a:bodyPr lIns="90804" tIns="45402" rIns="90804" bIns="45402"/>
          <a:lstStyle/>
          <a:p>
            <a:pPr>
              <a:spcBef>
                <a:spcPct val="20000"/>
              </a:spcBef>
              <a:buClr>
                <a:schemeClr val="hlink"/>
              </a:buClr>
              <a:buSzPct val="125000"/>
              <a:buFontTx/>
              <a:buChar char="•"/>
              <a:defRPr/>
            </a:pPr>
            <a:endParaRPr lang="cs-CZ" sz="1600" b="1">
              <a:solidFill>
                <a:srgbClr val="CF0E3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058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7E111E-9506-4721-8724-3BAB1CDC7D58}" type="slidenum">
              <a:rPr lang="cs-CZ" altLang="cs-CZ" smtClean="0"/>
              <a:pPr/>
              <a:t>113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1884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0B9E11-21F4-44D1-AFDD-7325B67A7AD8}" type="slidenum">
              <a:rPr lang="cs-CZ" altLang="cs-CZ" smtClean="0">
                <a:latin typeface="Arial" pitchFamily="34" charset="0"/>
              </a:rPr>
              <a:pPr/>
              <a:t>4</a:t>
            </a:fld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068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2EA588-7F4E-43F0-8F03-00A6508467F1}" type="slidenum">
              <a:rPr lang="cs-CZ" altLang="cs-CZ" smtClean="0"/>
              <a:pPr/>
              <a:t>116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2078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408D76-EE57-4C43-9344-DD7E31F34D61}" type="slidenum">
              <a:rPr lang="cs-CZ" altLang="cs-CZ" smtClean="0">
                <a:latin typeface="Arial" pitchFamily="34" charset="0"/>
              </a:rPr>
              <a:pPr/>
              <a:t>132</a:t>
            </a:fld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089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A94609-B030-4E6F-8EC1-88CC2B279B8A}" type="slidenum">
              <a:rPr lang="cs-CZ" altLang="cs-CZ" smtClean="0"/>
              <a:pPr/>
              <a:t>158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charset="0"/>
            </a:endParaRPr>
          </a:p>
        </p:txBody>
      </p:sp>
      <p:sp>
        <p:nvSpPr>
          <p:cNvPr id="2242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6BEE71E-BFC0-4A7A-831D-EFEEF4C376F3}" type="slidenum">
              <a:rPr lang="cs-CZ" smtClean="0">
                <a:latin typeface="Arial" charset="0"/>
              </a:rPr>
              <a:pPr>
                <a:defRPr/>
              </a:pPr>
              <a:t>185</a:t>
            </a:fld>
            <a:endParaRPr 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charset="0"/>
            </a:endParaRPr>
          </a:p>
        </p:txBody>
      </p:sp>
      <p:sp>
        <p:nvSpPr>
          <p:cNvPr id="2252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25E23A9-6034-45E5-9FA7-D88014D9D59D}" type="slidenum">
              <a:rPr lang="cs-CZ" smtClean="0">
                <a:latin typeface="Arial" charset="0"/>
              </a:rPr>
              <a:pPr>
                <a:defRPr/>
              </a:pPr>
              <a:t>186</a:t>
            </a:fld>
            <a:endParaRPr 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9DE16F-5C89-4723-A74B-D2306947E5B6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41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001975-67AF-4702-9F54-FBD25AEB2F7F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192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C7C0EB-FC73-470A-B4D9-3B0662D53D55}" type="slidenum">
              <a:rPr lang="cs-CZ" altLang="cs-CZ" smtClean="0">
                <a:latin typeface="Arial" pitchFamily="34" charset="0"/>
              </a:rPr>
              <a:pPr/>
              <a:t>58</a:t>
            </a:fld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1935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79B9F8-87A1-44BC-BE1A-81CAD3C197A0}" type="slidenum">
              <a:rPr lang="cs-CZ" altLang="cs-CZ" smtClean="0">
                <a:latin typeface="Arial" pitchFamily="34" charset="0"/>
              </a:rPr>
              <a:pPr/>
              <a:t>69</a:t>
            </a:fld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C37C6855-A312-48B4-9DC5-A5A5804DB2FE}" type="slidenum">
              <a:rPr lang="de-DE" altLang="cs-CZ" smtClean="0">
                <a:latin typeface="Arial" pitchFamily="34" charset="0"/>
                <a:cs typeface="Lucida Sans Unicode" pitchFamily="34" charset="0"/>
              </a:rPr>
              <a:pPr>
                <a:buFont typeface="Times New Roman" pitchFamily="18" charset="0"/>
                <a:buNone/>
              </a:pPr>
              <a:t>73</a:t>
            </a:fld>
            <a:endParaRPr lang="de-DE" altLang="cs-CZ"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0913" y="736600"/>
            <a:ext cx="4899025" cy="36750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6C669CD8-94F0-4E45-B969-6A86B2B981FF}" type="slidenum">
              <a:rPr lang="de-DE" altLang="cs-CZ" smtClean="0">
                <a:latin typeface="Arial" pitchFamily="34" charset="0"/>
                <a:cs typeface="Lucida Sans Unicode" pitchFamily="34" charset="0"/>
              </a:rPr>
              <a:pPr>
                <a:buFont typeface="Times New Roman" pitchFamily="18" charset="0"/>
                <a:buNone/>
              </a:pPr>
              <a:t>74</a:t>
            </a:fld>
            <a:endParaRPr lang="de-DE" altLang="cs-CZ"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0913" y="736600"/>
            <a:ext cx="4899025" cy="36750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3DF4-268F-488F-B366-AB56F2D22FAE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4EF81-485F-4E3F-B938-39EE7FF411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D31D4-CE32-429E-8036-7955C37F6023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C0668-F57F-47BB-BAB5-C88159C431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808C0-5465-419B-AF9C-C19332351705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DA890-85BF-4BFB-A885-B9C853E7C4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38100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876800" y="1447800"/>
            <a:ext cx="38100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64DBD-5C24-4E1A-B023-29D8C02FCB67}" type="datetime1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E3D30-853F-41FF-9000-A71FABBB5A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20193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5800" y="4076700"/>
            <a:ext cx="3810000" cy="20193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AE4E3-B3F1-442E-9DA2-2988CD822BC6}" type="datetime1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1800-EB1F-4050-9853-619808C8C6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810000" cy="2209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76800" y="1447800"/>
            <a:ext cx="3810000" cy="2209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914400" y="3810000"/>
            <a:ext cx="7772400" cy="2209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C9656-138D-4360-93E7-3EC1C5ABE98F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14B45-BBD9-48F9-AB32-E64EEA3523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62000" y="1905000"/>
            <a:ext cx="3771900" cy="19431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762000" y="4000500"/>
            <a:ext cx="3771900" cy="19431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84BA9-BB20-410C-A768-78B3598BA4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447800"/>
            <a:ext cx="38100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447800"/>
            <a:ext cx="38100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60CDE-EEEE-438B-9F32-803635038ACE}" type="datetime1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3061-4502-472C-B8BF-E84D1F6912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810000" cy="2209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76800" y="1447800"/>
            <a:ext cx="3810000" cy="2209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914400" y="3810000"/>
            <a:ext cx="3810000" cy="2209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876800" y="3810000"/>
            <a:ext cx="3810000" cy="2209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FCB19-054F-448F-BB9C-62C73367718D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9E0CA-08E9-49F4-A223-910EF4801B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4478F-3A9D-4DFA-936C-C0AD63FE7D39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1A71E-9BD2-4BB0-81C3-ECBC5D19E3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62B56-8BB5-4964-8C89-F503A166CE66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93E0-C033-4F34-BF45-14659B73D8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6870-190A-4B4C-9660-6CE9CD568A79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3FBA0-847F-4299-A96B-0AFDCED9F5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448A4-8D61-4C88-B229-795BC3A4D5FF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42B9D-1412-4094-A413-EDEEAE91BE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6A1EE-45B1-40E6-A967-85BF272467DA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E0B5-76BF-4865-9116-A16A6A1BDD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4032-2840-4027-9E18-99E21F72321E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3C968-06DC-4BEC-B131-F6EBDB0441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B9E3-2492-4900-80A0-24103ADC62CE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A0FE6-CE77-49B4-9B63-9110D6B073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BB7B3-7204-4626-B479-5C3C258E1AAE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D55FE-7AF2-4EDB-B91A-5128A7C68A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B753429-628A-4078-BF63-DFB0B291BCFB}" type="datetimeFigureOut">
              <a:rPr lang="cs-CZ"/>
              <a:pPr>
                <a:defRPr/>
              </a:pPr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2C52C68-FE0C-413F-8AEF-057F948F8E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0" r:id="rId1"/>
    <p:sldLayoutId id="2147484691" r:id="rId2"/>
    <p:sldLayoutId id="2147484701" r:id="rId3"/>
    <p:sldLayoutId id="2147484692" r:id="rId4"/>
    <p:sldLayoutId id="2147484702" r:id="rId5"/>
    <p:sldLayoutId id="2147484693" r:id="rId6"/>
    <p:sldLayoutId id="2147484694" r:id="rId7"/>
    <p:sldLayoutId id="2147484703" r:id="rId8"/>
    <p:sldLayoutId id="2147484695" r:id="rId9"/>
    <p:sldLayoutId id="2147484696" r:id="rId10"/>
    <p:sldLayoutId id="2147484697" r:id="rId11"/>
    <p:sldLayoutId id="2147484704" r:id="rId12"/>
    <p:sldLayoutId id="2147484705" r:id="rId13"/>
    <p:sldLayoutId id="2147484698" r:id="rId14"/>
    <p:sldLayoutId id="2147484706" r:id="rId15"/>
    <p:sldLayoutId id="2147484707" r:id="rId16"/>
    <p:sldLayoutId id="2147484699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image" Target="../media/image230.jpeg"/><Relationship Id="rId7" Type="http://schemas.openxmlformats.org/officeDocument/2006/relationships/image" Target="../media/image234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10" Type="http://schemas.openxmlformats.org/officeDocument/2006/relationships/image" Target="../media/image237.jpeg"/><Relationship Id="rId4" Type="http://schemas.openxmlformats.org/officeDocument/2006/relationships/image" Target="../media/image231.jpeg"/><Relationship Id="rId9" Type="http://schemas.openxmlformats.org/officeDocument/2006/relationships/image" Target="../media/image236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7" Type="http://schemas.openxmlformats.org/officeDocument/2006/relationships/image" Target="../media/image243.jpe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2.png"/><Relationship Id="rId5" Type="http://schemas.openxmlformats.org/officeDocument/2006/relationships/image" Target="../media/image241.jpg"/><Relationship Id="rId4" Type="http://schemas.openxmlformats.org/officeDocument/2006/relationships/image" Target="../media/image240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7.jpg"/><Relationship Id="rId4" Type="http://schemas.openxmlformats.org/officeDocument/2006/relationships/image" Target="../media/image246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png"/><Relationship Id="rId4" Type="http://schemas.openxmlformats.org/officeDocument/2006/relationships/image" Target="../media/image251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256.png"/><Relationship Id="rId4" Type="http://schemas.openxmlformats.org/officeDocument/2006/relationships/image" Target="../media/image255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3.jpg"/><Relationship Id="rId5" Type="http://schemas.openxmlformats.org/officeDocument/2006/relationships/image" Target="../media/image262.jpg"/><Relationship Id="rId4" Type="http://schemas.openxmlformats.org/officeDocument/2006/relationships/image" Target="../media/image261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1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lenahvezda.cz/" TargetMode="External"/><Relationship Id="rId2" Type="http://schemas.openxmlformats.org/officeDocument/2006/relationships/hyperlink" Target="http://www.hojeniran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ecbaran.cz/" TargetMode="Externa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0.jpeg"/><Relationship Id="rId5" Type="http://schemas.openxmlformats.org/officeDocument/2006/relationships/image" Target="../media/image269.png"/><Relationship Id="rId4" Type="http://schemas.openxmlformats.org/officeDocument/2006/relationships/image" Target="../media/image268.jp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eg"/><Relationship Id="rId13" Type="http://schemas.openxmlformats.org/officeDocument/2006/relationships/image" Target="../media/image283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12" Type="http://schemas.openxmlformats.org/officeDocument/2006/relationships/image" Target="../media/image282.jpeg"/><Relationship Id="rId2" Type="http://schemas.openxmlformats.org/officeDocument/2006/relationships/image" Target="../media/image272.png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jpeg"/><Relationship Id="rId15" Type="http://schemas.openxmlformats.org/officeDocument/2006/relationships/image" Target="../media/image28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jpeg"/><Relationship Id="rId3" Type="http://schemas.openxmlformats.org/officeDocument/2006/relationships/image" Target="../media/image289.png"/><Relationship Id="rId7" Type="http://schemas.openxmlformats.org/officeDocument/2006/relationships/image" Target="../media/image2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9.jpe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7" Type="http://schemas.openxmlformats.org/officeDocument/2006/relationships/image" Target="../media/image305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4.jpg"/><Relationship Id="rId5" Type="http://schemas.openxmlformats.org/officeDocument/2006/relationships/image" Target="../media/image303.png"/><Relationship Id="rId4" Type="http://schemas.openxmlformats.org/officeDocument/2006/relationships/image" Target="../media/image302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9.jpg"/><Relationship Id="rId4" Type="http://schemas.openxmlformats.org/officeDocument/2006/relationships/image" Target="../media/image308.jpe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jpeg"/><Relationship Id="rId3" Type="http://schemas.openxmlformats.org/officeDocument/2006/relationships/image" Target="../media/image311.jpg"/><Relationship Id="rId7" Type="http://schemas.openxmlformats.org/officeDocument/2006/relationships/image" Target="../media/image315.jpeg"/><Relationship Id="rId12" Type="http://schemas.openxmlformats.org/officeDocument/2006/relationships/image" Target="../media/image320.jpe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4.jpg"/><Relationship Id="rId11" Type="http://schemas.openxmlformats.org/officeDocument/2006/relationships/image" Target="../media/image319.png"/><Relationship Id="rId5" Type="http://schemas.openxmlformats.org/officeDocument/2006/relationships/image" Target="../media/image313.jpg"/><Relationship Id="rId10" Type="http://schemas.openxmlformats.org/officeDocument/2006/relationships/image" Target="../media/image318.jpeg"/><Relationship Id="rId4" Type="http://schemas.openxmlformats.org/officeDocument/2006/relationships/image" Target="../media/image312.png"/><Relationship Id="rId9" Type="http://schemas.openxmlformats.org/officeDocument/2006/relationships/image" Target="../media/image31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6.jpe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jpg"/><Relationship Id="rId3" Type="http://schemas.openxmlformats.org/officeDocument/2006/relationships/image" Target="../media/image328.jpg"/><Relationship Id="rId7" Type="http://schemas.openxmlformats.org/officeDocument/2006/relationships/image" Target="../media/image332.jpg"/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1.png"/><Relationship Id="rId5" Type="http://schemas.openxmlformats.org/officeDocument/2006/relationships/image" Target="../media/image330.jpeg"/><Relationship Id="rId4" Type="http://schemas.openxmlformats.org/officeDocument/2006/relationships/image" Target="../media/image329.jp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jpeg"/><Relationship Id="rId3" Type="http://schemas.openxmlformats.org/officeDocument/2006/relationships/image" Target="../media/image335.png"/><Relationship Id="rId7" Type="http://schemas.openxmlformats.org/officeDocument/2006/relationships/image" Target="../media/image339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8.jpeg"/><Relationship Id="rId5" Type="http://schemas.openxmlformats.org/officeDocument/2006/relationships/image" Target="../media/image337.jpg"/><Relationship Id="rId10" Type="http://schemas.openxmlformats.org/officeDocument/2006/relationships/image" Target="../media/image342.jpeg"/><Relationship Id="rId4" Type="http://schemas.openxmlformats.org/officeDocument/2006/relationships/image" Target="../media/image336.jpg"/><Relationship Id="rId9" Type="http://schemas.openxmlformats.org/officeDocument/2006/relationships/image" Target="../media/image341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6.jpg"/><Relationship Id="rId4" Type="http://schemas.openxmlformats.org/officeDocument/2006/relationships/image" Target="../media/image34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gif"/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15.xm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jpeg"/><Relationship Id="rId3" Type="http://schemas.openxmlformats.org/officeDocument/2006/relationships/image" Target="../media/image353.png"/><Relationship Id="rId7" Type="http://schemas.openxmlformats.org/officeDocument/2006/relationships/image" Target="../media/image357.jp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6.jpg"/><Relationship Id="rId5" Type="http://schemas.openxmlformats.org/officeDocument/2006/relationships/image" Target="../media/image355.jpg"/><Relationship Id="rId4" Type="http://schemas.openxmlformats.org/officeDocument/2006/relationships/image" Target="../media/image354.jpg"/><Relationship Id="rId9" Type="http://schemas.openxmlformats.org/officeDocument/2006/relationships/image" Target="../media/image359.jp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jpeg"/><Relationship Id="rId3" Type="http://schemas.openxmlformats.org/officeDocument/2006/relationships/image" Target="../media/image361.png"/><Relationship Id="rId7" Type="http://schemas.openxmlformats.org/officeDocument/2006/relationships/image" Target="../media/image365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4.jpeg"/><Relationship Id="rId5" Type="http://schemas.openxmlformats.org/officeDocument/2006/relationships/image" Target="../media/image363.png"/><Relationship Id="rId4" Type="http://schemas.openxmlformats.org/officeDocument/2006/relationships/image" Target="../media/image362.png"/><Relationship Id="rId9" Type="http://schemas.openxmlformats.org/officeDocument/2006/relationships/image" Target="../media/image36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0.jp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jpg"/><Relationship Id="rId3" Type="http://schemas.openxmlformats.org/officeDocument/2006/relationships/image" Target="../media/image372.jpg"/><Relationship Id="rId7" Type="http://schemas.openxmlformats.org/officeDocument/2006/relationships/image" Target="../media/image376.jpeg"/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5.jpg"/><Relationship Id="rId5" Type="http://schemas.openxmlformats.org/officeDocument/2006/relationships/image" Target="../media/image374.png"/><Relationship Id="rId4" Type="http://schemas.openxmlformats.org/officeDocument/2006/relationships/image" Target="../media/image373.png"/><Relationship Id="rId9" Type="http://schemas.openxmlformats.org/officeDocument/2006/relationships/image" Target="../media/image378.jpe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jpg"/><Relationship Id="rId3" Type="http://schemas.openxmlformats.org/officeDocument/2006/relationships/image" Target="../media/image380.jpg"/><Relationship Id="rId7" Type="http://schemas.openxmlformats.org/officeDocument/2006/relationships/image" Target="../media/image384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3.png"/><Relationship Id="rId5" Type="http://schemas.openxmlformats.org/officeDocument/2006/relationships/image" Target="../media/image382.jpeg"/><Relationship Id="rId4" Type="http://schemas.openxmlformats.org/officeDocument/2006/relationships/image" Target="../media/image381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g"/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g"/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5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image" Target="../media/image3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0.jpg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image" Target="../media/image40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5.jpg"/><Relationship Id="rId4" Type="http://schemas.openxmlformats.org/officeDocument/2006/relationships/image" Target="../media/image404.jp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8.jpg"/><Relationship Id="rId4" Type="http://schemas.openxmlformats.org/officeDocument/2006/relationships/image" Target="../media/image407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1.jpeg"/><Relationship Id="rId4" Type="http://schemas.openxmlformats.org/officeDocument/2006/relationships/image" Target="../media/image410.pn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eg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5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jp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jpg"/><Relationship Id="rId3" Type="http://schemas.openxmlformats.org/officeDocument/2006/relationships/image" Target="../media/image419.jpg"/><Relationship Id="rId7" Type="http://schemas.openxmlformats.org/officeDocument/2006/relationships/image" Target="../media/image423.jpg"/><Relationship Id="rId2" Type="http://schemas.openxmlformats.org/officeDocument/2006/relationships/image" Target="../media/image4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2.png"/><Relationship Id="rId11" Type="http://schemas.openxmlformats.org/officeDocument/2006/relationships/image" Target="../media/image427.jpg"/><Relationship Id="rId5" Type="http://schemas.openxmlformats.org/officeDocument/2006/relationships/image" Target="../media/image421.jpg"/><Relationship Id="rId10" Type="http://schemas.openxmlformats.org/officeDocument/2006/relationships/image" Target="../media/image426.jpg"/><Relationship Id="rId4" Type="http://schemas.openxmlformats.org/officeDocument/2006/relationships/image" Target="../media/image420.jpg"/><Relationship Id="rId9" Type="http://schemas.openxmlformats.org/officeDocument/2006/relationships/image" Target="../media/image425.jp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eg"/><Relationship Id="rId1" Type="http://schemas.openxmlformats.org/officeDocument/2006/relationships/slideLayout" Target="../slideLayouts/slideLayout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1.jpe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jpeg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1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image" Target="../media/image4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5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jp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g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hyperlink" Target="mailto:vladimira.sipkova@ftn.cz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2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Ošetřovatelská péče v interních oborech</a:t>
            </a:r>
            <a:br>
              <a:rPr lang="cs-CZ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br>
              <a:rPr lang="cs-CZ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48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Péče o chronickou ránu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868863"/>
            <a:ext cx="9144000" cy="1800225"/>
          </a:xfrm>
        </p:spPr>
        <p:txBody>
          <a:bodyPr lIns="182880" tIns="91440"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cs-CZ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Vladimíra Šípková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cs-CZ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vedoucí konzultantka pro léčbu chronických ran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cs-CZ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Ošetřovatelská poliklinika TN 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cs-CZ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ambulance chronických ran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cs-CZ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936104"/>
          </a:xfrm>
        </p:spPr>
        <p:txBody>
          <a:bodyPr/>
          <a:lstStyle/>
          <a:p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Predilekční místa vzniku dekubitů 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85" y="1600200"/>
            <a:ext cx="7215829" cy="4876800"/>
          </a:xfrm>
        </p:spPr>
      </p:pic>
    </p:spTree>
    <p:extLst>
      <p:ext uri="{BB962C8B-B14F-4D97-AF65-F5344CB8AC3E}">
        <p14:creationId xmlns:p14="http://schemas.microsoft.com/office/powerpoint/2010/main" val="28435692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adpis 2"/>
          <p:cNvSpPr>
            <a:spLocks noGrp="1"/>
          </p:cNvSpPr>
          <p:nvPr>
            <p:ph type="title"/>
          </p:nvPr>
        </p:nvSpPr>
        <p:spPr>
          <a:xfrm>
            <a:off x="428625" y="274638"/>
            <a:ext cx="8258175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Bolest </a:t>
            </a:r>
          </a:p>
        </p:txBody>
      </p:sp>
      <p:sp>
        <p:nvSpPr>
          <p:cNvPr id="106499" name="Zástupný symbol pro obsah 3"/>
          <p:cNvSpPr>
            <a:spLocks noGrp="1"/>
          </p:cNvSpPr>
          <p:nvPr>
            <p:ph idx="1"/>
          </p:nvPr>
        </p:nvSpPr>
        <p:spPr>
          <a:xfrm>
            <a:off x="357188" y="1628775"/>
            <a:ext cx="8535987" cy="475297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= cokoliv, co označí pacient, ale někdy to neřekne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= subjektivní stav, pociťovaný pacientem a my jej musíme brát jako skutečnost, kterou je nutno řešit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= psychický stav či pocit většinou spojený s aktuálním nebo potenciálním poškozováním živé tkáně organizmu 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8893175" cy="7921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</a:rPr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Minimalizace bolesti při převazech</a:t>
            </a:r>
            <a:r>
              <a:rPr lang="cs-CZ" alt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276475"/>
            <a:ext cx="8569325" cy="4276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Přetrvávající bolest působí negativně na hojení rány a má tudíž dopad                       na kvalitu života.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Bolest v průběhu ošetřování rány lze zvládat pomocí kombinace přesného posouzení, kvalifikovaného způsobu ošetření a individuálního analgetického režimu.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20713"/>
            <a:ext cx="7445375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Pochopení typů bolesti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916113"/>
            <a:ext cx="8713788" cy="463708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Existují dva typy bolesti:                                                                                                     </a:t>
            </a:r>
            <a:r>
              <a:rPr lang="cs-CZ" altLang="cs-CZ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altLang="cs-CZ" sz="2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nocicepční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bolest              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lze definovat jako fyziologickou reakci na  bolestivý stimul.                                                        Většinou se jedná  o akutní bolest a je časově omezená.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neuropatická bolest                         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je definována jako nepřiměřená reakce způsobená primární lézí nebo dysfunkcí   v rámci nervového systému.                                                                                                  Je hlavním faktorem vzniku chronické bolesti.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Jako chronickou označujeme bolest, která trvá déle jak (?)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20713"/>
            <a:ext cx="8785225" cy="504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Důvody vzniku bolesti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916113"/>
            <a:ext cx="8893175" cy="4406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Akutní bolest                           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náhle vzniklá v průběhu denních činností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Chronická bolest                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pociťovaná v klidu, která může být soustavná nebo přerušovaná, souvisící s primární ránou a místními faktory, nebo může být nesouvisící s ránou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Bolest podmíněná procesem </a:t>
            </a:r>
            <a:r>
              <a:rPr lang="cs-CZ" altLang="cs-CZ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nastává při úkonech spojených s převazem (odstranění krytí, čištění rány)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7600950" cy="7318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Posuzování bolesti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41438"/>
            <a:ext cx="8736013" cy="5287962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Počáteční posouzení poskytne poznatky o ráně a o tom, jak ji pacient vnímá.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Průběžné posuzování se provádí při každém úkonu  spojeném s ošetřováním rány.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Každé posuzování bolesti musí být individuální, relevantní a nesmí se stát dalším stresujícím faktorem.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cs typeface="Arial" pitchFamily="34" charset="0"/>
              </a:rPr>
              <a:t>Strategie posuzování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Pacient by měl být vždy zapojen do hodnocení bolesti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Posuzování povahy bolesti pomocí otázek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Posuzování podle vzhledu rány - známky zánětu, zhoršení stavu rány, exsudace, zápach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Vizuální analogová stupnice - obličejová stupnice                                                               - od úsměvu až po plačtivý obličej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Numerická stupnice - číslice od 0 do 10 (od žádné po největší možnou bolest)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Verbální stupnice - hodnocení žádná, mírná, střední, silná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Deník bolesti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09600"/>
            <a:ext cx="8713788" cy="65881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Zvládání bolesti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44675"/>
            <a:ext cx="8736013" cy="4708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Volba krytí                                                                                                                 - správná kombinace parametrů krytí se stavem rány a okolní kůže pomáhá zvládat problematiku bolesti.                                                                                                             Pozornost bychom měli věnovat těmto parametrům krytí:                                                                                   - udržení vlhkého hojení rány                                                                                                      - netraumatický materiál k ráně a okolní kůži                                                                           - absorpční kapacita                                                                                                                    - alergický potenciál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Odstraňování krytí - nesmí se násilně odstraňovat, je-li přischlé, nutno odmočit (doma možno ve sprše)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Úlevová poloha, chladivé obklady, analgetika první volby – Paralen 1000mg 3xd., Ibalgin 400mg 3xd.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4"/>
          <p:cNvSpPr>
            <a:spLocks noGrp="1"/>
          </p:cNvSpPr>
          <p:nvPr>
            <p:ph type="title"/>
          </p:nvPr>
        </p:nvSpPr>
        <p:spPr>
          <a:xfrm>
            <a:off x="468313" y="1268413"/>
            <a:ext cx="8218487" cy="12969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Výživa a chronické rány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91512" cy="7921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Výživa</a:t>
            </a:r>
            <a:r>
              <a:rPr lang="cs-CZ" alt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4691" name="Rectangle 3"/>
          <p:cNvSpPr>
            <a:spLocks noGrp="1"/>
          </p:cNvSpPr>
          <p:nvPr>
            <p:ph idx="1"/>
          </p:nvPr>
        </p:nvSpPr>
        <p:spPr>
          <a:xfrm>
            <a:off x="323850" y="1268413"/>
            <a:ext cx="8362950" cy="475138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Výživa je jednou ze základních potřeb člověka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Dvojnásob toto tvrzení platí při oslabení nemocí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Nároky na příjem energie a živin jsou podstatně vyšší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Nebezpečí </a:t>
            </a: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malnutrice</a:t>
            </a: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611188" y="3068638"/>
            <a:ext cx="82089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= je stav výživy, kdy deficit/přebytek energie, proteinů a ostatních nutrientů způsobuje měřitelné vedlejší účinky na tkáně/formu těla (tvar, velikost, složení), funkce a výsledný klinický stav.                                                                Jednoznačně to tedy znamená „špatnou výživu“ a současně buď podvýživu, nebo obezitu</a:t>
            </a: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755650" y="4581525"/>
            <a:ext cx="806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75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dochází k úbytku svalové hmoty                                                                                   - je ovlivněna regenerační schopnost organizmu, pružnost a vláčnost pokožky, kvalita a funkčnost svalových a jiných tkání a orgánů 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9275"/>
            <a:ext cx="8964613" cy="719138"/>
          </a:xfrm>
        </p:spPr>
        <p:txBody>
          <a:bodyPr/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folHlink"/>
              </a:buClr>
              <a:buSzPct val="120000"/>
              <a:buFont typeface="Wingdings" pitchFamily="2" charset="2"/>
              <a:buNone/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 příjmu živin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412875"/>
            <a:ext cx="83566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Energie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chronické a akutní onemocnění, stres                                                                                      - hojení ran - 30 - 35 kcal/kg/den                                                                                               = krytí vysokých energetických nároků buněk, které se podílejí na hojivém procesu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Bílkoviny</a:t>
            </a:r>
            <a:r>
              <a:rPr lang="cs-CZ" altLang="cs-CZ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chronické a akutní onemocnění                                                               - hojení ran = 1 - 1,5 g/kg/den                                                                                     - základní stavební kameny pro tvorbu nové tkáně                                                - obnovu buněk zajišťujících obranyschopnost organizmu                                               - kompenzace ztrát bílkovin spojených s ranou                                                                                                         - sarkopénie - ztráta svalové hmoty    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Vitamíny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- kyselina listová, B</a:t>
            </a:r>
            <a:r>
              <a:rPr lang="cs-CZ" altLang="cs-CZ" sz="120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, C, 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Minerály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- Ca, Fe, Zn (-32%)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Tekutiny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- nejméně 1,5 l (2l) - ztráty ránou                                                                      - 30 – 35 ml/kg/den                                                                                                           - příjem tekutin je ovlivněn více faktory: TT, průjmy, exsudát, 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713"/>
            <a:ext cx="8435975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 příjmu živin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25513" y="1844675"/>
            <a:ext cx="8218487" cy="4784725"/>
          </a:xfrm>
        </p:spPr>
        <p:txBody>
          <a:bodyPr/>
          <a:lstStyle/>
          <a:p>
            <a:pPr marL="342900" indent="-342900" eaLnBrk="1" hangingPunct="1">
              <a:buClr>
                <a:schemeClr val="folHlink"/>
              </a:buClr>
              <a:buSzPct val="120000"/>
              <a:buFont typeface="Wingdings 2" pitchFamily="18" charset="2"/>
              <a:buNone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Průměrná energetická spotřeba je </a:t>
            </a:r>
          </a:p>
          <a:p>
            <a:pPr marL="342900" indent="-342900" eaLnBrk="1" hangingPunct="1">
              <a:buClr>
                <a:schemeClr val="folHlink"/>
              </a:buClr>
              <a:buSzPct val="120000"/>
              <a:buFont typeface="Wingdings 2" pitchFamily="18" charset="2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9 000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kJ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(2 200 kcal) a zvyšuje jí: </a:t>
            </a:r>
          </a:p>
          <a:p>
            <a:pPr marL="342900" indent="-342900" eaLnBrk="1" hangingPunct="1">
              <a:buClr>
                <a:schemeClr val="folHlink"/>
              </a:buClr>
              <a:buSzPct val="120000"/>
              <a:buFont typeface="Wingdings 2" pitchFamily="18" charset="2"/>
              <a:buNone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teplota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malabsorbce</a:t>
            </a: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sepse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hojení ran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1368425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Dekubit postupuje z hloubky na povrch,   ne naopak!</a:t>
            </a:r>
          </a:p>
        </p:txBody>
      </p:sp>
      <p:pic>
        <p:nvPicPr>
          <p:cNvPr id="19459" name="Picture 8" descr="Dekubitus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8488" y="2133600"/>
            <a:ext cx="3252787" cy="2166938"/>
          </a:xfrm>
          <a:ln w="6350">
            <a:solidFill>
              <a:schemeClr val="accent1"/>
            </a:solidFill>
          </a:ln>
        </p:spPr>
      </p:pic>
      <p:pic>
        <p:nvPicPr>
          <p:cNvPr id="19460" name="Picture 9" descr="Dekubitu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292600"/>
            <a:ext cx="3240087" cy="2160588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461" name="Picture 10" descr="Dekubitus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2159000"/>
            <a:ext cx="3317875" cy="215900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462" name="Picture 11" descr="dekubitus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4324350"/>
            <a:ext cx="3317875" cy="2128838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713"/>
            <a:ext cx="8507413" cy="796925"/>
          </a:xfrm>
        </p:spPr>
        <p:txBody>
          <a:bodyPr anchor="t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Výživa a chronické rány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844675"/>
            <a:ext cx="8318500" cy="42862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Výživa  </a:t>
            </a:r>
            <a:r>
              <a:rPr lang="cs-CZ" altLang="cs-CZ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= důležitou součástí v prevenci a léčbě chronických defektů, proto je nutné:</a:t>
            </a:r>
          </a:p>
          <a:p>
            <a:pPr marL="342900" indent="-342900" eaLnBrk="1" hangingPunct="1">
              <a:buFont typeface="Wingdings 2" pitchFamily="18" charset="2"/>
              <a:buNone/>
              <a:defRPr/>
            </a:pPr>
            <a:r>
              <a:rPr lang="cs-CZ" altLang="cs-CZ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sledovat příjem stravy a tekutin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(záznamy součástí dokumentace)</a:t>
            </a:r>
          </a:p>
          <a:p>
            <a:pPr marL="342900" indent="-342900" eaLnBrk="1" hangingPunct="1">
              <a:buFont typeface="Wingdings 2" pitchFamily="18" charset="2"/>
              <a:buNone/>
              <a:defRPr/>
            </a:pPr>
            <a:r>
              <a:rPr lang="cs-CZ" altLang="cs-CZ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altLang="cs-CZ" sz="2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edukovat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pacienta i jeho rodinné příslušníky</a:t>
            </a:r>
          </a:p>
          <a:p>
            <a:pPr marL="342900" indent="-342900" eaLnBrk="1" hangingPunct="1">
              <a:buFont typeface="Wingdings 2" pitchFamily="18" charset="2"/>
              <a:buNone/>
              <a:defRPr/>
            </a:pP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znát hladinu bílkoviny a albuminu v séru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(hlavně u rizikových pacientů) –  B 65,0g/l – 85,0g/l, A 35,0g/l – 53g/l                                                                        </a:t>
            </a:r>
            <a:r>
              <a:rPr lang="cs-CZ" altLang="cs-CZ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doporučovat vhodné nutriční doplňky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(bílkovinné přídavky,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sipping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5"/>
          <p:cNvSpPr>
            <a:spLocks noChangeArrowheads="1"/>
          </p:cNvSpPr>
          <p:nvPr/>
        </p:nvSpPr>
        <p:spPr bwMode="auto">
          <a:xfrm>
            <a:off x="1979613" y="1341438"/>
            <a:ext cx="6516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>
                <a:latin typeface="Times New Roman" pitchFamily="18" charset="0"/>
                <a:cs typeface="Times New Roman" pitchFamily="18" charset="0"/>
              </a:rPr>
              <a:t>Myslíme na výživu pacienta včas?</a:t>
            </a:r>
          </a:p>
          <a:p>
            <a:r>
              <a:rPr lang="cs-CZ" altLang="cs-CZ" sz="2400"/>
              <a:t>    </a:t>
            </a:r>
          </a:p>
        </p:txBody>
      </p:sp>
      <p:sp>
        <p:nvSpPr>
          <p:cNvPr id="118787" name="Line 8"/>
          <p:cNvSpPr>
            <a:spLocks noChangeShapeType="1"/>
          </p:cNvSpPr>
          <p:nvPr/>
        </p:nvSpPr>
        <p:spPr bwMode="auto">
          <a:xfrm flipV="1">
            <a:off x="4714875" y="2357438"/>
            <a:ext cx="0" cy="33274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8788" name="Line 9"/>
          <p:cNvSpPr>
            <a:spLocks noChangeShapeType="1"/>
          </p:cNvSpPr>
          <p:nvPr/>
        </p:nvSpPr>
        <p:spPr bwMode="auto">
          <a:xfrm>
            <a:off x="3857625" y="5715000"/>
            <a:ext cx="1736725" cy="0"/>
          </a:xfrm>
          <a:prstGeom prst="line">
            <a:avLst/>
          </a:prstGeom>
          <a:noFill/>
          <a:ln w="1270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8789" name="Line 10"/>
          <p:cNvSpPr>
            <a:spLocks noChangeShapeType="1"/>
          </p:cNvSpPr>
          <p:nvPr/>
        </p:nvSpPr>
        <p:spPr bwMode="auto">
          <a:xfrm flipV="1">
            <a:off x="2643188" y="2428875"/>
            <a:ext cx="4286250" cy="649288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8790" name="Rectangle 11"/>
          <p:cNvSpPr>
            <a:spLocks noChangeArrowheads="1"/>
          </p:cNvSpPr>
          <p:nvPr/>
        </p:nvSpPr>
        <p:spPr bwMode="auto">
          <a:xfrm>
            <a:off x="1042988" y="4214813"/>
            <a:ext cx="3273425" cy="11842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PŘÍJEM</a:t>
            </a:r>
          </a:p>
          <a:p>
            <a:pPr algn="ctr" defTabSz="762000" eaLnBrk="0" hangingPunct="0">
              <a:spcBef>
                <a:spcPct val="50000"/>
              </a:spcBef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energie, bílkovin specifických nutrientů</a:t>
            </a:r>
            <a:endParaRPr lang="en-GB" altLang="cs-CZ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91" name="Rectangle 12"/>
          <p:cNvSpPr>
            <a:spLocks noChangeArrowheads="1"/>
          </p:cNvSpPr>
          <p:nvPr/>
        </p:nvSpPr>
        <p:spPr bwMode="auto">
          <a:xfrm>
            <a:off x="5286375" y="3429000"/>
            <a:ext cx="3214688" cy="11842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POTŘEBA</a:t>
            </a:r>
          </a:p>
          <a:p>
            <a:pPr algn="ctr" defTabSz="762000" eaLnBrk="0" hangingPunct="0">
              <a:spcBef>
                <a:spcPct val="50000"/>
              </a:spcBef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energie, bílkovin specifických nutrientů </a:t>
            </a:r>
            <a:endParaRPr lang="en-GB" altLang="cs-CZ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92" name="Line 13"/>
          <p:cNvSpPr>
            <a:spLocks noChangeShapeType="1"/>
          </p:cNvSpPr>
          <p:nvPr/>
        </p:nvSpPr>
        <p:spPr bwMode="auto">
          <a:xfrm>
            <a:off x="2928938" y="3071813"/>
            <a:ext cx="0" cy="1152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8793" name="Line 14"/>
          <p:cNvSpPr>
            <a:spLocks noChangeShapeType="1"/>
          </p:cNvSpPr>
          <p:nvPr/>
        </p:nvSpPr>
        <p:spPr bwMode="auto">
          <a:xfrm>
            <a:off x="6858000" y="2428875"/>
            <a:ext cx="0" cy="10080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8794" name="Line 15"/>
          <p:cNvSpPr>
            <a:spLocks noChangeShapeType="1"/>
          </p:cNvSpPr>
          <p:nvPr/>
        </p:nvSpPr>
        <p:spPr bwMode="auto">
          <a:xfrm flipV="1">
            <a:off x="2643188" y="2357438"/>
            <a:ext cx="2071687" cy="7191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8795" name="Line 16"/>
          <p:cNvSpPr>
            <a:spLocks noChangeShapeType="1"/>
          </p:cNvSpPr>
          <p:nvPr/>
        </p:nvSpPr>
        <p:spPr bwMode="auto">
          <a:xfrm>
            <a:off x="4714875" y="2357438"/>
            <a:ext cx="2143125" cy="460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0060" name="Obdélník 12"/>
          <p:cNvSpPr>
            <a:spLocks noChangeArrowheads="1"/>
          </p:cNvSpPr>
          <p:nvPr/>
        </p:nvSpPr>
        <p:spPr bwMode="auto">
          <a:xfrm>
            <a:off x="0" y="620713"/>
            <a:ext cx="8643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4000" b="1" dirty="0">
                <a:solidFill>
                  <a:schemeClr val="tx2"/>
                </a:solidFill>
              </a:rPr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Výživa a chronické rány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713"/>
            <a:ext cx="9036050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Způsoby podávání výživy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916113"/>
            <a:ext cx="7689850" cy="421481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Perorální výživa                                                                                                                         - standardně ústy                                                                                                                             -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sipping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- popíjení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Enterální výživa                                                                                                                         -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nasogastrická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sonda - NSG,                                                                                                           - PEG, PEJ                                                  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Parenterální výživa</a:t>
            </a:r>
          </a:p>
          <a:p>
            <a:pPr marL="342900" indent="-342900" eaLnBrk="1" hangingPunct="1"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endParaRPr lang="cs-CZ" altLang="cs-CZ" dirty="0"/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/>
          </p:cNvSpPr>
          <p:nvPr>
            <p:ph type="title"/>
          </p:nvPr>
        </p:nvSpPr>
        <p:spPr>
          <a:xfrm>
            <a:off x="0" y="549275"/>
            <a:ext cx="8686800" cy="7921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</a:rPr>
              <a:t>  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Perorální výživa – </a:t>
            </a: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sipping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popíjení </a:t>
            </a:r>
            <a:r>
              <a:rPr lang="cs-CZ" alt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pic>
        <p:nvPicPr>
          <p:cNvPr id="120835" name="Picture 14" descr="39_154_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24750" y="1700213"/>
            <a:ext cx="1116013" cy="2138362"/>
          </a:xfrm>
        </p:spPr>
      </p:pic>
      <p:pic>
        <p:nvPicPr>
          <p:cNvPr id="120836" name="Picture 17" descr="29_34_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1628775"/>
            <a:ext cx="1225550" cy="2209800"/>
          </a:xfrm>
        </p:spPr>
      </p:pic>
      <p:sp>
        <p:nvSpPr>
          <p:cNvPr id="120837" name="Rectangle 7"/>
          <p:cNvSpPr>
            <a:spLocks noGrp="1"/>
          </p:cNvSpPr>
          <p:nvPr>
            <p:ph type="body" sz="half" idx="3"/>
          </p:nvPr>
        </p:nvSpPr>
        <p:spPr>
          <a:xfrm>
            <a:off x="250825" y="4292600"/>
            <a:ext cx="8893175" cy="2305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Nutridrink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Nutridrink multi fibre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Nutridrink juice style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Nutridrink compact</a:t>
            </a:r>
            <a:r>
              <a:rPr lang="cs-CZ" altLang="cs-CZ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= jako doplněk stravy 2-3 balení denně mezi jídly                                                                            = jako jediný zdroj výživy 5-7 balení denně = zajištění kompletního přísunu energie a živin, včetně minerálních látek, vitamínů a stopových prvků </a:t>
            </a:r>
            <a:r>
              <a:rPr lang="cs-CZ" altLang="cs-CZ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20838" name="Picture 10" descr="11_159_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1628775"/>
            <a:ext cx="1152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9" name="Picture 13" descr="14_164_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775" y="1628775"/>
            <a:ext cx="1152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4"/>
          <p:cNvSpPr>
            <a:spLocks noGrp="1"/>
          </p:cNvSpPr>
          <p:nvPr>
            <p:ph type="title"/>
          </p:nvPr>
        </p:nvSpPr>
        <p:spPr>
          <a:xfrm>
            <a:off x="323850" y="620713"/>
            <a:ext cx="8435975" cy="86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Perorální výživa – diabetici</a:t>
            </a:r>
            <a:r>
              <a:rPr lang="cs-CZ" alt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pic>
        <p:nvPicPr>
          <p:cNvPr id="121859" name="Picture 7" descr="16_167_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989138"/>
            <a:ext cx="1952625" cy="3743325"/>
          </a:xfrm>
        </p:spPr>
      </p:pic>
      <p:sp>
        <p:nvSpPr>
          <p:cNvPr id="121860" name="Rectangle 6"/>
          <p:cNvSpPr>
            <a:spLocks noGrp="1"/>
          </p:cNvSpPr>
          <p:nvPr>
            <p:ph type="body" sz="half" idx="2"/>
          </p:nvPr>
        </p:nvSpPr>
        <p:spPr>
          <a:xfrm>
            <a:off x="3059113" y="2492375"/>
            <a:ext cx="5627687" cy="35274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Diasip                                                                                       = jako doplněk stravy 2-3 balení denně mezi jídly                                    = jako jediný zdroj výživy 7-10 balení denně = zajištění kompletního přísunu energie a živin, včetně minerálních látek, vitamínů a stopových prvků</a:t>
            </a:r>
          </a:p>
        </p:txBody>
      </p:sp>
    </p:spTree>
  </p:cSld>
  <p:clrMapOvr>
    <a:masterClrMapping/>
  </p:clrMapOvr>
  <p:transition advClick="0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4"/>
          <p:cNvSpPr>
            <a:spLocks noGrp="1"/>
          </p:cNvSpPr>
          <p:nvPr>
            <p:ph type="title"/>
          </p:nvPr>
        </p:nvSpPr>
        <p:spPr>
          <a:xfrm>
            <a:off x="323850" y="620713"/>
            <a:ext cx="8362950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Perorální výživa - </a:t>
            </a:r>
            <a:r>
              <a:rPr lang="cs-CZ" alt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sipping</a:t>
            </a:r>
            <a:endParaRPr lang="cs-CZ" alt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883" name="Picture 7" descr="17_148_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844675"/>
            <a:ext cx="2141537" cy="4103688"/>
          </a:xfrm>
          <a:noFill/>
        </p:spPr>
      </p:pic>
      <p:sp>
        <p:nvSpPr>
          <p:cNvPr id="122884" name="Rectangle 6"/>
          <p:cNvSpPr>
            <a:spLocks noGrp="1"/>
          </p:cNvSpPr>
          <p:nvPr>
            <p:ph type="body" sz="half" idx="2"/>
          </p:nvPr>
        </p:nvSpPr>
        <p:spPr>
          <a:xfrm>
            <a:off x="2843213" y="1628775"/>
            <a:ext cx="5843587" cy="43910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Cubitan                                                                                                - přípravek určený k podávání při vzniku dekubitů                                            - 1-3 balení dle stupně poškození tkáně  - nutričně nekompletní potravina, proto nevhodný jako jediný zdroj výživy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Při eventuelních průjmech není nutno podávání přerušit, ale vmíchat do protiprůjmové kaše                                                  </a:t>
            </a:r>
          </a:p>
        </p:txBody>
      </p:sp>
      <p:pic>
        <p:nvPicPr>
          <p:cNvPr id="122885" name="Obrázek 4" descr="P11004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4941888"/>
            <a:ext cx="2232025" cy="1676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4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91512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Perorální výživa – ústy</a:t>
            </a:r>
            <a:r>
              <a:rPr lang="cs-CZ" alt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pic>
        <p:nvPicPr>
          <p:cNvPr id="123907" name="Picture 8" descr="27_61_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1762125" cy="3382963"/>
          </a:xfrm>
        </p:spPr>
      </p:pic>
      <p:pic>
        <p:nvPicPr>
          <p:cNvPr id="123908" name="Picture 9" descr="26_59_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175" y="3473450"/>
            <a:ext cx="1765300" cy="3384550"/>
          </a:xfrm>
        </p:spPr>
      </p:pic>
      <p:sp>
        <p:nvSpPr>
          <p:cNvPr id="123909" name="Rectangle 7"/>
          <p:cNvSpPr>
            <a:spLocks noGrp="1"/>
          </p:cNvSpPr>
          <p:nvPr>
            <p:ph type="body" sz="half" idx="3"/>
          </p:nvPr>
        </p:nvSpPr>
        <p:spPr>
          <a:xfrm>
            <a:off x="3708400" y="1484313"/>
            <a:ext cx="5184775" cy="5257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Protifar                                                                    - 2,5g = 2,2 g bílkoviny                                          - neutrální chuť, proto možné vmíchat do běžných hotových jídel                                                     - nevhodný pro pacienty alergické na mléčnou bílkovinu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Nutridrink Créme                                                    - krémová konzistence usnadňující polykání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Fantomalt                                                                 - 5g = 20 kcal energie                                              - neutrální chuť, proto možné vmíchat do běžných hotových jídel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/>
          </a:p>
          <a:p>
            <a:pPr eaLnBrk="1" hangingPunct="1">
              <a:buFont typeface="Wingdings" pitchFamily="2" charset="2"/>
              <a:buChar char="Ø"/>
            </a:pPr>
            <a:endParaRPr lang="cs-CZ" altLang="cs-CZ"/>
          </a:p>
          <a:p>
            <a:pPr eaLnBrk="1" hangingPunct="1">
              <a:buFont typeface="Wingdings" pitchFamily="2" charset="2"/>
              <a:buChar char="Ø"/>
            </a:pPr>
            <a:endParaRPr lang="cs-CZ" altLang="cs-CZ"/>
          </a:p>
          <a:p>
            <a:pPr eaLnBrk="1" hangingPunct="1">
              <a:buFont typeface="Wingdings" pitchFamily="2" charset="2"/>
              <a:buChar char="Ø"/>
            </a:pPr>
            <a:endParaRPr lang="cs-CZ" altLang="cs-CZ"/>
          </a:p>
        </p:txBody>
      </p:sp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2997200"/>
            <a:ext cx="1803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713"/>
            <a:ext cx="8964613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Pitný režim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2492375"/>
            <a:ext cx="5078413" cy="3457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Dostatečný příjem tekutin – 1,5 – 2 l/den                          - tekutiny podávat mezi jídly, více dopoledne                                                                      - voda, čaj, stolní vody, ovocné a zeleninové nápoje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Pozor na minerální vody s vyšším obsahem sodíku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Pozor na 100% džusy, silnou černou kávu</a:t>
            </a:r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endParaRPr lang="cs-CZ" altLang="cs-CZ" dirty="0"/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endParaRPr lang="cs-CZ" altLang="cs-CZ" dirty="0"/>
          </a:p>
        </p:txBody>
      </p:sp>
      <p:pic>
        <p:nvPicPr>
          <p:cNvPr id="124932" name="Picture 8" descr="Vypijte asi 2 litry neslazených tekutin za den, nejlépe pramenitou vod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1628775"/>
            <a:ext cx="2857500" cy="428625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Nadpis 1"/>
          <p:cNvSpPr>
            <a:spLocks noGrp="1"/>
          </p:cNvSpPr>
          <p:nvPr>
            <p:ph type="title"/>
          </p:nvPr>
        </p:nvSpPr>
        <p:spPr>
          <a:xfrm>
            <a:off x="214313" y="549275"/>
            <a:ext cx="8472487" cy="7921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Zásady ošetření chronických ran</a:t>
            </a:r>
          </a:p>
        </p:txBody>
      </p:sp>
      <p:sp>
        <p:nvSpPr>
          <p:cNvPr id="125955" name="Zástupný symbol pro obsah 2"/>
          <p:cNvSpPr>
            <a:spLocks noGrp="1"/>
          </p:cNvSpPr>
          <p:nvPr>
            <p:ph idx="1"/>
          </p:nvPr>
        </p:nvSpPr>
        <p:spPr>
          <a:xfrm>
            <a:off x="142875" y="1773238"/>
            <a:ext cx="8858250" cy="465613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Osprchování rány vodou cca 37°C – toaleta spodina rány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Obklad alespoň na 20 minut – obnova optimálního pH, pomáhá ke snížení nadměrné exsudace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Ošetření úzkého okolí indiferentní pastou – ochrana před macerací 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Aplikace vhodného materiálu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Během převazu dodržovat zásady aseptického ošetření</a:t>
            </a:r>
          </a:p>
        </p:txBody>
      </p:sp>
    </p:spTree>
  </p:cSld>
  <p:clrMapOvr>
    <a:masterClrMapping/>
  </p:clrMapOvr>
  <p:transition advClick="0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Zástupný symbol pro obsah 5" descr="P115075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43613" y="1336675"/>
            <a:ext cx="2665412" cy="2016125"/>
          </a:xfrm>
          <a:ln w="3175">
            <a:solidFill>
              <a:schemeClr val="accent1"/>
            </a:solidFill>
          </a:ln>
        </p:spPr>
      </p:pic>
      <p:pic>
        <p:nvPicPr>
          <p:cNvPr id="126979" name="Picture 5" descr="C:\D\FOTO\PŘEVAZ RÁNY\P817000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1358900"/>
            <a:ext cx="2660650" cy="1995488"/>
          </a:xfrm>
          <a:noFill/>
          <a:ln w="3175">
            <a:solidFill>
              <a:schemeClr val="accent1"/>
            </a:solidFill>
          </a:ln>
        </p:spPr>
      </p:pic>
      <p:pic>
        <p:nvPicPr>
          <p:cNvPr id="126980" name="Obrázek 6" descr="P119093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0425" y="1336675"/>
            <a:ext cx="2665413" cy="20351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6981" name="Obrázek 7" descr="P119095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3371850"/>
            <a:ext cx="2663825" cy="199866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6982" name="Obrázek 8" descr="P118023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5838" y="3351213"/>
            <a:ext cx="2647950" cy="20193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6983" name="TextovéPole 9"/>
          <p:cNvSpPr txBox="1">
            <a:spLocks noChangeArrowheads="1"/>
          </p:cNvSpPr>
          <p:nvPr/>
        </p:nvSpPr>
        <p:spPr bwMode="auto">
          <a:xfrm>
            <a:off x="107950" y="5383213"/>
            <a:ext cx="89281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Pozor při odstraňování použitých obvazů a</a:t>
            </a:r>
          </a:p>
          <a:p>
            <a:pPr algn="ctr"/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        materiálů – vysoce infikované!!!</a:t>
            </a:r>
          </a:p>
          <a:p>
            <a:pPr algn="ctr"/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(neodkládat do lůžka, na podlahu, na stolek, …)</a:t>
            </a:r>
          </a:p>
        </p:txBody>
      </p:sp>
      <p:sp>
        <p:nvSpPr>
          <p:cNvPr id="141320" name="Rectangle 8"/>
          <p:cNvSpPr>
            <a:spLocks noChangeArrowheads="1"/>
          </p:cNvSpPr>
          <p:nvPr/>
        </p:nvSpPr>
        <p:spPr bwMode="auto">
          <a:xfrm>
            <a:off x="107950" y="620713"/>
            <a:ext cx="903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Převaz chronické rány  </a:t>
            </a:r>
          </a:p>
        </p:txBody>
      </p:sp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Příčiny vzniku dekubitů 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179388" y="1556793"/>
            <a:ext cx="8713787" cy="492020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Vnitřní faktory – celkové 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nepohyblivost, inkontinence, změny stavu vědomí, vyšší věk, souběžná choroba, špatný stav výživy - malnutrice, dehydratace </a:t>
            </a:r>
          </a:p>
          <a:p>
            <a:pPr>
              <a:buFont typeface="Wingdings" pitchFamily="2" charset="2"/>
              <a:buChar char="v"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Vnější faktory – lokální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nepřerušovaný tlak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zejména v místech mezi podložkou a pacientem, přičemž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  nerozhoduje ani tak síla tlaku, jako doba jeho trvání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střižné síly (nůžkový efekt) -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proti sobě se pohybují vrstvy kůže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  s podkožím a svaloviny a zároveň se natahují a zužují cévy - rozvíjí se ischemie        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tření po jiném povrchu -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vznik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mikrotraumat</a:t>
            </a: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vlhkost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snižuje odolnost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neupravené lůžko 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např. shrnuté prostěradlo způsobuje dráždění a otlaky</a:t>
            </a:r>
            <a:r>
              <a:rPr lang="cs-CZ" altLang="cs-CZ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</a:p>
          <a:p>
            <a:pPr>
              <a:buFont typeface="Wingdings" pitchFamily="2" charset="2"/>
              <a:buChar char="v"/>
            </a:pPr>
            <a:endParaRPr lang="cs-CZ" altLang="cs-CZ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Nadpis 1"/>
          <p:cNvSpPr>
            <a:spLocks noGrp="1"/>
          </p:cNvSpPr>
          <p:nvPr>
            <p:ph type="title"/>
          </p:nvPr>
        </p:nvSpPr>
        <p:spPr>
          <a:xfrm>
            <a:off x="107950" y="620713"/>
            <a:ext cx="8785225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Převaz chronické rány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28003" name="Zástupný symbol pro obsah 6" descr="P12509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1773238"/>
            <a:ext cx="2946400" cy="2209800"/>
          </a:xfrm>
          <a:ln w="3175">
            <a:solidFill>
              <a:schemeClr val="accent1"/>
            </a:solidFill>
          </a:ln>
        </p:spPr>
      </p:pic>
      <p:pic>
        <p:nvPicPr>
          <p:cNvPr id="128004" name="Zástupný symbol pro obsah 5" descr="P125078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1844675"/>
            <a:ext cx="2946400" cy="2209800"/>
          </a:xfrm>
          <a:ln w="3175">
            <a:solidFill>
              <a:schemeClr val="accent1"/>
            </a:solidFill>
          </a:ln>
        </p:spPr>
      </p:pic>
      <p:sp>
        <p:nvSpPr>
          <p:cNvPr id="12800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179388" y="4652963"/>
            <a:ext cx="8713787" cy="19939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K odstranění obvazu se použijí nůžky (nejlépe převazové, event. chirurgické,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NE kancelářské či z manikúry), obvaz se neodmotává!!!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Tyto nůžky je nutno vydezinfikovat, nemohou se opakovaně použít u více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pacientů, neodkládají se na převazový vozík, nestříhají se s nimi materiály!!! </a:t>
            </a:r>
          </a:p>
        </p:txBody>
      </p:sp>
    </p:spTree>
  </p:cSld>
  <p:clrMapOvr>
    <a:masterClrMapping/>
  </p:clrMapOvr>
  <p:transition advClick="0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Nadpis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8147050" cy="9366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Převaz chronické rány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32099" name="Zástupný symbol pro obsah 5" descr="IMG_05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2204864"/>
            <a:ext cx="2555875" cy="3408363"/>
          </a:xfrm>
          <a:ln w="3175">
            <a:solidFill>
              <a:schemeClr val="accent1"/>
            </a:solidFill>
          </a:ln>
        </p:spPr>
      </p:pic>
      <p:sp>
        <p:nvSpPr>
          <p:cNvPr id="132100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539750" y="5805488"/>
            <a:ext cx="8147050" cy="576262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cs-CZ" altLang="cs-CZ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Sprcha odplaví nečistoty, vhodné je použití antibakteriálního mýdla</a:t>
            </a:r>
          </a:p>
        </p:txBody>
      </p:sp>
      <p:pic>
        <p:nvPicPr>
          <p:cNvPr id="132101" name="Zástupný symbol pro obsah 4" descr="P119099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40152" y="2204864"/>
            <a:ext cx="2538413" cy="3384550"/>
          </a:xfrm>
          <a:ln w="3175">
            <a:solidFill>
              <a:schemeClr val="accent1"/>
            </a:solidFill>
          </a:ln>
        </p:spPr>
      </p:pic>
      <p:pic>
        <p:nvPicPr>
          <p:cNvPr id="132102" name="Obrázek 5" descr="DSCF30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474" y="3861048"/>
            <a:ext cx="1689566" cy="1728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Obrázek 6" descr="P15500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1772816"/>
            <a:ext cx="1491630" cy="1988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ázek 8" descr="P12703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861048"/>
            <a:ext cx="1009513" cy="17281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1523051"/>
      </p:ext>
    </p:extLst>
  </p:cSld>
  <p:clrMapOvr>
    <a:masterClrMapping/>
  </p:clrMapOvr>
  <p:transition advClick="0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C:\D\FOTO\PŘEVAZ RÁNY\P817001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4488" y="1458913"/>
            <a:ext cx="2303462" cy="1728787"/>
          </a:xfrm>
          <a:noFill/>
          <a:ln w="3175">
            <a:solidFill>
              <a:schemeClr val="accent1"/>
            </a:solidFill>
          </a:ln>
        </p:spPr>
      </p:pic>
      <p:pic>
        <p:nvPicPr>
          <p:cNvPr id="130051" name="Picture 5" descr="C:\D\FOTO\PŘEVAZ RÁNY\P817002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91263" y="1423988"/>
            <a:ext cx="2292350" cy="1720850"/>
          </a:xfrm>
          <a:noFill/>
          <a:ln w="3175">
            <a:solidFill>
              <a:schemeClr val="accent1"/>
            </a:solidFill>
          </a:ln>
        </p:spPr>
      </p:pic>
      <p:pic>
        <p:nvPicPr>
          <p:cNvPr id="130052" name="Picture 7" descr="C:\D\FOTO\PŘEVAZ RÁNY\P8170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3925" y="1416050"/>
            <a:ext cx="2316163" cy="173513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0053" name="Picture 6" descr="C:\D\FOTO\PŘEVAZ RÁNY\P8170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357563"/>
            <a:ext cx="2303463" cy="172878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0054" name="Obrázek 8" descr="P119096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3925" y="3357563"/>
            <a:ext cx="2324100" cy="17430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0055" name="Obrázek 10" descr="P119018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7775" y="3363913"/>
            <a:ext cx="2316163" cy="17367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0056" name="TextovéPole 11"/>
          <p:cNvSpPr txBox="1">
            <a:spLocks noChangeArrowheads="1"/>
          </p:cNvSpPr>
          <p:nvPr/>
        </p:nvSpPr>
        <p:spPr bwMode="auto">
          <a:xfrm>
            <a:off x="107950" y="5229225"/>
            <a:ext cx="90360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Odstranění ochranné pasty z okolí defektu, nikdy neaplikujeme novou                                na původní</a:t>
            </a:r>
          </a:p>
          <a:p>
            <a:pPr algn="ctr"/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Mechanický debridement  exkochlerační lžičkou, pinzetou, čtvercem</a:t>
            </a:r>
          </a:p>
          <a:p>
            <a:pPr algn="ctr"/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Odstranění keratóz, suché kůže, nánosů mastí </a:t>
            </a:r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250825" y="620713"/>
            <a:ext cx="839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4000" b="1" dirty="0"/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Převaz chronické rány  </a:t>
            </a:r>
          </a:p>
        </p:txBody>
      </p:sp>
    </p:spTree>
  </p:cSld>
  <p:clrMapOvr>
    <a:masterClrMapping/>
  </p:clrMapOvr>
  <p:transition advClick="0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D\FOTO\PŘEVAZ RÁNY\P817003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484313"/>
            <a:ext cx="2447925" cy="2025650"/>
          </a:xfrm>
          <a:noFill/>
          <a:ln w="3175">
            <a:solidFill>
              <a:schemeClr val="accent1"/>
            </a:solidFill>
          </a:ln>
        </p:spPr>
      </p:pic>
      <p:pic>
        <p:nvPicPr>
          <p:cNvPr id="131075" name="Picture 3" descr="C:\D\FOTO\PŘEVAZ RÁNY\P817003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1484313"/>
            <a:ext cx="2447925" cy="2025650"/>
          </a:xfrm>
          <a:noFill/>
          <a:ln w="3175">
            <a:solidFill>
              <a:schemeClr val="accent1"/>
            </a:solidFill>
          </a:ln>
        </p:spPr>
      </p:pic>
      <p:pic>
        <p:nvPicPr>
          <p:cNvPr id="131076" name="Obrázek 6" descr="P11909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4425" y="1484313"/>
            <a:ext cx="2449513" cy="199866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1077" name="Obrázek 7" descr="P11909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573463"/>
            <a:ext cx="2447925" cy="20161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1078" name="TextovéPole 8"/>
          <p:cNvSpPr txBox="1">
            <a:spLocks noChangeArrowheads="1"/>
          </p:cNvSpPr>
          <p:nvPr/>
        </p:nvSpPr>
        <p:spPr bwMode="auto">
          <a:xfrm>
            <a:off x="500063" y="5805488"/>
            <a:ext cx="8215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800"/>
              <a:t>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Obkladový roztok ránu zklidní, vyčistí, okysličí, zredukuje zápach a nadměrnou exsudaci</a:t>
            </a:r>
          </a:p>
        </p:txBody>
      </p:sp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179388" y="549275"/>
            <a:ext cx="8464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4000" b="1" dirty="0"/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Převaz chronické rány </a:t>
            </a:r>
          </a:p>
        </p:txBody>
      </p:sp>
    </p:spTree>
  </p:cSld>
  <p:clrMapOvr>
    <a:masterClrMapping/>
  </p:clrMapOvr>
  <p:transition advClick="0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Zástupný symbol pro obsah 4" descr="P119098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305618"/>
            <a:ext cx="1617662" cy="2381250"/>
          </a:xfrm>
          <a:ln w="3175">
            <a:solidFill>
              <a:schemeClr val="accent1"/>
            </a:solidFill>
          </a:ln>
        </p:spPr>
      </p:pic>
      <p:pic>
        <p:nvPicPr>
          <p:cNvPr id="135171" name="Obrázek 6" descr="P11803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4347" y="1557338"/>
            <a:ext cx="2808288" cy="210661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5172" name="Obrázek 7" descr="P11804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6268" y="1287462"/>
            <a:ext cx="1584325" cy="23764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5173" name="TextovéPole 8"/>
          <p:cNvSpPr txBox="1">
            <a:spLocks noChangeArrowheads="1"/>
          </p:cNvSpPr>
          <p:nvPr/>
        </p:nvSpPr>
        <p:spPr bwMode="auto">
          <a:xfrm>
            <a:off x="2987824" y="3663950"/>
            <a:ext cx="41044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Ošetření okolí rány </a:t>
            </a:r>
          </a:p>
          <a:p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- zabrání maceraci okolí</a:t>
            </a:r>
          </a:p>
          <a:p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- volíme podle stavu okolí rány </a:t>
            </a:r>
          </a:p>
        </p:txBody>
      </p:sp>
      <p:pic>
        <p:nvPicPr>
          <p:cNvPr id="135174" name="Picture 5" descr="C:\D\FOTO\PŘEVAZ RÁNY\P817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851000"/>
            <a:ext cx="2232248" cy="1675064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611188" y="549275"/>
            <a:ext cx="8032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Převaz chronické rány </a:t>
            </a:r>
          </a:p>
        </p:txBody>
      </p:sp>
      <p:pic>
        <p:nvPicPr>
          <p:cNvPr id="135176" name="Obrázek 7" descr="P119098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290" y="4801424"/>
            <a:ext cx="1222375" cy="16287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5177" name="Obrázek 8" descr="DSCF301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9956" y="5573697"/>
            <a:ext cx="2656758" cy="8994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5178" name="Obrázek 9" descr="DSCF301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2506" y="4280724"/>
            <a:ext cx="1208087" cy="2149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895008"/>
      </p:ext>
    </p:extLst>
  </p:cSld>
  <p:clrMapOvr>
    <a:masterClrMapping/>
  </p:clrMapOvr>
  <p:transition advClick="0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Zástupný symbol pro obsah 8" descr="P120036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628775"/>
            <a:ext cx="3638550" cy="3009900"/>
          </a:xfrm>
          <a:ln w="3175">
            <a:solidFill>
              <a:schemeClr val="accent1"/>
            </a:solidFill>
          </a:ln>
        </p:spPr>
      </p:pic>
      <p:pic>
        <p:nvPicPr>
          <p:cNvPr id="133123" name="Zástupný symbol pro obsah 9" descr="P120036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4625" y="1628775"/>
            <a:ext cx="3638550" cy="3009900"/>
          </a:xfrm>
          <a:ln w="3175">
            <a:solidFill>
              <a:schemeClr val="accent1"/>
            </a:solidFill>
          </a:ln>
        </p:spPr>
      </p:pic>
      <p:sp>
        <p:nvSpPr>
          <p:cNvPr id="133124" name="TextovéPole 10"/>
          <p:cNvSpPr txBox="1">
            <a:spLocks noChangeArrowheads="1"/>
          </p:cNvSpPr>
          <p:nvPr/>
        </p:nvSpPr>
        <p:spPr bwMode="auto">
          <a:xfrm>
            <a:off x="323850" y="5373688"/>
            <a:ext cx="8569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cs-CZ" altLang="cs-CZ" sz="2800" b="1"/>
              <a:t>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Pozor na hypergranulace                                                                                          - na jejich odstranění použijeme sol. Argenti nitrici 10%</a:t>
            </a:r>
          </a:p>
        </p:txBody>
      </p:sp>
      <p:pic>
        <p:nvPicPr>
          <p:cNvPr id="133125" name="Obrázek 11" descr="P119098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3716338"/>
            <a:ext cx="1069975" cy="14255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468313" y="620713"/>
            <a:ext cx="8104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Převaz chronické rány</a:t>
            </a:r>
          </a:p>
        </p:txBody>
      </p:sp>
    </p:spTree>
  </p:cSld>
  <p:clrMapOvr>
    <a:masterClrMapping/>
  </p:clrMapOvr>
  <p:transition advClick="0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Zástupný symbol pro obsah 5" descr="P119063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4338" y="1268413"/>
            <a:ext cx="2357437" cy="1800225"/>
          </a:xfrm>
          <a:ln w="3175">
            <a:solidFill>
              <a:schemeClr val="accent1"/>
            </a:solidFill>
          </a:ln>
        </p:spPr>
      </p:pic>
      <p:pic>
        <p:nvPicPr>
          <p:cNvPr id="134147" name="Picture 4" descr="C:\D\FOTO\PŘEVAZ RÁNY\P817004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1213" y="1301750"/>
            <a:ext cx="2376487" cy="1784350"/>
          </a:xfrm>
          <a:noFill/>
          <a:ln w="3175">
            <a:solidFill>
              <a:schemeClr val="accent1"/>
            </a:solidFill>
          </a:ln>
        </p:spPr>
      </p:pic>
      <p:pic>
        <p:nvPicPr>
          <p:cNvPr id="134148" name="Obrázek 7" descr="P11908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1268413"/>
            <a:ext cx="2387600" cy="17907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4149" name="Obrázek 10" descr="P11503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429000"/>
            <a:ext cx="2376487" cy="178276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4150" name="Obrázek 11" descr="P117048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3429000"/>
            <a:ext cx="2376487" cy="178276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4151" name="Obrázek 13" descr="P118045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3429000"/>
            <a:ext cx="2374900" cy="17811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4152" name="TextovéPole 14"/>
          <p:cNvSpPr txBox="1">
            <a:spLocks noChangeArrowheads="1"/>
          </p:cNvSpPr>
          <p:nvPr/>
        </p:nvSpPr>
        <p:spPr bwMode="auto">
          <a:xfrm>
            <a:off x="395288" y="5516563"/>
            <a:ext cx="87487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Aplikace materiálu zvoleného podle stavu rány</a:t>
            </a:r>
          </a:p>
          <a:p>
            <a:pPr algn="ctr"/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Pokud se musí materiál tvarové přizpůsobit, použijeme sterilní nástroje !!!</a:t>
            </a:r>
          </a:p>
          <a:p>
            <a:pPr algn="ctr"/>
            <a:endParaRPr lang="cs-CZ" altLang="cs-CZ" sz="2000" b="1">
              <a:solidFill>
                <a:schemeClr val="accent1"/>
              </a:solidFill>
            </a:endParaRPr>
          </a:p>
        </p:txBody>
      </p:sp>
      <p:sp>
        <p:nvSpPr>
          <p:cNvPr id="148489" name="Rectangle 9"/>
          <p:cNvSpPr>
            <a:spLocks noChangeArrowheads="1"/>
          </p:cNvSpPr>
          <p:nvPr/>
        </p:nvSpPr>
        <p:spPr bwMode="auto">
          <a:xfrm>
            <a:off x="323850" y="549275"/>
            <a:ext cx="8248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Převaz chronické rány </a:t>
            </a:r>
          </a:p>
        </p:txBody>
      </p:sp>
    </p:spTree>
  </p:cSld>
  <p:clrMapOvr>
    <a:masterClrMapping/>
  </p:clrMapOvr>
  <p:transition advClick="0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Zástupný symbol pro obsah 4" descr="P119098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628775"/>
            <a:ext cx="3816350" cy="2870200"/>
          </a:xfrm>
          <a:ln w="3175">
            <a:solidFill>
              <a:schemeClr val="accent1"/>
            </a:solidFill>
          </a:ln>
        </p:spPr>
      </p:pic>
      <p:pic>
        <p:nvPicPr>
          <p:cNvPr id="135171" name="Zástupný symbol pro obsah 5" descr="P119096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1628775"/>
            <a:ext cx="3816350" cy="2862263"/>
          </a:xfrm>
          <a:ln w="3175">
            <a:solidFill>
              <a:schemeClr val="accent1"/>
            </a:solidFill>
          </a:ln>
        </p:spPr>
      </p:pic>
      <p:sp>
        <p:nvSpPr>
          <p:cNvPr id="135172" name="TextovéPole 8"/>
          <p:cNvSpPr txBox="1">
            <a:spLocks noChangeArrowheads="1"/>
          </p:cNvSpPr>
          <p:nvPr/>
        </p:nvSpPr>
        <p:spPr bwMode="auto">
          <a:xfrm>
            <a:off x="395288" y="4797425"/>
            <a:ext cx="8389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Fixace je nedílnou součástí převazu, udržuje materiál na místě</a:t>
            </a:r>
          </a:p>
          <a:p>
            <a:pPr algn="ctr">
              <a:buFont typeface="Wingdings" pitchFamily="2" charset="2"/>
              <a:buNone/>
            </a:pP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Je-li ordinována bandáž, je nutné použít dostatečné množství krátkotažných obinadel (ischemické rány pouze po zvážení lékařem!!!)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323850" y="620713"/>
            <a:ext cx="8351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Převaz chronické rány </a:t>
            </a:r>
          </a:p>
        </p:txBody>
      </p:sp>
    </p:spTree>
  </p:cSld>
  <p:clrMapOvr>
    <a:masterClrMapping/>
  </p:clrMapOvr>
  <p:transition advClick="0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4"/>
          <p:cNvSpPr>
            <a:spLocks noGrp="1"/>
          </p:cNvSpPr>
          <p:nvPr>
            <p:ph type="title"/>
          </p:nvPr>
        </p:nvSpPr>
        <p:spPr>
          <a:xfrm>
            <a:off x="323850" y="620713"/>
            <a:ext cx="836295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Fixace obvazového materiálu</a:t>
            </a:r>
          </a:p>
        </p:txBody>
      </p:sp>
      <p:pic>
        <p:nvPicPr>
          <p:cNvPr id="136195" name="Picture 6" descr="Pracovní foto-30 02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700213"/>
            <a:ext cx="2378075" cy="1782762"/>
          </a:xfrm>
          <a:noFill/>
          <a:ln w="3175">
            <a:solidFill>
              <a:schemeClr val="accent1"/>
            </a:solidFill>
          </a:ln>
        </p:spPr>
      </p:pic>
      <p:pic>
        <p:nvPicPr>
          <p:cNvPr id="136196" name="Picture 7" descr="PRACOVNÍ FOTO124 04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43250" y="1714500"/>
            <a:ext cx="2722563" cy="2044700"/>
          </a:xfrm>
          <a:noFill/>
          <a:ln w="3175">
            <a:solidFill>
              <a:schemeClr val="accent1"/>
            </a:solidFill>
          </a:ln>
        </p:spPr>
      </p:pic>
      <p:sp>
        <p:nvSpPr>
          <p:cNvPr id="136197" name="Rectangle 7"/>
          <p:cNvSpPr>
            <a:spLocks noGrp="1"/>
          </p:cNvSpPr>
          <p:nvPr>
            <p:ph type="body" sz="half" idx="3"/>
          </p:nvPr>
        </p:nvSpPr>
        <p:spPr>
          <a:xfrm>
            <a:off x="6084888" y="2276475"/>
            <a:ext cx="3024187" cy="37433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Chrání ránu před vniknutím nečistot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Udržuje materiál                na ploše defektu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Má také účinek psychologický</a:t>
            </a:r>
          </a:p>
        </p:txBody>
      </p:sp>
      <p:pic>
        <p:nvPicPr>
          <p:cNvPr id="136198" name="Picture 8" descr="PRACOVNÍ FOTO124 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789363"/>
            <a:ext cx="2728912" cy="204628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6199" name="Picture 9" descr="PRACOVNÍ FOTO124 0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4067175"/>
            <a:ext cx="2357438" cy="17684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4"/>
          <p:cNvSpPr>
            <a:spLocks noGrp="1"/>
          </p:cNvSpPr>
          <p:nvPr>
            <p:ph type="title"/>
          </p:nvPr>
        </p:nvSpPr>
        <p:spPr>
          <a:xfrm>
            <a:off x="179388" y="620713"/>
            <a:ext cx="8507412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</a:rPr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Frekvence výměn</a:t>
            </a:r>
          </a:p>
        </p:txBody>
      </p:sp>
      <p:pic>
        <p:nvPicPr>
          <p:cNvPr id="137219" name="Picture 6" descr="PRACOVNÍ FOTO82 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989138"/>
            <a:ext cx="3275012" cy="2455862"/>
          </a:xfrm>
          <a:noFill/>
          <a:ln w="3175">
            <a:solidFill>
              <a:srgbClr val="000000"/>
            </a:solidFill>
          </a:ln>
        </p:spPr>
      </p:pic>
      <p:sp>
        <p:nvSpPr>
          <p:cNvPr id="137220" name="Rectangle 6"/>
          <p:cNvSpPr>
            <a:spLocks noGrp="1"/>
          </p:cNvSpPr>
          <p:nvPr>
            <p:ph type="body" sz="half" idx="2"/>
          </p:nvPr>
        </p:nvSpPr>
        <p:spPr>
          <a:xfrm>
            <a:off x="3995738" y="1773238"/>
            <a:ext cx="4897437" cy="4246562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Dle individuálního stavu defektu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Dle výběru obvazového materiálu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Každý převaz navíc traumatizuje nemocného a rostou ekonomické náklady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Speciální obvazové materiály nám dají signál k výměně – změní vzhled a konzistenci </a:t>
            </a:r>
          </a:p>
        </p:txBody>
      </p:sp>
      <p:sp>
        <p:nvSpPr>
          <p:cNvPr id="137221" name="Text Box 8"/>
          <p:cNvSpPr txBox="1">
            <a:spLocks noChangeArrowheads="1"/>
          </p:cNvSpPr>
          <p:nvPr/>
        </p:nvSpPr>
        <p:spPr bwMode="auto">
          <a:xfrm>
            <a:off x="663575" y="5608638"/>
            <a:ext cx="794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3200" b="1">
                <a:solidFill>
                  <a:schemeClr val="accent1"/>
                </a:solidFill>
              </a:rPr>
              <a:t>Nezbytně nutný je proškolený personál</a:t>
            </a:r>
          </a:p>
        </p:txBody>
      </p:sp>
    </p:spTree>
  </p:cSld>
  <p:clrMapOvr>
    <a:masterClrMapping/>
  </p:clrMapOvr>
  <p:transition advClick="0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   </a:t>
            </a: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Zhodnocení rizika vzniku dekubitů</a:t>
            </a:r>
          </a:p>
        </p:txBody>
      </p:sp>
      <p:pic>
        <p:nvPicPr>
          <p:cNvPr id="22531" name="Picture 3" descr="Scan100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613" y="1341438"/>
            <a:ext cx="8759825" cy="5327650"/>
          </a:xfrm>
          <a:noFill/>
          <a:ln w="31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72008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Převaz chronické rány ???                              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0" y="1340768"/>
            <a:ext cx="2430016" cy="1822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73" y="2420888"/>
            <a:ext cx="1944216" cy="2593285"/>
          </a:xfrm>
          <a:ln>
            <a:solidFill>
              <a:schemeClr val="accent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67333"/>
            <a:ext cx="2482670" cy="18363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59" y="2911557"/>
            <a:ext cx="2508672" cy="1881504"/>
          </a:xfrm>
          <a:prstGeom prst="rect">
            <a:avLst/>
          </a:prstGeom>
        </p:spPr>
      </p:pic>
      <p:pic>
        <p:nvPicPr>
          <p:cNvPr id="14" name="Zástupný symbol pro obsah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160" y="2899603"/>
            <a:ext cx="2430016" cy="18458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34" y="1338466"/>
            <a:ext cx="2304256" cy="1728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4509119"/>
            <a:ext cx="2480161" cy="1881505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0" y="4538615"/>
            <a:ext cx="2430016" cy="1822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53" y="4622048"/>
            <a:ext cx="2304256" cy="1728192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8550477"/>
      </p:ext>
    </p:extLst>
  </p:cSld>
  <p:clrMapOvr>
    <a:masterClrMapping/>
  </p:clrMapOvr>
  <p:transition advClick="0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sz="quarter"/>
          </p:nvPr>
        </p:nvSpPr>
        <p:spPr>
          <a:xfrm>
            <a:off x="467544" y="332656"/>
            <a:ext cx="8219256" cy="108498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Toaleta rány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26632"/>
            <a:ext cx="925817" cy="216024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05064"/>
            <a:ext cx="1008112" cy="2220112"/>
          </a:xfrm>
        </p:spPr>
      </p:pic>
      <p:pic>
        <p:nvPicPr>
          <p:cNvPr id="10" name="Zástupný symbol pro obsah 15" descr="DRK_Cutosan_krabicka.png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25841"/>
            <a:ext cx="106590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obsah 13"/>
          <p:cNvSpPr>
            <a:spLocks noGrp="1"/>
          </p:cNvSpPr>
          <p:nvPr>
            <p:ph sz="quarter" idx="2"/>
          </p:nvPr>
        </p:nvSpPr>
        <p:spPr>
          <a:xfrm>
            <a:off x="2195736" y="1628800"/>
            <a:ext cx="6408712" cy="22322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Toaleta rány                                                                                                  - důležitý úkon, bez kterého by se nemělo obejít žádné ošetření                                                                                            - k mytí je vhodné použít antibakteriální prostředky                                                     - rány je nutné důkladně vymýt čtvercem, kartáčkem, nebo je možné použít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Debrisoft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Debrisoft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lolly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debridement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- sprchovat, ne koupel !!!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Zástupný symbol pro obsa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4126632"/>
            <a:ext cx="112536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0" y="908720"/>
            <a:ext cx="1426840" cy="14268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4904"/>
            <a:ext cx="1403648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590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Nadpis 1"/>
          <p:cNvSpPr>
            <a:spLocks noGrp="1"/>
          </p:cNvSpPr>
          <p:nvPr>
            <p:ph type="title"/>
          </p:nvPr>
        </p:nvSpPr>
        <p:spPr>
          <a:xfrm>
            <a:off x="285750" y="692150"/>
            <a:ext cx="8401050" cy="7921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Výplach chronické rány</a:t>
            </a:r>
          </a:p>
        </p:txBody>
      </p:sp>
      <p:sp>
        <p:nvSpPr>
          <p:cNvPr id="138243" name="Zástupný symbol pro obsah 2"/>
          <p:cNvSpPr>
            <a:spLocks noGrp="1"/>
          </p:cNvSpPr>
          <p:nvPr>
            <p:ph idx="1"/>
          </p:nvPr>
        </p:nvSpPr>
        <p:spPr>
          <a:xfrm>
            <a:off x="285750" y="1989138"/>
            <a:ext cx="8401050" cy="444023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Napomáhá čištění rány                                                                                           - vyplavení zbytků nekrotické tkáně                                                                          - vyplavení krevních sraženin a hnisu                                                                   - vyplavení mikroorganizmů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Potlačí infekci v ráně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Podporuje hojení ran</a:t>
            </a:r>
          </a:p>
        </p:txBody>
      </p:sp>
    </p:spTree>
  </p:cSld>
  <p:clrMapOvr>
    <a:masterClrMapping/>
  </p:clrMapOvr>
  <p:transition advClick="0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Nadpis 1"/>
          <p:cNvSpPr>
            <a:spLocks noGrp="1"/>
          </p:cNvSpPr>
          <p:nvPr>
            <p:ph type="title"/>
          </p:nvPr>
        </p:nvSpPr>
        <p:spPr>
          <a:xfrm>
            <a:off x="357188" y="620713"/>
            <a:ext cx="8329612" cy="7207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Roztoky nevhodné k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laváži</a:t>
            </a:r>
            <a:endParaRPr 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4233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4213" y="1916113"/>
            <a:ext cx="8174037" cy="45132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Roztoky obsahující chlór (chloramin)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Peroxid vodíku 3%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Rivanol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Genciánová violeť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Ajatin</a:t>
            </a:r>
          </a:p>
          <a:p>
            <a:pPr>
              <a:buFont typeface="Wingdings" pitchFamily="2" charset="2"/>
              <a:buChar char="Ø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altLang="cs-CZ" dirty="0">
              <a:latin typeface="Arial" charset="0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47" y="2595352"/>
            <a:ext cx="1610328" cy="16103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28" y="4293096"/>
            <a:ext cx="892243" cy="15897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37" y="4676942"/>
            <a:ext cx="1585638" cy="16506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70" y="1443224"/>
            <a:ext cx="1440160" cy="23042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21" y="3212976"/>
            <a:ext cx="1301811" cy="17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32289"/>
      </p:ext>
    </p:extLst>
  </p:cSld>
  <p:clrMapOvr>
    <a:masterClrMapping/>
  </p:clrMapOvr>
  <p:transition advClick="0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Nadpis 1"/>
          <p:cNvSpPr>
            <a:spLocks noGrp="1"/>
          </p:cNvSpPr>
          <p:nvPr>
            <p:ph type="title"/>
          </p:nvPr>
        </p:nvSpPr>
        <p:spPr>
          <a:xfrm>
            <a:off x="142875" y="549275"/>
            <a:ext cx="8543925" cy="7921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Roztoky málo vhodné k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laváži</a:t>
            </a:r>
            <a:endParaRPr 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4336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750" y="1628775"/>
            <a:ext cx="8247063" cy="4800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Betadine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10%                                                                                                                              - dobrý bakteriostatický účinek                                                                                        - možnost vzniku alergie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Fyziologický roztok                                                                                                                                                            - jen mechanický účinek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Hypermangan 0,01%                                                                                                                                             - mírný baktericidní účinek                                                                                                                                      - minimálně cytotoxický                                                                                                     - málo alergizující </a:t>
            </a:r>
          </a:p>
        </p:txBody>
      </p:sp>
      <p:pic>
        <p:nvPicPr>
          <p:cNvPr id="143366" name="Picture 4" descr="Ecoflac_plus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8434" y="2813910"/>
            <a:ext cx="190658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09" y="1742348"/>
            <a:ext cx="2143125" cy="21431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19" y="3789041"/>
            <a:ext cx="1746257" cy="23283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07" y="5157788"/>
            <a:ext cx="1425756" cy="10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50813"/>
      </p:ext>
    </p:extLst>
  </p:cSld>
  <p:clrMapOvr>
    <a:masterClrMapping/>
  </p:clrMapOvr>
  <p:transition advClick="0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Nadpis 1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792162"/>
          </a:xfrm>
        </p:spPr>
        <p:txBody>
          <a:bodyPr/>
          <a:lstStyle/>
          <a:p>
            <a:pPr algn="ctr">
              <a:defRPr/>
            </a:pPr>
            <a:r>
              <a:rPr lang="cs-CZ" b="1" dirty="0">
                <a:latin typeface="Arial" charset="0"/>
                <a:cs typeface="Arial" charset="0"/>
              </a:rPr>
              <a:t>  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Roztoky optimálně vhodné k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laváži</a:t>
            </a:r>
            <a:endParaRPr 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4438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750" y="2060575"/>
            <a:ext cx="8389938" cy="45116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Ringerův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roztok 1/1                                                                                                                                           - o teplotě 37°C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Dermacyn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DebriEcasan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Aqvitox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- nejsou toxické, nealergizují                                             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Pitná voda                                                                                                                           - o teplotě 36-37°C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Prontosan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- na ráně možno ponechat maximálně 20 minut                                                            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83086"/>
            <a:ext cx="1702691" cy="17026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88" y="4668384"/>
            <a:ext cx="1636576" cy="163657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73013"/>
            <a:ext cx="1666959" cy="166695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38" y="3360720"/>
            <a:ext cx="819150" cy="151447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72" y="1556792"/>
            <a:ext cx="1584177" cy="158417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91" y="3717032"/>
            <a:ext cx="208136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38495"/>
      </p:ext>
    </p:extLst>
  </p:cSld>
  <p:clrMapOvr>
    <a:masterClrMapping/>
  </p:clrMapOvr>
  <p:transition advClick="0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40067" y="404664"/>
            <a:ext cx="6336389" cy="86409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Podtlaková terapie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3074191" y="1196752"/>
            <a:ext cx="5530258" cy="51125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Podtlaková terapie patří v současnosti k nejmodernějším metodám hojení ran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Během posledních desetiletí se tato forma terapie stala běžně používaným postupem v oblasti léčby ran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Jde o neinvazivní proceduru, která využívá kontrolovaný podtlak k podpoře hojení různých druhů poranění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 rány je vložen pěnový obvaz a rána a její okolí je poté zakryto folií, která nedovoluje komunikaci rány s okolním vzduchem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Pomocí speciálního přístroje se v místě rány vytvoří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subatmosférický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podtlak aplikovaný prostřednictvím moderního ultratenkého portu. Ten způsobuje dekompresi pěnového obvazu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Léčebný efekt této metody spočívá zejména v odvodu tekutiny z rány, zmírnění otoku, zmenšení objemu rány a podpoře granulace</a:t>
            </a:r>
          </a:p>
          <a:p>
            <a:endParaRPr lang="cs-CZ" dirty="0"/>
          </a:p>
        </p:txBody>
      </p:sp>
      <p:pic>
        <p:nvPicPr>
          <p:cNvPr id="6" name="Zástupný symbol pro obsah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039" y="535928"/>
            <a:ext cx="15430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911" y="1400024"/>
            <a:ext cx="2520280" cy="127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1" y="2688999"/>
            <a:ext cx="1779940" cy="1096888"/>
          </a:xfrm>
        </p:spPr>
      </p:pic>
      <p:pic>
        <p:nvPicPr>
          <p:cNvPr id="9" name="Zástupný symbol pro obsah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378" y="4014974"/>
            <a:ext cx="1960350" cy="115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17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15" y="5301208"/>
            <a:ext cx="1717113" cy="1116123"/>
          </a:xfrm>
        </p:spPr>
      </p:pic>
    </p:spTree>
    <p:extLst>
      <p:ext uri="{BB962C8B-B14F-4D97-AF65-F5344CB8AC3E}">
        <p14:creationId xmlns:p14="http://schemas.microsoft.com/office/powerpoint/2010/main" val="11213657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0811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Podtlaková terapie</a:t>
            </a:r>
            <a:endParaRPr lang="cs-CZ" sz="3600" dirty="0">
              <a:solidFill>
                <a:schemeClr val="accent1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2781300" cy="1647825"/>
          </a:xfrm>
          <a:ln>
            <a:solidFill>
              <a:schemeClr val="accent1"/>
            </a:solidFill>
          </a:ln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65104"/>
            <a:ext cx="3886200" cy="1931142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4572000" y="1556792"/>
            <a:ext cx="4104456" cy="49685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Poskytuje uzavřené prostředí, 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které stimuluje růst granulační tkáně   a zabraňuje sekundární infekci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Zmenšuje objem rány tím, že</a:t>
            </a:r>
            <a:b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léčba negativním tlakem stahuje okraje rány, a zmenšuje se tak její objem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Odvádí exsudát a tím</a:t>
            </a:r>
            <a:b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pomáhá redukovat kolonizaci místa rány nežádoucími bakteriemi, které mohou zpomalovat proces hojení rány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Pomáhá odvádět tkáňový mok, 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který tak může pozitivně ovlivňovat redukci otoků a tím pomáhá zlepšit prokrvování rány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54014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Nadpis 1"/>
          <p:cNvSpPr>
            <a:spLocks noGrp="1"/>
          </p:cNvSpPr>
          <p:nvPr>
            <p:ph type="title"/>
          </p:nvPr>
        </p:nvSpPr>
        <p:spPr>
          <a:xfrm>
            <a:off x="179388" y="620713"/>
            <a:ext cx="8640762" cy="1008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Plán ošetřovatelských intervencí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339" name="Zástupný symbol pro obsah 2"/>
          <p:cNvSpPr>
            <a:spLocks noGrp="1"/>
          </p:cNvSpPr>
          <p:nvPr>
            <p:ph idx="1"/>
          </p:nvPr>
        </p:nvSpPr>
        <p:spPr>
          <a:xfrm>
            <a:off x="179388" y="1557338"/>
            <a:ext cx="8785225" cy="50165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Klasifikace ošetřovatelských intervencí</a:t>
            </a:r>
            <a:r>
              <a:rPr lang="cs-CZ" altLang="cs-CZ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je systém klasifikace zdravotní péče, který popisuje aktivity vykonávané sestrami jako část plánovací fáze ošetřovatelského procesu spojeného s tvorbou plánu ošetřovatelské péče 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Plánování ošetřovatelských intervencí                                                                              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je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plán sestavený na základě:                                                                                             - ošetřovatelských diagnóz                                                                                                       - definovaných cílů ošetřovatelské péče                                                                                     - stanovených priorit                                                                                                                a jasně určuje:                                                                                                                           - kdo                                                                                                                                        - co                                                                                                                                        - kdy                                                                                                                                        - a jakým způsobem vykoná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Nadpis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9366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Plán ošetřovatelských intervencí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6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513263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Při sestavování plánu intervencí u pacienta s chronickou ránou                           - musíme určit o jaký druh rány se jedná                                                                             - měli bychom znát příčinu vzniku nehojící se rány                                                 - v jaké fázi hojení se rána nachází                                                                        - umět ránu popsat, změřit                                                                                     - umět určit způsob hojení                                                                                 - jaké je základní i přidružené onemocnění                                                           - jak je pacient mobilní a schopen spolupracovat                                                       - jaký je stav výživy + hodnota bílkoviny a albuminu                                            - umět rozpoznat změny ať ve zlepšení nebo i zhoršení stavu                             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250825" y="549275"/>
            <a:ext cx="8435975" cy="8683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 dekubitů</a:t>
            </a:r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>
          <a:xfrm>
            <a:off x="250825" y="1844675"/>
            <a:ext cx="8569325" cy="447992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Celková: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Zhodnocení celkového zdravotního stavu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Vytvoření celkových podmínek pro hojení dekubitů                                                                            - pohybový režim                                                                                                                          - úprava výživy, pitný režim                                                                                                        - léčba základního onemocnění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Lokální: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Vlhká terapie – podpora hojení, snížení rizika infekce, minimalizace bolesti</a:t>
            </a:r>
          </a:p>
          <a:p>
            <a:pPr eaLnBrk="1" hangingPunct="1"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Nadpis 1"/>
          <p:cNvSpPr>
            <a:spLocks noGrp="1"/>
          </p:cNvSpPr>
          <p:nvPr>
            <p:ph type="title"/>
          </p:nvPr>
        </p:nvSpPr>
        <p:spPr>
          <a:xfrm>
            <a:off x="179388" y="620713"/>
            <a:ext cx="8507412" cy="504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Edukace v režimových opatřeních</a:t>
            </a:r>
          </a:p>
        </p:txBody>
      </p:sp>
      <p:sp>
        <p:nvSpPr>
          <p:cNvPr id="144387" name="Zástupný symbol pro obsah 2"/>
          <p:cNvSpPr>
            <a:spLocks noGrp="1"/>
          </p:cNvSpPr>
          <p:nvPr>
            <p:ph idx="1"/>
          </p:nvPr>
        </p:nvSpPr>
        <p:spPr>
          <a:xfrm>
            <a:off x="107950" y="1412875"/>
            <a:ext cx="8785225" cy="5160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Edukace je nedílnou součástí ošetřovatelství                                                                                                                                  - výchova nemocného k samostatnější péči o vlastní onemocnění, při které přebírá větší část odpovědnosti za vlastní zdraví na sebe                                                                        - slouží ke zlepšení spolupráce pacienta se zdravotníkem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Pojem edukace (z latinského educo, educare – vychovávat, vypěstovat) vyjadřuje šíře chápaný proces výchovy a vzdělávání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Cílem edukace je nejen získávání určitých vědomostí a poznatků, ale i dosažení určité změny v chování pacienta, přeměna hodnotových a vztahových postojů, citových a volních struktur osobnosti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 edukačním procesu by měl pacient získat nové informace, pochopit je a umět je ve svém životě použít                                                                                                            Měl by si osvojit určité dovednosti jak v činnosti teoretické (např. co který materiál obsahuje a proč je aplikován), tak v činnosti praktické (např. aplikace materiálů na ránu, celková péče o ránu) a získat nové návyky (tzn. pečovat o své zdraví, strava, hygiena, prevence)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Nadpis 1"/>
          <p:cNvSpPr>
            <a:spLocks noGrp="1"/>
          </p:cNvSpPr>
          <p:nvPr>
            <p:ph type="title"/>
          </p:nvPr>
        </p:nvSpPr>
        <p:spPr>
          <a:xfrm>
            <a:off x="0" y="692150"/>
            <a:ext cx="9144000" cy="6492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Požadavky na </a:t>
            </a:r>
            <a:r>
              <a:rPr lang="cs-CZ" alt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edukující</a:t>
            </a: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sestru </a:t>
            </a:r>
            <a:endParaRPr lang="cs-CZ" alt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411" name="Zástupný symbol pro obsah 2"/>
          <p:cNvSpPr>
            <a:spLocks noGrp="1"/>
          </p:cNvSpPr>
          <p:nvPr>
            <p:ph idx="1"/>
          </p:nvPr>
        </p:nvSpPr>
        <p:spPr>
          <a:xfrm>
            <a:off x="323850" y="1989138"/>
            <a:ext cx="8712200" cy="45847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Dobré teoretické znalosti a praktické dovednosti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Empatie, snaha a ochota pacientovi pomoci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Dobré verbální a nonverbální komunikační schopnosti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Zájem o pacienta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Navázání kontaktu a důvěry s pacientem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Získání pacienta pro spolupráci – motivace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Nadpis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9350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Při edukaci sestra nabízí</a:t>
            </a:r>
            <a:br>
              <a:rPr lang="cs-CZ" alt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cs-CZ" alt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6435" name="Zástupný symbol pro obsah 2"/>
          <p:cNvSpPr>
            <a:spLocks noGrp="1"/>
          </p:cNvSpPr>
          <p:nvPr>
            <p:ph idx="1"/>
          </p:nvPr>
        </p:nvSpPr>
        <p:spPr>
          <a:xfrm>
            <a:off x="179388" y="1989138"/>
            <a:ext cx="8507412" cy="45847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Informace o nemoci a zdravotním stavu (se zřetelem na svoje kompetence),           o diagnostických a terapeutických postupech (např. příprava, průběh)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Poučení o správné životosprávě a rizikových faktorech, které mají negativní vliv na zdraví člověka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Zkušenosti jiných klientů s daným onemocněním, vlastní zkušenosti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Edukační materiály (literatura, brožury, letáky)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Získání nových dovedností a zručnosti při jejich provádění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Rady, návody, doporučení</a:t>
            </a:r>
          </a:p>
          <a:p>
            <a:pPr eaLnBrk="1" hangingPunct="1"/>
            <a:endParaRPr lang="cs-CZ" altLang="cs-CZ" sz="200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Nadpis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8651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Realizace edukace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7459" name="Zástupný symbol pro obsah 2"/>
          <p:cNvSpPr>
            <a:spLocks noGrp="1"/>
          </p:cNvSpPr>
          <p:nvPr>
            <p:ph idx="1"/>
          </p:nvPr>
        </p:nvSpPr>
        <p:spPr>
          <a:xfrm>
            <a:off x="323850" y="2060575"/>
            <a:ext cx="8362950" cy="44164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 ambulanci                                                                                                              - vždy při prvotním ošetření                                                                                   - vždy při změně materiálu                                                                                     - vždy při zhojení rány                                                                                              - průběžně při převazech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Nadpis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9366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Zásady správné edukace</a:t>
            </a:r>
            <a:b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cs-CZ" alt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8483" name="Zástupný symbol pro obsah 2"/>
          <p:cNvSpPr>
            <a:spLocks noGrp="1"/>
          </p:cNvSpPr>
          <p:nvPr>
            <p:ph idx="1"/>
          </p:nvPr>
        </p:nvSpPr>
        <p:spPr>
          <a:xfrm>
            <a:off x="0" y="1196975"/>
            <a:ext cx="9144000" cy="5376863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Motivace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je hybnou silou téměř veškerého lidského jednání. Základním předpokladem účinné edukace je dostatečná motivace nemocného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Jazyk edukace                                                                                                                        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měl by být jednoduchý, srozumitelný, přiměřený vzdělání a intelektu nemocného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Systém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od nejdůležitějšího k podružnému, od základního k podrobnému, od jednoduchého ke složitému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Individualizace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cílů, plánu, přístupu, rozsahu a intenzity, použitých prostředků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Konkrétní cíle léčby                                                                                                                       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stanovujeme raději cíle snadněji dosažitelné, nižší, mírnější, tedy takové, u nichž je pravděpodobné, že jich nemocný dosáhne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Konkrétní dovednosti                                                                                                           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nacvičování situací, aktivní spoluúčast nemocného, opakování dovedností do dosažení potřebného stupně dokonalosti.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Opakování a kontrola</a:t>
            </a:r>
            <a:endParaRPr lang="cs-CZ" altLang="cs-CZ" sz="20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endParaRPr lang="cs-CZ" altLang="cs-CZ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Nadpis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7921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Fáze edukačního procesu</a:t>
            </a:r>
            <a:br>
              <a:rPr lang="cs-CZ" altLang="cs-CZ" b="1" dirty="0">
                <a:cs typeface="Arial" pitchFamily="34" charset="0"/>
              </a:rPr>
            </a:br>
            <a:endParaRPr lang="cs-CZ" altLang="cs-CZ" b="1" dirty="0">
              <a:cs typeface="Arial" pitchFamily="34" charset="0"/>
            </a:endParaRPr>
          </a:p>
        </p:txBody>
      </p:sp>
      <p:sp>
        <p:nvSpPr>
          <p:cNvPr id="149507" name="Zástupný symbol pro obsah 2"/>
          <p:cNvSpPr>
            <a:spLocks noGrp="1"/>
          </p:cNvSpPr>
          <p:nvPr>
            <p:ph idx="1"/>
          </p:nvPr>
        </p:nvSpPr>
        <p:spPr>
          <a:xfrm>
            <a:off x="179388" y="1557338"/>
            <a:ext cx="8785225" cy="50165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Posuzování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anamnéza, sběr dat a informací o nemocném, analýza schopností pacienta učit se                                                                                                                                           - posouzení potřeb pacienta získat nebo rozšířit si vědomosti, dovednosti, návyky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Stanovení edukační diagnózy                                                                                             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identifikace problémů pacienta                                                                                                   - sestra přesně specifikuje vědomosti, dovednosti a návyky, které pacient nemá a mít by měl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Plánování 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sestra stanovuje priority edukace                                                                                                  - sestra stanovuje cíle edukace 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Nadpis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7921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Fáze edukačního procesu</a:t>
            </a:r>
            <a:br>
              <a:rPr lang="cs-CZ" altLang="cs-CZ" b="1" dirty="0">
                <a:cs typeface="Arial" pitchFamily="34" charset="0"/>
              </a:rPr>
            </a:br>
            <a:endParaRPr lang="cs-CZ" altLang="cs-CZ" dirty="0"/>
          </a:p>
        </p:txBody>
      </p:sp>
      <p:sp>
        <p:nvSpPr>
          <p:cNvPr id="150531" name="Zástupný symbol pro obsah 2"/>
          <p:cNvSpPr>
            <a:spLocks noGrp="1"/>
          </p:cNvSpPr>
          <p:nvPr>
            <p:ph idx="1"/>
          </p:nvPr>
        </p:nvSpPr>
        <p:spPr>
          <a:xfrm>
            <a:off x="250825" y="1989138"/>
            <a:ext cx="8435975" cy="45847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Realizace             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naplánované vyučovací strategie probíhají tak, abychom dosáhli žádoucího výsledku s přihlédnutím k věkovým a individuálním zvláštnostem pacienta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Zhodnocení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zjištění, zda bylo dosaženo stanovených cílů edukace, zda si pacient osvojil požadované vědomosti (kladení otázek a posouzení odpovědí klienta) a dovednosti (pozorování zručnosti klienta při provádění praktických úkonů), zhodnocení efektivnosti edukačního plánu, zápis o edukaci klienta</a:t>
            </a:r>
            <a:endParaRPr lang="cs-CZ" altLang="cs-CZ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Nadpis 1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1008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 si jako </a:t>
            </a: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edukující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musím uvědomit</a:t>
            </a:r>
          </a:p>
        </p:txBody>
      </p:sp>
      <p:sp>
        <p:nvSpPr>
          <p:cNvPr id="151555" name="Zástupný symbol pro obsah 2"/>
          <p:cNvSpPr>
            <a:spLocks noGrp="1"/>
          </p:cNvSpPr>
          <p:nvPr>
            <p:ph idx="1"/>
          </p:nvPr>
        </p:nvSpPr>
        <p:spPr>
          <a:xfrm>
            <a:off x="179388" y="1916113"/>
            <a:ext cx="8785225" cy="4657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Koho budu edukovat – jeho věk, pohlaví, národnost, intelekt, vzdělání, individuální zvláštnosti, hendikep, …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Proč budu edukovat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Co chci naučit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Kdy edukovat – v jaké části dne, v jakých časových jednotkách (v jakém rozsahu)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Jak budu edukovat – metody a postupy, kterými budu edukovat (rozhovor, shlédnutí DVD, …).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Za jakých podmínek budu edukovat – příprava prostředí (teplo, světlo, klid, soukromí, …)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 jakými očekávanými výsledky budu edukovat</a:t>
            </a:r>
            <a:endParaRPr lang="cs-CZ" altLang="cs-CZ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Nadpis 1"/>
          <p:cNvSpPr>
            <a:spLocks noGrp="1"/>
          </p:cNvSpPr>
          <p:nvPr>
            <p:ph type="title"/>
          </p:nvPr>
        </p:nvSpPr>
        <p:spPr>
          <a:xfrm>
            <a:off x="179388" y="620713"/>
            <a:ext cx="8785225" cy="86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Faktory, na kterých edukace závisí  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2579" name="Zástupný symbol pro obsah 2"/>
          <p:cNvSpPr>
            <a:spLocks noGrp="1"/>
          </p:cNvSpPr>
          <p:nvPr>
            <p:ph idx="1"/>
          </p:nvPr>
        </p:nvSpPr>
        <p:spPr>
          <a:xfrm>
            <a:off x="179388" y="1628775"/>
            <a:ext cx="8713787" cy="4945063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Tělesný stav člověka                                                                                                            - snáze probíhá u člověka tělesně a duševně svěžího (zdravého)                                                                              Proces učení znesnadňuje únava, bolest, vyčerpání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Psychický stav člověka                                                                                                             - mírné napětí proces učení usnadňuje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Charakterově volní vlastnosti                                                                                                - ty se projeví postojem k učení (svědomitost, lenost, atd.).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Motivace                                                                                                                          - čím silnější motivaci je, tím jde učení lépe.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Vztah pacienta k personálu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Mikroklima prostředí – teplota, kvalita vzduchu, hluk, osvětlení, vyzvánění telefonu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Povaha učebního materiálu – souvislý text, kratší jednotky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/>
          </a:p>
          <a:p>
            <a:pPr eaLnBrk="1" hangingPunct="1">
              <a:buFont typeface="Wingdings" pitchFamily="2" charset="2"/>
              <a:buChar char="v"/>
            </a:pPr>
            <a:endParaRPr lang="cs-CZ" altLang="cs-CZ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Nadpis 1"/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7207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Cíle edukace</a:t>
            </a:r>
            <a:br>
              <a:rPr lang="cs-CZ" altLang="cs-CZ" dirty="0">
                <a:latin typeface="Times New Roman" pitchFamily="18" charset="0"/>
                <a:cs typeface="Times New Roman" pitchFamily="18" charset="0"/>
              </a:rPr>
            </a:br>
            <a:endParaRPr lang="cs-CZ" altLang="cs-CZ" dirty="0"/>
          </a:p>
        </p:txBody>
      </p:sp>
      <p:sp>
        <p:nvSpPr>
          <p:cNvPr id="177155" name="Zástupný symbol pro obsah 2"/>
          <p:cNvSpPr>
            <a:spLocks noGrp="1"/>
          </p:cNvSpPr>
          <p:nvPr>
            <p:ph idx="1"/>
          </p:nvPr>
        </p:nvSpPr>
        <p:spPr>
          <a:xfrm>
            <a:off x="179388" y="1628775"/>
            <a:ext cx="8785225" cy="49450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Cílem edukace                   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jsou předpokládané, očekávané změny v chování pacientů                                                                              Čím přesněji jsou cíle formulované, tím efektivněji může sestra plánovat, motivovat a řídit edukaci                                                                                                 Konkrétní vymezení cílů umožňuje objektivnější kontrolu výsledků edukační činnosti a operativní diagnostiku změn ve struktuře vědomostí, dovedností, návyků, postojů a názorů účastníka edukačního procesu</a:t>
            </a:r>
          </a:p>
          <a:p>
            <a:pPr eaLnBrk="1" hangingPunct="1"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Stanovení cílů v oblasti:</a:t>
            </a:r>
            <a:endParaRPr lang="cs-CZ" altLang="cs-CZ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- kognitivní – osvojování si vědomostí a rozumových schopností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- psychomotorické – formování např. pohybových a pracovních činností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- afektivní – získávání názorů, postojů, hodnotová orientace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144000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Preventivní opatření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276475"/>
            <a:ext cx="8569325" cy="37242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Prevence primární </a:t>
            </a:r>
          </a:p>
          <a:p>
            <a:pPr marL="0" indent="0" eaLnBrk="1" fontAlgn="auto" hangingPunct="1">
              <a:spcAft>
                <a:spcPts val="0"/>
              </a:spcAft>
              <a:buSzPct val="150000"/>
              <a:buFont typeface="Arial" pitchFamily="34" charset="0"/>
              <a:buNone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   - je zaměřena proti vzniku určitého problému</a:t>
            </a:r>
          </a:p>
          <a:p>
            <a:pPr marL="0" indent="0" eaLnBrk="1" fontAlgn="auto" hangingPunct="1">
              <a:spcAft>
                <a:spcPts val="0"/>
              </a:spcAft>
              <a:buSzPct val="150000"/>
              <a:buFont typeface="Arial" pitchFamily="34" charset="0"/>
              <a:buNone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   (vzniku nemoci, chronické rány, …)</a:t>
            </a:r>
          </a:p>
          <a:p>
            <a:pPr eaLnBrk="1" fontAlgn="auto" hangingPunct="1">
              <a:spcAft>
                <a:spcPts val="0"/>
              </a:spcAft>
              <a:buSzPct val="150000"/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b="1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Prevence sekundární</a:t>
            </a:r>
          </a:p>
          <a:p>
            <a:pPr marL="0" indent="0" eaLnBrk="1" fontAlgn="auto" hangingPunct="1">
              <a:spcAft>
                <a:spcPts val="0"/>
              </a:spcAft>
              <a:buSzPct val="150000"/>
              <a:buFont typeface="Arial" pitchFamily="34" charset="0"/>
              <a:buNone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   - se snaží zabránit dalšímu rozvoji již vzniklého problému </a:t>
            </a:r>
          </a:p>
          <a:p>
            <a:pPr marL="0" indent="0" eaLnBrk="1" fontAlgn="auto" hangingPunct="1">
              <a:spcAft>
                <a:spcPts val="0"/>
              </a:spcAft>
              <a:buSzPct val="150000"/>
              <a:buFont typeface="Arial" pitchFamily="34" charset="0"/>
              <a:buNone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   (komplikace nemoci, chronické rány, …)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Nadpis 1"/>
          <p:cNvSpPr>
            <a:spLocks noGrp="1"/>
          </p:cNvSpPr>
          <p:nvPr>
            <p:ph type="title"/>
          </p:nvPr>
        </p:nvSpPr>
        <p:spPr>
          <a:xfrm>
            <a:off x="250825" y="765175"/>
            <a:ext cx="8893175" cy="9350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Úspěšnost edukace závisí                         na mnoha faktorech</a:t>
            </a:r>
            <a:endParaRPr lang="cs-CZ" alt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4627" name="Zástupný symbol pro obsah 2"/>
          <p:cNvSpPr>
            <a:spLocks noGrp="1"/>
          </p:cNvSpPr>
          <p:nvPr>
            <p:ph idx="1"/>
          </p:nvPr>
        </p:nvSpPr>
        <p:spPr>
          <a:xfrm>
            <a:off x="457200" y="2565400"/>
            <a:ext cx="8229600" cy="4008438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 povaze samotného onemocnění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 disciplinovanosti a znalostech pacienta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 kvalitě a zájmu zdravotnického týmu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Nadpis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Nejčastější chyby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5651" name="Zástupný symbol pro obsah 2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4224338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edukace je spíše monologem lékaře či sestry než dialogem                                        - nerespektování individuality nemocného                                                                   - použití jazyka se spoustou odborných výrazů                                                                      - mnoho teorie, málo praxe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150"/>
            <a:ext cx="8229600" cy="7207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Poradenská činnost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Edukace v ambulanci v průběhu léčby, ale i po ukončení 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Hojení 21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hlinkClick r:id="rId2"/>
              </a:rPr>
              <a:t>www.hojeniran.cz</a:t>
            </a:r>
            <a:endParaRPr lang="cs-CZ" altLang="cs-CZ" sz="200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hlinkClick r:id="rId3"/>
              </a:rPr>
              <a:t>www.zelenahvezda.cz</a:t>
            </a:r>
            <a:r>
              <a:rPr lang="cs-CZ" altLang="cs-CZ" sz="2000">
                <a:latin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hlinkClick r:id="rId4"/>
              </a:rPr>
              <a:t>www.lecbaran.cz</a:t>
            </a:r>
            <a:r>
              <a:rPr lang="cs-CZ" altLang="cs-CZ" sz="2000">
                <a:latin typeface="Times New Roman" pitchFamily="18" charset="0"/>
              </a:rPr>
              <a:t> </a:t>
            </a:r>
          </a:p>
          <a:p>
            <a:pPr eaLnBrk="1" hangingPunct="1"/>
            <a:endParaRPr lang="cs-CZ" altLang="cs-CZ">
              <a:latin typeface="Times New Roman" pitchFamily="18" charset="0"/>
            </a:endParaRPr>
          </a:p>
          <a:p>
            <a:pPr eaLnBrk="1" hangingPunct="1"/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4"/>
          <p:cNvSpPr>
            <a:spLocks noGrp="1"/>
          </p:cNvSpPr>
          <p:nvPr>
            <p:ph type="title"/>
          </p:nvPr>
        </p:nvSpPr>
        <p:spPr>
          <a:xfrm>
            <a:off x="0" y="1125538"/>
            <a:ext cx="9144000" cy="5746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chemeClr val="accent1"/>
                </a:solidFill>
              </a:rPr>
              <a:t>Účinky klasických a moderních materiálů</a:t>
            </a:r>
          </a:p>
        </p:txBody>
      </p:sp>
      <p:sp>
        <p:nvSpPr>
          <p:cNvPr id="157699" name="Rectangle 5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500563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traumatizace rány – přisychání obvazů    k ráně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ochlazení rány – pokles teploty ze 37 °C na 28 °C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změna pH může ovlivnit množení mikroorganizmů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chybí bariéra proti infekci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malá variabilita a flexibilita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nezabrání maceraci kůže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nechrání stařeckou „papírovou“ kůži    před vysoušením a traumaty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nelze použít v prevenci u dekubitů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nepodporují fyziologické čištění rány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neumožňují monitoring rány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neumožňují autolytický debridement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neumožňují rehydrataci rány</a:t>
            </a:r>
          </a:p>
        </p:txBody>
      </p:sp>
      <p:sp>
        <p:nvSpPr>
          <p:cNvPr id="157700" name="Rectangle 6"/>
          <p:cNvSpPr>
            <a:spLocks noGrp="1"/>
          </p:cNvSpPr>
          <p:nvPr>
            <p:ph sz="half" idx="2"/>
          </p:nvPr>
        </p:nvSpPr>
        <p:spPr>
          <a:xfrm>
            <a:off x="4356100" y="1628775"/>
            <a:ext cx="47879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optimalizují proces hojení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zajišťují vlhké prostředí (nikoli mokré) během procesu hojení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netraumatizují ránu během převazu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chrání granulující rány před mechanickým poškozením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snižují frekvenci převazů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obsahují speciální „jádro“, které pohltí mikroorganizmy a neuvolní je zpět do rány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respektují fázi rány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chybí „spongiózní“ efekt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selektivně propustné pro plyny a vodní páru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účinná bariéra proti infekci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variabilita umožňuje cílené použití dle fázového hojení ran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zabraňují maceraci kůže v okolí rány</a:t>
            </a:r>
          </a:p>
        </p:txBody>
      </p:sp>
      <p:sp>
        <p:nvSpPr>
          <p:cNvPr id="176133" name="Obdélník 4"/>
          <p:cNvSpPr>
            <a:spLocks noChangeArrowheads="1"/>
          </p:cNvSpPr>
          <p:nvPr/>
        </p:nvSpPr>
        <p:spPr bwMode="auto">
          <a:xfrm>
            <a:off x="0" y="6207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Vhodná volba krycích materiálů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Nadpis 1"/>
          <p:cNvSpPr>
            <a:spLocks noGrp="1"/>
          </p:cNvSpPr>
          <p:nvPr>
            <p:ph type="title"/>
          </p:nvPr>
        </p:nvSpPr>
        <p:spPr>
          <a:xfrm>
            <a:off x="250825" y="476250"/>
            <a:ext cx="8472488" cy="865188"/>
          </a:xfrm>
        </p:spPr>
        <p:txBody>
          <a:bodyPr/>
          <a:lstStyle/>
          <a:p>
            <a:pPr algn="ctr">
              <a:defRPr/>
            </a:pP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Generické rozdělení obvazů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435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539750" y="1556792"/>
            <a:ext cx="4124325" cy="5015458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Obkladové roztoky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Hydrogely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Algináty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Antiseptické materiály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Materiály s aktivním uhlím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Materiály se stříbrem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Hydrokoloidy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Polyuretanové pěny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Neadherentní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materiály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Enzymatické materiály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Silikonová krytí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Materiály obsahující med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Xenoderm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-Derma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Kolageny 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 sz="1800" dirty="0"/>
          </a:p>
          <a:p>
            <a:pPr eaLnBrk="1" hangingPunct="1">
              <a:buFont typeface="Wingdings" pitchFamily="2" charset="2"/>
              <a:buChar char="Ø"/>
            </a:pPr>
            <a:endParaRPr lang="cs-CZ" altLang="cs-CZ" sz="1800" dirty="0"/>
          </a:p>
        </p:txBody>
      </p:sp>
      <p:sp>
        <p:nvSpPr>
          <p:cNvPr id="146436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356100" y="1556792"/>
            <a:ext cx="4502150" cy="4729708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Polyakrylátové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materiály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Materiály s kyselinou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hyaluronovou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Materiály urovnávající MMP v ráně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Hydrofiber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Biokeramické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krytí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Hemostatická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absorbční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plena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PolyMem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Altrazeal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Hcel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latin typeface="Times New Roman" pitchFamily="18" charset="0"/>
                <a:cs typeface="Times New Roman" pitchFamily="18" charset="0"/>
              </a:rPr>
              <a:t>Traumacel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latin typeface="Times New Roman" pitchFamily="18" charset="0"/>
                <a:cs typeface="Times New Roman" pitchFamily="18" charset="0"/>
              </a:rPr>
              <a:t>Biodres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Antimikrobiální krytí – metoda Sorbet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latin typeface="Times New Roman" pitchFamily="18" charset="0"/>
                <a:cs typeface="Times New Roman" pitchFamily="18" charset="0"/>
              </a:rPr>
              <a:t>Granulox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 sprej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 err="1">
                <a:latin typeface="Times New Roman" pitchFamily="18" charset="0"/>
                <a:cs typeface="Times New Roman" pitchFamily="18" charset="0"/>
              </a:rPr>
              <a:t>Actimaris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 ………….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1966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792088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Obkladové roztoky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3"/>
          </p:nvPr>
        </p:nvSpPr>
        <p:spPr>
          <a:xfrm>
            <a:off x="3995936" y="2132856"/>
            <a:ext cx="5040560" cy="432048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Aqvitox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DebriEcasan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Dermacyn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Mikrodacyn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Prontosan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Octenilin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ráně nutno ponechat nejméně 20 minut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Možná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monoterapie</a:t>
            </a: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Rány osvěží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Zmírní napětí na spodině rány při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biofilmu</a:t>
            </a: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Redukují sekreci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Eliminují zápach</a:t>
            </a:r>
          </a:p>
          <a:p>
            <a:pPr>
              <a:buFont typeface="Wingdings" pitchFamily="2" charset="2"/>
              <a:buChar char="Ø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Zástupný symbol pro obsah 2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720080" cy="2338344"/>
          </a:xfrm>
        </p:spPr>
      </p:pic>
      <p:pic>
        <p:nvPicPr>
          <p:cNvPr id="13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745731" cy="2304256"/>
          </a:xfrm>
        </p:spPr>
      </p:pic>
      <p:pic>
        <p:nvPicPr>
          <p:cNvPr id="15" name="Zástupný symbol pro obsah 10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16832"/>
            <a:ext cx="792088" cy="2193133"/>
          </a:xfrm>
        </p:spPr>
      </p:pic>
      <p:pic>
        <p:nvPicPr>
          <p:cNvPr id="18" name="Zástupný symbol pro obsah 15"/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09120"/>
            <a:ext cx="936104" cy="1943100"/>
          </a:xfrm>
        </p:spPr>
      </p:pic>
      <p:pic>
        <p:nvPicPr>
          <p:cNvPr id="22" name="Zástupný symbol pro obsah 21"/>
          <p:cNvPicPr>
            <a:picLocks noGrp="1" noChangeAspect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365104"/>
            <a:ext cx="1872208" cy="2160240"/>
          </a:xfrm>
        </p:spPr>
      </p:pic>
      <p:pic>
        <p:nvPicPr>
          <p:cNvPr id="21" name="Zástupný symbol pro obsah 18"/>
          <p:cNvPicPr>
            <a:picLocks noGrp="1" noChangeAspect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509120"/>
            <a:ext cx="1224136" cy="1943100"/>
          </a:xfrm>
        </p:spPr>
      </p:pic>
    </p:spTree>
    <p:extLst>
      <p:ext uri="{BB962C8B-B14F-4D97-AF65-F5344CB8AC3E}">
        <p14:creationId xmlns:p14="http://schemas.microsoft.com/office/powerpoint/2010/main" val="225244484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Nadpis 1"/>
          <p:cNvSpPr>
            <a:spLocks noGrp="1"/>
          </p:cNvSpPr>
          <p:nvPr>
            <p:ph type="title"/>
          </p:nvPr>
        </p:nvSpPr>
        <p:spPr>
          <a:xfrm>
            <a:off x="431800" y="549275"/>
            <a:ext cx="8686800" cy="9350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Hydrogely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635375" y="1773238"/>
            <a:ext cx="5329238" cy="3383954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Intrasite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gel,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Normlgel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Hypergel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Askina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gel,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Nugel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Flamigel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Flaminal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hydro,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Suprasorb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G,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Prontosan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gel,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IntrasiteComformable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DebriEcasan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gel,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Aqvitox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gel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Amorfní nebo kompaktní gely, čiré, nebo s obsahem specifických látek, v aplikační tubě nebo na nosiči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Vhodné k hydrataci rány, k odloučení nekróz,             k čištění povleklých ran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Používají se přímo na ránu alespoň v 1/2cm vrstvě překryté fólií nebo neadherentním obvazem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Lze překrýt i jiným materiálem, ne však mulovým krytím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" y="450616"/>
            <a:ext cx="1296144" cy="12961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54325"/>
            <a:ext cx="1294969" cy="10505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54325"/>
            <a:ext cx="1011267" cy="10112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20" y="689516"/>
            <a:ext cx="774632" cy="77463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3" y="1565592"/>
            <a:ext cx="1368319" cy="136831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65592"/>
            <a:ext cx="1144642" cy="114464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" y="2734553"/>
            <a:ext cx="1340768" cy="134076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38" y="3072629"/>
            <a:ext cx="770737" cy="77073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1" y="4061196"/>
            <a:ext cx="1862187" cy="186218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6" y="5349847"/>
            <a:ext cx="1147071" cy="114707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87" y="5072927"/>
            <a:ext cx="1097463" cy="109746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62" y="4037517"/>
            <a:ext cx="954772" cy="95477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35" y="4992289"/>
            <a:ext cx="696825" cy="1467001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49" y="5725789"/>
            <a:ext cx="982130" cy="98213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30" y="5090899"/>
            <a:ext cx="864096" cy="147700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07375" cy="720725"/>
          </a:xfrm>
        </p:spPr>
        <p:txBody>
          <a:bodyPr/>
          <a:lstStyle/>
          <a:p>
            <a:pPr algn="ctr">
              <a:defRPr/>
            </a:pPr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Hemagel</a:t>
            </a:r>
            <a:r>
              <a:rPr lang="cs-CZ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8483" name="Zástupný symbol pro obsah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3429000"/>
            <a:ext cx="2980382" cy="2063911"/>
          </a:xfrm>
        </p:spPr>
      </p:pic>
      <p:sp>
        <p:nvSpPr>
          <p:cNvPr id="148484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3708400" y="2205038"/>
            <a:ext cx="5184080" cy="418623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Vytváří optimální pH v ráně a tím napomáhá hojení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Vhodný na akutní i chronické rány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ránu se aplikuje slabá vrstva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Vhodné krýt mřížkou (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Adaptic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…) a čtverci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Výměna za 24-48 hod</a:t>
            </a:r>
          </a:p>
          <a:p>
            <a:pPr>
              <a:buFont typeface="Wingdings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Není vhodný na rozpouštění nekróz a ulpívajících povlaků</a:t>
            </a:r>
          </a:p>
        </p:txBody>
      </p:sp>
      <p:pic>
        <p:nvPicPr>
          <p:cNvPr id="5" name="Obrázek 4" descr="P1400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348880"/>
            <a:ext cx="1428232" cy="19888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228666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Nadpis 1"/>
          <p:cNvSpPr>
            <a:spLocks noGrp="1"/>
          </p:cNvSpPr>
          <p:nvPr>
            <p:ph type="title"/>
          </p:nvPr>
        </p:nvSpPr>
        <p:spPr>
          <a:xfrm>
            <a:off x="0" y="549275"/>
            <a:ext cx="9144000" cy="86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Algináty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067175" y="1916113"/>
            <a:ext cx="5076825" cy="494188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 err="1">
                <a:latin typeface="Times New Roman" panose="02020603050405020304" pitchFamily="18" charset="0"/>
                <a:cs typeface="Times New Roman" pitchFamily="18" charset="0"/>
              </a:rPr>
              <a:t>Algisite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Sorbalgon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Melgisorb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Curasorb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Kaltostat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Suprasorb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Trionic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Obsahují vysoce absorpční alginátová vlákna z hnědých mořských řas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ráně se mění v nepřilnavou gelovou hmotu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Kromě sekretu pojímají i zbytky odumřelých buněk, hnis a bakterie, čímž ránu čistí               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Vhodné na středně až silně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secernující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rány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Nevhodné na málo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secernující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nebo suché rány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Používají se přímým vložením  do rány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Jako sekundární krytí se použije savý obvaz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ráně možno ponechat 2-5 dní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Mohou obsahovat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calcium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zinek, mangan, med, stříbro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79"/>
            <a:ext cx="1567061" cy="15670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9296"/>
            <a:ext cx="1612816" cy="13928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5" y="2852936"/>
            <a:ext cx="1448543" cy="144854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29" y="3284984"/>
            <a:ext cx="1460778" cy="115934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1" y="5157192"/>
            <a:ext cx="1524893" cy="128502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94" y="4943661"/>
            <a:ext cx="1301130" cy="130113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Nadpis 5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207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Hydrofiber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8180" name="Zástupný symbol pro obsah 7"/>
          <p:cNvSpPr>
            <a:spLocks noGrp="1"/>
          </p:cNvSpPr>
          <p:nvPr>
            <p:ph sz="half" idx="4294967295"/>
          </p:nvPr>
        </p:nvSpPr>
        <p:spPr>
          <a:xfrm>
            <a:off x="3275856" y="1772816"/>
            <a:ext cx="5328717" cy="3168387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Aquacel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Aquacel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Durafiber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Durafiber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Exufiber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Absorbují tekutiny do své vláknité struktury, čímž vykazují velkou absorpční kapacitu a retenci tekutin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Při absorpci exsudátu se přeměňuje ze                  suchého krytí na měkký kompaktní gel, čímž                v ráně vlhké prostředí a nemaceruje se                    okolní kůže</a:t>
            </a:r>
            <a:endParaRPr lang="cs-CZ" altLang="cs-CZ" sz="1800" dirty="0">
              <a:solidFill>
                <a:schemeClr val="tx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03" y="5053957"/>
            <a:ext cx="3276600" cy="1390650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78842"/>
            <a:ext cx="1868016" cy="18680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7340"/>
            <a:ext cx="2873399" cy="18115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2438400" cy="18288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1" y="4784758"/>
            <a:ext cx="165618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25366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250825" y="620713"/>
            <a:ext cx="8435975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Prevence vzniku dekubitů </a:t>
            </a:r>
          </a:p>
        </p:txBody>
      </p:sp>
      <p:sp>
        <p:nvSpPr>
          <p:cNvPr id="25604" name="Rectangle 3"/>
          <p:cNvSpPr>
            <a:spLocks noGrp="1"/>
          </p:cNvSpPr>
          <p:nvPr>
            <p:ph type="body" sz="half" idx="2"/>
          </p:nvPr>
        </p:nvSpPr>
        <p:spPr>
          <a:xfrm>
            <a:off x="2483769" y="2492896"/>
            <a:ext cx="6336382" cy="396029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Pokožku je nutno udržovat čistou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Po umytí je třeba pokožku dobře vysušit - ne třením, ale lehkým tlakem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Po osušení je vhodné použít regenerační přípravky, aby byla pokožka přirozeně vláčná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Zvýšená hygiena je potřeba u inkontinentních pacientů, protože kůže je ohrožena nejen stálým vlhkým prostředím, ale i agresivními látkami, které narušují ochranný kožní plášť a dochází k napadení plísněmi a choroboplodnými zárodky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Používat přípravky neparfemované (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Seni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Care,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Menalind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Dr. Konrád, …)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Rectangle 7"/>
          <p:cNvSpPr txBox="1">
            <a:spLocks/>
          </p:cNvSpPr>
          <p:nvPr/>
        </p:nvSpPr>
        <p:spPr bwMode="auto">
          <a:xfrm>
            <a:off x="150130" y="1340768"/>
            <a:ext cx="175757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9537" eaLnBrk="0" hangingPunct="0">
              <a:spcBef>
                <a:spcPts val="300"/>
              </a:spcBef>
              <a:buClr>
                <a:schemeClr val="accent1"/>
              </a:buClr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</a:rPr>
              <a:t>Hygiena</a:t>
            </a:r>
            <a:r>
              <a:rPr lang="cs-CZ" altLang="cs-CZ" sz="2800" b="1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9" y="1916832"/>
            <a:ext cx="1638300" cy="13620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" y="3544351"/>
            <a:ext cx="1654927" cy="16590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" y="5203415"/>
            <a:ext cx="1726935" cy="1652320"/>
          </a:xfrm>
          <a:prstGeom prst="rect">
            <a:avLst/>
          </a:prstGeom>
        </p:spPr>
      </p:pic>
    </p:spTree>
  </p:cSld>
  <p:clrMapOvr>
    <a:masterClrMapping/>
  </p:clrMapOvr>
  <p:transition advClick="0">
    <p:cut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Nadpis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07412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Antiseptické obvazy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531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924300" y="1844675"/>
            <a:ext cx="4535488" cy="47529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Bactigras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Inadine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Xeroflo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Braunovidon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mřížka,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Revamil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krytí,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Actillite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Obvazy napuštěné antiseptickou složkou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Vhodné k řešení infekce u mírně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secernujících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ran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Možno použít u povrchových defektů, popálenin, drenáží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Jako sekundární krytí je možné použít  fólii nebo savé mulové krytí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ráně možno ponechat i více dní (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Inadine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Braunovidon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Xeroflo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po zbělení - známka vyčerpání aktivní látky)</a:t>
            </a:r>
          </a:p>
          <a:p>
            <a:pPr>
              <a:buFont typeface="Wingdings" pitchFamily="2" charset="2"/>
              <a:buChar char="Ø"/>
            </a:pPr>
            <a:endParaRPr lang="cs-CZ" altLang="cs-CZ" sz="1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1944216" cy="12977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4" y="2852936"/>
            <a:ext cx="1446818" cy="5698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" y="4870044"/>
            <a:ext cx="1646436" cy="16464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69" y="3595291"/>
            <a:ext cx="1191766" cy="12459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69" y="5373216"/>
            <a:ext cx="1243025" cy="928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" y="3717032"/>
            <a:ext cx="1663590" cy="121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08755"/>
      </p:ext>
    </p:extLst>
  </p:cSld>
  <p:clrMapOvr>
    <a:masterClrMapping/>
  </p:clrMapOvr>
  <p:transition advClick="0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Nadpis 1"/>
          <p:cNvSpPr>
            <a:spLocks noGrp="1"/>
          </p:cNvSpPr>
          <p:nvPr>
            <p:ph type="title"/>
          </p:nvPr>
        </p:nvSpPr>
        <p:spPr>
          <a:xfrm>
            <a:off x="179388" y="620713"/>
            <a:ext cx="8507412" cy="7921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Obvazy s aktivním uhlím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555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2771800" y="2276475"/>
            <a:ext cx="6264696" cy="3743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Actisorb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Plus,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Carboflex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Carbonet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Obsahují aktivní uhlí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Vhodné na silně a středně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secernující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rány,                                  na rány zapáchající a se známkami infekce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Mohou se kombinovat s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hydrogely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nebo jinými materiály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Vkládají se přímo do rány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Mohou se použít jako sekundární krytí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ráně možno ponechat 2-5 dnů, mění se pouze vrchní krytí</a:t>
            </a:r>
          </a:p>
          <a:p>
            <a:pPr>
              <a:buFont typeface="Wingdings" pitchFamily="2" charset="2"/>
              <a:buChar char="Ø"/>
            </a:pPr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28" y="1481345"/>
            <a:ext cx="1904762" cy="19047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0" y="3420901"/>
            <a:ext cx="1970178" cy="12505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74326"/>
            <a:ext cx="2373298" cy="15841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083990"/>
            <a:ext cx="1374511" cy="13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98889"/>
      </p:ext>
    </p:extLst>
  </p:cSld>
  <p:clrMapOvr>
    <a:masterClrMapping/>
  </p:clrMapOvr>
  <p:transition advClick="0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Nadpis 1"/>
          <p:cNvSpPr>
            <a:spLocks noGrp="1"/>
          </p:cNvSpPr>
          <p:nvPr>
            <p:ph type="title"/>
          </p:nvPr>
        </p:nvSpPr>
        <p:spPr>
          <a:xfrm>
            <a:off x="179388" y="620713"/>
            <a:ext cx="8507412" cy="7969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Materiály se stříbrem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579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347864" y="1412776"/>
            <a:ext cx="5400849" cy="372730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Acticoat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Absorbent,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Acticoat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3a7,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Aquacel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Atrauman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Askina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Calgitrol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Wlivaktiv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Mepilex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Silvercel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Melgisorb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SeaSorb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Physiotulle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Aquacel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Foam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Biatain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Algináty, pěny, mřížky, 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Vkládají se přímo na nebo do rány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Některé se mění v gel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ráně možno ponechat až sedm dní, mění                   se pouze vrchní krytí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Čistí infikované rány,                                                     působí přímo proti patogenům v ráně</a:t>
            </a:r>
          </a:p>
          <a:p>
            <a:pPr>
              <a:buFont typeface="Wingdings" pitchFamily="2" charset="2"/>
              <a:buChar char="Ø"/>
            </a:pPr>
            <a:endParaRPr lang="cs-CZ" altLang="cs-CZ" sz="1800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3" y="608515"/>
            <a:ext cx="927546" cy="9275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0" y="1574003"/>
            <a:ext cx="968896" cy="9688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334258"/>
            <a:ext cx="1152128" cy="1152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3" y="2611093"/>
            <a:ext cx="1204080" cy="113183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50" y="3869178"/>
            <a:ext cx="974601" cy="97460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0" y="3861048"/>
            <a:ext cx="990862" cy="9908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84" y="2676668"/>
            <a:ext cx="1051181" cy="105118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3" y="5330916"/>
            <a:ext cx="1176439" cy="11102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47" y="5135573"/>
            <a:ext cx="1176536" cy="134278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308057"/>
            <a:ext cx="1342786" cy="13427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09954"/>
            <a:ext cx="1087599" cy="108759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539126"/>
            <a:ext cx="1440160" cy="7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46480"/>
      </p:ext>
    </p:extLst>
  </p:cSld>
  <p:clrMapOvr>
    <a:masterClrMapping/>
  </p:clrMapOvr>
  <p:transition advClick="0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92697"/>
            <a:ext cx="8064896" cy="864096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Askina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Calgitrol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Paste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995936" y="2420888"/>
            <a:ext cx="4968552" cy="3816424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Pasta obsahující stříbro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Vhodné i do hlubších ran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Krýt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neadherentní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mřížkou a sekundárním krytím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ráně možno ponechat až sedm dní</a:t>
            </a:r>
          </a:p>
          <a:p>
            <a:pPr>
              <a:buFont typeface="Wingdings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Před aplikací nutno důkladně protřepat</a:t>
            </a:r>
          </a:p>
        </p:txBody>
      </p:sp>
      <p:pic>
        <p:nvPicPr>
          <p:cNvPr id="8" name="Zástupný symbol pro obsah 7" descr="P140020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627784" y="4941168"/>
            <a:ext cx="1691283" cy="12684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Zástupný symbol pro obsah 4" descr="P1400200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755576" y="1772816"/>
            <a:ext cx="2620565" cy="34940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0403862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792088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Stříbro ve spreji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3"/>
          </p:nvPr>
        </p:nvSpPr>
        <p:spPr>
          <a:xfrm>
            <a:off x="4572000" y="3140968"/>
            <a:ext cx="4464496" cy="18722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Stříbro v prášku vhodné k antibakteriálnímu krytí spíše povrchových ran</a:t>
            </a:r>
          </a:p>
        </p:txBody>
      </p:sp>
      <p:pic>
        <p:nvPicPr>
          <p:cNvPr id="175108" name="Picture 4" descr="C:\Users\vladimira.sipkova\Desktop\MATERIÁLY2\farmactive-silver-spray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vladimira.sipkova\Desktop\MATERIÁLY2\argog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1080120" cy="300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vladimira.sipkova\Desktop\MATERIÁLY2\897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62" y="3391790"/>
            <a:ext cx="1760449" cy="29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5185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Nadpis 1"/>
          <p:cNvSpPr>
            <a:spLocks noGrp="1"/>
          </p:cNvSpPr>
          <p:nvPr>
            <p:ph type="title"/>
          </p:nvPr>
        </p:nvSpPr>
        <p:spPr>
          <a:xfrm>
            <a:off x="323850" y="549275"/>
            <a:ext cx="8362950" cy="10080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Hydrokoloidy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03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924300" y="1916113"/>
            <a:ext cx="5112196" cy="43926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Nejstarší skupina obvazů pro vlhké hojení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Granuflex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Granuflex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Granuflex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pasta, Nu-Derm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DuoDerm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pasta…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Obsahují vnější oklusivní vrstvu, která je nepropustná pro plyny a vodní páry a vnitřní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hydrokoloidní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hydroaktivní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vrstvu, která je schopna vázat sekret z rány                                                                                   - vytváří hypoxické prostředí s nízkým pH a povzbuzují angiogenezi a granulaci                                                 - vytváří vhodné mikroklima                                          - při použití u hlubších ran je nutné použít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Granuflex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pastu</a:t>
            </a:r>
          </a:p>
          <a:p>
            <a:pPr>
              <a:buFont typeface="Wingdings" pitchFamily="2" charset="2"/>
              <a:buChar char="Ø"/>
            </a:pPr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736393"/>
            <a:ext cx="2162183" cy="12973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7" y="520815"/>
            <a:ext cx="1215578" cy="12155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4" y="3311336"/>
            <a:ext cx="1109108" cy="13232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7" y="5098876"/>
            <a:ext cx="1484784" cy="14847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75" y="5157192"/>
            <a:ext cx="1368152" cy="13681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90" y="1726751"/>
            <a:ext cx="1094870" cy="8233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29000"/>
            <a:ext cx="1431602" cy="14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44371"/>
      </p:ext>
    </p:extLst>
  </p:cSld>
  <p:clrMapOvr>
    <a:masterClrMapping/>
  </p:clrMapOvr>
  <p:transition advClick="0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Nadpis 1"/>
          <p:cNvSpPr>
            <a:spLocks noGrp="1"/>
          </p:cNvSpPr>
          <p:nvPr>
            <p:ph type="title"/>
          </p:nvPr>
        </p:nvSpPr>
        <p:spPr>
          <a:xfrm>
            <a:off x="250825" y="620713"/>
            <a:ext cx="8435975" cy="7921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Polyuretanové pěny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627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067175" y="2060575"/>
            <a:ext cx="4969321" cy="4321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Copa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Plus,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PermaFoam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Allevyn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Suprasorb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Aquacel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foam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Biatain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Ibu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Obsahují vnější vrstvu, která je semipermeabilní            a vnitřní vrstvu tvořenou vysoce absorpčním jádrem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Absorpce sekretu, aniž by zkapalněl spolu                    s bakteriemi, odumřelými buňkami a toxiny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Vhodné mikroklima a stimulace čištění rány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Neulpívají na spodině rány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Jsou jako filmy odolné vůči vodě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altLang="cs-CZ" sz="1800" dirty="0"/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2" y="791424"/>
            <a:ext cx="1296144" cy="12961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" y="2328584"/>
            <a:ext cx="1800175" cy="18001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" y="3989048"/>
            <a:ext cx="1498937" cy="13290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9" y="5517232"/>
            <a:ext cx="1215579" cy="12155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01" y="5442082"/>
            <a:ext cx="1047949" cy="129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85" y="3068960"/>
            <a:ext cx="1596443" cy="143582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26" y="1622196"/>
            <a:ext cx="1412776" cy="14127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73" y="4437112"/>
            <a:ext cx="1715269" cy="6883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99" y="5620707"/>
            <a:ext cx="933478" cy="9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4637"/>
      </p:ext>
    </p:extLst>
  </p:cSld>
  <p:clrMapOvr>
    <a:masterClrMapping/>
  </p:clrMapOvr>
  <p:transition advClick="0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548681"/>
            <a:ext cx="7024687" cy="100354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Biatain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Ibu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Biatain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Silikone</a:t>
            </a:r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6" y="1667212"/>
            <a:ext cx="2286000" cy="2286000"/>
          </a:xfrm>
          <a:prstGeom prst="rect">
            <a:avLst/>
          </a:prstGeom>
        </p:spPr>
      </p:pic>
      <p:pic>
        <p:nvPicPr>
          <p:cNvPr id="10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221" y="4233251"/>
            <a:ext cx="2434580" cy="243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Zástupný symbol pro obsah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5075" y="2132856"/>
            <a:ext cx="1444773" cy="149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4283968" y="1673352"/>
            <a:ext cx="4320480" cy="4718304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Biatain</a:t>
            </a:r>
            <a:r>
              <a:rPr lang="cs-CZ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Ibu</a:t>
            </a:r>
            <a:r>
              <a:rPr lang="cs-CZ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neadherentní měkké a flexibilní absorpční pěnové krytí obsahující Ibuprofen, který se uvolňuje díky exsudátu                                                                  - na vysoce, středně i mírně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exsudující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ránu                                                                                        - lze použít i v kombinaci s kompresivní terapií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Biatain</a:t>
            </a:r>
            <a:r>
              <a:rPr lang="cs-CZ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Silikone                                            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 rány se střední až vysokou sekrecí           - má jemné silikonové adhezivum, které snižuje bolestivost při odstraňování        </a:t>
            </a:r>
          </a:p>
        </p:txBody>
      </p:sp>
      <p:pic>
        <p:nvPicPr>
          <p:cNvPr id="16" name="Zástupný symbol pro obsah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124" y="4725144"/>
            <a:ext cx="1748172" cy="173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248305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Nadpis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207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Polyakrylátové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krytí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ástupný symbol pro obsah 6"/>
          <p:cNvSpPr>
            <a:spLocks noGrp="1"/>
          </p:cNvSpPr>
          <p:nvPr>
            <p:ph sz="half" idx="4294967295"/>
          </p:nvPr>
        </p:nvSpPr>
        <p:spPr>
          <a:xfrm>
            <a:off x="3796260" y="1557338"/>
            <a:ext cx="5240236" cy="489585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HydroClean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TenderWet24                                                      - polštářky na rány složené z více vrstev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Určené k čištění chronických  ran infikovaných i neinfikovaných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Uvnitř polštářků je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superabsorbující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polyakrylát, který je aktivován příslušným množstvím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Ringerova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roztoku, který se průběžně uvolňuje do rány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Permanentním přísunem roztoku se aktivně změkčují a rozpouštějí nekrózy a současně se do polštářků váže sekret  s choroboplodnými zárodky-rána se vyplachuje </a:t>
            </a:r>
            <a:r>
              <a:rPr lang="cs-CZ" alt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čistí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Na 24 hod, nebo třídenní</a:t>
            </a:r>
            <a:endParaRPr lang="cs-CZ" altLang="cs-CZ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altLang="cs-CZ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" y="5090747"/>
            <a:ext cx="3456384" cy="10081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2968676" cy="156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5378"/>
      </p:ext>
    </p:extLst>
  </p:cSld>
  <p:clrMapOvr>
    <a:masterClrMapping/>
  </p:clrMapOvr>
  <p:transition advClick="0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7"/>
            <a:ext cx="8208912" cy="79208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HydroTac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572000" y="3140968"/>
            <a:ext cx="4032448" cy="2665470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Pěnové krytí impregnované gelem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rány čisté, které udržuje optimálně vlhké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Vhodný k aplikaci po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HydroCleanu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85217"/>
            <a:ext cx="3830918" cy="36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65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80120"/>
          </a:xfrm>
        </p:spPr>
        <p:txBody>
          <a:bodyPr/>
          <a:lstStyle/>
          <a:p>
            <a:pPr algn="ctr">
              <a:defRPr/>
            </a:pP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Prevence vzniku dekubitů</a:t>
            </a:r>
          </a:p>
        </p:txBody>
      </p:sp>
      <p:sp>
        <p:nvSpPr>
          <p:cNvPr id="28675" name="Rectangle 7"/>
          <p:cNvSpPr>
            <a:spLocks noGrp="1"/>
          </p:cNvSpPr>
          <p:nvPr>
            <p:ph sz="quarter" idx="1"/>
          </p:nvPr>
        </p:nvSpPr>
        <p:spPr>
          <a:xfrm>
            <a:off x="539552" y="1772816"/>
            <a:ext cx="2160240" cy="647576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cs-CZ" altLang="cs-CZ" b="1" dirty="0">
                <a:solidFill>
                  <a:schemeClr val="accent1"/>
                </a:solidFill>
                <a:latin typeface="Times New Roman" pitchFamily="18" charset="0"/>
              </a:rPr>
              <a:t>Polohování</a:t>
            </a:r>
          </a:p>
        </p:txBody>
      </p:sp>
      <p:sp>
        <p:nvSpPr>
          <p:cNvPr id="28676" name="Rectangle 9"/>
          <p:cNvSpPr>
            <a:spLocks noGrp="1"/>
          </p:cNvSpPr>
          <p:nvPr>
            <p:ph sz="half" idx="3"/>
          </p:nvPr>
        </p:nvSpPr>
        <p:spPr>
          <a:xfrm>
            <a:off x="2987824" y="2420887"/>
            <a:ext cx="5904656" cy="230425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</a:rPr>
              <a:t>Rizikové pacienty je nutno polohovat nejdéle po dvou hodinách (Z - PB - Z - LB)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</a:rPr>
              <a:t>Při polohování na boky stačí úhel polohy                               k podložce 30° 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</a:rPr>
              <a:t>Používat vhodné polohovací pomůcky 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</a:rPr>
              <a:t>Pokud lze, používat aktivní matrace a polohovací lůžka</a:t>
            </a:r>
          </a:p>
        </p:txBody>
      </p:sp>
      <p:pic>
        <p:nvPicPr>
          <p:cNvPr id="28677" name="Picture 5" descr="PRACOVNÍ FOTO131 0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2348880"/>
            <a:ext cx="2122487" cy="2663825"/>
          </a:xfrm>
          <a:ln w="3175">
            <a:solidFill>
              <a:schemeClr val="accent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049268"/>
            <a:ext cx="1808732" cy="18087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071591"/>
            <a:ext cx="1774553" cy="17864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013176"/>
            <a:ext cx="1649917" cy="1649917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79208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Pěnové krytí do dutin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3"/>
          </p:nvPr>
        </p:nvSpPr>
        <p:spPr>
          <a:xfrm>
            <a:off x="3491880" y="2492896"/>
            <a:ext cx="5042520" cy="35269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Askina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Foam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Cavity</a:t>
            </a: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Vhodné do dutin nebo hlubších ran, do kterých se rozhodneme dát pěnové krytí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Velká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absorbční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schopnost  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096"/>
            <a:ext cx="2133600" cy="21336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2376264" cy="2133600"/>
          </a:xfrm>
        </p:spPr>
      </p:pic>
    </p:spTree>
    <p:extLst>
      <p:ext uri="{BB962C8B-B14F-4D97-AF65-F5344CB8AC3E}">
        <p14:creationId xmlns:p14="http://schemas.microsoft.com/office/powerpoint/2010/main" val="220473185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Nadpis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935038"/>
          </a:xfrm>
        </p:spPr>
        <p:txBody>
          <a:bodyPr/>
          <a:lstStyle/>
          <a:p>
            <a:pPr algn="ctr"/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PolyMem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69987" name="Zástupný symbol pro obsah 9"/>
          <p:cNvSpPr>
            <a:spLocks noGrp="1"/>
          </p:cNvSpPr>
          <p:nvPr>
            <p:ph sz="half" idx="4294967295"/>
          </p:nvPr>
        </p:nvSpPr>
        <p:spPr>
          <a:xfrm>
            <a:off x="3492500" y="1484785"/>
            <a:ext cx="5111750" cy="52906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altLang="cs-C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Zvlhčuje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- zvlhčující látkou je glycerin, který redukuje bolest v ráně, snižuje zápach, konzervuje živé tukové buňky, redukuje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hypergranulaci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podporuje autolytický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debridement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Čistí 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- obsahuje jemnou netoxickou čistící látku, aktivovanou vlhkostí, která se postupně uvolňuje v ložisku rány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Vyplňuje 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- zvětšuje svůj objem a vyplňuje ložisko rány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Absorbuje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- polyuretanová membránová matice absorbuje až desetinásobek své hmotnosti, nerozpadává se a nezanechává zbytky v ložisku rány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Čistý, s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border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perforovaný, pod sondu,                 na prsty, …</a:t>
            </a:r>
            <a:b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5" y="526127"/>
            <a:ext cx="1423045" cy="14230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77" y="2204864"/>
            <a:ext cx="1135013" cy="11350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5" y="1830716"/>
            <a:ext cx="1090613" cy="1047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10" y="3851196"/>
            <a:ext cx="1341512" cy="13415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3946"/>
            <a:ext cx="1333500" cy="8572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98821"/>
            <a:ext cx="1293954" cy="129395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5" y="5533044"/>
            <a:ext cx="1450955" cy="8911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7" y="5301208"/>
            <a:ext cx="1354832" cy="13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1117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Nadpis 1"/>
          <p:cNvSpPr>
            <a:spLocks noGrp="1"/>
          </p:cNvSpPr>
          <p:nvPr>
            <p:ph type="title"/>
          </p:nvPr>
        </p:nvSpPr>
        <p:spPr>
          <a:xfrm>
            <a:off x="0" y="549275"/>
            <a:ext cx="9144000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Neadherentní materiály</a:t>
            </a:r>
            <a:endParaRPr lang="cs-CZ" alt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635896" y="1484313"/>
            <a:ext cx="5508104" cy="518477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Neadherentní = nepřilnavé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Melolin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Solvalin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nepřilnavá savá krytí, vhodné jako sekundární krytí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hydrogelů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Různé silikonové a mastné mřížky: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Mepitel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– pro svou porézní strukturu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umožňuje průchod exsudátu do vnějšího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absorpčního krytí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Jelonet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– speciálně tkané krytí napuštěné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  parafínem, vhodné na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povrchové rány bez známek infekce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Cuticerin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Curity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nepřilnavá krytí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Atrauman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nepřilnavé krytí s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  obsahem stříbra  na rány infikované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Revamil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Actilite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medové mřížky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Inadine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Braunovidon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PVP jod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4" y="1368970"/>
            <a:ext cx="1165460" cy="11654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62867"/>
            <a:ext cx="1071563" cy="107156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2" y="2780928"/>
            <a:ext cx="945508" cy="106146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9" y="4205169"/>
            <a:ext cx="1071562" cy="107156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04" y="2809635"/>
            <a:ext cx="1004051" cy="100405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3" y="5445224"/>
            <a:ext cx="1346471" cy="103615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04" y="5276731"/>
            <a:ext cx="1373138" cy="137313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57" y="4166568"/>
            <a:ext cx="1074832" cy="107483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Nadpis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686800" cy="7207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Enzymatické materiály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6675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3419475" y="1989138"/>
            <a:ext cx="5473005" cy="4464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Obsahují nepřímo a přímo působící hydrolytické enzymy, které působí pouze ve vlhkém prostředí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Odstraňují patofyziologicky změněný tkáňový substrát a nežádoucí nekrotický materiál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Iruxol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mono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Flaminal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Flaminal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Hydro – gely obsahující enzymy, které zajišťují selektivní přístup k bakteriím a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keratinocytům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-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Flaminal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 silně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exsudující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rány                                                       -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Flaminal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Hydro na méně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exsudující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rány                                                         - oba jsou díky enzymům vhodné na kontaminované a kolonizované rány                        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cs-CZ" altLang="cs-CZ" sz="1800" dirty="0"/>
          </a:p>
          <a:p>
            <a:endParaRPr lang="cs-CZ" alt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2179719" cy="172561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2976"/>
            <a:ext cx="1549524" cy="154952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41168"/>
            <a:ext cx="1549524" cy="154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521"/>
      </p:ext>
    </p:extLst>
  </p:cSld>
  <p:clrMapOvr>
    <a:masterClrMapping/>
  </p:clrMapOvr>
  <p:transition advClick="0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Nadpis 5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07375" cy="8064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Silikonová krytí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699" name="Zástupný symbol pro text 10"/>
          <p:cNvSpPr>
            <a:spLocks noGrp="1"/>
          </p:cNvSpPr>
          <p:nvPr>
            <p:ph type="body" sz="half" idx="3"/>
          </p:nvPr>
        </p:nvSpPr>
        <p:spPr>
          <a:xfrm>
            <a:off x="3635895" y="1772816"/>
            <a:ext cx="4896545" cy="42469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Nepřilnavá krytí s technologií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Safetac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Nepřilnou k ráně – netraumatizují při odstranění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Snižují bolestivost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Lze je použít i v prevenci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ráně mohou zůstat až sedm dní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Mepilex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Mepilex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Border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Mepilex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Transfer                                                 - také s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-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Mepilex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Lite                                                           -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Mepitel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Mepitel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One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Askina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SilNet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cs-CZ" altLang="cs-CZ" sz="18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3" y="1976530"/>
            <a:ext cx="1080120" cy="108012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" y="548680"/>
            <a:ext cx="2160241" cy="143872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14" y="3356992"/>
            <a:ext cx="1368153" cy="123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6992"/>
            <a:ext cx="1266097" cy="11869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37" y="1433183"/>
            <a:ext cx="1148323" cy="11407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301208"/>
            <a:ext cx="1285015" cy="12115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43" y="4797152"/>
            <a:ext cx="1719023" cy="171902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301208"/>
            <a:ext cx="1037059" cy="10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83768"/>
      </p:ext>
    </p:extLst>
  </p:cSld>
  <p:clrMapOvr>
    <a:masterClrMapping/>
  </p:clrMapOvr>
  <p:transition advClick="0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Nadpis 5"/>
          <p:cNvSpPr>
            <a:spLocks noGrp="1"/>
          </p:cNvSpPr>
          <p:nvPr>
            <p:ph type="title"/>
          </p:nvPr>
        </p:nvSpPr>
        <p:spPr>
          <a:xfrm>
            <a:off x="0" y="476673"/>
            <a:ext cx="9144000" cy="9361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Materiály obsahující med</a:t>
            </a:r>
          </a:p>
        </p:txBody>
      </p:sp>
      <p:sp>
        <p:nvSpPr>
          <p:cNvPr id="171013" name="Zástupný symbol pro text 10"/>
          <p:cNvSpPr>
            <a:spLocks noGrp="1"/>
          </p:cNvSpPr>
          <p:nvPr>
            <p:ph type="body" sz="half" idx="3"/>
          </p:nvPr>
        </p:nvSpPr>
        <p:spPr>
          <a:xfrm>
            <a:off x="4211960" y="1700808"/>
            <a:ext cx="4824536" cy="460851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Materiál obsahující 100% čistý lékařský med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Vhodný na rány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secernující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                           povleklé, granulující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Revamil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gel v tubě,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Revamil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mřížka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Materiál s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Manuka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medem                                      z čajovníku australského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Actilite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Algivon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Activon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Tube,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Activon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Tulle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Melectis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100% přírodní přípravek bez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konzervantů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chemických                      přísad, vyrobený ze čtyř druhů medu sterilovaného gama zářením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000" dirty="0">
              <a:cs typeface="Arial" pitchFamily="34" charset="0"/>
            </a:endParaRPr>
          </a:p>
          <a:p>
            <a:pPr eaLnBrk="1" hangingPunct="1"/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00" y="5182715"/>
            <a:ext cx="1015641" cy="14271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56" y="2498301"/>
            <a:ext cx="1182705" cy="150364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06671"/>
            <a:ext cx="1823985" cy="16609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87" y="3698494"/>
            <a:ext cx="1368152" cy="136815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1" y="1621409"/>
            <a:ext cx="1177650" cy="1177650"/>
          </a:xfrm>
          <a:prstGeom prst="rect">
            <a:avLst/>
          </a:prstGeom>
        </p:spPr>
      </p:pic>
      <p:pic>
        <p:nvPicPr>
          <p:cNvPr id="14" name="Zástupný symbol pro obsah 13"/>
          <p:cNvPicPr>
            <a:picLocks noGrp="1" noChangeAspect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75" y="1621409"/>
            <a:ext cx="1216377" cy="1216377"/>
          </a:xfr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16" y="1484492"/>
            <a:ext cx="1451485" cy="145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7"/>
            <a:ext cx="8208912" cy="79208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 -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Mesitran</a:t>
            </a:r>
            <a:endParaRPr 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294967295"/>
          </p:nvPr>
        </p:nvSpPr>
        <p:spPr>
          <a:xfrm>
            <a:off x="467544" y="3933056"/>
            <a:ext cx="8208912" cy="2592287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Mesitran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Ointment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L-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Mesitran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Soft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Mesitran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Tulle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L-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Mesitran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Mesitran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L-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Mesitran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Čistí rány, redukuje zápach, antibakteriální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části obsahuje lékařský med,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hypoalergenní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lékařský lanolin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Ointment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Soft - 1-3 dny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Krytí - 3-5 dní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92088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4187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7"/>
            <a:ext cx="8208912" cy="122413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Promogran</a:t>
            </a:r>
            <a:r>
              <a:rPr lang="cs-CZ" sz="3600" dirty="0">
                <a:solidFill>
                  <a:schemeClr val="accent1"/>
                </a:solidFill>
              </a:rPr>
              <a:t> 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2998330" y="1556792"/>
            <a:ext cx="5966157" cy="4824536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se o sterilní lyofilizovaná směs 55% kolagenu a 45% oxidované regenerované celulózy (ORC)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rány s čistou spodinou, k podpoře granulace, které stagnují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redukci MMP v ráně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Promogran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Prisma se stříbrem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aplikaci nutno zvlhčit F1/1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Vyplní se rána, při následném převazu se event. zbytky neodstraňují, ale materiál se doplní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Převaz cca za dva dny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3" y="3356992"/>
            <a:ext cx="2095685" cy="3149254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166" y="987456"/>
            <a:ext cx="2503165" cy="250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914119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Nadpis 1"/>
          <p:cNvSpPr>
            <a:spLocks noGrp="1"/>
          </p:cNvSpPr>
          <p:nvPr>
            <p:ph type="title"/>
          </p:nvPr>
        </p:nvSpPr>
        <p:spPr>
          <a:xfrm>
            <a:off x="179388" y="620713"/>
            <a:ext cx="8507412" cy="7969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Materiály regulující MMP v ráně</a:t>
            </a:r>
          </a:p>
        </p:txBody>
      </p:sp>
      <p:sp>
        <p:nvSpPr>
          <p:cNvPr id="159747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3708400" y="2348880"/>
            <a:ext cx="4967288" cy="417574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Materiály určené k regulaci proteináz                              v ráně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rány stagnující v granulační fázi,                              bez možnosti epitelizace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MelMax</a:t>
            </a:r>
            <a:r>
              <a:rPr lang="cs-CZ" altLang="cs-CZ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- na rány se známkami infekce                                      - regulace MMP (25% PHI-5 = směs kovových iontů + 75% pohankový med)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DerMax</a:t>
            </a:r>
            <a:r>
              <a:rPr lang="cs-CZ" altLang="cs-CZ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cs-CZ" altLang="cs-C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- na rány „čisté“                                                              - regulace MMP (100%PHI-5)                                                                                                 </a:t>
            </a:r>
          </a:p>
          <a:p>
            <a:pPr eaLnBrk="1" hangingPunct="1"/>
            <a:endParaRPr lang="cs-CZ" altLang="cs-CZ" sz="2000" dirty="0">
              <a:latin typeface="Arial" charset="0"/>
              <a:cs typeface="Arial" charset="0"/>
            </a:endParaRPr>
          </a:p>
          <a:p>
            <a:endParaRPr lang="cs-CZ" alt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2448272" cy="244827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2016224" cy="2117496"/>
          </a:xfrm>
        </p:spPr>
      </p:pic>
    </p:spTree>
    <p:extLst>
      <p:ext uri="{BB962C8B-B14F-4D97-AF65-F5344CB8AC3E}">
        <p14:creationId xmlns:p14="http://schemas.microsoft.com/office/powerpoint/2010/main" val="3707981154"/>
      </p:ext>
    </p:extLst>
  </p:cSld>
  <p:clrMapOvr>
    <a:masterClrMapping/>
  </p:clrMapOvr>
  <p:transition advClick="0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692697"/>
            <a:ext cx="8208912" cy="64807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Cadesorb</a:t>
            </a:r>
            <a:endParaRPr 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294967295"/>
          </p:nvPr>
        </p:nvSpPr>
        <p:spPr>
          <a:xfrm>
            <a:off x="4355976" y="2780928"/>
            <a:ext cx="4680520" cy="3025510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Krém určený k regulaci MMP v ráně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stagnující rány, které jsou bez výraznějšího povlaku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Vhodné překrýt mřížkou –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Adaptic</a:t>
            </a: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Výměna za 2-3 dny 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3419475" cy="253041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41168"/>
            <a:ext cx="35242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19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3"/>
            <a:ext cx="8208912" cy="864096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Prevence vzniku dekubitů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9" name="Zástupný symbol pro obsah 5"/>
          <p:cNvSpPr>
            <a:spLocks noGrp="1"/>
          </p:cNvSpPr>
          <p:nvPr>
            <p:ph idx="1"/>
          </p:nvPr>
        </p:nvSpPr>
        <p:spPr>
          <a:xfrm>
            <a:off x="179512" y="1341438"/>
            <a:ext cx="7640513" cy="4967287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Polohovací pomůcky, matrace, lůžka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Materiály pro vlhkou terapii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Masážní olej</a:t>
            </a:r>
          </a:p>
        </p:txBody>
      </p:sp>
      <p:pic>
        <p:nvPicPr>
          <p:cNvPr id="10" name="Zástupný symbol pro obsah 4" descr="linov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554620"/>
            <a:ext cx="1584176" cy="1241994"/>
          </a:xfrm>
          <a:prstGeom prst="rect">
            <a:avLst/>
          </a:prstGeom>
          <a:ln>
            <a:noFill/>
          </a:ln>
        </p:spPr>
      </p:pic>
      <p:pic>
        <p:nvPicPr>
          <p:cNvPr id="11" name="Obrázek 10" descr="mepilex sacrum I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2932" y="1865178"/>
            <a:ext cx="1440160" cy="14990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Obrázek 11" descr="mepilex sacr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1342" y="3364254"/>
            <a:ext cx="1432898" cy="143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Obrázek 12" descr="mepilex sacrum I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4080" y="4797152"/>
            <a:ext cx="1440160" cy="14337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Obrázek 13" descr="inde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5438" y="1879567"/>
            <a:ext cx="1916762" cy="14846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Obrázek 14" descr="mepilex pata 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74240" y="3395357"/>
            <a:ext cx="1907960" cy="14102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Obrázek 15" descr="mepilex pata I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83092" y="4797152"/>
            <a:ext cx="1916762" cy="1443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99" y="3941233"/>
            <a:ext cx="1724405" cy="122523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21910"/>
            <a:ext cx="1514475" cy="12668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5" y="3796614"/>
            <a:ext cx="1514475" cy="1514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" y="5242683"/>
            <a:ext cx="1829241" cy="13950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47" y="5395281"/>
            <a:ext cx="1810180" cy="10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544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7"/>
            <a:ext cx="8208912" cy="100811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Iodosorb</a:t>
            </a:r>
            <a:endParaRPr 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2987824" y="2492896"/>
            <a:ext cx="5976664" cy="3672408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Složení:                                                                                       -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cadexomer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(mikrokuličky modifikovaného škrobu), polyetylen glykol, jód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Odstraňuje nadbytečný exsudát a nekrotický povlak                        ze spodiny rány, snižuje bakteriální osídlení na povrchu rány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Nepoužívat na suchou nekrotickou tkáň nebo při alergii na jód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Převazy 2-3 x týdně</a:t>
            </a: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746427"/>
            <a:ext cx="272616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29200"/>
            <a:ext cx="2377055" cy="1258441"/>
          </a:xfrm>
          <a:prstGeom prst="rect">
            <a:avLst/>
          </a:prstGeom>
        </p:spPr>
      </p:pic>
      <p:pic>
        <p:nvPicPr>
          <p:cNvPr id="10" name="Zástupný symbol pro obsa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762651"/>
            <a:ext cx="1872208" cy="195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835395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Nadpis 1"/>
          <p:cNvSpPr>
            <a:spLocks noGrp="1"/>
          </p:cNvSpPr>
          <p:nvPr>
            <p:ph type="title"/>
          </p:nvPr>
        </p:nvSpPr>
        <p:spPr>
          <a:xfrm>
            <a:off x="323850" y="620713"/>
            <a:ext cx="8542338" cy="8064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Xenoderm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           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Xe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-Derma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79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11188" y="1628775"/>
            <a:ext cx="8281987" cy="1295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Lyofilizovaný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xenograft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bezbuněčná prasečí dermis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rány „čisté“ bez viditelné infekce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 odběrech kožních štěpů, popáleniny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284984"/>
            <a:ext cx="2304256" cy="3045273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89040"/>
            <a:ext cx="2808312" cy="2263032"/>
          </a:xfrm>
        </p:spPr>
      </p:pic>
    </p:spTree>
    <p:extLst>
      <p:ext uri="{BB962C8B-B14F-4D97-AF65-F5344CB8AC3E}">
        <p14:creationId xmlns:p14="http://schemas.microsoft.com/office/powerpoint/2010/main" val="3679611997"/>
      </p:ext>
    </p:extLst>
  </p:cSld>
  <p:clrMapOvr>
    <a:masterClrMapping/>
  </p:clrMapOvr>
  <p:transition advClick="0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7"/>
            <a:ext cx="8208912" cy="86409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Suprasorb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X+Suprasorb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X PHMB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2699792" y="2060848"/>
            <a:ext cx="6048672" cy="4320480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HydroBalance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-obvaz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rány lehce až středně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exsudující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povrchové a hluboké, neinfikované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všechny typy ran a všechny fáze hojení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Redukce bolesti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záření propustný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Převazy podle sekrece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Překrýt např.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Adapticem</a:t>
            </a: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Suprasorb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PHMB - antimikrobiální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HydroBalanc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obvaz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Rychlý a široký antimikrobiální účinek, i proti MRSA a VRE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2304255" cy="1728192"/>
          </a:xfrm>
          <a:prstGeom prst="rect">
            <a:avLst/>
          </a:prstGeom>
        </p:spPr>
      </p:pic>
      <p:pic>
        <p:nvPicPr>
          <p:cNvPr id="11" name="Zástupný symbol pro obsah 9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7192"/>
            <a:ext cx="1313161" cy="131316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1963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Nadpis 1"/>
          <p:cNvSpPr>
            <a:spLocks noGrp="1"/>
          </p:cNvSpPr>
          <p:nvPr>
            <p:ph type="title"/>
          </p:nvPr>
        </p:nvSpPr>
        <p:spPr>
          <a:xfrm>
            <a:off x="179388" y="620713"/>
            <a:ext cx="8785225" cy="5762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Absorpční netkaná textilie</a:t>
            </a:r>
          </a:p>
        </p:txBody>
      </p:sp>
      <p:sp>
        <p:nvSpPr>
          <p:cNvPr id="175108" name="Zástupný symbol pro obsah 3"/>
          <p:cNvSpPr>
            <a:spLocks noGrp="1"/>
          </p:cNvSpPr>
          <p:nvPr>
            <p:ph sz="half" idx="2"/>
          </p:nvPr>
        </p:nvSpPr>
        <p:spPr>
          <a:xfrm>
            <a:off x="3563938" y="1484313"/>
            <a:ext cx="5580062" cy="518477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Mesalt podporuje čištění ran se střední až silnou sekrecí, včetně ran infikovaných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Jedná se o materiál vyrobený z absorpční viskózo-polyesterové netkané textilie naimpregnované chloridem sodným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Absorbuje exsudát, bakterie a nekrotický materiál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Účinně podporuje čištění rány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Snadno se aplikuje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Sekret z rány uvolňuje z krytí chlorid sodný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Mesalt účinně stimuluje čištění ran v zánětlivém stádiu tím, že absorbuje exsudát, bakterie a nekrotický materiál z rány, a tak podporuje přirozený hojivý proces v ráně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Není určen k čištění suché rány 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3528392" cy="4032448"/>
          </a:xfrm>
        </p:spPr>
      </p:pic>
    </p:spTree>
  </p:cSld>
  <p:clrMapOvr>
    <a:masterClrMapping/>
  </p:clrMapOvr>
  <p:transition advClick="0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Nadpis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863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Kolageny</a:t>
            </a:r>
            <a:r>
              <a:rPr lang="cs-CZ" sz="3600" b="1" dirty="0">
                <a:solidFill>
                  <a:schemeClr val="accent1"/>
                </a:solidFill>
                <a:cs typeface="Arial" charset="0"/>
              </a:rPr>
              <a:t> 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164867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500563" y="2060575"/>
            <a:ext cx="4032250" cy="42481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Catrix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- kolagenový prášek na krytí ran                                                - 1g prášku absorbuje 3-4 ml tekutiny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Suprasorb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Collatamp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EG                                                               - s obsahem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Gentamicinu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Biopad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koňský kolagen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Vhodné na trofické, bércové a diabetické vředy, dekubity, popáleniny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Převazy možno provádět 2xtýdně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1" y="712470"/>
            <a:ext cx="2159645" cy="18321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4" y="4509120"/>
            <a:ext cx="2085975" cy="20002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3" y="2720160"/>
            <a:ext cx="1618179" cy="16619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42" y="2720160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4325"/>
      </p:ext>
    </p:extLst>
  </p:cSld>
  <p:clrMapOvr>
    <a:masterClrMapping/>
  </p:clrMapOvr>
  <p:transition advClick="0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Nadpis 1"/>
          <p:cNvSpPr>
            <a:spLocks noGrp="1"/>
          </p:cNvSpPr>
          <p:nvPr>
            <p:ph type="title"/>
          </p:nvPr>
        </p:nvSpPr>
        <p:spPr>
          <a:xfrm>
            <a:off x="914400" y="620713"/>
            <a:ext cx="7772400" cy="7207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Kyselina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hyaluronová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5892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3203575" y="1556792"/>
            <a:ext cx="5329238" cy="482495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Hyiodine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- určen pro krytí, čištění a hydrataci kožních defektů                                                                                   - má antiadhezní účinky, přičemž současně zabraňuje maceraci okolní kůže a zlepšuje podmínky pro granulaci a epitelizaci rány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HyalEcasan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- gel s kyselinou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hyaluronovou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HyalEcasan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- obkladový  roztok s 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osahem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kyseliny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hyaluronové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Bionect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- tylové polštářky a krém napuštěné kyselinou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hyaluronovou</a:t>
            </a:r>
            <a:endParaRPr lang="cs-CZ" alt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altLang="cs-CZ" dirty="0"/>
          </a:p>
        </p:txBody>
      </p:sp>
      <p:pic>
        <p:nvPicPr>
          <p:cNvPr id="165894" name="Obráze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4944"/>
            <a:ext cx="2305050" cy="172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" name="Zástupný symbol pro obsah 2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3" y="908720"/>
            <a:ext cx="1742992" cy="172561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0" y="4869160"/>
            <a:ext cx="2569662" cy="1725613"/>
          </a:xfrm>
        </p:spPr>
      </p:pic>
    </p:spTree>
    <p:extLst>
      <p:ext uri="{BB962C8B-B14F-4D97-AF65-F5344CB8AC3E}">
        <p14:creationId xmlns:p14="http://schemas.microsoft.com/office/powerpoint/2010/main" val="2194167372"/>
      </p:ext>
    </p:extLst>
  </p:cSld>
  <p:clrMapOvr>
    <a:masterClrMapping/>
  </p:clrMapOvr>
  <p:transition advClick="0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Nadpis 1"/>
          <p:cNvSpPr>
            <a:spLocks noGrp="1"/>
          </p:cNvSpPr>
          <p:nvPr>
            <p:ph type="title"/>
          </p:nvPr>
        </p:nvSpPr>
        <p:spPr>
          <a:xfrm>
            <a:off x="179388" y="692150"/>
            <a:ext cx="8785225" cy="720626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Biokeramické</a:t>
            </a:r>
            <a:r>
              <a:rPr lang="cs-CZ" alt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krytí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7939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2771775" y="1556792"/>
            <a:ext cx="5761038" cy="50138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altLang="cs-CZ" sz="1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Cerdak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krytí na rány, které obsahuje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mikroporézní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keramické kuličky s vysokou propustností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Kuličky zajišťují pročišťování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exsudátu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 ráně, mají 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absorbční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adsorbční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efekt (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absorbce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je naplnění pórů v kuličkách,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adsorbce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je navázání molekul a ostatních částic na povrch kuliček)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WoundEx</a:t>
            </a:r>
            <a:r>
              <a:rPr lang="cs-CZ" altLang="cs-C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zeolit-jodový komplex absorbuje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exsudát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z rány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Bio-aktivní jód redukuje bakterie v ráně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Prevence macerace okolí rány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přes nasátí velkého množství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exsudátu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nezvětšují svůj objem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Mají masážní efekt na ránu, sráží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hypergranulaci</a:t>
            </a: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cs-CZ" alt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7942" name="obrázek 2" descr="http://www.batist.cz/image/1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756793"/>
            <a:ext cx="720104" cy="70210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2246796" cy="22467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235047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46051"/>
      </p:ext>
    </p:extLst>
  </p:cSld>
  <p:clrMapOvr>
    <a:masterClrMapping/>
  </p:clrMapOvr>
  <p:transition advClick="0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Altrazeal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82275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924175"/>
            <a:ext cx="4244975" cy="34671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Lyofilizovaný prášek, který se v ráně změní na obvaz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 ráně možné ponechat až 14 dní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1 blistr na ránu cca 10x10cm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Vhodný na nehojící se rány – dekubity, BV, diabetické defekty </a:t>
            </a:r>
          </a:p>
        </p:txBody>
      </p:sp>
      <p:pic>
        <p:nvPicPr>
          <p:cNvPr id="182276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492375"/>
            <a:ext cx="4038600" cy="2854325"/>
          </a:xfrm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Nadpis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920037" cy="792162"/>
          </a:xfrm>
        </p:spPr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Hemostatická absorpční plena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963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140200" y="2060575"/>
            <a:ext cx="4464050" cy="3959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Tecasorb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Uhlíková mřížka z netkané textilie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Nealergizující materiál na rány akutní i chronické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Působí jako hemostatikum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Eliminuje zápach v ráně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Rány čistí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Pohlcuje </a:t>
            </a:r>
            <a:r>
              <a:rPr lang="cs-CZ" alt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exsudát</a:t>
            </a: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Při malé sekreci nutno zvlhčovat F1/1 </a:t>
            </a:r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8" y="3823130"/>
            <a:ext cx="2376264" cy="2632978"/>
          </a:xfrm>
          <a:prstGeom prst="rect">
            <a:avLst/>
          </a:prstGeom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1"/>
            <a:ext cx="1936609" cy="2265040"/>
          </a:xfrm>
          <a:prstGeom prst="rect">
            <a:avLst/>
          </a:prstGeom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53530"/>
            <a:ext cx="1071563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37437"/>
      </p:ext>
    </p:extLst>
  </p:cSld>
  <p:clrMapOvr>
    <a:masterClrMapping/>
  </p:clrMapOvr>
  <p:transition advClick="0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4524" y="404664"/>
            <a:ext cx="5449726" cy="93610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Hcel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HT,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Hcel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</a:t>
            </a:r>
            <a:endParaRPr lang="cs-CZ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6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154524" y="1340768"/>
            <a:ext cx="5809964" cy="4936225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Hcel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 HT (kyselá forma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karboxymethylované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celulózy)</a:t>
            </a:r>
            <a:r>
              <a:rPr lang="cs-CZ" sz="1800" dirty="0"/>
              <a:t>                                                                                 - 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antibakteriální (bez stříbra) netoxické krytí</a:t>
            </a:r>
            <a:b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vytváří vlhké prostředí absorpcí a retencí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exudátu</a:t>
            </a:r>
            <a:b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eliminuje projevy infekce u vybraných bakterií                      - kompaktní materiál (může přesahovat okraje rány)</a:t>
            </a:r>
            <a:b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lze použít ve všech fázích hojení rány</a:t>
            </a:r>
            <a:b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bez nežádoucích vedlejších účinků                                                   - </a:t>
            </a:r>
            <a:r>
              <a:rPr lang="cs-CZ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cs-CZ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Prontosan</a:t>
            </a:r>
            <a:r>
              <a:rPr lang="cs-CZ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Hcel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(sodná sůl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karboxymethylované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celulózy)</a:t>
            </a:r>
          </a:p>
          <a:p>
            <a:pPr marL="69850" indent="0">
              <a:buNone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vyznačuje se zvýšenou sací schopností</a:t>
            </a:r>
          </a:p>
          <a:p>
            <a:pPr marL="69850" indent="0">
              <a:buNone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na čisté rány</a:t>
            </a:r>
          </a:p>
          <a:p>
            <a:pPr marL="69850" indent="0">
              <a:buNone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v ráně více geluje</a:t>
            </a:r>
          </a:p>
          <a:p>
            <a:pPr marL="69850" indent="0">
              <a:buNone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cs-C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cs-CZ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Betadine</a:t>
            </a:r>
            <a:r>
              <a:rPr lang="cs-C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Výměna při velké sekreci 1x za 24 hod, při normální sekreci 3x týdně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Je-li rána s mírnou sekrecí, zvlhčí se </a:t>
            </a:r>
            <a:r>
              <a:rPr lang="cs-CZ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Hcel</a:t>
            </a: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F1/1</a:t>
            </a:r>
          </a:p>
          <a:p>
            <a:pPr>
              <a:buFont typeface="Wingdings" pitchFamily="2" charset="2"/>
              <a:buChar char="Ø"/>
            </a:pP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cs-CZ" altLang="cs-C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6" y="3745462"/>
            <a:ext cx="2520280" cy="25315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2520280" cy="25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0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214313" y="692150"/>
            <a:ext cx="8472487" cy="5222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Prevence  vzniku dekubitů</a:t>
            </a:r>
          </a:p>
        </p:txBody>
      </p:sp>
      <p:pic>
        <p:nvPicPr>
          <p:cNvPr id="27651" name="Picture 4" descr="PRACOVNÍ FOTO131 0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996952"/>
            <a:ext cx="2371725" cy="2911475"/>
          </a:xfrm>
          <a:noFill/>
          <a:ln w="3175">
            <a:solidFill>
              <a:schemeClr val="accent1"/>
            </a:solidFill>
          </a:ln>
        </p:spPr>
      </p:pic>
      <p:sp>
        <p:nvSpPr>
          <p:cNvPr id="27652" name="Rectangle 3"/>
          <p:cNvSpPr>
            <a:spLocks noGrp="1"/>
          </p:cNvSpPr>
          <p:nvPr>
            <p:ph type="body" sz="half" idx="2"/>
          </p:nvPr>
        </p:nvSpPr>
        <p:spPr>
          <a:xfrm>
            <a:off x="3348038" y="2349500"/>
            <a:ext cx="5607050" cy="4506913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 zátěž pat při lehu na zádech!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 kotníky a vnitřní strany kolen při lehu na boku!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Nezapomínat na fyziologické postavení všech kloubů!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 kontraktury končetin při dlouhodobém udržování ve stejné poloze!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Při manipulaci používat podložku při posunu               na lůžku!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Vyvarovat se manipulaci třením a střižnými silami!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Udržovat horní část těla v co nejnižší poloze, aby nedocházelo k posunu na lůžku!</a:t>
            </a:r>
          </a:p>
        </p:txBody>
      </p:sp>
      <p:sp>
        <p:nvSpPr>
          <p:cNvPr id="27653" name="Rectangle 7"/>
          <p:cNvSpPr txBox="1">
            <a:spLocks/>
          </p:cNvSpPr>
          <p:nvPr/>
        </p:nvSpPr>
        <p:spPr bwMode="auto">
          <a:xfrm>
            <a:off x="468313" y="2205038"/>
            <a:ext cx="2879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9537" eaLnBrk="0" hangingPunct="0">
              <a:spcBef>
                <a:spcPts val="300"/>
              </a:spcBef>
              <a:buClr>
                <a:schemeClr val="accent1"/>
              </a:buClr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</a:rPr>
              <a:t>Na co pozor!!!</a:t>
            </a:r>
          </a:p>
        </p:txBody>
      </p:sp>
    </p:spTree>
  </p:cSld>
  <p:clrMapOvr>
    <a:masterClrMapping/>
  </p:clrMapOvr>
  <p:transition advClick="0">
    <p:cut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33400"/>
            <a:ext cx="5256584" cy="990600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Traumacel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49205" y="620688"/>
            <a:ext cx="4087291" cy="43924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Bioaktivní hojení a efektivní zástava krvácení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Oxidovaná celulóza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Biokompatibilní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Plně vstřebatelné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Atraumatické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Traumacel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Biodres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Traumacel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Biodres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Comfort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Traumacel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Biodres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Disinfect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chlorhexidin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Traumacel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Biodres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gel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Traumacel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gel (AR)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Zástupný symbol pro obsah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472504"/>
            <a:ext cx="1296144" cy="99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486476"/>
            <a:ext cx="19050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Zástupný symbol pro obsah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4274" y="3356992"/>
            <a:ext cx="1600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Zástupný symbol pro obsah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088556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Zástupný symbol pro obsah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4721968"/>
            <a:ext cx="8191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Zástupný symbol pro obsah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828" y="5483969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Zástupný symbol pro obsah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8042" y="5460175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Zástupný symbol pro obsah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5438837"/>
            <a:ext cx="1584176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11" y="2344582"/>
            <a:ext cx="1009476" cy="626938"/>
          </a:xfrm>
          <a:prstGeom prst="rect">
            <a:avLst/>
          </a:prstGeom>
        </p:spPr>
      </p:pic>
      <p:pic>
        <p:nvPicPr>
          <p:cNvPr id="36" name="Zástupný symbol pro obsah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370940"/>
            <a:ext cx="14573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617412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7"/>
            <a:ext cx="8208912" cy="936104"/>
          </a:xfrm>
        </p:spPr>
        <p:txBody>
          <a:bodyPr/>
          <a:lstStyle/>
          <a:p>
            <a:pPr algn="ctr"/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Antimikrobiální krytí </a:t>
            </a:r>
            <a:r>
              <a:rPr 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metoda </a:t>
            </a:r>
            <a:r>
              <a:rPr lang="cs-CZ" sz="2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Cutimed</a:t>
            </a:r>
            <a:r>
              <a:rPr 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Sorbact</a:t>
            </a:r>
            <a:endParaRPr lang="cs-CZ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067944" y="1628800"/>
            <a:ext cx="4320480" cy="4608512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Váže a odstraňuje bakterie a ostatní mikroorganismy z kontaminovaných, kolonizovaných a infekčních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exsudujících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Obvazy jsou vyrobeny z látky potažené DACC (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dialkylkarbamylchloridu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 silnou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hydrofóbní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substancí dosahujících rychlého a efektivního navazování mikroorganismů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Mechanismus působení je založen na fyzikálním principu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hydrofóbní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(vodě odolné) interakce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oplachům, obkladům se nesmí používat obkladové roztoky (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Aqvitox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DebriEcasan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…), ale F1/1!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708920"/>
            <a:ext cx="3303504" cy="2304256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88324303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1080119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ActiMaris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gel a roztok </a:t>
            </a:r>
          </a:p>
        </p:txBody>
      </p:sp>
      <p:pic>
        <p:nvPicPr>
          <p:cNvPr id="7" name="Zástupný symbol pro obsah 6" descr="actimarin forte.pn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0443" y="4941168"/>
            <a:ext cx="2088232" cy="1789559"/>
          </a:xfrm>
          <a:prstGeom prst="rect">
            <a:avLst/>
          </a:prstGeom>
          <a:ln>
            <a:noFill/>
          </a:ln>
        </p:spPr>
      </p:pic>
      <p:pic>
        <p:nvPicPr>
          <p:cNvPr id="10" name="Zástupný symbol pro obsah 7" descr="actimaris g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3501008"/>
            <a:ext cx="2088232" cy="113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obsah 11"/>
          <p:cNvSpPr>
            <a:spLocks noGrp="1"/>
          </p:cNvSpPr>
          <p:nvPr>
            <p:ph sz="quarter" idx="4294967295"/>
          </p:nvPr>
        </p:nvSpPr>
        <p:spPr>
          <a:xfrm>
            <a:off x="2771800" y="2348880"/>
            <a:ext cx="6048672" cy="3457559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ActiMaris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obsahuje pouze přírodní účinné látky – aktivní singletový kyslík, mořskou sůl a ionizovanou zásaditou vodu                                                                                                                - kyslík dodává potřebnou energii do rány                                            - mořská sůl dodává potřebné minerály                                                - díky ionizované vodě pronikají hlouběji do tkáně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ActiMaris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senzitiv je určen na čisté rány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ActiMaris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forte je určen na rány infikované (obsahuje 5x více kyslíku a 3 více mořské soli)</a:t>
            </a:r>
          </a:p>
        </p:txBody>
      </p:sp>
      <p:pic>
        <p:nvPicPr>
          <p:cNvPr id="13" name="Zástupný symbol pro obsah 10" descr="produkt-actimaris-sensitive-300ml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7504" y="1484784"/>
            <a:ext cx="2088232" cy="181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54092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Granulox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sprej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2528081" cy="396044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347864" y="2132856"/>
            <a:ext cx="5688632" cy="331236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Hemoglobinový sprej, který podporuje hojení chronických ran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Nedostatek kyslíku je dlouhodobě považován za hlavní problém při hojení ran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 dodává difúzí spodině rány kyslík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Zlepšení okysličení spodiny rány přispívá k jejímu hojení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Nepoužívat s lokálně aplikovanými ATB, s přípravky určenými k enzymatickému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debridementu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 infikované rány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1nádoba – 30 aplikací, převazy 3x týdně</a:t>
            </a:r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58408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1080119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ActiMaris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gel a roztok </a:t>
            </a:r>
          </a:p>
        </p:txBody>
      </p:sp>
      <p:pic>
        <p:nvPicPr>
          <p:cNvPr id="7" name="Zástupný symbol pro obsah 6" descr="actimarin forte.pn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9512" y="4869160"/>
            <a:ext cx="2088232" cy="1789559"/>
          </a:xfrm>
          <a:prstGeom prst="rect">
            <a:avLst/>
          </a:prstGeom>
          <a:ln>
            <a:noFill/>
          </a:ln>
        </p:spPr>
      </p:pic>
      <p:pic>
        <p:nvPicPr>
          <p:cNvPr id="10" name="Zástupný symbol pro obsah 7" descr="actimaris g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3356992"/>
            <a:ext cx="2088232" cy="113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obsah 11"/>
          <p:cNvSpPr>
            <a:spLocks noGrp="1"/>
          </p:cNvSpPr>
          <p:nvPr>
            <p:ph sz="quarter" idx="4294967295"/>
          </p:nvPr>
        </p:nvSpPr>
        <p:spPr>
          <a:xfrm>
            <a:off x="2699792" y="2420888"/>
            <a:ext cx="6192688" cy="4032448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ActiMaris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obsahuje pouze přírodní účinné látky – aktivní singletový kyslík, mořskou sůl a ionizovanou zásaditou vodu                                                                                                    - kyslík dodává potřebnou energii do rány                                      - mořská sůl dodává potřebné minerály                                           - díky ionizované vodě pronikají hlouběji do tkáně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ActiMaris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senzitiv je určen na čisté rány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ActiMaris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forte je určen na rány infikované (obsahuje 5x více kyslíku a 3 více mořské soli)</a:t>
            </a:r>
          </a:p>
        </p:txBody>
      </p:sp>
      <p:pic>
        <p:nvPicPr>
          <p:cNvPr id="13" name="Zástupný symbol pro obsah 10" descr="produkt-actimaris-sensitive-300ml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512" y="1268760"/>
            <a:ext cx="2088232" cy="181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61544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7"/>
            <a:ext cx="820891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Lavanid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roztok, gel, krytí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2143125" cy="2143125"/>
          </a:xfrm>
          <a:prstGeom prst="rect">
            <a:avLst/>
          </a:prstGeom>
        </p:spPr>
      </p:pic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956989"/>
            <a:ext cx="2376264" cy="190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ástupný symbol pro obsah 15"/>
          <p:cNvSpPr>
            <a:spLocks noGrp="1"/>
          </p:cNvSpPr>
          <p:nvPr>
            <p:ph sz="quarter" idx="4294967295"/>
          </p:nvPr>
        </p:nvSpPr>
        <p:spPr>
          <a:xfrm>
            <a:off x="2627784" y="2564904"/>
            <a:ext cx="6192687" cy="3744416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Lavanid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a 2 - </a:t>
            </a: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isoosmotické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roztoky jsou založeny                 na </a:t>
            </a: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Ringrově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roztoku a 0,02% nebo 0,04% </a:t>
            </a: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polyhexanidu</a:t>
            </a: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Lavanid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Lavanid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V+ gel – vyšší viskozita = lepší přilnavost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Lavanid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Verband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na ráně maximálně 3 dny</a:t>
            </a:r>
          </a:p>
        </p:txBody>
      </p:sp>
      <p:pic>
        <p:nvPicPr>
          <p:cNvPr id="17" name="Zástupný symbol pro obsah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284984"/>
            <a:ext cx="1555034" cy="155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596185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7"/>
            <a:ext cx="8208912" cy="79208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Sorelex</a:t>
            </a:r>
            <a:endParaRPr 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1790700" cy="2552700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sz="quarter" idx="4294967295"/>
          </p:nvPr>
        </p:nvSpPr>
        <p:spPr>
          <a:xfrm>
            <a:off x="3851920" y="2132856"/>
            <a:ext cx="4464496" cy="3960440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Obsahuje </a:t>
            </a: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hyaluronát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sodný a </a:t>
            </a: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octenidin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dihydrochlorid</a:t>
            </a: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Vhodný na rány s různým stupněm infekce a kontaminace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Účinnost je snížena při kontaminaci      s přípravky obsahujícími jód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Převazy 2-3x týdně   </a:t>
            </a:r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1" y="4437112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005570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7"/>
            <a:ext cx="8208912" cy="93610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Ganikderma</a:t>
            </a:r>
            <a:endParaRPr 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1" y="4149080"/>
            <a:ext cx="2143125" cy="2143125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sz="quarter" idx="4294967295"/>
          </p:nvPr>
        </p:nvSpPr>
        <p:spPr>
          <a:xfrm>
            <a:off x="3923928" y="1988840"/>
            <a:ext cx="4536504" cy="4104456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akutní i chronické rány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Antibakteriální a protizánětlivé účinky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Složení:                                                      - včelí vosk, olivový olej, slunečnicový olej, hydrogenovaný ricínový olej, gallan vizmutitý, pryskyřice, kafr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Snížení bolestivosti v ráně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Převazy 2-3 dny</a:t>
            </a:r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916832"/>
            <a:ext cx="28289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188104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692697"/>
            <a:ext cx="8208911" cy="86409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Multidex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3024336" cy="3024336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2880320" cy="2880320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>
          <a:xfrm>
            <a:off x="2555776" y="2060848"/>
            <a:ext cx="6480720" cy="41764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Multidex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- krytí s obsahem </a:t>
            </a: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hydrogelu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maltodextrinu                                   - udržuje vlhké prostředí k podpoře granulace a epitelizace                                                                                       - rychle vyplňuje oblast rány                                                          - vhodný na všechny typy ran, včetně infikovaných                                                                         - překrýt neadherentním krytím                                                          - výměna za 2-3 dny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Multidex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- krytí s obsahem pudru maltodextrinu                                    - pudr s exsudátem vytvoří kompaktní krytí, které udržuje optimální vlhkost v ráně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7032283"/>
      </p:ext>
    </p:extLst>
  </p:cSld>
  <p:clrMapOvr>
    <a:masterClrMapping/>
  </p:clrMapOvr>
  <p:transition advClick="0">
    <p:cut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332657"/>
            <a:ext cx="8208912" cy="115212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Vivamel</a:t>
            </a:r>
            <a:endParaRPr 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2915419" cy="2915419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sz="quarter" idx="4294967295"/>
          </p:nvPr>
        </p:nvSpPr>
        <p:spPr>
          <a:xfrm>
            <a:off x="3419872" y="1700808"/>
            <a:ext cx="5256584" cy="4824536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Sterilní 100% kaštanový medicinální med                                                          - má nízké pH – vytváří v ráně kyselé prostředí                                                               - vysoká antimikrobiální účinnost                                       - nízký obsah vody a vysoký obsah cukru                 = vysoký osmotický tlak, který zamezuje růstu bakteriálních buněk                                                                - umožňuje vlhké hojení tím, že s exsudátem vytváří ochranný film a krytí se k ráně nepřilepí, med snižuje infekci v ráně a podporuje autolytické odstraňování nekrotické tkáně a podporuje granulaci a epitelizaci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Vhodné na všechny typy ran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Kryje se sekundárním krytím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Výměna podle sekrece a vzhledu rány cca po třech dnech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2300878" cy="230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37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Patofyziologie ran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557338"/>
            <a:ext cx="8642350" cy="4919662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Nehojící se rána vzniká v důsledku patofyziologických změn                                              v organizmu (diabetes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mellitus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 ateroskleróza, nádorové  onemocnění,…)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  nebo působením vnějších podnětů (např. dlouhodobého lokálního tlaku) na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  patofyziologicky změněnou tkáň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Hojí se per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sekundam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(často rány s rozsáhlou destrukcí tkáně)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Obvykle se hojí déle jak 4 týdny, délku hojení nelze předem určit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Při léčbě chronické rány je nutné mít na paměti, že je nutné zjistit příčinu vzniku rány a pokusit se ji odstranit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</a:rPr>
              <a:t>Termín chronická rána je podle EWMA z roku 2012 nahrazen termínem nehojící se rána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0" y="404813"/>
            <a:ext cx="9144000" cy="1012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Prevence vzniku dekubitů 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8675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3419475" y="3068638"/>
            <a:ext cx="5184775" cy="252095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Podávat kvalitní stravu                                                 – vhodná forma                                                           – správně vyvážená strava - bílkoviny, tuky, cukry, vitamíny, minerální látky, stopové prvky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Dostatečná hydratace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Podávat vhodné nutriční doplňky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9" descr="banne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217738"/>
            <a:ext cx="19589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7"/>
          <p:cNvSpPr txBox="1">
            <a:spLocks/>
          </p:cNvSpPr>
          <p:nvPr/>
        </p:nvSpPr>
        <p:spPr bwMode="auto">
          <a:xfrm>
            <a:off x="900113" y="1628775"/>
            <a:ext cx="302418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0" hangingPunct="0">
              <a:spcBef>
                <a:spcPts val="300"/>
              </a:spcBef>
              <a:buClr>
                <a:schemeClr val="accent1"/>
              </a:buClr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</a:rPr>
              <a:t>Výživa</a:t>
            </a:r>
          </a:p>
        </p:txBody>
      </p:sp>
    </p:spTree>
  </p:cSld>
  <p:clrMapOvr>
    <a:masterClrMapping/>
  </p:clrMapOvr>
  <p:transition advClick="0">
    <p:cut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7"/>
            <a:ext cx="8208912" cy="108011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Cacipliq20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2304256" cy="292953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203848" y="1412776"/>
            <a:ext cx="5400600" cy="4896544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Sprej k léčbě chronických ran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určen k obnově extracelulární matrix, která je narušena poraněním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Určen k léčbě bércových a diabetických ulcerací, stavů po amputacích a v plastické chirurgii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Zkracuje čas léčby, snižuje zápach, není toxický, neobsahuje konzervační látky, snižuje bolestivost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Kryje se neadherentním materiálem, který zajišťuje vlhkost v ráně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 aplikací nutné vyčištění rány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Aplikuje se 2x týdně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Kontraindikace - přecitlivělost na </a:t>
            </a:r>
            <a:r>
              <a:rPr lang="cs-CZ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heparoid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836619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/>
          </p:cNvSpPr>
          <p:nvPr>
            <p:ph type="title"/>
          </p:nvPr>
        </p:nvSpPr>
        <p:spPr>
          <a:xfrm>
            <a:off x="250825" y="274638"/>
            <a:ext cx="8435975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Závěr</a:t>
            </a:r>
          </a:p>
        </p:txBody>
      </p:sp>
      <p:sp>
        <p:nvSpPr>
          <p:cNvPr id="184323" name="Rectangle 3"/>
          <p:cNvSpPr>
            <a:spLocks noGrp="1"/>
          </p:cNvSpPr>
          <p:nvPr>
            <p:ph idx="1"/>
          </p:nvPr>
        </p:nvSpPr>
        <p:spPr>
          <a:xfrm>
            <a:off x="179388" y="1628775"/>
            <a:ext cx="8785225" cy="489585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 2" pitchFamily="18" charset="2"/>
              <a:buNone/>
            </a:pPr>
            <a:r>
              <a:rPr lang="cs-CZ" altLang="cs-CZ">
                <a:cs typeface="Arial" pitchFamily="34" charset="0"/>
              </a:rPr>
              <a:t>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Existuje mnoho faktorů, které ovlivňují vývoj chronické rány.                                                                               Zjištění příčiny vzniku a detailní zhodnocení takovéto rány je jedním z prvních předpokladů úspěchů léčby. Každá rána si vyžaduje přísně individuální přístup              a léčbu.                                                                                                                                        Žádný léčebný prostředek není všemocný.                                                                           Dobře zvolená kombinace celkové terapie a lokálního ošetření vytvoří potřebnou mozaiku, která vede k vyhojení defektu.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 2" pitchFamily="18" charset="2"/>
              <a:buNone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 2" pitchFamily="18" charset="2"/>
              <a:buNone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  Trpělivost, důvěra a spolupráce jak ze strany pacienta, tak i ošetřujícího personálu je nezbytnou nutností.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Nadpis 6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10699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Děkuji Vám za pozornost</a:t>
            </a:r>
          </a:p>
        </p:txBody>
      </p:sp>
      <p:sp>
        <p:nvSpPr>
          <p:cNvPr id="185347" name="TextovéPole 7"/>
          <p:cNvSpPr txBox="1">
            <a:spLocks noChangeArrowheads="1"/>
          </p:cNvSpPr>
          <p:nvPr/>
        </p:nvSpPr>
        <p:spPr bwMode="auto">
          <a:xfrm>
            <a:off x="179388" y="4868863"/>
            <a:ext cx="8964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Kontakt: 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  <a:hlinkClick r:id="rId2"/>
              </a:rPr>
              <a:t>vladimira.sipkova@ftn.cz</a:t>
            </a:r>
            <a:endParaRPr lang="cs-CZ" altLang="cs-CZ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                261083452  - ambulance</a:t>
            </a:r>
          </a:p>
          <a:p>
            <a:pPr algn="ctr"/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        734872116  - mobil </a:t>
            </a:r>
          </a:p>
        </p:txBody>
      </p:sp>
      <p:pic>
        <p:nvPicPr>
          <p:cNvPr id="177154" name="Picture 2" descr="E:\MATERIÁLY2\bez názv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25" y="2492896"/>
            <a:ext cx="2448272" cy="22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3"/>
          <p:cNvSpPr>
            <a:spLocks noGrp="1"/>
          </p:cNvSpPr>
          <p:nvPr>
            <p:ph type="title"/>
          </p:nvPr>
        </p:nvSpPr>
        <p:spPr>
          <a:xfrm>
            <a:off x="0" y="404665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Stupně dekubitů</a:t>
            </a:r>
          </a:p>
        </p:txBody>
      </p:sp>
      <p:sp>
        <p:nvSpPr>
          <p:cNvPr id="20483" name="Zástupný symbol pro obsah 1"/>
          <p:cNvSpPr>
            <a:spLocks noGrp="1"/>
          </p:cNvSpPr>
          <p:nvPr>
            <p:ph idx="1"/>
          </p:nvPr>
        </p:nvSpPr>
        <p:spPr>
          <a:xfrm>
            <a:off x="179512" y="1916832"/>
            <a:ext cx="5113213" cy="43204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1. stupeň = erytém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2. stupeň = puchýř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3. stupeň = nekróza</a:t>
            </a:r>
          </a:p>
          <a:p>
            <a:pPr>
              <a:buFont typeface="Wingdings" panose="05000000000000000000" pitchFamily="2" charset="2"/>
              <a:buChar char="v"/>
            </a:pPr>
            <a:endParaRPr lang="cs-CZ" alt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4. stupeň = komplikovaný vřed</a:t>
            </a:r>
          </a:p>
        </p:txBody>
      </p:sp>
      <p:pic>
        <p:nvPicPr>
          <p:cNvPr id="20484" name="Zástupný symbol pro obsah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585244"/>
            <a:ext cx="4104456" cy="49399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2268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/>
          </p:cNvSpPr>
          <p:nvPr>
            <p:ph type="title"/>
          </p:nvPr>
        </p:nvSpPr>
        <p:spPr>
          <a:xfrm>
            <a:off x="179388" y="620713"/>
            <a:ext cx="8785225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Dekubitus I. stupně</a:t>
            </a:r>
          </a:p>
        </p:txBody>
      </p:sp>
      <p:pic>
        <p:nvPicPr>
          <p:cNvPr id="29699" name="Picture 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628775"/>
            <a:ext cx="3078163" cy="2374900"/>
          </a:xfrm>
          <a:noFill/>
          <a:ln w="3175">
            <a:solidFill>
              <a:schemeClr val="accent1"/>
            </a:solidFill>
          </a:ln>
        </p:spPr>
      </p:pic>
      <p:pic>
        <p:nvPicPr>
          <p:cNvPr id="29700" name="Picture 8" descr="PRACOVNÍ FOTO129 0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4149725"/>
            <a:ext cx="3095625" cy="2430463"/>
          </a:xfrm>
          <a:noFill/>
          <a:ln w="3175">
            <a:solidFill>
              <a:schemeClr val="accent1"/>
            </a:solidFill>
          </a:ln>
        </p:spPr>
      </p:pic>
      <p:sp>
        <p:nvSpPr>
          <p:cNvPr id="31749" name="Rectangle 9"/>
          <p:cNvSpPr>
            <a:spLocks noGrp="1"/>
          </p:cNvSpPr>
          <p:nvPr>
            <p:ph type="body" sz="half" idx="3"/>
          </p:nvPr>
        </p:nvSpPr>
        <p:spPr>
          <a:xfrm>
            <a:off x="3563938" y="2492375"/>
            <a:ext cx="5400675" cy="40322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Na neporušené kůži se objevuje neblednoucí zčervenání, oblast je oteklá, teplá a nebolestivá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Nemocný však pociťuje pálení, svědění pokožky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Arial" pitchFamily="34" charset="0"/>
              </a:rPr>
              <a:t>Změny jsou reverzibilní = vratné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Arial" pitchFamily="34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Arial" pitchFamily="34" charset="0"/>
              </a:rPr>
              <a:t>Při stisknutí kůže na krátký okamžik                             - nezbělí, ale zůstane zarudlá</a:t>
            </a:r>
          </a:p>
          <a:p>
            <a:pPr eaLnBrk="1" hangingPunct="1">
              <a:defRPr/>
            </a:pPr>
            <a:endParaRPr lang="cs-CZ" altLang="cs-CZ" sz="2000" dirty="0">
              <a:latin typeface="Times New Roma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cs-CZ" altLang="cs-CZ" sz="2000" dirty="0">
              <a:latin typeface="Times New Roman" pitchFamily="18" charset="0"/>
            </a:endParaRPr>
          </a:p>
        </p:txBody>
      </p:sp>
    </p:spTree>
  </p:cSld>
  <p:clrMapOvr>
    <a:masterClrMapping/>
  </p:clrMapOvr>
  <p:transition advClick="0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/>
          </p:cNvSpPr>
          <p:nvPr>
            <p:ph type="title"/>
          </p:nvPr>
        </p:nvSpPr>
        <p:spPr>
          <a:xfrm>
            <a:off x="179388" y="620713"/>
            <a:ext cx="8713787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Dekubitus II. stupně</a:t>
            </a:r>
          </a:p>
        </p:txBody>
      </p:sp>
      <p:pic>
        <p:nvPicPr>
          <p:cNvPr id="30723" name="Picture 6" descr="PRACOVNÍ FOTO129 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4221163"/>
            <a:ext cx="3154363" cy="2376487"/>
          </a:xfrm>
          <a:noFill/>
          <a:ln w="3175">
            <a:solidFill>
              <a:schemeClr val="accent1"/>
            </a:solidFill>
          </a:ln>
        </p:spPr>
      </p:pic>
      <p:sp>
        <p:nvSpPr>
          <p:cNvPr id="30724" name="Rectangle 9"/>
          <p:cNvSpPr>
            <a:spLocks noGrp="1"/>
          </p:cNvSpPr>
          <p:nvPr>
            <p:ph type="body" sz="half" idx="3"/>
          </p:nvPr>
        </p:nvSpPr>
        <p:spPr>
          <a:xfrm>
            <a:off x="3779838" y="2565400"/>
            <a:ext cx="5256212" cy="381635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Dochází k poškození pokožky a kůže, vytváří se puchýře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Tato fáze je velmi bolestivá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Okraje jsou navalité, vzniká zánět kůže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Anatomicky se jedná  o poškození epidermis a dermis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Obrázek 2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628775"/>
            <a:ext cx="3168650" cy="2379663"/>
          </a:xfr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Click="0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179388" y="549275"/>
            <a:ext cx="8785225" cy="86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Dekubitus III. stupně</a:t>
            </a:r>
          </a:p>
        </p:txBody>
      </p:sp>
      <p:pic>
        <p:nvPicPr>
          <p:cNvPr id="31747" name="Picture 7" descr="P104073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84313"/>
            <a:ext cx="3095625" cy="2319337"/>
          </a:xfrm>
          <a:noFill/>
          <a:ln w="3175">
            <a:solidFill>
              <a:schemeClr val="accent1"/>
            </a:solidFill>
          </a:ln>
        </p:spPr>
      </p:pic>
      <p:pic>
        <p:nvPicPr>
          <p:cNvPr id="31748" name="Picture 8" descr="P104016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3933825"/>
            <a:ext cx="3095625" cy="2324100"/>
          </a:xfrm>
          <a:noFill/>
          <a:ln w="3175">
            <a:solidFill>
              <a:schemeClr val="accent1"/>
            </a:solidFill>
          </a:ln>
        </p:spPr>
      </p:pic>
      <p:sp>
        <p:nvSpPr>
          <p:cNvPr id="31749" name="Rectangle 8"/>
          <p:cNvSpPr>
            <a:spLocks noGrp="1"/>
          </p:cNvSpPr>
          <p:nvPr>
            <p:ph type="body" sz="half" idx="3"/>
          </p:nvPr>
        </p:nvSpPr>
        <p:spPr>
          <a:xfrm>
            <a:off x="3563938" y="2349500"/>
            <a:ext cx="5400675" cy="45085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Poškození zasahuje podkožní vrstvy, v nichž může docházet k odumírání tkáně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Tvoří se hluboký vřed, který je často kryt suchou černohnědou krustou (strup)                                   z odumřelých buněk nebo vlhkým žlutohnědým povlakem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Objevuje se teplota a nechutenství jako jedny           z mnoha odpovědí lidského těla na probíhající zánět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cs-CZ" altLang="cs-CZ" sz="2000">
              <a:latin typeface="Times New Roman" pitchFamily="18" charset="0"/>
            </a:endParaRPr>
          </a:p>
        </p:txBody>
      </p:sp>
    </p:spTree>
  </p:cSld>
  <p:clrMapOvr>
    <a:masterClrMapping/>
  </p:clrMapOvr>
  <p:transition advClick="0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/>
          </p:cNvSpPr>
          <p:nvPr>
            <p:ph type="title"/>
          </p:nvPr>
        </p:nvSpPr>
        <p:spPr>
          <a:xfrm>
            <a:off x="179388" y="692150"/>
            <a:ext cx="8785225" cy="504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Dekubitus IV. stupně</a:t>
            </a:r>
          </a:p>
        </p:txBody>
      </p:sp>
      <p:pic>
        <p:nvPicPr>
          <p:cNvPr id="32771" name="Picture 10" descr="P128054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557338"/>
            <a:ext cx="3165475" cy="2376487"/>
          </a:xfrm>
          <a:ln w="3175">
            <a:solidFill>
              <a:schemeClr val="accent1"/>
            </a:solidFill>
          </a:ln>
        </p:spPr>
      </p:pic>
      <p:pic>
        <p:nvPicPr>
          <p:cNvPr id="32772" name="Picture 11" descr="P13500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4076700"/>
            <a:ext cx="3167063" cy="2376488"/>
          </a:xfrm>
          <a:ln w="3175">
            <a:solidFill>
              <a:schemeClr val="accent1"/>
            </a:solidFill>
          </a:ln>
        </p:spPr>
      </p:pic>
      <p:sp>
        <p:nvSpPr>
          <p:cNvPr id="32773" name="Rectangle 9"/>
          <p:cNvSpPr>
            <a:spLocks noGrp="1"/>
          </p:cNvSpPr>
          <p:nvPr>
            <p:ph type="body" sz="half" idx="3"/>
          </p:nvPr>
        </p:nvSpPr>
        <p:spPr>
          <a:xfrm>
            <a:off x="3635375" y="2636838"/>
            <a:ext cx="5400675" cy="403225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Úplná ztráta kůže s destrukcemi, nekróza tkáně, poškození svalových struktur, rány jsou infikované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Nebezpečí osteomyelitidy (zánětu  kostí), celkové sepse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Tyto rány jsou pokryty černohnědou krustou              z buněk odumřelé tkáně 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cs-CZ" altLang="cs-CZ" sz="2000" dirty="0">
              <a:latin typeface="Times New Roman" pitchFamily="18" charset="0"/>
            </a:endParaRPr>
          </a:p>
        </p:txBody>
      </p:sp>
    </p:spTree>
  </p:cSld>
  <p:clrMapOvr>
    <a:masterClrMapping/>
  </p:clrMapOvr>
  <p:transition advClick="0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1297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Neidentifikovatelný dekubitus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3995936" y="3068960"/>
            <a:ext cx="5040560" cy="3600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Dekubitus, který lze hodnotit podle velikosti a zbarvení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Je bez sekrece, nevíme hloubku ani co je pod kůží, která je pevná a nelze odloučit</a:t>
            </a:r>
          </a:p>
        </p:txBody>
      </p:sp>
      <p:pic>
        <p:nvPicPr>
          <p:cNvPr id="7" name="Zástupný symbol pro obsah 4" descr="DSCF490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2708920"/>
            <a:ext cx="3672408" cy="244532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45791160"/>
      </p:ext>
    </p:extLst>
  </p:cSld>
  <p:clrMapOvr>
    <a:masterClrMapping/>
  </p:clrMapOvr>
  <p:transition advClick="0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8012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Plenková dermatitida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67544" y="1412776"/>
            <a:ext cx="8208912" cy="511256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Kontakt s močí a stolicí, okluze plenkou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Zvýšená teplota, vlhkost, tření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Macerace pokožky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Fekální enzymy, agresivní prací prášky, nevhodná kosmetika k péči o kůži, antiseptika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albicans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bakterie</a:t>
            </a:r>
          </a:p>
        </p:txBody>
      </p:sp>
      <p:pic>
        <p:nvPicPr>
          <p:cNvPr id="10" name="Zástupný symbol pro obsah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4005064"/>
            <a:ext cx="3419475" cy="2267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Zástupný symbol pro obsah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419475" cy="22796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2756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/>
          </p:cNvSpPr>
          <p:nvPr>
            <p:ph type="title"/>
          </p:nvPr>
        </p:nvSpPr>
        <p:spPr>
          <a:xfrm>
            <a:off x="179388" y="620713"/>
            <a:ext cx="8785225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200" b="1" dirty="0"/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Bércový vřed</a:t>
            </a:r>
          </a:p>
        </p:txBody>
      </p:sp>
      <p:pic>
        <p:nvPicPr>
          <p:cNvPr id="33795" name="Picture 7" descr="P117049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09688" y="2276475"/>
            <a:ext cx="2619375" cy="3494088"/>
          </a:xfrm>
          <a:ln w="3175">
            <a:solidFill>
              <a:schemeClr val="accent1"/>
            </a:solidFill>
          </a:ln>
        </p:spPr>
      </p:pic>
      <p:pic>
        <p:nvPicPr>
          <p:cNvPr id="33796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2276475"/>
            <a:ext cx="2619375" cy="3494088"/>
          </a:xfrm>
          <a:ln w="3175">
            <a:solidFill>
              <a:schemeClr val="accent1"/>
            </a:solidFill>
          </a:ln>
        </p:spPr>
      </p:pic>
      <p:sp>
        <p:nvSpPr>
          <p:cNvPr id="33797" name="TextovéPole 3"/>
          <p:cNvSpPr txBox="1">
            <a:spLocks noChangeArrowheads="1"/>
          </p:cNvSpPr>
          <p:nvPr/>
        </p:nvSpPr>
        <p:spPr bwMode="auto">
          <a:xfrm>
            <a:off x="1763713" y="1700213"/>
            <a:ext cx="1655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BV venózní</a:t>
            </a:r>
          </a:p>
        </p:txBody>
      </p:sp>
      <p:sp>
        <p:nvSpPr>
          <p:cNvPr id="33798" name="TextovéPole 4"/>
          <p:cNvSpPr txBox="1">
            <a:spLocks noChangeArrowheads="1"/>
          </p:cNvSpPr>
          <p:nvPr/>
        </p:nvSpPr>
        <p:spPr bwMode="auto">
          <a:xfrm>
            <a:off x="5580063" y="1700213"/>
            <a:ext cx="1871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BV arteriální</a:t>
            </a:r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4"/>
          <p:cNvSpPr>
            <a:spLocks noGrp="1"/>
          </p:cNvSpPr>
          <p:nvPr>
            <p:ph type="title"/>
          </p:nvPr>
        </p:nvSpPr>
        <p:spPr>
          <a:xfrm>
            <a:off x="250825" y="620713"/>
            <a:ext cx="8435975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Definice onemocnění</a:t>
            </a:r>
          </a:p>
        </p:txBody>
      </p:sp>
      <p:sp>
        <p:nvSpPr>
          <p:cNvPr id="4099" name="Zástupný symbol pro obsah 5"/>
          <p:cNvSpPr>
            <a:spLocks noGrp="1"/>
          </p:cNvSpPr>
          <p:nvPr>
            <p:ph idx="1"/>
          </p:nvPr>
        </p:nvSpPr>
        <p:spPr>
          <a:xfrm>
            <a:off x="0" y="1412875"/>
            <a:ext cx="9144000" cy="51847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Bércový vřed lze definovat jako ztrátu kožní substance, zasahující různě hluboko              do podkoží. Je to porucha anatomické struktury a funkce kůže. Hojení bércového vředu probíhá per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secundam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– výstavbou nové tkáně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Bércový vřed je onemocnění chronické, často recidivující, zpravidla spojené                  s dlouhou dobou hojení a s vysokými náklady na léčbu. Prevalence bércového vředu  v populaci dospělého věku se pohybuje mezi 0,3-1 %, ve věkových skupinách nad 70 roků se zvyšuje až na 5 %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 každé věkové skupině bércový vřed s sebou přináší problémy zdravotní, ekonomické, sociální a psychologické, neboť významně snižuje kvalitu života nemocného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Příčina bércového vředu může být rozmanitá. Převážná část bércových vředů              57-85 % má příčinu žilní, přibližně 10 % je původu arteriálního, zbývající část má příčinu jinou – erysipel, po úrazu, dědičná dispozice, obezita, sedavé zaměstnání, dlouhé stání, hormonální léčba, nevhodná obuv, …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Prognóza onemocnění je proto ve většině případů podmíněna patologicko-anatomickým a funkčním stavem žilního a arteriálního systému. Kromě těchto ukazatelů ovlivňuje hojení bércového vředu řada faktorů místních a celkových</a:t>
            </a:r>
            <a:endParaRPr lang="cs-CZ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Patofyziologie nehojících se ran</a:t>
            </a:r>
            <a:endParaRPr 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179388" y="1600200"/>
            <a:ext cx="8713787" cy="4876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Vznikají přechodem akutní rány do chronicity jako:                                                 - důsledek infekce                                                                                                         - mikrotraumatizace kůže                                                                                                - prohloubení nekrózy na podkladě základního onemocnění                                      - přítomnost přidružených onemocnění                                                                             - dlouhodobé užívání některých léků – např. kortikoidy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Mezi chronické rány řadíme:                                                                                          - dekubity                                                                                                                          - bércové vředy arteriální a žilní etiologie                                                                     - neuropatické kožní vředy (syndrom diabetické nohy)                                                  - exulcerované tumory                                                                                                      - dehizcence                                                                                                                       - posttraumatické rány                                                                       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Bércový vřed - žilní</a:t>
            </a:r>
          </a:p>
        </p:txBody>
      </p:sp>
      <p:sp>
        <p:nvSpPr>
          <p:cNvPr id="35843" name="Rectangle 6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8785225" cy="550703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Venózní bércový vřed                                                                                                         </a:t>
            </a:r>
            <a:r>
              <a:rPr lang="cs-CZ" altLang="cs-CZ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ulcus cruris venosum je chronický defekt bérce,                                                                     který vzniká v důsledku primární, ale častěji                                                                             sekundární venózní insuficience (nedostatečnosti)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Vlivem stagnace žilní krve a žilní hypertenze                                                                                          dochází postupně k atrofii kůže na bércích, kterou                                                                             provází suchost a olupování kůže, tvorba                                                                                    hemosiderinových pigmentací a sklon k ekzémům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Defekty mohou vzniknout i bez zjevné příčiny,                                                                            například nepatrným podrážděním pokožky,                                                                                                  ze kterého se postupně vyvine mělký mokvající                                                                                       vřed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Venózní bércové vředy mohou být poměrně velké,                                                                                       obvykle nebolestivé a spodina bývá potažena                                                                                                        fibrinovým povlakem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Často masivně secernují a jsou náchylné k infekci – pak mohou i značně zapáchat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Zástupný symbol pro obsah 9" descr="P145087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67400" y="1700213"/>
            <a:ext cx="3114675" cy="4152900"/>
          </a:xfrm>
          <a:ln w="3175">
            <a:solidFill>
              <a:schemeClr val="accent1"/>
            </a:solidFill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/>
          </p:cNvSpPr>
          <p:nvPr>
            <p:ph type="title"/>
          </p:nvPr>
        </p:nvSpPr>
        <p:spPr>
          <a:xfrm>
            <a:off x="107950" y="620713"/>
            <a:ext cx="8928100" cy="7207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Bércový vřed - arteriální</a:t>
            </a:r>
          </a:p>
        </p:txBody>
      </p:sp>
      <p:sp>
        <p:nvSpPr>
          <p:cNvPr id="36867" name="Rectangle 6"/>
          <p:cNvSpPr>
            <a:spLocks noGrp="1"/>
          </p:cNvSpPr>
          <p:nvPr>
            <p:ph sz="half" idx="1"/>
          </p:nvPr>
        </p:nvSpPr>
        <p:spPr>
          <a:xfrm>
            <a:off x="0" y="1412875"/>
            <a:ext cx="8893175" cy="536257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Vznik </a:t>
            </a: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arteriálního bércového vředu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je následkem ischemické choroby dolních končetin (periferního arteriálního obliterujícího onemocnění), respektive jejím čtvrtým stadiem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Nepodaří-li se předejít vzniku ulcerace včasnou                                                                                      preventivní léčbou, vzniká většinou náhle, rychle                                                                      progreduje, a to nejčastěji v následujících lokalizacích:                                                                                                                           - akrální (vzdálená) místa, jako prsty u nohou, prostory                                                             mezi prsty, na patách, mohou ovšem vzniknout i                                                                          kdekoli jinde na dolních končetinách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Arteriální vřed bývá velmi bolestivý (kromě                                                                                     přidružené diabetické neuropatie) a také hluboký –                                                                            nezřídka sahá až po fascii nebo ke kosti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Toto onemocnění doprovází jen minimálně nebo                                                                           vůbec nehmatatelný puls na příslušných arteriích,                                                                                           index kotníkového tlaku (ABPI) menší než 0,6,                                                                                     zpomalený kapilární návrat a hladká chladná pokožka s dystrofickými změnami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8" name="Zástupný symbol pro obsah 4" descr="P14705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84888" y="2276475"/>
            <a:ext cx="2808287" cy="3744913"/>
          </a:xfrm>
          <a:ln w="3175">
            <a:solidFill>
              <a:schemeClr val="accent1"/>
            </a:solidFill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36104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Ischemické rány</a:t>
            </a:r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294967295"/>
          </p:nvPr>
        </p:nvSpPr>
        <p:spPr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Možnost by-passu – podle zdravotního stavu  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Amputace k záchraně končetiny, z vitální indikace</a:t>
            </a:r>
          </a:p>
          <a:p>
            <a:pPr>
              <a:buFont typeface="Wingdings" pitchFamily="2" charset="2"/>
              <a:buChar char="v"/>
            </a:pPr>
            <a:endParaRPr lang="cs-CZ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Velká bolestivost, vyčerpání</a:t>
            </a:r>
          </a:p>
        </p:txBody>
      </p:sp>
      <p:pic>
        <p:nvPicPr>
          <p:cNvPr id="14" name="Zástupný symbol pro obsah 11" descr="P1270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717032"/>
            <a:ext cx="1944216" cy="26299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Zástupný symbol pro obsah 8" descr="P1230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84540" y="4044052"/>
            <a:ext cx="2616158" cy="1962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Zástupný symbol pro obsah 4" descr="P14004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17032"/>
            <a:ext cx="1890210" cy="25922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Zástupný symbol pro obsah 7" descr="P1440581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6588224" y="3717032"/>
            <a:ext cx="1944216" cy="25922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 descr="DSCF40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1340768"/>
            <a:ext cx="1512168" cy="22682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ázek 9" descr="P15403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2051466"/>
            <a:ext cx="2088232" cy="15661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5"/>
          <p:cNvSpPr>
            <a:spLocks noGrp="1"/>
          </p:cNvSpPr>
          <p:nvPr>
            <p:ph type="title"/>
          </p:nvPr>
        </p:nvSpPr>
        <p:spPr>
          <a:xfrm>
            <a:off x="0" y="476250"/>
            <a:ext cx="9144000" cy="10080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Změny v okolí BV v důsledku                             žilní nedostatečnosti</a:t>
            </a:r>
          </a:p>
        </p:txBody>
      </p:sp>
      <p:sp>
        <p:nvSpPr>
          <p:cNvPr id="47106" name="Zástupný symbol pro obsah 6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5085184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cs-CZ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Otok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který je obvykle prvním příznakem dekompenzace žilního oběhu. Nejvýraznější je v krajině kolem kotníků, zejména ve večerních hodinách. Zpočátku přes noc mizí, později se stává trvalým.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cs-CZ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Pigmentace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skvrny světle až temně hnědé barvy, jsou podmíněny železitým pigmentem v okolní tkáni, který se uvolňuje z červených krvinek. Jsou známkou zvýšené propustnosti žilní stěny.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cs-CZ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Dermatitida ze stázy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– se projevuje suchou, růžově zbarvenou, svědivou kůží. V dalším průběhu se barva stává sytější a dochází k mokvání.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cs-CZ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Mikrobiální ekzém</a:t>
            </a:r>
            <a:r>
              <a:rPr lang="cs-CZ" sz="1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– se projevuje výsevem červených pupínků a neštoviček se zkaleným obsahem.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cs-CZ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Hyperkeratóza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zvýšeně rohovatějící suchá kůže, která je rozčleněna do „políček“, mezi kterými se může objevit mokvání.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cs-CZ" sz="1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Lipodermatoskleróza</a:t>
            </a:r>
            <a:r>
              <a:rPr lang="cs-CZ" sz="1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– plošný tvrdý infiltrát, postihující dolní třetinu až polovinu bérce. Vzniká vazivovou přeměnou původně měkkého otoku.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cs-CZ" sz="1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Papilomatóza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měkké bradavčité výrůstky, které mohou dosáhnout gigantických rozměrů.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cs-CZ" sz="1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Atrophia</a:t>
            </a:r>
            <a:r>
              <a:rPr lang="cs-CZ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blanche</a:t>
            </a:r>
            <a:r>
              <a:rPr lang="cs-CZ" sz="1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(bílá atrofie) – lesklá, perleťovině zbarvená ložiska s tenkou kůží a prosvítajícími cévkami. Tyto okrsky mají tendenci k rozpadu a vzniku bolestivých vředů nepravidelných tvarů, se špatnou hojivou tendencí.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Časté komplikace léčby BV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435975" cy="46418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Infekce v ráně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Otoky ze špatně naložené bandáže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Nepoužívání bandáží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Nedostatečná domácí péče – hygiena, ošetřování defektů, …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Špatný stav výživy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cs-CZ" sz="2000" dirty="0"/>
          </a:p>
        </p:txBody>
      </p:sp>
      <p:pic>
        <p:nvPicPr>
          <p:cNvPr id="46084" name="Obrázek 3" descr="P12608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4365625"/>
            <a:ext cx="2667000" cy="200025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6085" name="Obrázek 4" descr="P12103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4365625"/>
            <a:ext cx="2667000" cy="200025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6086" name="Obrázek 5" descr="P12700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1412875"/>
            <a:ext cx="1768475" cy="23590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765175"/>
            <a:ext cx="8785225" cy="10080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 dělat, aby nás nohy nezradily?</a:t>
            </a:r>
            <a:b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cs-CZ" alt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205038"/>
            <a:ext cx="8640763" cy="3921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Každý den si najděte čas na pohybovou aktivitu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Vyvarujte se jednostranné zátěže, jako je dlouhé stání nebo sezení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Udržujte dolní končetiny ve zvýšené poloze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Neseďte s překříženýma nohama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Choďte v botách s nižším podpatkem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Nenoste oblečení stažené v oblasti třísel či kolen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Dbejte na hygienu dolních končetin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Sprchujte nohy střídavě teplou a studenou vodou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Udržujte si optimální tělesnou hmotnost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Stravujte se podle zásad zdravé výživy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863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Gymnastika pro zdravé nohy</a:t>
            </a:r>
            <a:br>
              <a:rPr lang="cs-CZ" altLang="cs-CZ" b="1" dirty="0">
                <a:cs typeface="Arial" pitchFamily="34" charset="0"/>
              </a:rPr>
            </a:br>
            <a:endParaRPr lang="cs-CZ" altLang="cs-CZ" b="1" dirty="0">
              <a:cs typeface="Arial" pitchFamily="34" charset="0"/>
            </a:endParaRPr>
          </a:p>
        </p:txBody>
      </p:sp>
      <p:pic>
        <p:nvPicPr>
          <p:cNvPr id="48131" name="Picture 4" descr="cvik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413"/>
            <a:ext cx="1347788" cy="1347787"/>
          </a:xfrm>
        </p:spPr>
      </p:pic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1403350" y="1349375"/>
            <a:ext cx="33845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altLang="cs-CZ" sz="1600">
                <a:latin typeface="Times New Roman" pitchFamily="18" charset="0"/>
                <a:cs typeface="Times New Roman" pitchFamily="18" charset="0"/>
              </a:rPr>
              <a:t>Postavte obě nohy na zem. Pomalu posouvejte nohu po plosce dopředu co nejdále a potom zase zpět. Cvičení opakujte nejméně 30x s každou nohou </a:t>
            </a:r>
          </a:p>
        </p:txBody>
      </p:sp>
      <p:pic>
        <p:nvPicPr>
          <p:cNvPr id="48133" name="Picture 6" descr="cvik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13303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1403350" y="3230563"/>
            <a:ext cx="31686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altLang="cs-CZ" sz="1600">
                <a:latin typeface="Times New Roman" pitchFamily="18" charset="0"/>
                <a:cs typeface="Times New Roman" pitchFamily="18" charset="0"/>
              </a:rPr>
              <a:t>Opřete špičku nohy o podlahu. Pomalu zdvihejte a zase položte patu. Cvičení opakujte nejméně 30x                 s každou nohou </a:t>
            </a:r>
          </a:p>
        </p:txBody>
      </p:sp>
      <p:pic>
        <p:nvPicPr>
          <p:cNvPr id="48135" name="Picture 8" descr="cvik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13325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1403350" y="4727575"/>
            <a:ext cx="33845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altLang="cs-CZ" sz="1600">
                <a:latin typeface="Times New Roman" pitchFamily="18" charset="0"/>
                <a:cs typeface="Times New Roman" pitchFamily="18" charset="0"/>
              </a:rPr>
              <a:t>Opřete patu o podlahu. Pomalu zdvihejte a zase položte špičku. Cvičení opakujte nejméně 30x s každou nohou </a:t>
            </a:r>
          </a:p>
        </p:txBody>
      </p:sp>
      <p:pic>
        <p:nvPicPr>
          <p:cNvPr id="48137" name="Picture 10" descr="cvik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1196975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11" descr="cvik-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3068638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12" descr="cvik-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4868863"/>
            <a:ext cx="129698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0" name="Rectangle 13"/>
          <p:cNvSpPr>
            <a:spLocks noChangeArrowheads="1"/>
          </p:cNvSpPr>
          <p:nvPr/>
        </p:nvSpPr>
        <p:spPr bwMode="auto">
          <a:xfrm>
            <a:off x="6011863" y="1370013"/>
            <a:ext cx="30241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altLang="cs-CZ" sz="1600">
                <a:latin typeface="Times New Roman" pitchFamily="18" charset="0"/>
                <a:cs typeface="Times New Roman" pitchFamily="18" charset="0"/>
              </a:rPr>
              <a:t>Přednožte. Nohou opisujte malé kruhy ve směru hodinových ručiček. Cvičení opakujte nejméně 5x s každou nohou </a:t>
            </a:r>
          </a:p>
        </p:txBody>
      </p:sp>
      <p:sp>
        <p:nvSpPr>
          <p:cNvPr id="48141" name="Rectangle 14"/>
          <p:cNvSpPr>
            <a:spLocks noChangeArrowheads="1"/>
          </p:cNvSpPr>
          <p:nvPr/>
        </p:nvSpPr>
        <p:spPr bwMode="auto">
          <a:xfrm>
            <a:off x="6011863" y="3071813"/>
            <a:ext cx="28813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altLang="cs-CZ" sz="1600">
                <a:latin typeface="Times New Roman" pitchFamily="18" charset="0"/>
                <a:cs typeface="Times New Roman" pitchFamily="18" charset="0"/>
              </a:rPr>
              <a:t>Opřete špičku nohy o podlahu. Patou opisujte půlkruhy na pravou a levou stranu. Cvičení opakujte nejméně 30x s každou nohou</a:t>
            </a:r>
            <a:r>
              <a:rPr lang="cs-CZ" altLang="cs-CZ" sz="1400"/>
              <a:t> </a:t>
            </a:r>
          </a:p>
        </p:txBody>
      </p:sp>
      <p:sp>
        <p:nvSpPr>
          <p:cNvPr id="48142" name="Rectangle 15"/>
          <p:cNvSpPr>
            <a:spLocks noChangeArrowheads="1"/>
          </p:cNvSpPr>
          <p:nvPr/>
        </p:nvSpPr>
        <p:spPr bwMode="auto">
          <a:xfrm>
            <a:off x="6084888" y="4725988"/>
            <a:ext cx="28082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altLang="cs-CZ" sz="1600" dirty="0">
                <a:latin typeface="Times New Roman" pitchFamily="18" charset="0"/>
                <a:cs typeface="Times New Roman" pitchFamily="18" charset="0"/>
              </a:rPr>
              <a:t>Opřete patu o podlahu. Špičkou opisujte půlkruhy na pravou a levou stranu. Cvičení opakujte nejméně 30x s každou nohou </a:t>
            </a:r>
          </a:p>
        </p:txBody>
      </p:sp>
      <p:sp>
        <p:nvSpPr>
          <p:cNvPr id="48143" name="Text Box 16"/>
          <p:cNvSpPr txBox="1">
            <a:spLocks noChangeArrowheads="1"/>
          </p:cNvSpPr>
          <p:nvPr/>
        </p:nvSpPr>
        <p:spPr bwMode="auto">
          <a:xfrm>
            <a:off x="1042988" y="1989138"/>
            <a:ext cx="6492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3600" b="1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48144" name="Text Box 17"/>
          <p:cNvSpPr txBox="1">
            <a:spLocks noChangeArrowheads="1"/>
          </p:cNvSpPr>
          <p:nvPr/>
        </p:nvSpPr>
        <p:spPr bwMode="auto">
          <a:xfrm>
            <a:off x="1116013" y="4005263"/>
            <a:ext cx="719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3600" b="1">
                <a:solidFill>
                  <a:schemeClr val="accent1"/>
                </a:solidFill>
              </a:rPr>
              <a:t>2.</a:t>
            </a:r>
          </a:p>
        </p:txBody>
      </p:sp>
      <p:sp>
        <p:nvSpPr>
          <p:cNvPr id="48145" name="Text Box 18"/>
          <p:cNvSpPr txBox="1">
            <a:spLocks noChangeArrowheads="1"/>
          </p:cNvSpPr>
          <p:nvPr/>
        </p:nvSpPr>
        <p:spPr bwMode="auto">
          <a:xfrm>
            <a:off x="1116013" y="5589588"/>
            <a:ext cx="719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3600" b="1">
                <a:solidFill>
                  <a:schemeClr val="accent1"/>
                </a:solidFill>
              </a:rPr>
              <a:t>3.</a:t>
            </a:r>
          </a:p>
        </p:txBody>
      </p:sp>
      <p:sp>
        <p:nvSpPr>
          <p:cNvPr id="48146" name="Text Box 19"/>
          <p:cNvSpPr txBox="1">
            <a:spLocks noChangeArrowheads="1"/>
          </p:cNvSpPr>
          <p:nvPr/>
        </p:nvSpPr>
        <p:spPr bwMode="auto">
          <a:xfrm>
            <a:off x="5292725" y="1916113"/>
            <a:ext cx="9350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/>
              <a:t> </a:t>
            </a:r>
            <a:r>
              <a:rPr lang="cs-CZ" altLang="cs-CZ" sz="3600" b="1">
                <a:solidFill>
                  <a:schemeClr val="accent1"/>
                </a:solidFill>
              </a:rPr>
              <a:t>4.</a:t>
            </a:r>
          </a:p>
        </p:txBody>
      </p:sp>
      <p:sp>
        <p:nvSpPr>
          <p:cNvPr id="48147" name="Text Box 20"/>
          <p:cNvSpPr txBox="1">
            <a:spLocks noChangeArrowheads="1"/>
          </p:cNvSpPr>
          <p:nvPr/>
        </p:nvSpPr>
        <p:spPr bwMode="auto">
          <a:xfrm>
            <a:off x="5329238" y="4005263"/>
            <a:ext cx="9715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/>
              <a:t> </a:t>
            </a:r>
            <a:r>
              <a:rPr lang="cs-CZ" altLang="cs-CZ" sz="3600" b="1">
                <a:solidFill>
                  <a:schemeClr val="accent1"/>
                </a:solidFill>
              </a:rPr>
              <a:t>5.</a:t>
            </a:r>
          </a:p>
        </p:txBody>
      </p:sp>
      <p:sp>
        <p:nvSpPr>
          <p:cNvPr id="48148" name="Text Box 21"/>
          <p:cNvSpPr txBox="1">
            <a:spLocks noChangeArrowheads="1"/>
          </p:cNvSpPr>
          <p:nvPr/>
        </p:nvSpPr>
        <p:spPr bwMode="auto">
          <a:xfrm>
            <a:off x="5508625" y="5803900"/>
            <a:ext cx="719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3600" b="1">
                <a:solidFill>
                  <a:schemeClr val="accent1"/>
                </a:solidFill>
              </a:rPr>
              <a:t>6.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/>
          </p:cNvSpPr>
          <p:nvPr>
            <p:ph type="title"/>
          </p:nvPr>
        </p:nvSpPr>
        <p:spPr>
          <a:xfrm>
            <a:off x="179388" y="549275"/>
            <a:ext cx="8785225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Diabetický vřed</a:t>
            </a:r>
          </a:p>
        </p:txBody>
      </p:sp>
      <p:pic>
        <p:nvPicPr>
          <p:cNvPr id="49155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341438"/>
            <a:ext cx="2162175" cy="2882900"/>
          </a:xfrm>
          <a:ln w="3175">
            <a:solidFill>
              <a:schemeClr val="accent1"/>
            </a:solidFill>
          </a:ln>
        </p:spPr>
      </p:pic>
      <p:sp>
        <p:nvSpPr>
          <p:cNvPr id="49156" name="Rectangle 6"/>
          <p:cNvSpPr>
            <a:spLocks noGrp="1"/>
          </p:cNvSpPr>
          <p:nvPr>
            <p:ph type="body" sz="half" idx="2"/>
          </p:nvPr>
        </p:nvSpPr>
        <p:spPr>
          <a:xfrm>
            <a:off x="3348038" y="2276475"/>
            <a:ext cx="5616575" cy="45815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Syndrom diabetické nohy je jednou                          z nejčastějších pozdních komplikací diabetu, který významně ovlivňuje kvalitu života pacientů                  s diabetem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SDN je dle WHO definován jako infekce, ulcerace nebo destrukce hlubokých tkání nohy spojená s neurologickými abnormalitami a s různým stupněm ischemické choroby dolní končetiny (ICHDK)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7" name="Picture 7" descr="P1320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365625"/>
            <a:ext cx="2979738" cy="223043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 idx="4294967295"/>
          </p:nvPr>
        </p:nvSpPr>
        <p:spPr>
          <a:xfrm>
            <a:off x="0" y="549275"/>
            <a:ext cx="9144000" cy="5937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 diabetické nohy</a:t>
            </a:r>
          </a:p>
        </p:txBody>
      </p:sp>
      <p:sp>
        <p:nvSpPr>
          <p:cNvPr id="53251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28775"/>
            <a:ext cx="8785225" cy="180022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200" dirty="0">
                <a:latin typeface="Times New Roman" pitchFamily="18" charset="0"/>
                <a:cs typeface="Times New Roman" pitchFamily="18" charset="0"/>
              </a:rPr>
              <a:t>Lokalizace - část končetiny distálně od kotníků včetně kotníku - puchýře, drobné eroze, léze, malá poranění, ulcerace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200" dirty="0">
                <a:latin typeface="Times New Roman" pitchFamily="18" charset="0"/>
                <a:cs typeface="Times New Roman" pitchFamily="18" charset="0"/>
              </a:rPr>
              <a:t>Změny probíhají dlouhodobě a bez bolesti, často skryty pod nenápadným kalusem s drobnou ulcerací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2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200" dirty="0">
                <a:latin typeface="Times New Roman" pitchFamily="18" charset="0"/>
                <a:cs typeface="Times New Roman" pitchFamily="18" charset="0"/>
              </a:rPr>
              <a:t>Klasifikace podle Wagnera je založena na posouzení hloubky ulcerace a přítomnosti infekce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cs-CZ" sz="2000" dirty="0"/>
          </a:p>
        </p:txBody>
      </p:sp>
      <p:pic>
        <p:nvPicPr>
          <p:cNvPr id="50180" name="Picture 13" descr="C:\Users\Šípková\Desktop\text_soubory\dn_1_wagner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4638" y="5143500"/>
            <a:ext cx="773112" cy="151130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181" name="Picture 11" descr="C:\Users\Šípková\Desktop\text_soubory\dn_1_wagner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5143500"/>
            <a:ext cx="776288" cy="1512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182" name="Picture 9" descr="C:\Users\Šípková\Desktop\text_soubory\dn_1_wagner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3088" y="5143500"/>
            <a:ext cx="776287" cy="1512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183" name="Picture 7" descr="C:\Users\Šípková\Desktop\text_soubory\dn_1_wagner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75" y="5143500"/>
            <a:ext cx="817563" cy="1512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184" name="Picture 5" descr="C:\Users\Šípková\Desktop\text_soubory\dn_1_wagner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6938" y="5143500"/>
            <a:ext cx="785812" cy="15001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185" name="Picture 3" descr="C:\Users\Šípková\Desktop\text_soubory\dn_1_wagner5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2750" y="5143500"/>
            <a:ext cx="792163" cy="1512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179388" y="3429000"/>
            <a:ext cx="98313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stupeň 0: noha s vysokým rizikem ulcerací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stupeň 1: povrchová ulcerace 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stupeň 2: hluboká ulcerace zasahující šlachy nebo kloubní pouzdro 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stupeň 3: hluboká ulcerace s flegmónou, abscesem nebo osteomyelitidou 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stupeň 4: lokalizovaná gangréna 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stupeň 5: gangréna celé nohy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0811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Diabetické rány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Ošetřovat podle dané situace</a:t>
            </a:r>
          </a:p>
        </p:txBody>
      </p:sp>
      <p:pic>
        <p:nvPicPr>
          <p:cNvPr id="10" name="Zástupný symbol pro obsah 7" descr="IMGP0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1916832"/>
            <a:ext cx="2664296" cy="1998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Zástupný symbol pro obsah 19" descr="P1450282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899592" y="4077072"/>
            <a:ext cx="1756469" cy="23762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Zástupný symbol pro obsah 16" descr="P14706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780928"/>
            <a:ext cx="2232248" cy="1697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Zástupný symbol pro obsah 13" descr="P14706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4437112"/>
            <a:ext cx="2664296" cy="2060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 descr="P11400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1916832"/>
            <a:ext cx="2664296" cy="1998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ázek 8" descr="P12500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4149080"/>
            <a:ext cx="1728192" cy="23762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Rány dělíme do několika skupin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107950" y="1268413"/>
            <a:ext cx="8928100" cy="537527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Podle průběhu           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akutní - kdy je poškozena jen kůže/sliznice nebo podkožní/podsliz­niční vazivo      - chronické - kdy jsou zasaženy hlubší struktury jako nervově-cévní svazky, šlachy atd.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Podle rozsahu                 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zavřené, povrchové, v částečné tloušťce, v celkové tloušťce, komplikované                     - pokud poranění pronikne stěnou do tělních dutin, mluvíme o ráně penetrující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Podle vzniku                 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traumatické (mechanické), v důsledku patofyziologických změn v organizmu nebo působením vnějších podnětů na patofyziologicky změněnou tkáň ( bércové vředy, dekubity, diabetické defekty, …)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Podle choroboplodných zárodků 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aseptické (bez zárodků), kontaminované(přítomnost zárodků, které nemusí vyvolat infekci), infikované (s přemnoženými mikroorganizmy)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Podle fáze hojení                   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nekrotická, povleklá, komplikovaná zápachem, infikovaná, granulující,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epitelizující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/>
          </p:cNvSpPr>
          <p:nvPr>
            <p:ph type="title"/>
          </p:nvPr>
        </p:nvSpPr>
        <p:spPr>
          <a:xfrm>
            <a:off x="179388" y="476250"/>
            <a:ext cx="8785225" cy="8651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Exulcerovaný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karcinom</a:t>
            </a:r>
          </a:p>
        </p:txBody>
      </p:sp>
      <p:pic>
        <p:nvPicPr>
          <p:cNvPr id="51203" name="Zástupný symbol pro obsah 5" descr="P11605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557338"/>
            <a:ext cx="3168650" cy="2373312"/>
          </a:xfrm>
          <a:ln w="3175">
            <a:solidFill>
              <a:schemeClr val="accent1"/>
            </a:solidFill>
          </a:ln>
        </p:spPr>
      </p:pic>
      <p:sp>
        <p:nvSpPr>
          <p:cNvPr id="51204" name="Rectangle 6"/>
          <p:cNvSpPr>
            <a:spLocks noGrp="1"/>
          </p:cNvSpPr>
          <p:nvPr>
            <p:ph type="body" sz="half" idx="2"/>
          </p:nvPr>
        </p:nvSpPr>
        <p:spPr>
          <a:xfrm>
            <a:off x="3348038" y="1557338"/>
            <a:ext cx="5795962" cy="496728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Exulcerované (zvředovatělé) zhoubné či nezhoubné nádory jsou méně častou příčinou chronických ran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Exulcerované nádory bývají špatně diagnostikovatelné – nezbytnou podmínkou pro správné stanovení diagnózy je histologické vyšetření tkáně z okrajů defektu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Je třeba k němu přikročit zejména v situacích, kdy hojení rány dlouhodobě stagnuje i přes dobrou péči a na spodině rány je přítomna hypertrofická granulační tkáň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 spodině chronické rány se po mnoha letech přetrvávajících zánětlivých změn může objevit také zhoubné bujení (neoplazie). Zhojení těchto ran bez léčby základního onemocnění není možné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5" name="Obráze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76700"/>
            <a:ext cx="3173412" cy="237966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0811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Exulcerace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79512" y="1700808"/>
            <a:ext cx="6048672" cy="1800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Exulcerované</a:t>
            </a: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tumory, metastázy                                                                                                 - ošetřování podle stavu - snažit se zmírnit sekreci,                                                        zápach, svědění, </a:t>
            </a:r>
            <a:r>
              <a:rPr lang="cs-CZ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bolest …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Často ve velmi pokročilém stadiu</a:t>
            </a:r>
          </a:p>
        </p:txBody>
      </p:sp>
      <p:pic>
        <p:nvPicPr>
          <p:cNvPr id="7" name="Zástupný symbol pro obsah 4" descr="P1050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419110"/>
            <a:ext cx="2520280" cy="1890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 descr="P1410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4437112"/>
            <a:ext cx="2496278" cy="1872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ázek 8" descr="P15307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700808"/>
            <a:ext cx="1923678" cy="25649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Zástupný symbol pro obsah 10" descr="P1160598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3347864" y="4437112"/>
            <a:ext cx="2520280" cy="1890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179388" y="549275"/>
            <a:ext cx="8964612" cy="7921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Dehizcence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operační rány</a:t>
            </a:r>
          </a:p>
        </p:txBody>
      </p:sp>
      <p:pic>
        <p:nvPicPr>
          <p:cNvPr id="52227" name="Picture 6" descr="P129079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773238"/>
            <a:ext cx="3132137" cy="4179887"/>
          </a:xfrm>
          <a:ln w="3175">
            <a:solidFill>
              <a:schemeClr val="accent1"/>
            </a:solidFill>
          </a:ln>
        </p:spPr>
      </p:pic>
      <p:sp>
        <p:nvSpPr>
          <p:cNvPr id="52228" name="Rectangle 5"/>
          <p:cNvSpPr>
            <a:spLocks noGrp="1"/>
          </p:cNvSpPr>
          <p:nvPr>
            <p:ph type="body" sz="half" idx="2"/>
          </p:nvPr>
        </p:nvSpPr>
        <p:spPr>
          <a:xfrm>
            <a:off x="3492500" y="1628775"/>
            <a:ext cx="5472113" cy="489585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 důvodu:                                                                  - infekce                                                                       - krvácení                                                                       - vyvolávající moment – kašel, zvracení,  vstávání z lůžka, …                                                                    - předčasné odstranění stehů                                             - vlastnosti organizmu – malignita, imunodeficit, malnutrice, …                                                                   - technická chyba při sutuře                                          - nekróza rány                                                                          - záněty kůže a okolí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Rozestup kůže a podkoží  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Může dojít k rozestupu v celé šířce a k výhřezu orgánů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36104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Dehizcence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píštěle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251520" y="1268760"/>
            <a:ext cx="8892480" cy="1080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Rozpadlé operační rány - po amputacích, po operacích břicha, hrudníku…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Nutno čistit, vyplachovat - často velmi dlouhé hojení                                            </a:t>
            </a:r>
          </a:p>
        </p:txBody>
      </p:sp>
      <p:pic>
        <p:nvPicPr>
          <p:cNvPr id="7" name="Zástupný symbol pro obsah 4" descr="IMGP1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437112"/>
            <a:ext cx="2455102" cy="1841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Zástupný symbol pro obsah 11" descr="P1190508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012160" y="2420888"/>
            <a:ext cx="2520280" cy="1890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Zástupný symbol pro obsah 10" descr="P1210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4437112"/>
            <a:ext cx="2503107" cy="1872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 descr="P14403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420888"/>
            <a:ext cx="1440160" cy="19202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Obrázek 10" descr="DSCN03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59" y="2492896"/>
            <a:ext cx="2472275" cy="18542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Obrázek 12" descr="P14907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4437112"/>
            <a:ext cx="2448272" cy="18362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179388" y="476250"/>
            <a:ext cx="8713787" cy="10080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Chronická posttraumatická rána</a:t>
            </a:r>
          </a:p>
        </p:txBody>
      </p:sp>
      <p:pic>
        <p:nvPicPr>
          <p:cNvPr id="53251" name="Zástupný symbol pro obsah 4" descr="P13409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700213"/>
            <a:ext cx="3276600" cy="4371975"/>
          </a:xfrm>
          <a:ln w="3175">
            <a:solidFill>
              <a:schemeClr val="accent1"/>
            </a:solidFill>
          </a:ln>
        </p:spPr>
      </p:pic>
      <p:sp>
        <p:nvSpPr>
          <p:cNvPr id="53252" name="Rectangle 5"/>
          <p:cNvSpPr>
            <a:spLocks noGrp="1"/>
          </p:cNvSpPr>
          <p:nvPr>
            <p:ph type="body" sz="half" idx="2"/>
          </p:nvPr>
        </p:nvSpPr>
        <p:spPr>
          <a:xfrm>
            <a:off x="4211638" y="2420938"/>
            <a:ext cx="4608512" cy="330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Chronická posttraumatická rána vzniká následkem nedostatečného primárního ošetření akutní rány nebo komplikacemi při její léčbě (infekcí, macerací, stavem pacienta apod.) 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91344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Traumatické rány vzniklé v nemocnici</a:t>
            </a:r>
            <a:endParaRPr 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20824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Poranění vzniklá obvykle nárazem o lůžko</a:t>
            </a:r>
          </a:p>
          <a:p>
            <a:pP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U seniorů často hematomy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znekrotizují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Podle stavu nutno vypustit hematom, odstranit nekrózu  </a:t>
            </a:r>
          </a:p>
          <a:p>
            <a:endParaRPr lang="cs-CZ" dirty="0"/>
          </a:p>
        </p:txBody>
      </p:sp>
      <p:pic>
        <p:nvPicPr>
          <p:cNvPr id="7" name="Zástupný symbol pro obsah 10" descr="P1220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4581128"/>
            <a:ext cx="2555379" cy="19165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Zástupný symbol pro obsah 7" descr="P1040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581128"/>
            <a:ext cx="2592288" cy="1944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Zástupný symbol pro obsah 4" descr="P10403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581128"/>
            <a:ext cx="2592289" cy="1944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ázek 9" descr="P1170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2636912"/>
            <a:ext cx="2592288" cy="19442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36104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Nehojící se rány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0" y="1268760"/>
            <a:ext cx="9144000" cy="55892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 seniorů často nehojící se rána = kožní nádor (</a:t>
            </a:r>
            <a:r>
              <a:rPr lang="cs-CZ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basaliom</a:t>
            </a:r>
            <a:r>
              <a:rPr lang="cs-CZ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Zástupný symbol pro obsah 4" descr="P1440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200" y="4581128"/>
            <a:ext cx="1351508" cy="18020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Zástupný symbol pro obsah 7" descr="P1450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581128"/>
            <a:ext cx="1350149" cy="18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Zástupný symbol pro obsah 10" descr="P14503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581128"/>
            <a:ext cx="1350149" cy="18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Zástupný symbol pro obsah 13" descr="P14801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581129"/>
            <a:ext cx="1368152" cy="18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Zástupný symbol pro obsah 19" descr="P13700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4581128"/>
            <a:ext cx="1350150" cy="18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Zástupný symbol pro obsah 24" descr="P13909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2636912"/>
            <a:ext cx="1350150" cy="1872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Zástupný symbol pro obsah 27" descr="P147066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7704" y="2636912"/>
            <a:ext cx="1368152" cy="1872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4" name="Zástupný symbol pro obsah 33" descr="P1490731.JPG"/>
          <p:cNvPicPr>
            <a:picLocks noGrp="1" noChangeAspect="1"/>
          </p:cNvPicPr>
          <p:nvPr>
            <p:ph sz="quarter" idx="4294967295"/>
          </p:nvPr>
        </p:nvPicPr>
        <p:blipFill>
          <a:blip r:embed="rId9" cstate="print"/>
          <a:stretch>
            <a:fillRect/>
          </a:stretch>
        </p:blipFill>
        <p:spPr>
          <a:xfrm rot="16200000">
            <a:off x="4391980" y="2888940"/>
            <a:ext cx="1872208" cy="1368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3" name="Zástupný symbol pro obsah 30" descr="P148033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3023828" y="2888940"/>
            <a:ext cx="1872208" cy="1368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Zástupný symbol pro obsah 16" descr="P133076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84168" y="4581128"/>
            <a:ext cx="1368152" cy="18242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Obrázek 14" descr="P154073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00192" y="1700808"/>
            <a:ext cx="2031690" cy="27089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83671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 čím se také můžeme setkat</a:t>
            </a:r>
            <a:endParaRPr lang="cs-CZ" sz="4000" dirty="0">
              <a:solidFill>
                <a:schemeClr val="accent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1520" y="2276872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St.p. elastické bandáži DK 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St.p. para aplikaci i.v. injekce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St.p. aplikaci i.m. injekcí do jednoho místa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St.p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. erysipelu na prsu</a:t>
            </a:r>
          </a:p>
        </p:txBody>
      </p:sp>
      <p:pic>
        <p:nvPicPr>
          <p:cNvPr id="7" name="Zástupný symbol pro obsah 8" descr="DSC00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4683747"/>
            <a:ext cx="2667459" cy="20005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Zástupný symbol pro obsah 4" descr="IMGP14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693124"/>
            <a:ext cx="2664296" cy="1998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Zástupný symbol pro obsah 5" descr="P12203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2883" y="4683747"/>
            <a:ext cx="2678231" cy="20086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348880"/>
            <a:ext cx="2667459" cy="2000594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596147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Kontaktní alergie, kožní komplikace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1928802"/>
            <a:ext cx="7929618" cy="390367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Pozor na možné alergie po aplikovaných materiálech, po podání léků</a:t>
            </a:r>
          </a:p>
          <a:p>
            <a:pPr>
              <a:buFont typeface="Wingdings" pitchFamily="2" charset="2"/>
              <a:buChar char="Ø"/>
            </a:pPr>
            <a:r>
              <a:rPr lang="cs-CZ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Pozor na náplasti a jejich odstranění! </a:t>
            </a:r>
          </a:p>
        </p:txBody>
      </p:sp>
      <p:pic>
        <p:nvPicPr>
          <p:cNvPr id="7" name="Zástupný symbol pro obsah 4" descr="P15009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789040"/>
            <a:ext cx="3419475" cy="25646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Zástupný symbol pro obsah 5" descr="IMGP1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672053" y="3543395"/>
            <a:ext cx="3201173" cy="24008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91344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Častý problému seniorů</a:t>
            </a:r>
            <a:endParaRPr 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Pergamenová kůže</a:t>
            </a:r>
          </a:p>
          <a:p>
            <a:endParaRPr lang="cs-CZ" dirty="0"/>
          </a:p>
        </p:txBody>
      </p:sp>
      <p:pic>
        <p:nvPicPr>
          <p:cNvPr id="4" name="Obrázek 3" descr="DSCF4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132856"/>
            <a:ext cx="3600400" cy="1828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ázek 4" descr="DSCF4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149080"/>
            <a:ext cx="3600400" cy="2400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 descr="DSCN03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420888"/>
            <a:ext cx="2517744" cy="3356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796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Rána akutní a rána chronická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sz="half" idx="1"/>
          </p:nvPr>
        </p:nvSpPr>
        <p:spPr>
          <a:xfrm>
            <a:off x="214313" y="1773238"/>
            <a:ext cx="4071937" cy="4895850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altLang="cs-CZ" b="1" dirty="0">
                <a:solidFill>
                  <a:schemeClr val="tx2"/>
                </a:solidFill>
                <a:cs typeface="Arial" pitchFamily="34" charset="0"/>
              </a:rPr>
              <a:t>     </a:t>
            </a:r>
            <a:r>
              <a:rPr lang="cs-CZ" altLang="cs-CZ" sz="24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Akutní rána</a:t>
            </a:r>
            <a:endParaRPr lang="cs-CZ" altLang="cs-CZ" sz="2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Při vzniku akutní rány se předpokládá působení nějakého zevního činitele, který vede k poškození kůže a měkkých tkání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Podle etiologie se dělí na:                         - mechanické – traumatické                         ( zavřené, povrchové, perforující     a komplikované)                                   - termické                                                   - chemické                                                   - radiační   </a:t>
            </a:r>
          </a:p>
        </p:txBody>
      </p:sp>
      <p:sp>
        <p:nvSpPr>
          <p:cNvPr id="17412" name="Zástupný symbol pro obsah 3"/>
          <p:cNvSpPr>
            <a:spLocks noGrp="1"/>
          </p:cNvSpPr>
          <p:nvPr>
            <p:ph sz="half" idx="2"/>
          </p:nvPr>
        </p:nvSpPr>
        <p:spPr>
          <a:xfrm>
            <a:off x="4214813" y="1773238"/>
            <a:ext cx="4749800" cy="4584700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altLang="cs-CZ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cs-CZ" altLang="cs-CZ" sz="24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Chronická rána</a:t>
            </a:r>
            <a:endParaRPr lang="cs-CZ" altLang="cs-CZ" sz="2400" dirty="0">
              <a:latin typeface="+mj-lt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Jako chronickou ránu označujeme sekundárně se hojící ránu, která se nehojí ani při ideálním ošetřování a dá se tudíž předpokládat, že došlo   k narušení normálního reparativního procesu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Mezi chronické rány řadíme                         - bércové vředy venózní etiologie                                          - arteriální kožní vředy                                          - dekubity                                                            - neuropatické kožní vředy                                - kožní vředy v terénu lymfedému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91344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 čím se ještě můžeme setkat</a:t>
            </a:r>
            <a:endParaRPr 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Lymfedém                                                                                                                   - problémy s bandáží, hygienou, masivní sekrecí 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09120"/>
            <a:ext cx="2880320" cy="216024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Zástupný symbol pro obsah 4" descr="P1010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84168" y="4509120"/>
            <a:ext cx="2880320" cy="2160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284983"/>
            <a:ext cx="2538282" cy="33843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91344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Stomie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žilní vstupy </a:t>
            </a:r>
            <a:endParaRPr 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Tracheostomie, PEG,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nefrostomie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urostomie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 kolostomie, centrální žilní vstupy, kanyly</a:t>
            </a:r>
          </a:p>
          <a:p>
            <a:endParaRPr lang="cs-CZ" dirty="0"/>
          </a:p>
        </p:txBody>
      </p:sp>
      <p:pic>
        <p:nvPicPr>
          <p:cNvPr id="4" name="Zástupný symbol pro obsah 4" descr="P1050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36912"/>
            <a:ext cx="2376264" cy="17725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Zástupný symbol pro obsah 10" descr="P1050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636912"/>
            <a:ext cx="2376264" cy="18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Zástupný symbol pro obsah 7" descr="P1060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2636912"/>
            <a:ext cx="2448272" cy="18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Zástupný symbol pro obsah 13" descr="P10603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437112"/>
            <a:ext cx="2376264" cy="1728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Zástupný symbol pro obsah 19" descr="P10605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4437112"/>
            <a:ext cx="2376264" cy="1728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Zástupný symbol pro obsah 22" descr="P10608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00192" y="4437112"/>
            <a:ext cx="2448272" cy="17761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8316913" cy="14398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       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Evaluace - </a:t>
            </a:r>
            <a:r>
              <a:rPr lang="cs-CZ" alt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zhodnocení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</a:t>
            </a:r>
            <a:r>
              <a:rPr lang="cs-CZ" alt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rány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60575"/>
            <a:ext cx="8229600" cy="45132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Druh rány - dekubit, bércový vřed, diabetický defekt, dehiscence v ráně, 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Lokalizace - kde se rána nachází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Vzhled - rána nekrotická, povleklá, infikovaná, granulující, epitelizující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Stupeň poškození - I.-IV. stupeň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Sekrece - masivní, mírná, bez sekrece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Bolest - trvalá, při převazu, v ráně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Zápach - ostrý, mírný, bez zápachu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Okolí - klidné, zarudlé, oteklé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Velikost a hloubka  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2239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cs typeface="Arial" pitchFamily="34" charset="0"/>
              </a:rPr>
              <a:t> </a:t>
            </a: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Eliminace osídlení choroboplodnými zárodky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250825" y="2492375"/>
            <a:ext cx="8642350" cy="4081463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Infekce je hlavním faktorem, který vede ke stagnaci hojení rány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Všechny otevřené rány jsou kontaminovány mikroorganismy okolního prostředí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I když se infekce nevyvine u všech těchto ran, u pacientů se sníženou funkcí imunitního systému význam baktérií na spodině rány stoupá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Baktérie přítomné na spodině rány produkují mikrobiální toxiny a enzymy, které dále poškozují zdravé buňky tkání a narušují hojení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Negativní vlivy, které ve svém výsledku zpomalují hojení rány, mohou mít příčinu i v přirozených reakcích těla na poranění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7921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Infekce v ráně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642350" cy="5113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Kontaminace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GB" alt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3050" lvl="1" indent="0" eaLnBrk="1" hangingPunct="1">
              <a:lnSpc>
                <a:spcPct val="90000"/>
              </a:lnSpc>
              <a:spcBef>
                <a:spcPct val="25000"/>
              </a:spcBef>
              <a:buFont typeface="Arial" pitchFamily="34" charset="0"/>
              <a:buNone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Bakteriální kolonizace – typická pro chronické rány</a:t>
            </a:r>
            <a:endParaRPr lang="en-GB" altLang="cs-CZ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Kolonizace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73050" lvl="1" indent="0" eaLnBrk="1" hangingPunct="1">
              <a:lnSpc>
                <a:spcPct val="90000"/>
              </a:lnSpc>
              <a:spcBef>
                <a:spcPct val="25000"/>
              </a:spcBef>
              <a:buFont typeface="Arial" pitchFamily="34" charset="0"/>
              <a:buNone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Bakteriální kolonie nenapadají okolní tkáně</a:t>
            </a:r>
            <a:endParaRPr lang="en-GB" altLang="cs-CZ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v"/>
            </a:pPr>
            <a:r>
              <a:rPr lang="cs-CZ" altLang="de-DE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Kritická kolonizace</a:t>
            </a:r>
            <a:r>
              <a:rPr lang="en-GB" altLang="de-DE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73050" lvl="1" indent="0" eaLnBrk="1" hangingPunct="1">
              <a:lnSpc>
                <a:spcPct val="90000"/>
              </a:lnSpc>
              <a:spcBef>
                <a:spcPct val="25000"/>
              </a:spcBef>
              <a:buFont typeface="Arial" pitchFamily="34" charset="0"/>
              <a:buNone/>
            </a:pPr>
            <a:r>
              <a:rPr lang="en-GB" altLang="cs-CZ" dirty="0" err="1">
                <a:latin typeface="Times New Roman" pitchFamily="18" charset="0"/>
                <a:cs typeface="Times New Roman" pitchFamily="18" charset="0"/>
              </a:rPr>
              <a:t>Infiltra</a:t>
            </a:r>
            <a:r>
              <a:rPr lang="cs-CZ" altLang="cs-CZ" dirty="0" err="1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 bakterií do oběhového systému</a:t>
            </a:r>
            <a:endParaRPr lang="en-GB" altLang="cs-CZ" dirty="0">
              <a:latin typeface="Times New Roman" pitchFamily="18" charset="0"/>
              <a:cs typeface="Times New Roman" pitchFamily="18" charset="0"/>
            </a:endParaRPr>
          </a:p>
          <a:p>
            <a:pPr marL="273050" lvl="1" indent="0" eaLnBrk="1" hangingPunct="1">
              <a:lnSpc>
                <a:spcPct val="90000"/>
              </a:lnSpc>
              <a:spcBef>
                <a:spcPct val="25000"/>
              </a:spcBef>
              <a:buFont typeface="Arial" pitchFamily="34" charset="0"/>
              <a:buNone/>
            </a:pPr>
            <a:r>
              <a:rPr lang="cs-CZ" altLang="de-DE" dirty="0">
                <a:latin typeface="Times New Roman" pitchFamily="18" charset="0"/>
                <a:cs typeface="Times New Roman" pitchFamily="18" charset="0"/>
              </a:rPr>
              <a:t>Nehojící se tendence </a:t>
            </a:r>
            <a:endParaRPr lang="en-GB" altLang="de-DE" dirty="0">
              <a:latin typeface="Times New Roman" pitchFamily="18" charset="0"/>
              <a:cs typeface="Times New Roman" pitchFamily="18" charset="0"/>
            </a:endParaRPr>
          </a:p>
          <a:p>
            <a:pPr marL="273050" lvl="1" indent="0" eaLnBrk="1" hangingPunct="1">
              <a:lnSpc>
                <a:spcPct val="90000"/>
              </a:lnSpc>
              <a:spcBef>
                <a:spcPct val="25000"/>
              </a:spcBef>
              <a:buFont typeface="Arial" pitchFamily="34" charset="0"/>
              <a:buNone/>
            </a:pPr>
            <a:r>
              <a:rPr lang="cs-CZ" altLang="de-DE" dirty="0">
                <a:latin typeface="Times New Roman" pitchFamily="18" charset="0"/>
                <a:cs typeface="Times New Roman" pitchFamily="18" charset="0"/>
              </a:rPr>
              <a:t>Přítomnost </a:t>
            </a: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altLang="de-DE" dirty="0" err="1">
                <a:latin typeface="Times New Roman" pitchFamily="18" charset="0"/>
                <a:cs typeface="Times New Roman" pitchFamily="18" charset="0"/>
              </a:rPr>
              <a:t>atogenních</a:t>
            </a:r>
            <a:r>
              <a:rPr lang="cs-CZ" altLang="de-DE" dirty="0">
                <a:latin typeface="Times New Roman" pitchFamily="18" charset="0"/>
                <a:cs typeface="Times New Roman" pitchFamily="18" charset="0"/>
              </a:rPr>
              <a:t> mikroorganismů</a:t>
            </a:r>
            <a:r>
              <a:rPr lang="en-GB" altLang="de-DE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273050" lvl="1" indent="0" eaLnBrk="1" hangingPunct="1">
              <a:lnSpc>
                <a:spcPct val="90000"/>
              </a:lnSpc>
              <a:spcBef>
                <a:spcPct val="25000"/>
              </a:spcBef>
              <a:buFont typeface="Arial" pitchFamily="34" charset="0"/>
              <a:buNone/>
            </a:pP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cs-CZ" altLang="de-DE" dirty="0" err="1">
                <a:latin typeface="Times New Roman" pitchFamily="18" charset="0"/>
                <a:cs typeface="Times New Roman" pitchFamily="18" charset="0"/>
              </a:rPr>
              <a:t>lasické</a:t>
            </a:r>
            <a:r>
              <a:rPr lang="cs-CZ" altLang="de-DE" dirty="0">
                <a:latin typeface="Times New Roman" pitchFamily="18" charset="0"/>
                <a:cs typeface="Times New Roman" pitchFamily="18" charset="0"/>
              </a:rPr>
              <a:t> známky </a:t>
            </a:r>
            <a:r>
              <a:rPr lang="cs-CZ" altLang="de-DE" dirty="0" err="1">
                <a:latin typeface="Times New Roman" pitchFamily="18" charset="0"/>
                <a:cs typeface="Times New Roman" pitchFamily="18" charset="0"/>
              </a:rPr>
              <a:t>inf</a:t>
            </a:r>
            <a:r>
              <a:rPr lang="de-DE" altLang="de-DE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cs-CZ" altLang="de-DE" dirty="0" err="1">
                <a:latin typeface="Times New Roman" pitchFamily="18" charset="0"/>
                <a:cs typeface="Times New Roman" pitchFamily="18" charset="0"/>
              </a:rPr>
              <a:t>kce</a:t>
            </a:r>
            <a:r>
              <a:rPr lang="cs-CZ" altLang="de-DE" dirty="0">
                <a:latin typeface="Times New Roman" pitchFamily="18" charset="0"/>
                <a:cs typeface="Times New Roman" pitchFamily="18" charset="0"/>
              </a:rPr>
              <a:t> dosud chybí</a:t>
            </a:r>
            <a:endParaRPr lang="en-GB" altLang="de-DE" dirty="0">
              <a:latin typeface="Times New Roman" pitchFamily="18" charset="0"/>
              <a:cs typeface="Times New Roman" pitchFamily="18" charset="0"/>
            </a:endParaRPr>
          </a:p>
          <a:p>
            <a:pPr marL="273050" lvl="1" indent="0" eaLnBrk="1" hangingPunct="1">
              <a:lnSpc>
                <a:spcPct val="90000"/>
              </a:lnSpc>
              <a:spcBef>
                <a:spcPct val="25000"/>
              </a:spcBef>
              <a:buFont typeface="Arial" pitchFamily="34" charset="0"/>
              <a:buNone/>
            </a:pPr>
            <a:r>
              <a:rPr lang="cs-CZ" altLang="de-DE" dirty="0">
                <a:latin typeface="Times New Roman" pitchFamily="18" charset="0"/>
                <a:cs typeface="Times New Roman" pitchFamily="18" charset="0"/>
              </a:rPr>
              <a:t>Přítomnost </a:t>
            </a:r>
            <a:r>
              <a:rPr lang="en-GB" altLang="de-DE" dirty="0">
                <a:latin typeface="Times New Roman" pitchFamily="18" charset="0"/>
                <a:cs typeface="Times New Roman" pitchFamily="18" charset="0"/>
              </a:rPr>
              <a:t>biofilm</a:t>
            </a:r>
            <a:r>
              <a:rPr lang="cs-CZ" altLang="de-DE" dirty="0">
                <a:latin typeface="Times New Roman" pitchFamily="18" charset="0"/>
                <a:cs typeface="Times New Roman" pitchFamily="18" charset="0"/>
              </a:rPr>
              <a:t>u </a:t>
            </a:r>
            <a:endParaRPr lang="en-GB" altLang="de-DE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Lokální infekce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73050" lvl="1" indent="0" eaLnBrk="1" hangingPunct="1">
              <a:lnSpc>
                <a:spcPct val="90000"/>
              </a:lnSpc>
              <a:spcBef>
                <a:spcPct val="25000"/>
              </a:spcBef>
              <a:buFont typeface="Arial" pitchFamily="34" charset="0"/>
              <a:buNone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Kolonizace s klasickými známkami infekce</a:t>
            </a:r>
            <a:r>
              <a:rPr lang="en-GB" altLang="cs-C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(otok, zarudnutí, teplota, zápach, bolest…..)</a:t>
            </a:r>
            <a:endParaRPr lang="en-GB" altLang="cs-CZ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Systémová infekce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(rozvoj sepse)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8651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Odběr biologického materiálu  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28775"/>
            <a:ext cx="3995738" cy="4895850"/>
          </a:xfrm>
          <a:noFill/>
        </p:spPr>
      </p:pic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3779838" y="1989138"/>
            <a:ext cx="5113337" cy="4464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Technické provedení</a:t>
            </a:r>
          </a:p>
          <a:p>
            <a:pPr marL="109537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 - materiál odebíráme po opláchnutí rány a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debridementu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 štětičkou rotujeme po povrchu rány v rozsahu cca 360° a pohybujeme se     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cik-cak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Materiál odebíráme bez hnisu a tkáňové drtě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Pokud neodebíráme do zkumavky s půdou, je potřeba materiál ihned předat do laboratoře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>
          <a:xfrm>
            <a:off x="107950" y="476250"/>
            <a:ext cx="8928100" cy="9366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Léčba infekce v ráně</a:t>
            </a:r>
          </a:p>
        </p:txBody>
      </p:sp>
      <p:sp>
        <p:nvSpPr>
          <p:cNvPr id="58371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19431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Antimikrobiální krytí – mřížky, gely, materiály se stříbrem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Lokální antibiotika – aplikovat cíleně podle výsledku stěru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Celkově podávaná antibiotika – podávat podle výsledku stěru z rány</a:t>
            </a:r>
          </a:p>
        </p:txBody>
      </p:sp>
      <p:pic>
        <p:nvPicPr>
          <p:cNvPr id="58372" name="Zástupný symbol pro obsah 8" descr="P13108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119438"/>
            <a:ext cx="2370137" cy="1778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73" name="Obdélník 1"/>
          <p:cNvSpPr>
            <a:spLocks noChangeArrowheads="1"/>
          </p:cNvSpPr>
          <p:nvPr/>
        </p:nvSpPr>
        <p:spPr bwMode="auto">
          <a:xfrm flipH="1">
            <a:off x="539750" y="5013325"/>
            <a:ext cx="360045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Gentamicini sulfas               0,08</a:t>
            </a:r>
          </a:p>
          <a:p>
            <a:pPr>
              <a:buFont typeface="Wingdings" pitchFamily="2" charset="2"/>
              <a:buNone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Glycerolum 85%                  8,0</a:t>
            </a:r>
          </a:p>
          <a:p>
            <a:pPr>
              <a:buFont typeface="Wingdings" pitchFamily="2" charset="2"/>
              <a:buNone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Methylcelulosa                     3,0</a:t>
            </a:r>
          </a:p>
          <a:p>
            <a:pPr>
              <a:buFont typeface="Wingdings" pitchFamily="2" charset="2"/>
              <a:buNone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Aqua purificata ad               80,0</a:t>
            </a:r>
          </a:p>
          <a:p>
            <a:pPr>
              <a:buFont typeface="Wingdings" pitchFamily="2" charset="2"/>
              <a:buNone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D.S.: zevně</a:t>
            </a:r>
          </a:p>
        </p:txBody>
      </p:sp>
      <p:pic>
        <p:nvPicPr>
          <p:cNvPr id="58374" name="Zástupný symbol pro obsah 4" descr="P13108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513" y="3071813"/>
            <a:ext cx="2355850" cy="17668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75" name="Obdélník 11"/>
          <p:cNvSpPr>
            <a:spLocks noChangeArrowheads="1"/>
          </p:cNvSpPr>
          <p:nvPr/>
        </p:nvSpPr>
        <p:spPr bwMode="auto">
          <a:xfrm>
            <a:off x="5219700" y="5013325"/>
            <a:ext cx="36734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Chloramphenicolum               2,4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Glycerolum      85%               18g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Methylcellulosum                   3,0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Aqua purificata ad                 80,0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D.S.: zevně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0" y="332657"/>
            <a:ext cx="9144000" cy="7920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Chronická rána - léčba podle spodiny</a:t>
            </a:r>
          </a:p>
        </p:txBody>
      </p:sp>
      <p:sp>
        <p:nvSpPr>
          <p:cNvPr id="59395" name="Rectangle 3"/>
          <p:cNvSpPr>
            <a:spLocks noGrp="1"/>
          </p:cNvSpPr>
          <p:nvPr>
            <p:ph idx="1"/>
          </p:nvPr>
        </p:nvSpPr>
        <p:spPr>
          <a:xfrm>
            <a:off x="0" y="1052737"/>
            <a:ext cx="9144000" cy="5544914"/>
          </a:xfrm>
        </p:spPr>
        <p:txBody>
          <a:bodyPr/>
          <a:lstStyle/>
          <a:p>
            <a:pPr eaLnBrk="1" hangingPunct="1">
              <a:buFont typeface="Georgia" pitchFamily="18" charset="0"/>
              <a:buNone/>
            </a:pPr>
            <a:r>
              <a:rPr lang="cs-CZ" altLang="cs-CZ" sz="16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Převažující barva spodiny rány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Černá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rána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spodina kožních vředů je kryta nekrózou - suchou nebo vlhkou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gangrenou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pod ní blátivá spodina, granulační tkáň nebo měkké podkožní tkáně. Léčba: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debridement</a:t>
            </a: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Černo</a:t>
            </a:r>
            <a:r>
              <a:rPr lang="cs-CZ" altLang="cs-CZ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-žlutá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rána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vlhká nekróza, nekrotický podkožní tuk. Léčba: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debridement</a:t>
            </a: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Žlutá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rána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znak nekrózy a hnisu, vždy je nutno myslet na infekci, prostředí vhodné pro množení bakterií. Léčba: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debridement</a:t>
            </a: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Žluto</a:t>
            </a:r>
            <a:r>
              <a:rPr lang="cs-CZ" altLang="cs-C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-červená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rána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červená složka -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koagula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kolonizace rány hemolytickými bakteriálními kmeny, zdravá granulační tkáň. Léčba: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debridement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lokální antiseptika, vlhké prostředí pro zhojení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Červená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rána</a:t>
            </a: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zdravá granulační tkáň; selhání nebo stagnace hojení, rozpad granulace. Léčba: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debridement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proč došlo ke stagnaci nebo rozpadu granulací?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Červeno</a:t>
            </a:r>
            <a:r>
              <a:rPr lang="cs-CZ" altLang="cs-CZ" sz="2000" b="1" dirty="0">
                <a:solidFill>
                  <a:srgbClr val="F494BD"/>
                </a:solidFill>
                <a:latin typeface="Times New Roman" pitchFamily="18" charset="0"/>
                <a:cs typeface="Times New Roman" pitchFamily="18" charset="0"/>
              </a:rPr>
              <a:t>-růžová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- tenká vrstva čerstvého epitelu, prosvítá granulační tkáň. Léčba: stabilní vlhké prostředí, ochrana před infekcí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 dirty="0">
                <a:solidFill>
                  <a:srgbClr val="F494BD"/>
                </a:solidFill>
                <a:latin typeface="Times New Roman" pitchFamily="18" charset="0"/>
                <a:cs typeface="Times New Roman" pitchFamily="18" charset="0"/>
              </a:rPr>
              <a:t>Růžová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rána 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kožní vřed přikryt novým epitelem. Léčba: ochrana epitelu před poškozením</a:t>
            </a:r>
            <a:endParaRPr lang="en-US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>
          <a:xfrm>
            <a:off x="428625" y="620713"/>
            <a:ext cx="8258175" cy="6651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Péče o chronické rány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>
          <a:xfrm>
            <a:off x="142875" y="1700213"/>
            <a:ext cx="9001125" cy="487203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Každá rána je jedinečná a vyžaduje individuální péči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Cílem ošetřovatelské péče je zabránit vzniku infekce v ráně, podporovat hojení rány a tlumit bolest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Indikace k převazu:                                                                                                               -</a:t>
            </a:r>
            <a:r>
              <a:rPr lang="cs-CZ" altLang="cs-CZ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kontrola rány - sledování procesu hojení a včasné poznání komplikace při hojení                                                                   - léčba lokální infekce - aplikace léků a léčivých látek                                                                                                      - odstranění exsudátu nebo nekrotické tkáně a odstranění stehů                                                                                            - manipulace s drény - zavedení, vyjmutí, zkrácení, proplach, výměna 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Základy péče o chronickou ránu</a:t>
            </a:r>
          </a:p>
        </p:txBody>
      </p:sp>
      <p:sp>
        <p:nvSpPr>
          <p:cNvPr id="61443" name="Zástupný symbol pro obsah 1"/>
          <p:cNvSpPr>
            <a:spLocks noGrp="1"/>
          </p:cNvSpPr>
          <p:nvPr>
            <p:ph sz="half" idx="1"/>
          </p:nvPr>
        </p:nvSpPr>
        <p:spPr>
          <a:xfrm>
            <a:off x="179388" y="1916113"/>
            <a:ext cx="8785225" cy="468153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Převazy provádíme v poloze pro pacienta pohodlné – nesmí být v napětí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Vzájemně se dotýkající povrchy kůže a kožní výčnělky podkládáme při obvazování tak, aby nedocházelo ke tření a následnému odírání kůže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Při obvazování končetin ponecháme (pokud je to možné) koncové části volné, aby byla možná kontrola cirkulace krve – hlavně u elastických bandáží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Obvaz přikládáme tak, aby tlak jednotlivých otoček byl rovnoměrný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Krycí obvaz musí nejméně o 5cm přesahovat ránu na všech čtyřech stranách a obinadlo, které přikládáme na fixaci rány musí alespoň o 5cm přesahovat krycí čtverec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Pozor u pacientů s pergamenovou kůží – nebezpečí poranění při odstraňování fixačních náplastí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Pracujeme v rukavicích (minimálně dva páry)  - jedny na odstranění obvazu, další na ošetření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792163"/>
          </a:xfrm>
          <a:noFill/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Faktory ovlivňující proces hojení ran</a:t>
            </a:r>
          </a:p>
        </p:txBody>
      </p:sp>
      <p:sp>
        <p:nvSpPr>
          <p:cNvPr id="15363" name="TextovéPole 5"/>
          <p:cNvSpPr txBox="1">
            <a:spLocks noChangeArrowheads="1"/>
          </p:cNvSpPr>
          <p:nvPr/>
        </p:nvSpPr>
        <p:spPr bwMode="auto">
          <a:xfrm>
            <a:off x="-1" y="1125539"/>
            <a:ext cx="9144001" cy="4616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Obecné vlivy                           Lokální faktory</a:t>
            </a:r>
          </a:p>
        </p:txBody>
      </p:sp>
      <p:sp>
        <p:nvSpPr>
          <p:cNvPr id="15364" name="TextovéPole 6"/>
          <p:cNvSpPr txBox="1">
            <a:spLocks noChangeArrowheads="1"/>
          </p:cNvSpPr>
          <p:nvPr/>
        </p:nvSpPr>
        <p:spPr bwMode="auto">
          <a:xfrm>
            <a:off x="1" y="1587206"/>
            <a:ext cx="4716015" cy="4616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Proces stárnutí kůže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" y="2048871"/>
            <a:ext cx="4716015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Zdravotní stav pacienta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 výživy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 imunity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komorbidity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polypragmazie</a:t>
            </a:r>
            <a:r>
              <a:rPr lang="cs-CZ" sz="2400" dirty="0"/>
              <a:t> </a:t>
            </a:r>
          </a:p>
        </p:txBody>
      </p:sp>
      <p:sp>
        <p:nvSpPr>
          <p:cNvPr id="15366" name="TextovéPole 8"/>
          <p:cNvSpPr txBox="1">
            <a:spLocks noChangeArrowheads="1"/>
          </p:cNvSpPr>
          <p:nvPr/>
        </p:nvSpPr>
        <p:spPr bwMode="auto">
          <a:xfrm rot="10800000" flipV="1">
            <a:off x="-1" y="3979588"/>
            <a:ext cx="4716017" cy="4616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Sociální podmínky pacienta</a:t>
            </a:r>
          </a:p>
        </p:txBody>
      </p:sp>
      <p:sp>
        <p:nvSpPr>
          <p:cNvPr id="15367" name="TextovéPole 9"/>
          <p:cNvSpPr txBox="1">
            <a:spLocks noChangeArrowheads="1"/>
          </p:cNvSpPr>
          <p:nvPr/>
        </p:nvSpPr>
        <p:spPr bwMode="auto">
          <a:xfrm rot="10800000" flipV="1">
            <a:off x="-3" y="4433893"/>
            <a:ext cx="4716018" cy="4616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400">
                <a:latin typeface="Times New Roman" pitchFamily="18" charset="0"/>
                <a:cs typeface="Times New Roman" pitchFamily="18" charset="0"/>
              </a:rPr>
              <a:t>Psychický stav pacienta</a:t>
            </a:r>
          </a:p>
        </p:txBody>
      </p:sp>
      <p:sp>
        <p:nvSpPr>
          <p:cNvPr id="15368" name="TextovéPole 10"/>
          <p:cNvSpPr txBox="1">
            <a:spLocks noChangeArrowheads="1"/>
          </p:cNvSpPr>
          <p:nvPr/>
        </p:nvSpPr>
        <p:spPr bwMode="auto">
          <a:xfrm>
            <a:off x="0" y="4895559"/>
            <a:ext cx="4716016" cy="8309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Profesionalita převazu a znalost léčby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716017" y="1587204"/>
            <a:ext cx="4421144" cy="4112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Faktory týkající se konkrétní rány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lokalizace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velikost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hloubka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vzhled spodiny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sekrece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přítomnost infekce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 okolí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zápach 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0" name="TextovéPole 12"/>
          <p:cNvSpPr txBox="1">
            <a:spLocks noChangeArrowheads="1"/>
          </p:cNvSpPr>
          <p:nvPr/>
        </p:nvSpPr>
        <p:spPr bwMode="auto">
          <a:xfrm>
            <a:off x="1" y="5726556"/>
            <a:ext cx="9143999" cy="4616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Etiologie rány a její stáří</a:t>
            </a:r>
          </a:p>
        </p:txBody>
      </p:sp>
      <p:sp>
        <p:nvSpPr>
          <p:cNvPr id="15371" name="TextovéPole 13"/>
          <p:cNvSpPr txBox="1">
            <a:spLocks noChangeArrowheads="1"/>
          </p:cNvSpPr>
          <p:nvPr/>
        </p:nvSpPr>
        <p:spPr bwMode="auto">
          <a:xfrm>
            <a:off x="1" y="6188221"/>
            <a:ext cx="9143999" cy="4616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                                                  Bolest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" y="6584654"/>
            <a:ext cx="9143999" cy="27334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360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>
          <a:xfrm>
            <a:off x="285750" y="620713"/>
            <a:ext cx="8401050" cy="4508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Základy péče o chronickou ránu</a:t>
            </a:r>
          </a:p>
        </p:txBody>
      </p:sp>
      <p:sp>
        <p:nvSpPr>
          <p:cNvPr id="62467" name="Zástupný symbol pro obsah 2"/>
          <p:cNvSpPr>
            <a:spLocks noGrp="1"/>
          </p:cNvSpPr>
          <p:nvPr>
            <p:ph idx="1"/>
          </p:nvPr>
        </p:nvSpPr>
        <p:spPr>
          <a:xfrm>
            <a:off x="285750" y="1700213"/>
            <a:ext cx="8401050" cy="48720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Rány se smíme dotýkat jen rukou v rukavici a nebo sterilním nástrojem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Dodržujeme všechny zásady asepse a antisepse, sterilitu nástrojů, obvazového materiálu a léčivých prostředků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Náplast odstraňujeme vždy tahem směrem k ráně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Aseptická rána se čistí a desinfikuje směrem od středu do stran a shora dolů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Septická rána se čistí z periferie do středu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Znečištěná rána se čistí směrem od nejméně znečištěného místa po nejvíce znečištěné místo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 péči o ránu patří i péče o okolí rány, z okolí odstraňujeme zaschlou krev a zbytky náplasti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Před převazem a po ukončení převazu provádíme důslednou hygienu a dezinfekci rukou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Při převazu by měl mít podle možnosti pacient soukromí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Během převazu je potřeba s pacientem komunikovat – vysvětlit, co se bude dít, proč určitou činnost děláme, ptáme se na bolest, …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>
          <a:xfrm>
            <a:off x="214313" y="620713"/>
            <a:ext cx="8715375" cy="5937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 co musíme myslet během léčby</a:t>
            </a:r>
          </a:p>
        </p:txBody>
      </p:sp>
      <p:sp>
        <p:nvSpPr>
          <p:cNvPr id="63491" name="Zástupný symbol pro obsah 2"/>
          <p:cNvSpPr>
            <a:spLocks noGrp="1"/>
          </p:cNvSpPr>
          <p:nvPr>
            <p:ph idx="1"/>
          </p:nvPr>
        </p:nvSpPr>
        <p:spPr>
          <a:xfrm>
            <a:off x="179388" y="1484313"/>
            <a:ext cx="8713787" cy="50165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Potřeby pacienta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Celkový zdravotní stav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Stav výživy a hydratace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Vhodná rehabilitace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Vznik možných komplikací – infekce, alergie, krvácení, …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Bolest – trvalá, během převazu, po převazu, …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Stav mikroprostředí v ráně – proč se rána nehojí – MMP, biofilm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Schopnost postarat se o ránu v domácím prostředí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Opakovaná „vhodná“ edukace pacienta a event. i rodinného příslušníka, zajištění domácí péče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Motivace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Spolupráce   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>
          <a:xfrm>
            <a:off x="285750" y="620713"/>
            <a:ext cx="8401050" cy="4508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Možná rizika při léčbě ran</a:t>
            </a:r>
          </a:p>
        </p:txBody>
      </p:sp>
      <p:sp>
        <p:nvSpPr>
          <p:cNvPr id="73731" name="Zástupný symbol pro obsah 2"/>
          <p:cNvSpPr>
            <a:spLocks noGrp="1"/>
          </p:cNvSpPr>
          <p:nvPr>
            <p:ph idx="1"/>
          </p:nvPr>
        </p:nvSpPr>
        <p:spPr>
          <a:xfrm>
            <a:off x="285750" y="1700213"/>
            <a:ext cx="8643938" cy="47291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Přes veškerou naší snahu se rána nehojí – </a:t>
            </a:r>
            <a:r>
              <a:rPr lang="cs-CZ" alt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PROČ ?!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Vznik infekce v ráně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Nesnášenlivost materiálů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Nespolupráce, netrpělivost pacienta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Zdravotní komplikace – embolie, zánět žil, úraz, dekompenzace DM,…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Nedostatečná výživa – malnutrice 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Nedostatek času věnovaný ošetření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Nedoléčíme z důvodu překladu na jiné pracoviště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Ekonomické důvody 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214313" y="620713"/>
            <a:ext cx="8572500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Požadavky na ideální obvaz</a:t>
            </a:r>
            <a:endParaRPr lang="cs-CZ" alt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539" name="Zástupný symbol pro obsah 2"/>
          <p:cNvSpPr>
            <a:spLocks noGrp="1"/>
          </p:cNvSpPr>
          <p:nvPr>
            <p:ph idx="1"/>
          </p:nvPr>
        </p:nvSpPr>
        <p:spPr>
          <a:xfrm>
            <a:off x="285750" y="1700213"/>
            <a:ext cx="8401050" cy="380047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Zajištění vlhkého prostředí - ne mokrého!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Bariéra proti infekci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Nepřilnavý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Netoxický, nesenzibilující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Poskytnutí optimálního prostředí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Eliminující časté převazy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Flexibilní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Ekonomický</a:t>
            </a:r>
          </a:p>
          <a:p>
            <a:pPr eaLnBrk="1" hangingPunct="1"/>
            <a:endParaRPr lang="cs-CZ" altLang="cs-CZ"/>
          </a:p>
        </p:txBody>
      </p:sp>
      <p:sp>
        <p:nvSpPr>
          <p:cNvPr id="65540" name="Obdélník 3"/>
          <p:cNvSpPr>
            <a:spLocks noChangeArrowheads="1"/>
          </p:cNvSpPr>
          <p:nvPr/>
        </p:nvSpPr>
        <p:spPr bwMode="auto">
          <a:xfrm>
            <a:off x="1071563" y="5429250"/>
            <a:ext cx="77152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cs-CZ" altLang="cs-CZ" sz="28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Měl by mít všechny fyziologické vlastnosti    zdravého přirozeného tělního krytu (kůže).</a:t>
            </a:r>
          </a:p>
          <a:p>
            <a:endParaRPr lang="cs-CZ" altLang="cs-CZ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>
          <a:xfrm>
            <a:off x="214313" y="620713"/>
            <a:ext cx="8472487" cy="86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Vlastnosti obvazových materiálů</a:t>
            </a:r>
            <a:endParaRPr lang="cs-CZ" alt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>
          <a:xfrm>
            <a:off x="357188" y="1714500"/>
            <a:ext cx="8501062" cy="43053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Podporují a urychlují čistící proces v ráně, absorbují exsudát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Udržují vyrovnanou vlhkost a teplotu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Podporují buněčné aktivity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Snižují bolestivost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>
          <a:xfrm>
            <a:off x="285750" y="620713"/>
            <a:ext cx="840105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Kritéria pro volbu materiálu</a:t>
            </a:r>
            <a:endParaRPr lang="cs-CZ" alt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587" name="Zástupný symbol pro obsah 2"/>
          <p:cNvSpPr>
            <a:spLocks noGrp="1"/>
          </p:cNvSpPr>
          <p:nvPr>
            <p:ph idx="1"/>
          </p:nvPr>
        </p:nvSpPr>
        <p:spPr>
          <a:xfrm>
            <a:off x="285750" y="1844675"/>
            <a:ext cx="8401050" cy="41751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Typ rány, příčina vzniku rány, lokalizace rány, inkontinence moči a stolice, další faktory….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Fáze hojení rány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Kvalita života pacienta, vyhovění jeho nárokům a požadavkům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4"/>
          <p:cNvSpPr>
            <a:spLocks noGrp="1"/>
          </p:cNvSpPr>
          <p:nvPr>
            <p:ph type="title"/>
          </p:nvPr>
        </p:nvSpPr>
        <p:spPr>
          <a:xfrm>
            <a:off x="214313" y="620713"/>
            <a:ext cx="8472487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Optimální terapie má za cíl</a:t>
            </a:r>
            <a:endParaRPr lang="cs-CZ" alt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1" name="Zástupný symbol pro obsah 5"/>
          <p:cNvSpPr>
            <a:spLocks noGrp="1"/>
          </p:cNvSpPr>
          <p:nvPr>
            <p:ph idx="1"/>
          </p:nvPr>
        </p:nvSpPr>
        <p:spPr>
          <a:xfrm>
            <a:off x="285750" y="1916113"/>
            <a:ext cx="8678863" cy="4392612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Úpravu fyziologických podmínek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vlhkost, teplota, bakteriální osídlení rány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Bolestivost</a:t>
            </a:r>
            <a:r>
              <a:rPr lang="cs-CZ" altLang="cs-CZ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- snížení konzumace analgetik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Ekonomický aspekt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snížení počtu převazů, transportů na kožní nebo chirurgické ambulanci, možnost ošetření v domácích podmínkách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179388" y="620713"/>
            <a:ext cx="8507412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</a:rPr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Zásady hojení ran</a:t>
            </a:r>
          </a:p>
        </p:txBody>
      </p:sp>
      <p:sp>
        <p:nvSpPr>
          <p:cNvPr id="69635" name="Rectangle 3"/>
          <p:cNvSpPr>
            <a:spLocks noGrp="1"/>
          </p:cNvSpPr>
          <p:nvPr>
            <p:ph idx="1"/>
          </p:nvPr>
        </p:nvSpPr>
        <p:spPr>
          <a:xfrm>
            <a:off x="395288" y="2060575"/>
            <a:ext cx="8291512" cy="39592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Vyčistit spodinu rány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Zabezpečit hojení ve vlhkém prostředí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Nepoškodit při převazech nově vznikající epitel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9366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Možné chyby při léčbě chronických ran</a:t>
            </a:r>
          </a:p>
        </p:txBody>
      </p:sp>
      <p:sp>
        <p:nvSpPr>
          <p:cNvPr id="70659" name="Rectangle 3"/>
          <p:cNvSpPr>
            <a:spLocks noGrp="1"/>
          </p:cNvSpPr>
          <p:nvPr>
            <p:ph idx="1"/>
          </p:nvPr>
        </p:nvSpPr>
        <p:spPr>
          <a:xfrm>
            <a:off x="250825" y="1700213"/>
            <a:ext cx="8893175" cy="475297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Určení špatné diagnózy (neznalost pravé příčiny nehojící se rány)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Nevhodná lokální terapie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Nepoužívání kompresivních bandáží, odlehčené obuvi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Nedostatečná edukace pacienta (s tím související jeho nespolupráce a netrpělivost)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60" name="Obrázek 3" descr="P12103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7913" y="4652963"/>
            <a:ext cx="2695575" cy="20224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>
          <a:xfrm>
            <a:off x="428625" y="476250"/>
            <a:ext cx="8258175" cy="9366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Počátky hojení ran</a:t>
            </a:r>
          </a:p>
        </p:txBody>
      </p:sp>
      <p:sp>
        <p:nvSpPr>
          <p:cNvPr id="71683" name="Zástupný symbol pro obsah 2"/>
          <p:cNvSpPr>
            <a:spLocks noGrp="1"/>
          </p:cNvSpPr>
          <p:nvPr>
            <p:ph idx="1"/>
          </p:nvPr>
        </p:nvSpPr>
        <p:spPr>
          <a:xfrm>
            <a:off x="179388" y="1700213"/>
            <a:ext cx="8713787" cy="475297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Starověcí Egypťané znali možnost uzavření rány pomocí sutury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Používali také jednoduchá antiseptika – malachit, med, cukr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„Otec medicíny“ Hippokrates(460-370 př.n.l.) vyzdvihoval význam infekce                při hojení ran a je autorem konceptu primárního a sekundárního hojení ran                           s použitím primitivních antiseptik (víno) a také jako první pochopil roli kompresivní terapie v léčbě BV venózní etiologie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Aulus Cornelius Celsus (asi25 př.n.l. – 50 n.l.) popsal 4 klasické známky zánětu: calor, rubor, tumor, dolor  (později byla připojena pátá – functio laesa)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Myšlenky řeckého lékaře Galéna (129 – 216 n.l.) přežívaly v praxi dost dlouho a jeho tezí „pus laudabile“ se při hojení ran řídili ranhojiči až do 15. století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Časté bylo používání medu jako antiseptika a věřilo se, že stříbrné mince čistí pitnou vodu </a:t>
            </a:r>
          </a:p>
          <a:p>
            <a:pPr eaLnBrk="1" hangingPunct="1"/>
            <a:endParaRPr lang="cs-CZ" altLang="cs-CZ" sz="200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/>
          <a:lstStyle/>
          <a:p>
            <a:pPr algn="ctr"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Klasifikace rány </a:t>
            </a:r>
            <a:r>
              <a:rPr lang="cs-CZ" altLang="cs-CZ" sz="2800" dirty="0">
                <a:solidFill>
                  <a:schemeClr val="accent1"/>
                </a:solidFill>
                <a:cs typeface="Arial" pitchFamily="34" charset="0"/>
              </a:rPr>
              <a:t>- hodnotící škály</a:t>
            </a:r>
            <a:endParaRPr lang="cs-CZ" sz="28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1484313"/>
            <a:ext cx="8856662" cy="49926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Základní klasifikace:                       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stadium    I : povrchová rána (epidermis, dermis)                                                            - stadium   II : hluboká rána (zasahuje do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subcutis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)                                                           - stadium  III : postižení fascií                                                                                               - stadium  IV : postižení svalstva                                                                                            - stadium   V : postižení šlach, vazů, kostí                                                                                - stadium VI : postižení velkých dutin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Hodnotící škály: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 riziko dekubitů  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Nortonové,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Bradenové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Hibbsové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Waterlowa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Tradena</a:t>
            </a: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- syndrom diabetické nohy - Wagnerova klasifikace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Dekubity se hodnotí čtyřmi stupni:                                                                          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klasifikace podle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Stirlinga</a:t>
            </a: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>
          <a:xfrm>
            <a:off x="214313" y="620713"/>
            <a:ext cx="8472487" cy="7207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Počátky hojení ran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7" name="Zástupný symbol pro obsah 2"/>
          <p:cNvSpPr>
            <a:spLocks noGrp="1"/>
          </p:cNvSpPr>
          <p:nvPr>
            <p:ph idx="1"/>
          </p:nvPr>
        </p:nvSpPr>
        <p:spPr>
          <a:xfrm>
            <a:off x="179388" y="1628775"/>
            <a:ext cx="8785225" cy="496887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Ambroise Paré (1510 – 1590) odmítl vypalování ran žhavým  železem a olejem a položil základy správného ošetřování válečných poranění a traumatických amputací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 obrovskému rozmachu přispěl objev asepse a antisepse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Robert Koch (1843 – 1910) v roce 1878 objevil stafylokoky v hnisu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Louis Pasteur (1822 – 1895) – kultivoval stafylokoky na laboratorních půdách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Joseph Lister (1827 – 1912) – popsal antiseptické působení fenolu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William Stewart Halsted (1852 – 1922) v roce 1895 použil stříbrný drát                       při operaci hernie jako prevenci infekce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 19. století sloužil roztok ArNO3 jako antiseptikum u popálenin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Alexandr Fleming (1881 – 1955) v roce 1928 objevil penicilin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Od roku 1968 začal Charles Fox používat k lokálnímu ošetření ran sulfadiazinu stříbra                                                        </a:t>
            </a:r>
            <a:r>
              <a:rPr lang="cs-CZ" altLang="cs-CZ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179388" y="620713"/>
            <a:ext cx="8785225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Vlhká terapie</a:t>
            </a:r>
          </a:p>
        </p:txBody>
      </p:sp>
      <p:sp>
        <p:nvSpPr>
          <p:cNvPr id="73731" name="Rectangle 3"/>
          <p:cNvSpPr>
            <a:spLocks noGrp="1"/>
          </p:cNvSpPr>
          <p:nvPr>
            <p:ph idx="1"/>
          </p:nvPr>
        </p:nvSpPr>
        <p:spPr>
          <a:xfrm>
            <a:off x="214313" y="1844675"/>
            <a:ext cx="8678862" cy="4175125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Využívá přirozeného, fyziologického hojení za vlhkých podmínek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Dochází k ideálním podmínkám pro růst granulující a epitelizační tkáně,                          k lepšímu využití živin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Při této metodě má hraje důležitou úlohu teplota (ideální je kolem 37°C), která se udržuje při převazech za delší časový úsek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Vlhké hojení je šetrné k ráně a tudíž i k pacientovi  </a:t>
            </a:r>
          </a:p>
        </p:txBody>
      </p:sp>
    </p:spTree>
  </p:cSld>
  <p:clrMapOvr>
    <a:masterClrMapping/>
  </p:clrMapOvr>
  <p:transition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>
          <a:xfrm>
            <a:off x="323850" y="620713"/>
            <a:ext cx="8362950" cy="86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Proč hojit ve vlhkém prostředí?</a:t>
            </a:r>
          </a:p>
        </p:txBody>
      </p:sp>
      <p:sp>
        <p:nvSpPr>
          <p:cNvPr id="74755" name="Rectangle 3"/>
          <p:cNvSpPr>
            <a:spLocks noGrp="1"/>
          </p:cNvSpPr>
          <p:nvPr>
            <p:ph type="body" sz="half" idx="1"/>
          </p:nvPr>
        </p:nvSpPr>
        <p:spPr>
          <a:xfrm>
            <a:off x="214313" y="1844675"/>
            <a:ext cx="8678862" cy="467995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Průkopníkem vlhké terapie je Dr. George Winter                                                          – v rámci výzkumného úkolu (1962) porovnával hojení ran v suchém a vlhkém prostředí.                                                                                                                              Zjistil při tom, že ve vlhkém prostředí se nová epidermis tvoří až o 40% rychleji než v prostředí suchém. Došel k závěru, že nově utvořené epidermální buňky mohou podstatně snadněji migrovat po vlhkém povrchu. V suchém prostředí jim                                                                            v migraci překáží tvořící se strup, tím dochází k dehydrataci a k zániku buněk.                                                                                                 Proto trvá hojení podstatně  déle.</a:t>
            </a:r>
          </a:p>
        </p:txBody>
      </p:sp>
      <p:graphicFrame>
        <p:nvGraphicFramePr>
          <p:cNvPr id="74756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6516688" y="4629150"/>
          <a:ext cx="1655762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7" name="PHOTO-PAINT Immagine" r:id="rId3" imgW="1054521" imgH="1176431" progId="">
                  <p:embed/>
                </p:oleObj>
              </mc:Choice>
              <mc:Fallback>
                <p:oleObj name="PHOTO-PAINT Immagine" r:id="rId3" imgW="1054521" imgH="1176431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4629150"/>
                        <a:ext cx="1655762" cy="184785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9144000" cy="10080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Příprava spodiny rány v praxi                           TIME systém</a:t>
            </a:r>
            <a:endParaRPr lang="de-DE" alt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700213"/>
            <a:ext cx="8964612" cy="5113337"/>
          </a:xfrm>
        </p:spPr>
        <p:txBody>
          <a:bodyPr/>
          <a:lstStyle/>
          <a:p>
            <a:pPr marL="0" indent="0" eaLnBrk="1" hangingPunct="1">
              <a:defRPr/>
            </a:pPr>
            <a:endParaRPr lang="en-GB" altLang="cs-CZ" sz="1400" dirty="0"/>
          </a:p>
          <a:p>
            <a:pPr marL="541338" lvl="1" indent="-427038" eaLnBrk="1" hangingPunct="1">
              <a:buFont typeface="Times" pitchFamily="18" charset="0"/>
              <a:buNone/>
              <a:defRPr/>
            </a:pPr>
            <a:r>
              <a:rPr lang="en-GB" altLang="cs-CZ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altLang="cs-CZ" dirty="0">
                <a:latin typeface="Times New Roman" pitchFamily="18" charset="0"/>
                <a:cs typeface="Times New Roman" pitchFamily="18" charset="0"/>
              </a:rPr>
              <a:t>	Tissue</a:t>
            </a:r>
            <a:r>
              <a:rPr lang="en-GB" altLang="cs-CZ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cs-CZ" altLang="cs-CZ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Odstranění nekrotické tkáně</a:t>
            </a:r>
            <a:r>
              <a:rPr lang="en-GB" altLang="cs-CZ" dirty="0">
                <a:latin typeface="Times New Roman" pitchFamily="18" charset="0"/>
                <a:cs typeface="Times New Roman" pitchFamily="18" charset="0"/>
              </a:rPr>
              <a:t> </a:t>
            </a:r>
            <a:endParaRPr lang="cs-CZ" altLang="cs-CZ" dirty="0">
              <a:latin typeface="Times New Roman" pitchFamily="18" charset="0"/>
              <a:cs typeface="Times New Roman" pitchFamily="18" charset="0"/>
            </a:endParaRPr>
          </a:p>
          <a:p>
            <a:pPr marL="541338" lvl="1" indent="-427038" eaLnBrk="1" hangingPunct="1">
              <a:buFont typeface="Times" pitchFamily="18" charset="0"/>
              <a:buNone/>
              <a:defRPr/>
            </a:pPr>
            <a:r>
              <a:rPr lang="en-GB" altLang="cs-CZ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altLang="cs-CZ" dirty="0">
                <a:latin typeface="Times New Roman" pitchFamily="18" charset="0"/>
                <a:cs typeface="Times New Roman" pitchFamily="18" charset="0"/>
              </a:rPr>
              <a:t>	Infection</a:t>
            </a:r>
            <a:r>
              <a:rPr lang="en-GB" altLang="cs-CZ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cs-CZ" altLang="cs-CZ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Léčba a prevence infekce</a:t>
            </a:r>
            <a:r>
              <a:rPr lang="en-GB" alt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41338" lvl="1" indent="-427038" eaLnBrk="1" hangingPunct="1">
              <a:buFont typeface="Times" pitchFamily="18" charset="0"/>
              <a:buNone/>
              <a:defRPr/>
            </a:pPr>
            <a:r>
              <a:rPr lang="en-GB" altLang="cs-CZ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altLang="cs-CZ" dirty="0">
                <a:latin typeface="Times New Roman" pitchFamily="18" charset="0"/>
                <a:cs typeface="Times New Roman" pitchFamily="18" charset="0"/>
              </a:rPr>
              <a:t>	Moisture balance</a:t>
            </a:r>
            <a:r>
              <a:rPr lang="en-GB" altLang="cs-CZ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cs-CZ" altLang="cs-CZ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altLang="cs-CZ" dirty="0" err="1">
                <a:latin typeface="Times New Roman" pitchFamily="18" charset="0"/>
                <a:cs typeface="Times New Roman" pitchFamily="18" charset="0"/>
              </a:rPr>
              <a:t>anagement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exsudátu</a:t>
            </a:r>
            <a:endParaRPr lang="en-GB" altLang="cs-CZ" sz="2200" dirty="0">
              <a:latin typeface="Times New Roman" pitchFamily="18" charset="0"/>
              <a:cs typeface="Times New Roman" pitchFamily="18" charset="0"/>
            </a:endParaRPr>
          </a:p>
          <a:p>
            <a:pPr marL="541338" lvl="1" indent="-427038" eaLnBrk="1" hangingPunct="1">
              <a:buFont typeface="Times" pitchFamily="18" charset="0"/>
              <a:buNone/>
              <a:defRPr/>
            </a:pPr>
            <a:r>
              <a:rPr lang="en-GB" altLang="cs-CZ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E</a:t>
            </a:r>
            <a:r>
              <a:rPr lang="en-GB" altLang="cs-CZ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dirty="0"/>
              <a:t> </a:t>
            </a:r>
            <a:r>
              <a:rPr lang="cs-CZ" altLang="cs-CZ" dirty="0"/>
              <a:t> </a:t>
            </a:r>
            <a:r>
              <a:rPr lang="en-GB" altLang="cs-CZ" dirty="0">
                <a:latin typeface="Times New Roman" pitchFamily="18" charset="0"/>
                <a:cs typeface="Times New Roman" pitchFamily="18" charset="0"/>
              </a:rPr>
              <a:t>Edge (edge of wound)</a:t>
            </a:r>
            <a:r>
              <a:rPr lang="en-GB" altLang="cs-CZ" dirty="0"/>
              <a:t>	</a:t>
            </a:r>
            <a:r>
              <a:rPr lang="cs-CZ" altLang="cs-CZ" b="1" dirty="0"/>
              <a:t>  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Podpora epitelizace (od okrajů)</a:t>
            </a:r>
          </a:p>
          <a:p>
            <a:pPr marL="541338" lvl="1" indent="-427038" eaLnBrk="1" hangingPunct="1">
              <a:buFont typeface="Times" pitchFamily="18" charset="0"/>
              <a:buNone/>
              <a:defRPr/>
            </a:pPr>
            <a:endParaRPr lang="cs-CZ" altLang="cs-CZ" dirty="0"/>
          </a:p>
          <a:p>
            <a:pPr marL="541338" lvl="1" indent="-427038" eaLnBrk="1" hangingPunct="1">
              <a:buClr>
                <a:schemeClr val="tx2"/>
              </a:buClr>
              <a:buFont typeface="Georgia" pitchFamily="18" charset="0"/>
              <a:buNone/>
              <a:defRPr/>
            </a:pPr>
            <a:r>
              <a:rPr lang="cs-CZ" altLang="cs-CZ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Cíle: </a:t>
            </a:r>
          </a:p>
          <a:p>
            <a:pPr marL="541338" lvl="1" indent="-427038"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Snížení produkce exsudátu nebo podpora jeho tvorby (management exsudátu )</a:t>
            </a:r>
          </a:p>
          <a:p>
            <a:pPr marL="541338" lvl="1" indent="-427038"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Redukce bakteriální zátěže, odstranění </a:t>
            </a:r>
            <a:r>
              <a:rPr lang="cs-CZ" altLang="cs-CZ" dirty="0" err="1">
                <a:latin typeface="Times New Roman" pitchFamily="18" charset="0"/>
                <a:cs typeface="Times New Roman" pitchFamily="18" charset="0"/>
              </a:rPr>
              <a:t>biofilmu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541338" lvl="1" indent="-427038"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Zmírnění edému</a:t>
            </a:r>
          </a:p>
          <a:p>
            <a:pPr marL="541338" lvl="1" indent="-427038"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Náprava anomálií narušujících hojení = podpora hojení od okrajů – </a:t>
            </a:r>
            <a:r>
              <a:rPr lang="cs-CZ" altLang="cs-CZ" dirty="0" err="1">
                <a:latin typeface="Times New Roman" pitchFamily="18" charset="0"/>
                <a:cs typeface="Times New Roman" pitchFamily="18" charset="0"/>
              </a:rPr>
              <a:t>edge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dirty="0" err="1">
                <a:latin typeface="Times New Roman" pitchFamily="18" charset="0"/>
                <a:cs typeface="Times New Roman" pitchFamily="18" charset="0"/>
              </a:rPr>
              <a:t>effect</a:t>
            </a:r>
            <a:endParaRPr lang="en-GB" altLang="cs-CZ" dirty="0">
              <a:latin typeface="Times New Roman" pitchFamily="18" charset="0"/>
              <a:cs typeface="Times New Roman" pitchFamily="18" charset="0"/>
            </a:endParaRPr>
          </a:p>
          <a:p>
            <a:pPr marL="541338" lvl="1" indent="-427038" eaLnBrk="1" hangingPunct="1">
              <a:buFont typeface="Times" pitchFamily="18" charset="0"/>
              <a:buNone/>
              <a:defRPr/>
            </a:pPr>
            <a:endParaRPr lang="de-DE" altLang="cs-C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8080375" y="6132513"/>
            <a:ext cx="258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altLang="cs-CZ"/>
              <a:t> </a:t>
            </a:r>
          </a:p>
        </p:txBody>
      </p:sp>
    </p:spTree>
  </p:cSld>
  <p:clrMapOvr>
    <a:masterClrMapping/>
  </p:clrMapOvr>
  <p:transition advClick="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8785225" cy="941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</a:t>
            </a:r>
            <a:r>
              <a:rPr lang="de-DE" altLang="cs-CZ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IME</a:t>
            </a:r>
            <a:r>
              <a:rPr lang="de-DE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</a:t>
            </a:r>
            <a:r>
              <a:rPr lang="en-GB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Tissue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endParaRPr lang="en-GB" alt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773238"/>
            <a:ext cx="8424863" cy="4751387"/>
          </a:xfrm>
        </p:spPr>
        <p:txBody>
          <a:bodyPr/>
          <a:lstStyle/>
          <a:p>
            <a:pPr eaLnBrk="1" hangingPunct="1">
              <a:spcAft>
                <a:spcPct val="25000"/>
              </a:spcAft>
              <a:buFont typeface="Wingdings" pitchFamily="2" charset="2"/>
              <a:buChar char="v"/>
            </a:pP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Hodnocení rány</a:t>
            </a:r>
            <a:endParaRPr lang="en-GB" altLang="cs-CZ" sz="20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lvl="1" indent="0" eaLnBrk="1" hangingPunct="1">
              <a:spcAft>
                <a:spcPct val="25000"/>
              </a:spcAft>
              <a:buFont typeface="Arial" pitchFamily="34" charset="0"/>
              <a:buNone/>
            </a:pPr>
            <a:r>
              <a:rPr lang="cs-CZ" altLang="cs-CZ">
                <a:latin typeface="Times New Roman" pitchFamily="18" charset="0"/>
                <a:cs typeface="Times New Roman" pitchFamily="18" charset="0"/>
              </a:rPr>
              <a:t>Suchá černá nebo rozbředlá žlutočerná spodina rány</a:t>
            </a:r>
            <a:endParaRPr lang="en-GB" altLang="cs-CZ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Aft>
                <a:spcPct val="25000"/>
              </a:spcAft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Cíl</a:t>
            </a:r>
            <a:endParaRPr lang="en-GB" altLang="cs-CZ" sz="20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lvl="1" indent="0" eaLnBrk="1" hangingPunct="1">
              <a:spcAft>
                <a:spcPct val="25000"/>
              </a:spcAft>
              <a:buFont typeface="Arial" pitchFamily="34" charset="0"/>
              <a:buNone/>
            </a:pPr>
            <a:r>
              <a:rPr lang="cs-CZ" altLang="cs-CZ">
                <a:latin typeface="Times New Roman" pitchFamily="18" charset="0"/>
                <a:cs typeface="Times New Roman" pitchFamily="18" charset="0"/>
              </a:rPr>
              <a:t>Odstranění nekrózy a vyčištění spodiny rány</a:t>
            </a:r>
            <a:endParaRPr lang="en-GB" altLang="cs-CZ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Aft>
                <a:spcPct val="25000"/>
              </a:spcAft>
              <a:buFont typeface="Wingdings" pitchFamily="2" charset="2"/>
              <a:buChar char="v"/>
            </a:pP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Jak</a:t>
            </a:r>
            <a:r>
              <a:rPr lang="en-GB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Pomocí debridementu a vhodného krytí</a:t>
            </a:r>
            <a:endParaRPr lang="en-GB" altLang="cs-CZ" sz="20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eaLnBrk="1" hangingPunct="1">
              <a:spcAft>
                <a:spcPct val="25000"/>
              </a:spcAft>
              <a:buFontTx/>
              <a:buNone/>
            </a:pPr>
            <a:r>
              <a:rPr lang="cs-CZ" altLang="cs-CZ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altLang="cs-CZ" sz="1800">
                <a:latin typeface="Times New Roman" pitchFamily="18" charset="0"/>
                <a:cs typeface="Times New Roman" pitchFamily="18" charset="0"/>
              </a:rPr>
              <a:t>autolytický</a:t>
            </a:r>
            <a:endParaRPr lang="en-GB" altLang="cs-CZ" sz="1800">
              <a:latin typeface="Times New Roman" pitchFamily="18" charset="0"/>
              <a:cs typeface="Times New Roman" pitchFamily="18" charset="0"/>
            </a:endParaRPr>
          </a:p>
          <a:p>
            <a:pPr lvl="4" eaLnBrk="1" hangingPunct="1">
              <a:spcAft>
                <a:spcPct val="25000"/>
              </a:spcAft>
              <a:buFontTx/>
              <a:buNone/>
            </a:pPr>
            <a:r>
              <a:rPr lang="cs-CZ" altLang="cs-CZ" sz="1800">
                <a:latin typeface="Times New Roman" pitchFamily="18" charset="0"/>
                <a:cs typeface="Times New Roman" pitchFamily="18" charset="0"/>
              </a:rPr>
              <a:t>- enzymatický</a:t>
            </a:r>
            <a:endParaRPr lang="en-GB" altLang="cs-CZ" sz="1800">
              <a:latin typeface="Times New Roman" pitchFamily="18" charset="0"/>
              <a:cs typeface="Times New Roman" pitchFamily="18" charset="0"/>
            </a:endParaRPr>
          </a:p>
          <a:p>
            <a:pPr lvl="4" eaLnBrk="1" hangingPunct="1">
              <a:spcAft>
                <a:spcPct val="25000"/>
              </a:spcAft>
              <a:buFontTx/>
              <a:buNone/>
            </a:pPr>
            <a:r>
              <a:rPr lang="cs-CZ" altLang="cs-CZ" sz="1800">
                <a:latin typeface="Times New Roman" pitchFamily="18" charset="0"/>
                <a:cs typeface="Times New Roman" pitchFamily="18" charset="0"/>
              </a:rPr>
              <a:t>- hydrochirurgický</a:t>
            </a:r>
            <a:endParaRPr lang="en-GB" altLang="cs-CZ" sz="1800">
              <a:latin typeface="Times New Roman" pitchFamily="18" charset="0"/>
              <a:cs typeface="Times New Roman" pitchFamily="18" charset="0"/>
            </a:endParaRPr>
          </a:p>
          <a:p>
            <a:pPr lvl="4" eaLnBrk="1" hangingPunct="1">
              <a:spcAft>
                <a:spcPct val="25000"/>
              </a:spcAft>
              <a:buFontTx/>
              <a:buNone/>
            </a:pPr>
            <a:r>
              <a:rPr lang="cs-CZ" altLang="cs-CZ" sz="1800">
                <a:latin typeface="Times New Roman" pitchFamily="18" charset="0"/>
                <a:cs typeface="Times New Roman" pitchFamily="18" charset="0"/>
              </a:rPr>
              <a:t>- mechanický</a:t>
            </a:r>
            <a:r>
              <a:rPr lang="en-GB" altLang="cs-CZ" sz="1800">
                <a:latin typeface="Times New Roman" pitchFamily="18" charset="0"/>
                <a:cs typeface="Times New Roman" pitchFamily="18" charset="0"/>
              </a:rPr>
              <a:t> 	</a:t>
            </a:r>
            <a:endParaRPr lang="cs-CZ" altLang="cs-CZ" sz="1800">
              <a:latin typeface="Times New Roman" pitchFamily="18" charset="0"/>
              <a:cs typeface="Times New Roman" pitchFamily="18" charset="0"/>
            </a:endParaRPr>
          </a:p>
          <a:p>
            <a:pPr lvl="4" eaLnBrk="1" hangingPunct="1">
              <a:spcAft>
                <a:spcPct val="25000"/>
              </a:spcAft>
              <a:buFontTx/>
              <a:buNone/>
            </a:pPr>
            <a:r>
              <a:rPr lang="cs-CZ" altLang="cs-CZ" sz="1800">
                <a:latin typeface="Times New Roman" pitchFamily="18" charset="0"/>
                <a:cs typeface="Times New Roman" pitchFamily="18" charset="0"/>
              </a:rPr>
              <a:t>- biologický</a:t>
            </a:r>
            <a:r>
              <a:rPr lang="en-GB" altLang="cs-CZ" sz="1800">
                <a:latin typeface="Times New Roman" pitchFamily="18" charset="0"/>
                <a:cs typeface="Times New Roman" pitchFamily="18" charset="0"/>
              </a:rPr>
              <a:t> (larv</a:t>
            </a:r>
            <a:r>
              <a:rPr lang="cs-CZ" altLang="cs-CZ" sz="180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altLang="cs-CZ" sz="1800">
                <a:latin typeface="Times New Roman" pitchFamily="18" charset="0"/>
                <a:cs typeface="Times New Roman" pitchFamily="18" charset="0"/>
              </a:rPr>
              <a:t> Lucilia sericata</a:t>
            </a:r>
            <a:r>
              <a:rPr lang="cs-CZ" altLang="cs-CZ" sz="1800">
                <a:latin typeface="Times New Roman" pitchFamily="18" charset="0"/>
                <a:cs typeface="Times New Roman" pitchFamily="18" charset="0"/>
              </a:rPr>
              <a:t>)</a:t>
            </a:r>
            <a:endParaRPr lang="en-GB" altLang="cs-CZ" sz="1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9144000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Debridement</a:t>
            </a: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rány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773238"/>
            <a:ext cx="8713787" cy="42465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Důležitý krok v péči o ránu                                                                                                - první zmínky z doby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Hippocrata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který obhajoval použití kompresivní bandáže          k dosažení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debridementu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bércových ulcerací a popsal také škodlivé účinky ponechané devitalizované tkáně na ránu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Cílem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debridementu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je odstranění mrtvé tkáně, obnovení bakteriální rovnováhy a podpora hojení rány.  Kromě mechanického blokování hojení, rizika bakteriální kolonizace a vzniku manifestní infekce bývá nekróza také zdrojem zápachu </a:t>
            </a:r>
          </a:p>
          <a:p>
            <a:pPr marL="469900" indent="-469900" eaLnBrk="1" hangingPunct="1"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 idx="4294967295"/>
          </p:nvPr>
        </p:nvSpPr>
        <p:spPr>
          <a:xfrm>
            <a:off x="0" y="620713"/>
            <a:ext cx="914400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Debridement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rány</a:t>
            </a:r>
          </a:p>
        </p:txBody>
      </p:sp>
      <p:sp>
        <p:nvSpPr>
          <p:cNvPr id="78851" name="Zástupný symbol pro obsah 3"/>
          <p:cNvSpPr>
            <a:spLocks noGrp="1"/>
          </p:cNvSpPr>
          <p:nvPr>
            <p:ph idx="4294967295"/>
          </p:nvPr>
        </p:nvSpPr>
        <p:spPr>
          <a:xfrm>
            <a:off x="250825" y="1773238"/>
            <a:ext cx="8569325" cy="4824412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Autolytický debridement     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snadno proveditelný, ale časově náročnější                                                                        - rozpouštění nekróz pomocí vlhké terapie                                                                   - filmy, hydrokoloidy – udržují tělu vlastní vlhkost                                                            - hydrogely – dodávají nekrotické tkáni vodu (riziko macerace okolí)                                                                                          - pozor u defektů na podkladě ischémie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Chemický debridement     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chemické látky (kyselina benzoová, salicylová, 40% urea, chlornany) vede často k maceraci a následnému poškození okolí rány, u granulujících a neinfikovaných ran je kontraindikována. Velké riziko je rezorpce chemikálie                   s možností toxického poškození organizmu                                                                                                               - peroxid vodíku nemá vliv na lpící nekrózu na spodině rány a je toxický              na granulační tkáň 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 idx="4294967295"/>
          </p:nvPr>
        </p:nvSpPr>
        <p:spPr>
          <a:xfrm>
            <a:off x="0" y="620713"/>
            <a:ext cx="9144000" cy="1008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Debridement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rány</a:t>
            </a:r>
          </a:p>
        </p:txBody>
      </p:sp>
      <p:sp>
        <p:nvSpPr>
          <p:cNvPr id="79875" name="Zástupný symbol pro obsah 2"/>
          <p:cNvSpPr>
            <a:spLocks noGrp="1"/>
          </p:cNvSpPr>
          <p:nvPr>
            <p:ph idx="4294967295"/>
          </p:nvPr>
        </p:nvSpPr>
        <p:spPr>
          <a:xfrm>
            <a:off x="395288" y="1989138"/>
            <a:ext cx="8389937" cy="431958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Enzymatický debridement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hydrogely rozpouštějí nekrózu rychleji než enzymy                                                                            - biologický debridement – larvální terapie – larvy vylučují enzymy,   které rozpouštějí nekrózu, stimulují tvorbu granulační tkáně, působí antisepticky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Mechanický debridement                 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lžičkou, aplikací roztoků - nechat vyschnout a strhnout                                                                                  - chirurgický debridement - provádí se v anestezii na sále                                                                                       - V.A.C. terapie - kombinace vlhké terapie a podtlaku                                                                      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20713"/>
            <a:ext cx="8713787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cs-CZ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</a:t>
            </a:r>
            <a:r>
              <a:rPr lang="de-DE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</a:t>
            </a:r>
            <a:r>
              <a:rPr lang="de-DE" altLang="cs-CZ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ME</a:t>
            </a:r>
            <a:r>
              <a:rPr lang="de-DE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</a:t>
            </a:r>
            <a:r>
              <a:rPr lang="en-GB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Infection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28775"/>
            <a:ext cx="8856662" cy="4756150"/>
          </a:xfrm>
        </p:spPr>
        <p:txBody>
          <a:bodyPr/>
          <a:lstStyle/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Hodnocení rány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Typické známky infekce (otok, zarudnutí, zvýšená teplota, zápach z rány, zvýšená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produkce tvorby exsudátu….)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Cíl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cs-CZ" altLang="cs-CZ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Redukce zánětu, snížení mikrobiální zátěže, odstranění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biofilmu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management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exsudátu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endParaRPr lang="en-GB" altLang="cs-CZ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Jak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Pomocí antiseptických materiálů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Pomocí materiálů se stříbrem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ATB léčba – celková, lokální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8785225" cy="86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cs-CZ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TI</a:t>
            </a:r>
            <a:r>
              <a:rPr lang="de-DE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</a:t>
            </a:r>
            <a:r>
              <a:rPr lang="de-DE" altLang="cs-CZ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</a:t>
            </a:r>
            <a:r>
              <a:rPr lang="de-DE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</a:t>
            </a:r>
            <a:r>
              <a:rPr lang="en-GB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Moisture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916113"/>
            <a:ext cx="8893175" cy="4540250"/>
          </a:xfrm>
        </p:spPr>
        <p:txBody>
          <a:bodyPr/>
          <a:lstStyle/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Hodnocení rány</a:t>
            </a:r>
            <a:endParaRPr lang="en-GB" altLang="cs-CZ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Nadměrné množství exsudátu X suchá spodina rány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Cíl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Ideální množství exsudátu, podpora granulace, prodloužená frekvence mezi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převazy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Jak to zajistíme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GB" altLang="cs-CZ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" lvl="1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 Materiály na vlhké hojení ran</a:t>
            </a:r>
          </a:p>
          <a:p>
            <a:pPr marL="114300" lvl="1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 Udržení vlhkosti v ráně</a:t>
            </a:r>
            <a:endParaRPr lang="en-GB" alt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/>
          </p:cNvSpPr>
          <p:nvPr>
            <p:ph type="title"/>
          </p:nvPr>
        </p:nvSpPr>
        <p:spPr>
          <a:xfrm>
            <a:off x="250825" y="549275"/>
            <a:ext cx="8713788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Dekubitus </a:t>
            </a:r>
          </a:p>
        </p:txBody>
      </p:sp>
      <p:pic>
        <p:nvPicPr>
          <p:cNvPr id="17411" name="Picture 7" descr="P13502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773238"/>
            <a:ext cx="3243263" cy="4322762"/>
          </a:xfrm>
          <a:ln w="3175">
            <a:solidFill>
              <a:schemeClr val="accent1"/>
            </a:solidFill>
          </a:ln>
        </p:spPr>
      </p:pic>
      <p:sp>
        <p:nvSpPr>
          <p:cNvPr id="17412" name="Rectangle 6"/>
          <p:cNvSpPr>
            <a:spLocks noGrp="1"/>
          </p:cNvSpPr>
          <p:nvPr>
            <p:ph type="body" sz="half" idx="2"/>
          </p:nvPr>
        </p:nvSpPr>
        <p:spPr>
          <a:xfrm>
            <a:off x="3635375" y="1484313"/>
            <a:ext cx="5508625" cy="51133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Dekubitus je definován jako ohraničené odumření tkáně a vzniknout může kdekoli na těle u ležících a nehybných pacientů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Závisí na intenzitě tlaku dané hmotností těla a soustřeďuje se na kostní prominence (tlakové oblasti)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Proto dekubity nacházíme vždy nad tvrdým kostním podkladem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Za nejohroženější místa lze považovat sakrální oblast, paty, kyčle, sedací kosti, lokty a vnější kotníky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Ke vzniku dále přispívá neschopnost udržet moč a stolici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Nejméně odolné vůči tlaku jsou tukové vrstvy a hned potom svaly, které leží v hloubce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Proto tlakové poškození postupuje vždy                      z hloubky na povrch a ne naopak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</a:rPr>
              <a:t>Kůže je v tomto smyslu nejodolnější</a:t>
            </a:r>
          </a:p>
        </p:txBody>
      </p:sp>
    </p:spTree>
  </p:cSld>
  <p:clrMapOvr>
    <a:masterClrMapping/>
  </p:clrMapOvr>
  <p:transition advClick="0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8785225" cy="86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cs-CZ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TIM</a:t>
            </a:r>
            <a:r>
              <a:rPr lang="de-DE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</a:t>
            </a:r>
            <a:r>
              <a:rPr lang="de-DE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de-DE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–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Epitelizace</a:t>
            </a:r>
            <a:endParaRPr lang="en-GB" alt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700213"/>
            <a:ext cx="8640763" cy="4756150"/>
          </a:xfrm>
        </p:spPr>
        <p:txBody>
          <a:bodyPr/>
          <a:lstStyle/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Hodnocení rány:</a:t>
            </a:r>
            <a:endParaRPr lang="en-GB" altLang="cs-CZ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Epitelizace od okrajů / epitelizační ostrůvky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Cíl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Ideální podmínky pro přestavbu granulační tkáně, dokončení epitelizace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od okrajů rány, podpora růstových faktorů, dostavba chybějící tkáně, kvalitní</a:t>
            </a:r>
          </a:p>
          <a:p>
            <a:pPr marL="0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   okraje rány, ochrana a vyzrání jizevnaté tkáně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Jak to zajistíme</a:t>
            </a:r>
            <a:r>
              <a:rPr lang="en-GB" alt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altLang="cs-CZ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" lvl="1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Materiály na vlhké hojení ran</a:t>
            </a:r>
          </a:p>
          <a:p>
            <a:pPr marL="114300" lvl="1" indent="0" eaLnBrk="1" hangingPunct="1">
              <a:spcBef>
                <a:spcPct val="15000"/>
              </a:spcBef>
              <a:buFont typeface="Arial" pitchFamily="34" charset="0"/>
              <a:buNone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Udržení vlhkosti v ráně</a:t>
            </a:r>
            <a:endParaRPr lang="de-DE" alt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Fázové hojení ran</a:t>
            </a:r>
          </a:p>
        </p:txBody>
      </p:sp>
      <p:sp>
        <p:nvSpPr>
          <p:cNvPr id="83971" name="Zástupný symbol pro obsah 2"/>
          <p:cNvSpPr>
            <a:spLocks noGrp="1"/>
          </p:cNvSpPr>
          <p:nvPr>
            <p:ph idx="1"/>
          </p:nvPr>
        </p:nvSpPr>
        <p:spPr>
          <a:xfrm>
            <a:off x="179388" y="1700213"/>
            <a:ext cx="8785225" cy="489743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Exsudativní, nebo-li zánětlivá fáze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(fáze čištění)                                                                                                        v této fázi je nutné odstranit z rány vše, co brání jejímu hojení                                                 - většinou dochází k rozvoji zánětu, který bývá často v širším okolí a projevuje se zarudnutím, otokem, zvýšenou citlivostí, která může být vnímána i jako velká bolest a také zvýšenou teplotou postiženého místa                                                                       - v ráně dochází k migraci zánětlivých buněk, které mají za úkol pohlcovat cizorodé částice                                                                                                                   - v této fázi často dochází ke vzniku nekrózy, která je mechanickou a také funkční překážkou v uzavírání rány                                                                                                         - na povrchu rány se může také tvořit fibrinový povlak, který je taktéž překážkou v hojení                                                                                                                                   - proto je v čistící fázi nezbytně nutné povlaky a nekrózy urychleně odstraňovat                                             </a:t>
            </a:r>
          </a:p>
        </p:txBody>
      </p:sp>
    </p:spTree>
  </p:cSld>
  <p:clrMapOvr>
    <a:masterClrMapping/>
  </p:clrMapOvr>
  <p:transition advClick="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/>
          <p:cNvSpPr>
            <a:spLocks noGrp="1"/>
          </p:cNvSpPr>
          <p:nvPr>
            <p:ph type="title"/>
          </p:nvPr>
        </p:nvSpPr>
        <p:spPr>
          <a:xfrm>
            <a:off x="914400" y="549275"/>
            <a:ext cx="7772400" cy="5032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Fázové hojení ran</a:t>
            </a:r>
            <a:endParaRPr lang="cs-CZ" alt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7" name="Zástupný symbol pro obsah 2"/>
          <p:cNvSpPr>
            <a:spLocks noGrp="1"/>
          </p:cNvSpPr>
          <p:nvPr>
            <p:ph idx="1"/>
          </p:nvPr>
        </p:nvSpPr>
        <p:spPr>
          <a:xfrm>
            <a:off x="179388" y="1196975"/>
            <a:ext cx="8785225" cy="547211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Do čistící fáze patří:                                                                                                                                               </a:t>
            </a:r>
            <a:r>
              <a:rPr 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Rána</a:t>
            </a:r>
            <a:r>
              <a:rPr lang="cs-CZ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nekrotická</a:t>
            </a:r>
            <a:r>
              <a:rPr lang="cs-CZ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jedná se o ránu s devitalizovanou tkání, kterou je nutno odstranit. Nekróza může být suchá nebo vlhká, černá nebo žlutá, zabraňuje hojení rány, může být zdrojem infekce, protože je živnou půdou pro patogeny a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znepřehledňuje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spodinu rány                                                                                                                       </a:t>
            </a:r>
            <a:r>
              <a:rPr 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Rána povleklá</a:t>
            </a:r>
            <a:r>
              <a:rPr lang="cs-CZ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kde povlak tvoří ulpívající shluky mrtvých a poškozených buněk, fibrinu a hnisu. Tyto shluky je nutno odstranit, protože brání hojení rány, mohou být zdrojem infekce, protože se opět jedná o živnou půdu pro patogeny, některé bakterie přítomné v povlaku pak mohou být zdrojem zápachu. Díky povlaku je opět nepřehledná spodina rány                                                                                                                                   </a:t>
            </a:r>
            <a:r>
              <a:rPr 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Rána komplikovaná</a:t>
            </a:r>
            <a:r>
              <a:rPr lang="cs-CZ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zápachem</a:t>
            </a:r>
            <a:r>
              <a:rPr lang="cs-CZ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jedná se o ránu, ve které je zápach vyvolán přítomností proteolytických bakterií. Zápach výrazně zhoršuje kvalitu života pacienta                                                                                                                                               </a:t>
            </a:r>
            <a:r>
              <a:rPr 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Rána</a:t>
            </a:r>
            <a:r>
              <a:rPr lang="cs-CZ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infikovaná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v ráně je přítomno velké množství patogenních mikrobů. Infekce v ráně poškozuje vitální tkáně, zabraňuje hojení rány, může vést k celkové sepsi organizmu a může být spojena s tvorbou povlaků a zápachem. Přítomnost mikroorganizmů v ráně není nutně známkou infekce! Infekcí se rozumí přítomnost velkého množství patogenních mikroorganizmů v systému, kde se aktivně pomnožují, způsobují poškození   tkáně a vyvolávají imunitní odpověď organizmu      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cs-CZ" sz="2000" dirty="0"/>
          </a:p>
        </p:txBody>
      </p:sp>
    </p:spTree>
  </p:cSld>
  <p:clrMapOvr>
    <a:masterClrMapping/>
  </p:clrMapOvr>
  <p:transition advClick="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/>
          <p:cNvSpPr>
            <a:spLocks noGrp="1"/>
          </p:cNvSpPr>
          <p:nvPr>
            <p:ph type="title" sz="quarter"/>
          </p:nvPr>
        </p:nvSpPr>
        <p:spPr>
          <a:xfrm>
            <a:off x="500063" y="274638"/>
            <a:ext cx="8186737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Rána nekrotická</a:t>
            </a:r>
          </a:p>
        </p:txBody>
      </p:sp>
      <p:pic>
        <p:nvPicPr>
          <p:cNvPr id="86019" name="Zástupný symbol pro obsah 8" descr="P120093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8" y="1412875"/>
            <a:ext cx="1657350" cy="2209800"/>
          </a:xfrm>
          <a:ln w="3175">
            <a:solidFill>
              <a:schemeClr val="accent1"/>
            </a:solidFill>
          </a:ln>
        </p:spPr>
      </p:pic>
      <p:pic>
        <p:nvPicPr>
          <p:cNvPr id="8602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27763" y="1557338"/>
            <a:ext cx="2736850" cy="2028825"/>
          </a:xfrm>
          <a:ln>
            <a:solidFill>
              <a:schemeClr val="accent1"/>
            </a:solidFill>
          </a:ln>
        </p:spPr>
      </p:pic>
      <p:pic>
        <p:nvPicPr>
          <p:cNvPr id="86021" name="Zástupný symbol pro obsah 9" descr="P1470936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00788" y="4508500"/>
            <a:ext cx="2657475" cy="1993900"/>
          </a:xfrm>
          <a:ln w="3175">
            <a:solidFill>
              <a:schemeClr val="accent1"/>
            </a:solidFill>
          </a:ln>
        </p:spPr>
      </p:pic>
      <p:pic>
        <p:nvPicPr>
          <p:cNvPr id="86022" name="Zástupný symbol pro obsah 11" descr="P1460002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95288" y="1628775"/>
            <a:ext cx="2736850" cy="2016125"/>
          </a:xfrm>
          <a:ln w="3175">
            <a:solidFill>
              <a:schemeClr val="accent1"/>
            </a:solidFill>
          </a:ln>
        </p:spPr>
      </p:pic>
      <p:sp>
        <p:nvSpPr>
          <p:cNvPr id="86023" name="TextovéPole 12"/>
          <p:cNvSpPr txBox="1">
            <a:spLocks noChangeArrowheads="1"/>
          </p:cNvSpPr>
          <p:nvPr/>
        </p:nvSpPr>
        <p:spPr bwMode="auto">
          <a:xfrm>
            <a:off x="107950" y="4581525"/>
            <a:ext cx="60483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Nekrózu je nutno odstranit, znepřehledňuje spodinu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Nekróza může být suchá, vlhká, „blátivá“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Nekróza je zdrojem infekce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Nekrektomie - chirurgicky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Rozpouštění nekrózy materiály pro vlhkou terapii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/>
          <p:cNvSpPr>
            <a:spLocks noGrp="1"/>
          </p:cNvSpPr>
          <p:nvPr>
            <p:ph type="title" sz="quarter"/>
          </p:nvPr>
        </p:nvSpPr>
        <p:spPr>
          <a:xfrm>
            <a:off x="500063" y="549275"/>
            <a:ext cx="8186737" cy="8683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Rána povleklá</a:t>
            </a:r>
          </a:p>
        </p:txBody>
      </p:sp>
      <p:sp>
        <p:nvSpPr>
          <p:cNvPr id="87043" name="Zástupný symbol pro obsah 16"/>
          <p:cNvSpPr>
            <a:spLocks noGrp="1"/>
          </p:cNvSpPr>
          <p:nvPr>
            <p:ph sz="quarter" idx="1"/>
          </p:nvPr>
        </p:nvSpPr>
        <p:spPr>
          <a:xfrm>
            <a:off x="395288" y="1643063"/>
            <a:ext cx="5545137" cy="2214562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Povlak nutno odstranit – je zdrojem infekce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Je nutné zpřehlednit spodinu rány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Nastavit proces granulace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Debridement – očištění spodiny 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Materiály pro vlhkou terapii</a:t>
            </a:r>
          </a:p>
        </p:txBody>
      </p:sp>
      <p:pic>
        <p:nvPicPr>
          <p:cNvPr id="87044" name="Zástupný symbol pro obsah 11" descr="P144023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4281488"/>
            <a:ext cx="1874838" cy="2495550"/>
          </a:xfrm>
          <a:ln w="3175">
            <a:solidFill>
              <a:schemeClr val="accent1"/>
            </a:solidFill>
          </a:ln>
        </p:spPr>
      </p:pic>
      <p:pic>
        <p:nvPicPr>
          <p:cNvPr id="87045" name="Zástupný symbol pro obsah 10" descr="P1470854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63938" y="4292600"/>
            <a:ext cx="1870075" cy="2490788"/>
          </a:xfrm>
          <a:ln w="3175">
            <a:solidFill>
              <a:schemeClr val="accent1"/>
            </a:solidFill>
          </a:ln>
        </p:spPr>
      </p:pic>
      <p:pic>
        <p:nvPicPr>
          <p:cNvPr id="87046" name="Zástupný symbol pro obsah 13" descr="P145020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26138" y="1703388"/>
            <a:ext cx="2749550" cy="2063750"/>
          </a:xfrm>
          <a:ln w="3175">
            <a:solidFill>
              <a:schemeClr val="accent1"/>
            </a:solidFill>
          </a:ln>
        </p:spPr>
      </p:pic>
      <p:pic>
        <p:nvPicPr>
          <p:cNvPr id="87047" name="Obrázek 14" descr="P145019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2713" y="4260850"/>
            <a:ext cx="1873250" cy="249555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 sz="quarter"/>
          </p:nvPr>
        </p:nvSpPr>
        <p:spPr>
          <a:xfrm>
            <a:off x="323850" y="620713"/>
            <a:ext cx="8362950" cy="10795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Rána infikovaná</a:t>
            </a:r>
          </a:p>
        </p:txBody>
      </p:sp>
      <p:pic>
        <p:nvPicPr>
          <p:cNvPr id="88067" name="Zástupný symbol pro obsah 4" descr="P10506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652963"/>
            <a:ext cx="2663825" cy="1997075"/>
          </a:xfrm>
          <a:ln w="3175">
            <a:solidFill>
              <a:schemeClr val="accent1"/>
            </a:solidFill>
          </a:ln>
        </p:spPr>
      </p:pic>
      <p:sp>
        <p:nvSpPr>
          <p:cNvPr id="88068" name="Zástupný symbol pro obsah 11"/>
          <p:cNvSpPr>
            <a:spLocks noGrp="1"/>
          </p:cNvSpPr>
          <p:nvPr>
            <p:ph sz="quarter" idx="2"/>
          </p:nvPr>
        </p:nvSpPr>
        <p:spPr>
          <a:xfrm>
            <a:off x="285750" y="1916113"/>
            <a:ext cx="5294313" cy="216058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Snažit se odstranit zdroj infekce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Rány často výrazně zapáchají a jsou bolestivé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Snažit se proto o odstranění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POZOR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na vysoce infikovaný materiál</a:t>
            </a:r>
          </a:p>
        </p:txBody>
      </p:sp>
      <p:pic>
        <p:nvPicPr>
          <p:cNvPr id="88069" name="Zástupný symbol pro obsah 5" descr="P1060958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3575" y="4660900"/>
            <a:ext cx="2663825" cy="1997075"/>
          </a:xfrm>
          <a:ln w="3175">
            <a:solidFill>
              <a:schemeClr val="accent1"/>
            </a:solidFill>
          </a:ln>
        </p:spPr>
      </p:pic>
      <p:pic>
        <p:nvPicPr>
          <p:cNvPr id="88070" name="Obrázek 7" descr="Pracovní foto-51 0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1075" y="4652963"/>
            <a:ext cx="2640013" cy="19812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8071" name="Obrázek 8" descr="P145014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7163" y="1533525"/>
            <a:ext cx="2193925" cy="29241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>
          <a:xfrm>
            <a:off x="357188" y="620713"/>
            <a:ext cx="8509000" cy="7207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Fáze čištění – jaký materiál?</a:t>
            </a:r>
            <a:endParaRPr lang="cs-CZ" alt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9091" name="Picture 6" descr="PRACOVNÍ FOTO124 02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700213"/>
            <a:ext cx="2216150" cy="1660525"/>
          </a:xfrm>
          <a:noFill/>
          <a:ln w="3175">
            <a:solidFill>
              <a:schemeClr val="accent1"/>
            </a:solidFill>
          </a:ln>
        </p:spPr>
      </p:pic>
      <p:pic>
        <p:nvPicPr>
          <p:cNvPr id="89092" name="Picture 7" descr="PRACOVNÍ FOTO124 01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84438" y="1700213"/>
            <a:ext cx="2214562" cy="1657350"/>
          </a:xfrm>
          <a:noFill/>
          <a:ln w="3175">
            <a:solidFill>
              <a:schemeClr val="accent1"/>
            </a:solidFill>
          </a:ln>
        </p:spPr>
      </p:pic>
      <p:sp>
        <p:nvSpPr>
          <p:cNvPr id="89093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716463" y="1628775"/>
            <a:ext cx="4427537" cy="50403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Gely: Normlgel, Intrasitegel, Flamigel, Nu-gel, Askina gel, 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Algináty: Algisite M, Suprasorb A, Kaltostat, Curasorb Zn, Trionic, 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TenderWet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Materiály se stříbrem: Melgisorb Ag, Silvrcel, Acticoat, Aquacel Ag, Askina Ag, …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Obkladové roztoky: Dermacyn, Aqvitox, DebriEcasan, Octenilin, 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Mesalt, Actisorb Plus  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/>
          </a:p>
        </p:txBody>
      </p:sp>
      <p:pic>
        <p:nvPicPr>
          <p:cNvPr id="89094" name="Picture 9" descr="PRACOVNÍ FOTO124 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941888"/>
            <a:ext cx="2214563" cy="17272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9095" name="Picture 8" descr="PRACOVNÍ FOTO124 0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3284538"/>
            <a:ext cx="2214562" cy="167481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9096" name="Obrázek 9" descr="P121052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3284538"/>
            <a:ext cx="2233613" cy="167481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9097" name="Obrázek 10" descr="P128061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4438" y="4941888"/>
            <a:ext cx="2232025" cy="17272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/>
          </p:cNvSpPr>
          <p:nvPr>
            <p:ph type="title"/>
          </p:nvPr>
        </p:nvSpPr>
        <p:spPr>
          <a:xfrm>
            <a:off x="914400" y="692150"/>
            <a:ext cx="7772400" cy="8651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Fázové hojení ran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115" name="Zástupný symbol pro obsah 5"/>
          <p:cNvSpPr>
            <a:spLocks noGrp="1"/>
          </p:cNvSpPr>
          <p:nvPr>
            <p:ph idx="1"/>
          </p:nvPr>
        </p:nvSpPr>
        <p:spPr>
          <a:xfrm>
            <a:off x="395288" y="1773238"/>
            <a:ext cx="8569325" cy="4246562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Proliferační fáze (fáze granulační)                                                                                    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v této fázi se v ráně tvoří nové cévy a rána se postupně vyplňuje novou granulační tkání                                                                                                                    - vzniká síť kolagenních vláken, která je podkladem pro konečnou fázi epitelizace                                                                                                                           - u chronických ran často dochází ke zpomalenému procesu hojení, někdy               se zcela zablokuje                                                                                                                          - granulující ránu je třeba chránit před poškozením a kontaminací                                                                                                            - v této fázi se stává, že dochází k nadměrnému růstu granulační tkáně (hypergranulace)                                                                                                              - tu je nutno odstraňovat, protože následná epitelizace by se zpomalila až potlačila  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 advClick="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3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8080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Granulující rána</a:t>
            </a:r>
          </a:p>
        </p:txBody>
      </p:sp>
      <p:pic>
        <p:nvPicPr>
          <p:cNvPr id="91139" name="Zástupný symbol pro obsah 5" descr="P137004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612900"/>
            <a:ext cx="1997075" cy="2663825"/>
          </a:xfrm>
          <a:ln w="3175">
            <a:solidFill>
              <a:schemeClr val="accent1"/>
            </a:solidFill>
          </a:ln>
        </p:spPr>
      </p:pic>
      <p:pic>
        <p:nvPicPr>
          <p:cNvPr id="91140" name="Zástupný symbol pro obsah 14" descr="P148025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3350" y="4632325"/>
            <a:ext cx="2587625" cy="1943100"/>
          </a:xfrm>
          <a:ln w="3175">
            <a:solidFill>
              <a:schemeClr val="accent1"/>
            </a:solidFill>
          </a:ln>
        </p:spPr>
      </p:pic>
      <p:pic>
        <p:nvPicPr>
          <p:cNvPr id="91141" name="Zástupný symbol pro obsah 8" descr="P14707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1628775"/>
            <a:ext cx="1998663" cy="26638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1142" name="Zástupný symbol pro obsah 11" descr="P14204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1628775"/>
            <a:ext cx="1998663" cy="26638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1143" name="Obrázek 15" descr="P148026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652963"/>
            <a:ext cx="2592387" cy="194468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>
          <a:xfrm>
            <a:off x="214313" y="620713"/>
            <a:ext cx="8929687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Fáze granulační – jaký materiál?</a:t>
            </a:r>
            <a:endParaRPr lang="cs-CZ" alt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63" name="Picture 6" descr="PRACOVNÍ FOTO124 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412875"/>
            <a:ext cx="2249487" cy="1676400"/>
          </a:xfrm>
          <a:noFill/>
          <a:ln w="3175">
            <a:solidFill>
              <a:schemeClr val="accent1"/>
            </a:solidFill>
          </a:ln>
        </p:spPr>
      </p:pic>
      <p:sp>
        <p:nvSpPr>
          <p:cNvPr id="92164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714875" y="1773238"/>
            <a:ext cx="4429125" cy="4608512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Atrauman Ag, Mepilex Ag</a:t>
            </a: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Xeroflo, Bactigras, Braunovidon</a:t>
            </a: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Mepilex, Mepilex Border, Mepilex lite</a:t>
            </a: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Granuflex </a:t>
            </a: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Algináty čisté, se stříbrem, s medem</a:t>
            </a: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SzPct val="73000"/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Revamil, Algivon 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" pitchFamily="2" charset="2"/>
              <a:buChar char="v"/>
            </a:pPr>
            <a:endParaRPr lang="cs-CZ" altLang="cs-CZ">
              <a:cs typeface="Arial" pitchFamily="34" charset="0"/>
            </a:endParaRPr>
          </a:p>
        </p:txBody>
      </p:sp>
      <p:pic>
        <p:nvPicPr>
          <p:cNvPr id="92165" name="Obrázek 4" descr="Pracovní foto-23 07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068638"/>
            <a:ext cx="2232025" cy="164306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66" name="Obrázek 6" descr="P11003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1412875"/>
            <a:ext cx="2214562" cy="16605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67" name="Obrázek 7" descr="P11003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724400"/>
            <a:ext cx="2232025" cy="16605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68" name="Obrázek 8" descr="Pracovní foto-8 07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413" y="3068638"/>
            <a:ext cx="2214562" cy="164306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69" name="Obrázek 8" descr="P121052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4724400"/>
            <a:ext cx="2232025" cy="16605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3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412875"/>
          </a:xfrm>
        </p:spPr>
        <p:txBody>
          <a:bodyPr>
            <a:noAutofit/>
          </a:bodyPr>
          <a:lstStyle/>
          <a:p>
            <a:pPr algn="ctr"/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Predilekční místa vzniku dekubitů 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7411" name="Zástupný symbol pro obsah 8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557338"/>
            <a:ext cx="2959100" cy="2217737"/>
          </a:xfrm>
          <a:ln>
            <a:solidFill>
              <a:schemeClr val="accent1"/>
            </a:solidFill>
          </a:ln>
        </p:spPr>
      </p:pic>
      <p:pic>
        <p:nvPicPr>
          <p:cNvPr id="17412" name="Zástupný symbol pro obsah 9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8263" y="1557338"/>
            <a:ext cx="2952750" cy="2212975"/>
          </a:xfrm>
          <a:ln>
            <a:solidFill>
              <a:schemeClr val="accent1"/>
            </a:solidFill>
          </a:ln>
        </p:spPr>
      </p:pic>
      <p:pic>
        <p:nvPicPr>
          <p:cNvPr id="17413" name="Zástupný symbol pro obsah 10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71550" y="4149725"/>
            <a:ext cx="2952750" cy="2212975"/>
          </a:xfrm>
          <a:ln>
            <a:solidFill>
              <a:schemeClr val="accent1"/>
            </a:solidFill>
          </a:ln>
        </p:spPr>
      </p:pic>
      <p:pic>
        <p:nvPicPr>
          <p:cNvPr id="17414" name="Zástupný symbol pro obsah 11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148263" y="4149725"/>
            <a:ext cx="2952750" cy="2214563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909834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5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223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Fázové hojení ran</a:t>
            </a:r>
            <a:endParaRPr lang="cs-CZ" alt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87" name="Zástupný symbol pro obsah 6"/>
          <p:cNvSpPr>
            <a:spLocks noGrp="1"/>
          </p:cNvSpPr>
          <p:nvPr>
            <p:ph idx="1"/>
          </p:nvPr>
        </p:nvSpPr>
        <p:spPr>
          <a:xfrm>
            <a:off x="250825" y="1989138"/>
            <a:ext cx="8642350" cy="4030662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Epitelizační fáze                                                                                                            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tato fáze je konečnou v celém procesu hojení ran                                                              - epitelizace se může objevovat v okrajích rány nebo se vytváří epitelizační ostrůvky uvnitř rány                                                                                                              - jedná se o růžovobílou vrstvu tkáně, která vznikla dělením a migrací epiteliálních buněk                                                                                                              - epitelizace přemosťuje granulační tkáň, uzavírá a chrání zhojenou ránu                                - je nutno ji chránit před poškozením a vyschnutím, protože bývá velice křehká 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 advClick="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3"/>
          <p:cNvSpPr>
            <a:spLocks noGrp="1"/>
          </p:cNvSpPr>
          <p:nvPr>
            <p:ph type="title"/>
          </p:nvPr>
        </p:nvSpPr>
        <p:spPr>
          <a:xfrm>
            <a:off x="107950" y="533400"/>
            <a:ext cx="8856663" cy="1095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Epitelizující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rána</a:t>
            </a:r>
          </a:p>
        </p:txBody>
      </p:sp>
      <p:pic>
        <p:nvPicPr>
          <p:cNvPr id="94211" name="Zástupný symbol pro obsah 5" descr="P14706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557338"/>
            <a:ext cx="2784475" cy="2087562"/>
          </a:xfrm>
          <a:ln w="3175">
            <a:solidFill>
              <a:schemeClr val="accent1"/>
            </a:solidFill>
          </a:ln>
        </p:spPr>
      </p:pic>
      <p:pic>
        <p:nvPicPr>
          <p:cNvPr id="94212" name="Zástupný symbol pro obsah 6" descr="P136074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3965575"/>
            <a:ext cx="1962150" cy="2592388"/>
          </a:xfrm>
          <a:ln w="3175">
            <a:solidFill>
              <a:schemeClr val="accent1"/>
            </a:solidFill>
          </a:ln>
        </p:spPr>
      </p:pic>
      <p:pic>
        <p:nvPicPr>
          <p:cNvPr id="94213" name="Zástupný symbol pro obsah 13" descr="P1480222.JPG"/>
          <p:cNvPicPr>
            <a:picLocks noGrp="1" noChangeAspect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75463" y="3965575"/>
            <a:ext cx="2020887" cy="2616200"/>
          </a:xfrm>
          <a:ln w="3175">
            <a:solidFill>
              <a:schemeClr val="accent1"/>
            </a:solidFill>
          </a:ln>
        </p:spPr>
      </p:pic>
      <p:pic>
        <p:nvPicPr>
          <p:cNvPr id="94214" name="Zástupný symbol pro obsah 7" descr="P144014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3965575"/>
            <a:ext cx="1962150" cy="26162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4215" name="Zástupný symbol pro obsah 10" descr="P141024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9000" y="3965575"/>
            <a:ext cx="1943100" cy="262096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4216" name="Obrázek 14" descr="P147092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1484313"/>
            <a:ext cx="2844800" cy="21336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/>
          <p:cNvSpPr>
            <a:spLocks noGrp="1"/>
          </p:cNvSpPr>
          <p:nvPr>
            <p:ph type="title"/>
          </p:nvPr>
        </p:nvSpPr>
        <p:spPr>
          <a:xfrm>
            <a:off x="285750" y="620713"/>
            <a:ext cx="8580438" cy="7207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Fáze epitelizační – jaký materiál?</a:t>
            </a:r>
            <a:endParaRPr lang="cs-CZ" alt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5235" name="Picture 6" descr="PRACOVNÍ FOTO124 02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12875"/>
            <a:ext cx="2286000" cy="1714500"/>
          </a:xfrm>
          <a:noFill/>
          <a:ln w="3175">
            <a:solidFill>
              <a:schemeClr val="accent1"/>
            </a:solidFill>
          </a:ln>
        </p:spPr>
      </p:pic>
      <p:pic>
        <p:nvPicPr>
          <p:cNvPr id="95236" name="Zástupný symbol pro obsah 9" descr="P145017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84738" y="4868863"/>
            <a:ext cx="2282825" cy="1714500"/>
          </a:xfrm>
          <a:ln w="3175">
            <a:solidFill>
              <a:schemeClr val="accent1"/>
            </a:solidFill>
          </a:ln>
        </p:spPr>
      </p:pic>
      <p:sp>
        <p:nvSpPr>
          <p:cNvPr id="95237" name="Obdélník 5"/>
          <p:cNvSpPr>
            <a:spLocks noGrp="1" noChangeArrowheads="1"/>
          </p:cNvSpPr>
          <p:nvPr>
            <p:ph type="body" sz="half" idx="3"/>
          </p:nvPr>
        </p:nvSpPr>
        <p:spPr>
          <a:xfrm>
            <a:off x="3059113" y="1484313"/>
            <a:ext cx="5689600" cy="2924175"/>
          </a:xfrm>
          <a:noFill/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Inadine, Mepitel,  Bactigras, Jelonet, Mepilex lite, Granuflex extra thin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Revamil, MelMax, DerMax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Actilite</a:t>
            </a:r>
          </a:p>
          <a:p>
            <a:pPr eaLnBrk="1" hangingPunct="1">
              <a:buFont typeface="Wingdings" pitchFamily="2" charset="2"/>
              <a:buChar char="v"/>
            </a:pPr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Mastný tyl</a:t>
            </a:r>
          </a:p>
        </p:txBody>
      </p:sp>
      <p:pic>
        <p:nvPicPr>
          <p:cNvPr id="95238" name="Obrázek 5" descr="IMG_07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868863"/>
            <a:ext cx="2286000" cy="17145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5239" name="Obrázek 6" descr="P121052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4868863"/>
            <a:ext cx="2286000" cy="17145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5240" name="Obrázek 6" descr="P110032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3141663"/>
            <a:ext cx="2303463" cy="17272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549275"/>
            <a:ext cx="8929687" cy="647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Proces hojení ran probíhá: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2060575"/>
            <a:ext cx="8715375" cy="4795838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Per primam                      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je jednodušší, vyžaduje méně času i materiálu. Tkáně nejsou ani destruovány ani infikovány. Často se jedná o řezné rány bez ztráty tkání. Takovéto rány jsou primárně sešity.</a:t>
            </a:r>
          </a:p>
          <a:p>
            <a:pPr eaLnBrk="1" hangingPunct="1"/>
            <a:endParaRPr lang="cs-CZ" altLang="cs-CZ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Per sekundam                                               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- je velmi složitý proces, který trvá déle a je ekonomicky náročný. Tento proces nastává tehdy, když je nutné doplnit chybějící tkáň, popř. je v ráně infekce.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3"/>
          <p:cNvSpPr>
            <a:spLocks noGrp="1"/>
          </p:cNvSpPr>
          <p:nvPr>
            <p:ph type="title"/>
          </p:nvPr>
        </p:nvSpPr>
        <p:spPr>
          <a:xfrm>
            <a:off x="357188" y="476250"/>
            <a:ext cx="8329612" cy="939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Proces hojení </a:t>
            </a:r>
          </a:p>
        </p:txBody>
      </p:sp>
      <p:sp>
        <p:nvSpPr>
          <p:cNvPr id="97283" name="Zástupný symbol pro text 4"/>
          <p:cNvSpPr>
            <a:spLocks noGrp="1"/>
          </p:cNvSpPr>
          <p:nvPr>
            <p:ph type="body" idx="1"/>
          </p:nvPr>
        </p:nvSpPr>
        <p:spPr>
          <a:xfrm>
            <a:off x="468313" y="1447800"/>
            <a:ext cx="3889375" cy="762000"/>
          </a:xfrm>
          <a:ln w="9525"/>
        </p:spPr>
        <p:txBody>
          <a:bodyPr/>
          <a:lstStyle/>
          <a:p>
            <a:pPr eaLnBrk="1" hangingPunct="1">
              <a:spcBef>
                <a:spcPts val="575"/>
              </a:spcBef>
              <a:buFont typeface="Wingdings 2" pitchFamily="18" charset="2"/>
              <a:buNone/>
            </a:pPr>
            <a:r>
              <a:rPr lang="cs-CZ" altLang="cs-CZ"/>
              <a:t> </a:t>
            </a:r>
            <a:r>
              <a:rPr lang="cs-CZ" altLang="cs-CZ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Rána zhojená per primam</a:t>
            </a:r>
          </a:p>
        </p:txBody>
      </p:sp>
      <p:pic>
        <p:nvPicPr>
          <p:cNvPr id="97284" name="Zástupný symbol pro obsah 6" descr="P10709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2857500"/>
            <a:ext cx="3733800" cy="2795588"/>
          </a:xfrm>
          <a:noFill/>
          <a:ln w="3175">
            <a:solidFill>
              <a:schemeClr val="accent1"/>
            </a:solidFill>
          </a:ln>
        </p:spPr>
      </p:pic>
      <p:sp>
        <p:nvSpPr>
          <p:cNvPr id="97285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859338" y="1447800"/>
            <a:ext cx="4070350" cy="762000"/>
          </a:xfrm>
          <a:ln w="9525"/>
        </p:spPr>
        <p:txBody>
          <a:bodyPr/>
          <a:lstStyle/>
          <a:p>
            <a:pPr marL="44450" eaLnBrk="1" hangingPunct="1">
              <a:spcBef>
                <a:spcPts val="575"/>
              </a:spcBef>
              <a:buFont typeface="Wingdings 2" pitchFamily="18" charset="2"/>
              <a:buNone/>
            </a:pPr>
            <a:r>
              <a:rPr lang="cs-CZ" altLang="cs-CZ">
                <a:solidFill>
                  <a:schemeClr val="tx1"/>
                </a:solidFill>
              </a:rPr>
              <a:t>    </a:t>
            </a:r>
            <a:r>
              <a:rPr lang="cs-CZ" altLang="cs-CZ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Rána hojící se per sekundam</a:t>
            </a:r>
          </a:p>
        </p:txBody>
      </p:sp>
      <p:pic>
        <p:nvPicPr>
          <p:cNvPr id="97286" name="Zástupný symbol pro obsah 14" descr="P114094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0625" y="2857500"/>
            <a:ext cx="3733800" cy="2800350"/>
          </a:xfrm>
          <a:ln w="31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91512" cy="7207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Hojení rány</a:t>
            </a:r>
          </a:p>
        </p:txBody>
      </p:sp>
      <p:sp>
        <p:nvSpPr>
          <p:cNvPr id="98307" name="Rectangle 3"/>
          <p:cNvSpPr>
            <a:spLocks noGrp="1"/>
          </p:cNvSpPr>
          <p:nvPr>
            <p:ph idx="1"/>
          </p:nvPr>
        </p:nvSpPr>
        <p:spPr>
          <a:xfrm>
            <a:off x="250825" y="1916113"/>
            <a:ext cx="8713788" cy="410368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Hojení rány                                                                                                                          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je přirozený proces obnovy integrity poškozené tkáně, který probíhá formou regenerace nebo reparace</a:t>
            </a:r>
          </a:p>
          <a:p>
            <a:pPr eaLnBrk="1" hangingPunct="1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Regenerace</a:t>
            </a:r>
            <a:r>
              <a:rPr lang="cs-CZ" altLang="cs-CZ" sz="2000" b="1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je náhrada ztracené tkáně identickými plnohodnotnými tkáňovými strukturami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Reparace  </a:t>
            </a: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je náhrada ztracené tkáně méněcennou vazivovou tkání - jizvou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Obdélník 5"/>
          <p:cNvSpPr>
            <a:spLocks noChangeArrowheads="1"/>
          </p:cNvSpPr>
          <p:nvPr/>
        </p:nvSpPr>
        <p:spPr bwMode="auto">
          <a:xfrm>
            <a:off x="179388" y="620713"/>
            <a:ext cx="79930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Mikrobiální </a:t>
            </a: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biofilm</a:t>
            </a:r>
            <a:endParaRPr lang="cs-CZ" alt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44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                </a:t>
            </a:r>
          </a:p>
        </p:txBody>
      </p:sp>
      <p:sp>
        <p:nvSpPr>
          <p:cNvPr id="100355" name="TextovéPole 6"/>
          <p:cNvSpPr txBox="1">
            <a:spLocks noChangeArrowheads="1"/>
          </p:cNvSpPr>
          <p:nvPr/>
        </p:nvSpPr>
        <p:spPr bwMode="auto">
          <a:xfrm>
            <a:off x="250825" y="1557338"/>
            <a:ext cx="8713788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Mikrobiální biofilm představuje přirozený způsob existence  mikroorganismů. 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Vyskytuje se všude kolem nás. Pokrývá povrchy předmětů v domácnostech, venkovním prostředí, napomáhá korozi, pokrývá povrch listů či kamenů ve vodě, pokrývá katétry, implantáty apod.</a:t>
            </a:r>
          </a:p>
          <a:p>
            <a:pPr algn="just"/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cs-CZ" altLang="cs-CZ" sz="24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Definice biofilmu: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Biofilm je společenství mikrobiálních buněk nevratně přichycených k podložce nebo okolním buňkám, pevně usazených na polymerní mimobuněčné hmotě, kterou samy produkují.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Buňky mají změněný genotyp růstových vlastností a genotyp transkripce  genů.</a:t>
            </a:r>
          </a:p>
          <a:p>
            <a:endParaRPr lang="cs-CZ" altLang="cs-CZ" sz="2000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Mikrobiální biofilm je obvykle heterogenní (tvořen více druhy bakterií), ale může mít i homogenní strukturu (jeden druh bakterií). 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Je nejčastěji hřibovitého či kuželovitého tvaru.</a:t>
            </a:r>
          </a:p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altLang="cs-CZ">
                <a:latin typeface="Calibri" pitchFamily="34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ransition advClick="0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3"/>
          <p:cNvSpPr>
            <a:spLocks noGrp="1"/>
          </p:cNvSpPr>
          <p:nvPr>
            <p:ph type="title"/>
          </p:nvPr>
        </p:nvSpPr>
        <p:spPr>
          <a:xfrm>
            <a:off x="285750" y="549275"/>
            <a:ext cx="8401050" cy="8683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Řešení odstranění </a:t>
            </a:r>
            <a:r>
              <a:rPr lang="cs-CZ" alt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biofilmu</a:t>
            </a:r>
            <a:endParaRPr lang="cs-CZ" altLang="cs-CZ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12643" name="Zástupný symbol pro obsah 2"/>
          <p:cNvSpPr>
            <a:spLocks noGrp="1"/>
          </p:cNvSpPr>
          <p:nvPr>
            <p:ph idx="1"/>
          </p:nvPr>
        </p:nvSpPr>
        <p:spPr>
          <a:xfrm>
            <a:off x="214313" y="1700213"/>
            <a:ext cx="8929687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Pravidelný a důkladný mechanický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debridement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rány (např. abraze povrchu rány lžičkou, sterilním tamponem,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Versajet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nebo ultrazvuk)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Častější výměna primárního krytí (1-2 dny)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Aplikace lokálních prostředků určených k pravidelnému čištění exsudátu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b="1" dirty="0">
                <a:solidFill>
                  <a:srgbClr val="5F1DE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Aplikace lokálních antiseptik, které snižují povrchové napětí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biofilmu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214313" y="549275"/>
            <a:ext cx="8472487" cy="5222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Buněčné procesy v ráně</a:t>
            </a:r>
          </a:p>
        </p:txBody>
      </p:sp>
      <p:sp>
        <p:nvSpPr>
          <p:cNvPr id="104451" name="Zástupný symbol pro obsah 2"/>
          <p:cNvSpPr>
            <a:spLocks noGrp="1"/>
          </p:cNvSpPr>
          <p:nvPr>
            <p:ph idx="1"/>
          </p:nvPr>
        </p:nvSpPr>
        <p:spPr>
          <a:xfrm>
            <a:off x="214313" y="1916113"/>
            <a:ext cx="8715375" cy="4656137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Patří do skupiny mikroproteinů (enzymů) vyžadujících ke své aktivitě zinek, který zasahuje do enzymatických jevů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Jsou tvořeny v buňkách našeho těla a objevujících se v extracelulární (mimobuněčných) matrix jakmile dojde k  poškození tkáně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MMP mají výlučně fyziologický význam, sehrávají příznivou roli jak při odstraňování poškozené tkáně z rány, tak i při přípravě nové tkáně potřebné k uzavření rány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Poruchy v jejich rovnováze ve spodině rány jsou v přímém spojení se vznikem chronického stavu, kdy se rána nehojí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Zachování odpovídající rovnováhy MMP má proto klíčový význam k dosažení normálního hojení rány</a:t>
            </a:r>
          </a:p>
        </p:txBody>
      </p:sp>
      <p:sp>
        <p:nvSpPr>
          <p:cNvPr id="104452" name="Obdélník 3"/>
          <p:cNvSpPr>
            <a:spLocks noChangeArrowheads="1"/>
          </p:cNvSpPr>
          <p:nvPr/>
        </p:nvSpPr>
        <p:spPr bwMode="auto">
          <a:xfrm>
            <a:off x="1476375" y="1268413"/>
            <a:ext cx="7667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latin typeface="Times New Roman" pitchFamily="18" charset="0"/>
                <a:cs typeface="Times New Roman" pitchFamily="18" charset="0"/>
              </a:rPr>
              <a:t>MMP = matrix metaloproteinázy = enzymy štěpící kolagen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Grp="1"/>
          </p:cNvSpPr>
          <p:nvPr>
            <p:ph type="title"/>
          </p:nvPr>
        </p:nvSpPr>
        <p:spPr>
          <a:xfrm>
            <a:off x="179388" y="1412875"/>
            <a:ext cx="8507412" cy="1295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accent1"/>
                </a:solidFill>
              </a:rPr>
              <a:t> </a:t>
            </a:r>
            <a:r>
              <a:rPr lang="cs-CZ" alt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Bolest a chronická rána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6154</TotalTime>
  <Words>12024</Words>
  <Application>Microsoft Office PowerPoint</Application>
  <PresentationFormat>Předvádění na obrazovce (4:3)</PresentationFormat>
  <Paragraphs>1386</Paragraphs>
  <Slides>202</Slides>
  <Notes>24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202</vt:i4>
      </vt:variant>
    </vt:vector>
  </HeadingPairs>
  <TitlesOfParts>
    <vt:vector size="213" baseType="lpstr">
      <vt:lpstr>Arial</vt:lpstr>
      <vt:lpstr>Calibri</vt:lpstr>
      <vt:lpstr>Courier New</vt:lpstr>
      <vt:lpstr>Georgia</vt:lpstr>
      <vt:lpstr>Tahoma</vt:lpstr>
      <vt:lpstr>Times</vt:lpstr>
      <vt:lpstr>Times New Roman</vt:lpstr>
      <vt:lpstr>Wingdings</vt:lpstr>
      <vt:lpstr>Wingdings 2</vt:lpstr>
      <vt:lpstr>Přehlednost</vt:lpstr>
      <vt:lpstr>PHOTO-PAINT Immagine</vt:lpstr>
      <vt:lpstr>Ošetřovatelská péče v interních oborech   Péče o chronickou ránu</vt:lpstr>
      <vt:lpstr>Patofyziologie ran</vt:lpstr>
      <vt:lpstr>Patofyziologie nehojících se ran</vt:lpstr>
      <vt:lpstr>Rány dělíme do několika skupin</vt:lpstr>
      <vt:lpstr>Rána akutní a rána chronická</vt:lpstr>
      <vt:lpstr>Faktory ovlivňující proces hojení ran</vt:lpstr>
      <vt:lpstr>Klasifikace rány - hodnotící škály</vt:lpstr>
      <vt:lpstr>Dekubitus </vt:lpstr>
      <vt:lpstr>Predilekční místa vzniku dekubitů </vt:lpstr>
      <vt:lpstr>Predilekční místa vzniku dekubitů </vt:lpstr>
      <vt:lpstr>Dekubit postupuje z hloubky na povrch,   ne naopak!</vt:lpstr>
      <vt:lpstr>Příčiny vzniku dekubitů </vt:lpstr>
      <vt:lpstr>   Zhodnocení rizika vzniku dekubitů</vt:lpstr>
      <vt:lpstr>Léčba dekubitů</vt:lpstr>
      <vt:lpstr>Preventivní opatření</vt:lpstr>
      <vt:lpstr>Prevence vzniku dekubitů </vt:lpstr>
      <vt:lpstr>Prevence vzniku dekubitů</vt:lpstr>
      <vt:lpstr>Prevence vzniku dekubitů </vt:lpstr>
      <vt:lpstr> Prevence  vzniku dekubitů</vt:lpstr>
      <vt:lpstr>Prevence vzniku dekubitů </vt:lpstr>
      <vt:lpstr>Stupně dekubitů</vt:lpstr>
      <vt:lpstr>Dekubitus I. stupně</vt:lpstr>
      <vt:lpstr>Dekubitus II. stupně</vt:lpstr>
      <vt:lpstr>Dekubitus III. stupně</vt:lpstr>
      <vt:lpstr>Dekubitus IV. stupně</vt:lpstr>
      <vt:lpstr>Neidentifikovatelný dekubitus</vt:lpstr>
      <vt:lpstr>Plenková dermatitida</vt:lpstr>
      <vt:lpstr> Bércový vřed</vt:lpstr>
      <vt:lpstr>Definice onemocnění</vt:lpstr>
      <vt:lpstr>Bércový vřed - žilní</vt:lpstr>
      <vt:lpstr>Bércový vřed - arteriální</vt:lpstr>
      <vt:lpstr>Ischemické rány</vt:lpstr>
      <vt:lpstr> Změny v okolí BV v důsledku                             žilní nedostatečnosti</vt:lpstr>
      <vt:lpstr> Časté komplikace léčby BV</vt:lpstr>
      <vt:lpstr>Co dělat, aby nás nohy nezradily? </vt:lpstr>
      <vt:lpstr>Gymnastika pro zdravé nohy </vt:lpstr>
      <vt:lpstr>Diabetický vřed</vt:lpstr>
      <vt:lpstr>Syndrom diabetické nohy</vt:lpstr>
      <vt:lpstr>Diabetické rány</vt:lpstr>
      <vt:lpstr>Exulcerovaný karcinom</vt:lpstr>
      <vt:lpstr>Exulcerace</vt:lpstr>
      <vt:lpstr>Dehizcence operační rány</vt:lpstr>
      <vt:lpstr>Dehizcence, píštěle</vt:lpstr>
      <vt:lpstr>Chronická posttraumatická rána</vt:lpstr>
      <vt:lpstr>Traumatické rány vzniklé v nemocnici</vt:lpstr>
      <vt:lpstr>Nehojící se rány</vt:lpstr>
      <vt:lpstr>Prezentace aplikace PowerPoint</vt:lpstr>
      <vt:lpstr>Kontaktní alergie, kožní komplikace</vt:lpstr>
      <vt:lpstr>Častý problému seniorů</vt:lpstr>
      <vt:lpstr>S čím se ještě můžeme setkat</vt:lpstr>
      <vt:lpstr>Stomie, žilní vstupy </vt:lpstr>
      <vt:lpstr>        Evaluace - zhodnocení - rány</vt:lpstr>
      <vt:lpstr> Eliminace osídlení choroboplodnými zárodky</vt:lpstr>
      <vt:lpstr>Infekce v ráně</vt:lpstr>
      <vt:lpstr>Odběr biologického materiálu  </vt:lpstr>
      <vt:lpstr>Léčba infekce v ráně</vt:lpstr>
      <vt:lpstr>Chronická rána - léčba podle spodiny</vt:lpstr>
      <vt:lpstr>Péče o chronické rány</vt:lpstr>
      <vt:lpstr>Základy péče o chronickou ránu</vt:lpstr>
      <vt:lpstr>Základy péče o chronickou ránu</vt:lpstr>
      <vt:lpstr>Na co musíme myslet během léčby</vt:lpstr>
      <vt:lpstr> Možná rizika při léčbě ran</vt:lpstr>
      <vt:lpstr>Požadavky na ideální obvaz</vt:lpstr>
      <vt:lpstr>Vlastnosti obvazových materiálů</vt:lpstr>
      <vt:lpstr>Kritéria pro volbu materiálu</vt:lpstr>
      <vt:lpstr>Optimální terapie má za cíl</vt:lpstr>
      <vt:lpstr> Zásady hojení ran</vt:lpstr>
      <vt:lpstr>Možné chyby při léčbě chronických ran</vt:lpstr>
      <vt:lpstr>Počátky hojení ran</vt:lpstr>
      <vt:lpstr>Počátky hojení ran</vt:lpstr>
      <vt:lpstr>Vlhká terapie</vt:lpstr>
      <vt:lpstr>Proč hojit ve vlhkém prostředí?</vt:lpstr>
      <vt:lpstr>Příprava spodiny rány v praxi                           TIME systém</vt:lpstr>
      <vt:lpstr>TIME – Tissue </vt:lpstr>
      <vt:lpstr>Debridement rány</vt:lpstr>
      <vt:lpstr>Debridement rány</vt:lpstr>
      <vt:lpstr>Debridement rány</vt:lpstr>
      <vt:lpstr>TIME – Infection</vt:lpstr>
      <vt:lpstr>TIME – Moisture</vt:lpstr>
      <vt:lpstr>TIME – Epitelizace</vt:lpstr>
      <vt:lpstr>Fázové hojení ran</vt:lpstr>
      <vt:lpstr>Fázové hojení ran</vt:lpstr>
      <vt:lpstr>Rána nekrotická</vt:lpstr>
      <vt:lpstr>Rána povleklá</vt:lpstr>
      <vt:lpstr>Rána infikovaná</vt:lpstr>
      <vt:lpstr>Fáze čištění – jaký materiál?</vt:lpstr>
      <vt:lpstr>Fázové hojení ran</vt:lpstr>
      <vt:lpstr>Granulující rána</vt:lpstr>
      <vt:lpstr>Fáze granulační – jaký materiál?</vt:lpstr>
      <vt:lpstr>Fázové hojení ran</vt:lpstr>
      <vt:lpstr>Epitelizující rána</vt:lpstr>
      <vt:lpstr>Fáze epitelizační – jaký materiál?</vt:lpstr>
      <vt:lpstr>Proces hojení ran probíhá:</vt:lpstr>
      <vt:lpstr>Proces hojení </vt:lpstr>
      <vt:lpstr>Hojení rány</vt:lpstr>
      <vt:lpstr>Prezentace aplikace PowerPoint</vt:lpstr>
      <vt:lpstr>Řešení odstranění biofilmu</vt:lpstr>
      <vt:lpstr>Buněčné procesy v ráně</vt:lpstr>
      <vt:lpstr> Bolest a chronická rána</vt:lpstr>
      <vt:lpstr>Bolest </vt:lpstr>
      <vt:lpstr> Minimalizace bolesti při převazech </vt:lpstr>
      <vt:lpstr>Pochopení typů bolesti</vt:lpstr>
      <vt:lpstr>Důvody vzniku bolesti</vt:lpstr>
      <vt:lpstr>Posuzování bolesti</vt:lpstr>
      <vt:lpstr>Zvládání bolesti</vt:lpstr>
      <vt:lpstr>Výživa a chronické rány</vt:lpstr>
      <vt:lpstr>Výživa </vt:lpstr>
      <vt:lpstr>Norma příjmu živin</vt:lpstr>
      <vt:lpstr>Norma příjmu živin</vt:lpstr>
      <vt:lpstr>Výživa a chronické rány</vt:lpstr>
      <vt:lpstr>Prezentace aplikace PowerPoint</vt:lpstr>
      <vt:lpstr>Způsoby podávání výživy</vt:lpstr>
      <vt:lpstr>   Perorální výživa – sipping – popíjení  </vt:lpstr>
      <vt:lpstr>Perorální výživa – diabetici </vt:lpstr>
      <vt:lpstr>Perorální výživa - sipping</vt:lpstr>
      <vt:lpstr>Perorální výživa – ústy </vt:lpstr>
      <vt:lpstr>Pitný režim</vt:lpstr>
      <vt:lpstr>Zásady ošetření chronických ran</vt:lpstr>
      <vt:lpstr>Prezentace aplikace PowerPoint</vt:lpstr>
      <vt:lpstr>Převaz chronické rány</vt:lpstr>
      <vt:lpstr>Převaz chronické rány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Fixace obvazového materiálu</vt:lpstr>
      <vt:lpstr> Frekvence výměn</vt:lpstr>
      <vt:lpstr>Převaz chronické rány ???                               </vt:lpstr>
      <vt:lpstr>Toaleta rány</vt:lpstr>
      <vt:lpstr>Výplach chronické rány</vt:lpstr>
      <vt:lpstr>Roztoky nevhodné k laváži</vt:lpstr>
      <vt:lpstr>Roztoky málo vhodné k laváži</vt:lpstr>
      <vt:lpstr>  Roztoky optimálně vhodné k laváži</vt:lpstr>
      <vt:lpstr>Podtlaková terapie</vt:lpstr>
      <vt:lpstr>Podtlaková terapie</vt:lpstr>
      <vt:lpstr>Plán ošetřovatelských intervencí</vt:lpstr>
      <vt:lpstr>Plán ošetřovatelských intervencí</vt:lpstr>
      <vt:lpstr>Edukace v režimových opatřeních</vt:lpstr>
      <vt:lpstr>Požadavky na edukující sestru </vt:lpstr>
      <vt:lpstr>Při edukaci sestra nabízí </vt:lpstr>
      <vt:lpstr>Realizace edukace</vt:lpstr>
      <vt:lpstr>Zásady správné edukace </vt:lpstr>
      <vt:lpstr>Fáze edukačního procesu </vt:lpstr>
      <vt:lpstr>Fáze edukačního procesu </vt:lpstr>
      <vt:lpstr>Co si jako edukující musím uvědomit</vt:lpstr>
      <vt:lpstr>Faktory, na kterých edukace závisí  </vt:lpstr>
      <vt:lpstr>Cíle edukace </vt:lpstr>
      <vt:lpstr>Úspěšnost edukace závisí                         na mnoha faktorech</vt:lpstr>
      <vt:lpstr>Nejčastější chyby</vt:lpstr>
      <vt:lpstr>Poradenská činnost</vt:lpstr>
      <vt:lpstr>Účinky klasických a moderních materiálů</vt:lpstr>
      <vt:lpstr>Generické rozdělení obvazů</vt:lpstr>
      <vt:lpstr>Obkladové roztoky</vt:lpstr>
      <vt:lpstr>Hydrogely</vt:lpstr>
      <vt:lpstr>Hemagel </vt:lpstr>
      <vt:lpstr>Algináty</vt:lpstr>
      <vt:lpstr>Hydrofiber </vt:lpstr>
      <vt:lpstr>Antiseptické obvazy</vt:lpstr>
      <vt:lpstr>Obvazy s aktivním uhlím</vt:lpstr>
      <vt:lpstr>Materiály se stříbrem</vt:lpstr>
      <vt:lpstr>Askina Calgitrol Paste</vt:lpstr>
      <vt:lpstr>Stříbro ve spreji</vt:lpstr>
      <vt:lpstr>Hydrokoloidy </vt:lpstr>
      <vt:lpstr>Polyuretanové pěny</vt:lpstr>
      <vt:lpstr>Biatain Ibu, Biatain Silikone</vt:lpstr>
      <vt:lpstr>Polyakrylátové krytí</vt:lpstr>
      <vt:lpstr>HydroTac </vt:lpstr>
      <vt:lpstr>Pěnové krytí do dutin</vt:lpstr>
      <vt:lpstr>PolyMem </vt:lpstr>
      <vt:lpstr>Neadherentní materiály</vt:lpstr>
      <vt:lpstr>Enzymatické materiály</vt:lpstr>
      <vt:lpstr>Silikonová krytí</vt:lpstr>
      <vt:lpstr>Materiály obsahující med</vt:lpstr>
      <vt:lpstr>L - Mesitran</vt:lpstr>
      <vt:lpstr>Promogran </vt:lpstr>
      <vt:lpstr>Materiály regulující MMP v ráně</vt:lpstr>
      <vt:lpstr>Cadesorb</vt:lpstr>
      <vt:lpstr>Iodosorb</vt:lpstr>
      <vt:lpstr>Xenoderm              Xe-Derma</vt:lpstr>
      <vt:lpstr>Suprasorb X+Suprasorb X PHMB</vt:lpstr>
      <vt:lpstr>Absorpční netkaná textilie</vt:lpstr>
      <vt:lpstr>Kolageny </vt:lpstr>
      <vt:lpstr>Kyselina hyaluronová</vt:lpstr>
      <vt:lpstr>Biokeramické krytí</vt:lpstr>
      <vt:lpstr>Altrazeal </vt:lpstr>
      <vt:lpstr>Hemostatická absorpční plena</vt:lpstr>
      <vt:lpstr>Hcel HT, Hcel NaT</vt:lpstr>
      <vt:lpstr>Traumacel</vt:lpstr>
      <vt:lpstr>Antimikrobiální krytí – metoda Cutimed Sorbact</vt:lpstr>
      <vt:lpstr>ActiMaris – gel a roztok </vt:lpstr>
      <vt:lpstr>Granulox sprej</vt:lpstr>
      <vt:lpstr>ActiMaris – gel a roztok </vt:lpstr>
      <vt:lpstr>Lavanid – roztok, gel, krytí</vt:lpstr>
      <vt:lpstr>Sorelex</vt:lpstr>
      <vt:lpstr>Ganikderma</vt:lpstr>
      <vt:lpstr>Multidex  </vt:lpstr>
      <vt:lpstr>Vivamel</vt:lpstr>
      <vt:lpstr>Cacipliq20</vt:lpstr>
      <vt:lpstr>Závěr</vt:lpstr>
      <vt:lpstr>Děkuji Vám za pozornost</vt:lpstr>
    </vt:vector>
  </TitlesOfParts>
  <Company>FTNsP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vladimira.sipkova</dc:creator>
  <cp:lastModifiedBy>Markéta Školoudová</cp:lastModifiedBy>
  <cp:revision>371</cp:revision>
  <cp:lastPrinted>2013-04-15T04:14:25Z</cp:lastPrinted>
  <dcterms:created xsi:type="dcterms:W3CDTF">2011-08-03T04:20:43Z</dcterms:created>
  <dcterms:modified xsi:type="dcterms:W3CDTF">2020-11-01T18:49:16Z</dcterms:modified>
</cp:coreProperties>
</file>