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9"/>
  </p:notesMasterIdLst>
  <p:sldIdLst>
    <p:sldId id="256" r:id="rId2"/>
    <p:sldId id="360" r:id="rId3"/>
    <p:sldId id="361" r:id="rId4"/>
    <p:sldId id="362" r:id="rId5"/>
    <p:sldId id="257" r:id="rId6"/>
    <p:sldId id="262" r:id="rId7"/>
    <p:sldId id="258" r:id="rId8"/>
    <p:sldId id="259" r:id="rId9"/>
    <p:sldId id="260"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9" r:id="rId26"/>
    <p:sldId id="278"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1" r:id="rId78"/>
    <p:sldId id="358" r:id="rId79"/>
    <p:sldId id="359" r:id="rId80"/>
    <p:sldId id="356" r:id="rId81"/>
    <p:sldId id="357" r:id="rId82"/>
    <p:sldId id="330" r:id="rId83"/>
    <p:sldId id="332" r:id="rId84"/>
    <p:sldId id="333" r:id="rId85"/>
    <p:sldId id="334" r:id="rId86"/>
    <p:sldId id="335" r:id="rId87"/>
    <p:sldId id="336" r:id="rId88"/>
    <p:sldId id="337" r:id="rId89"/>
    <p:sldId id="338" r:id="rId90"/>
    <p:sldId id="339" r:id="rId91"/>
    <p:sldId id="340" r:id="rId92"/>
    <p:sldId id="341" r:id="rId93"/>
    <p:sldId id="342" r:id="rId94"/>
    <p:sldId id="343" r:id="rId95"/>
    <p:sldId id="344" r:id="rId96"/>
    <p:sldId id="345" r:id="rId97"/>
    <p:sldId id="346" r:id="rId98"/>
    <p:sldId id="347" r:id="rId99"/>
    <p:sldId id="348" r:id="rId100"/>
    <p:sldId id="349" r:id="rId101"/>
    <p:sldId id="350" r:id="rId102"/>
    <p:sldId id="351" r:id="rId103"/>
    <p:sldId id="352" r:id="rId104"/>
    <p:sldId id="353" r:id="rId105"/>
    <p:sldId id="354" r:id="rId106"/>
    <p:sldId id="355" r:id="rId107"/>
    <p:sldId id="363" r:id="rId10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2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4FD968-4C63-4755-A0CF-1C57520D83A2}" type="datetimeFigureOut">
              <a:rPr lang="cs-CZ" smtClean="0"/>
              <a:t>01.11.2020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EB1EC5-ECD5-49E6-BB78-4FCE299A60E7}" type="slidenum">
              <a:rPr lang="cs-CZ" smtClean="0"/>
              <a:t>‹#›</a:t>
            </a:fld>
            <a:endParaRPr lang="cs-CZ"/>
          </a:p>
        </p:txBody>
      </p:sp>
    </p:spTree>
    <p:extLst>
      <p:ext uri="{BB962C8B-B14F-4D97-AF65-F5344CB8AC3E}">
        <p14:creationId xmlns:p14="http://schemas.microsoft.com/office/powerpoint/2010/main" val="1041776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80</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4013612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982414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003247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778814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48292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17284E72-8D0A-4817-ABE0-F87AE2704453}" type="datetimeFigureOut">
              <a:rPr lang="cs-CZ" smtClean="0"/>
              <a:t>01.11.2020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168500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17284E72-8D0A-4817-ABE0-F87AE2704453}" type="datetimeFigureOut">
              <a:rPr lang="cs-CZ" smtClean="0"/>
              <a:t>01.11.2020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153300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17284E72-8D0A-4817-ABE0-F87AE2704453}" type="datetimeFigureOut">
              <a:rPr lang="cs-CZ" smtClean="0"/>
              <a:t>01.11.2020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3072756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7284E72-8D0A-4817-ABE0-F87AE2704453}" type="datetimeFigureOut">
              <a:rPr lang="cs-CZ" smtClean="0"/>
              <a:t>01.11.2020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256741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17284E72-8D0A-4817-ABE0-F87AE2704453}" type="datetimeFigureOut">
              <a:rPr lang="cs-CZ" smtClean="0"/>
              <a:t>01.11.2020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3800754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17284E72-8D0A-4817-ABE0-F87AE2704453}" type="datetimeFigureOut">
              <a:rPr lang="cs-CZ" smtClean="0"/>
              <a:t>01.11.2020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503994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52D03D-D2EB-45C6-9075-AA4860624E8D}" type="slidenum">
              <a:rPr lang="cs-CZ" smtClean="0"/>
              <a:t>‹#›</a:t>
            </a:fld>
            <a:endParaRPr lang="cs-CZ"/>
          </a:p>
        </p:txBody>
      </p:sp>
    </p:spTree>
    <p:extLst>
      <p:ext uri="{BB962C8B-B14F-4D97-AF65-F5344CB8AC3E}">
        <p14:creationId xmlns:p14="http://schemas.microsoft.com/office/powerpoint/2010/main" val="2103351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4632" cy="1658615"/>
          </a:xfrm>
        </p:spPr>
        <p:txBody>
          <a:bodyPr>
            <a:normAutofit/>
          </a:bodyPr>
          <a:lstStyle/>
          <a:p>
            <a:r>
              <a:rPr lang="cs-CZ" b="1" dirty="0">
                <a:solidFill>
                  <a:schemeClr val="accent1">
                    <a:lumMod val="75000"/>
                  </a:schemeClr>
                </a:solidFill>
                <a:effectLst>
                  <a:outerShdw blurRad="38100" dist="38100" dir="2700000" algn="tl">
                    <a:srgbClr val="000000">
                      <a:alpha val="43137"/>
                    </a:srgbClr>
                  </a:outerShdw>
                </a:effectLst>
              </a:rPr>
              <a:t>Právo </a:t>
            </a:r>
            <a:r>
              <a:rPr lang="cs-CZ" b="1">
                <a:solidFill>
                  <a:schemeClr val="accent1">
                    <a:lumMod val="75000"/>
                  </a:schemeClr>
                </a:solidFill>
                <a:effectLst>
                  <a:outerShdw blurRad="38100" dist="38100" dir="2700000" algn="tl">
                    <a:srgbClr val="000000">
                      <a:alpha val="43137"/>
                    </a:srgbClr>
                  </a:outerShdw>
                </a:effectLst>
              </a:rPr>
              <a:t>a legislativa</a:t>
            </a:r>
            <a:br>
              <a:rPr lang="cs-CZ" b="1" dirty="0">
                <a:solidFill>
                  <a:schemeClr val="accent1">
                    <a:lumMod val="75000"/>
                  </a:schemeClr>
                </a:solidFill>
                <a:effectLst>
                  <a:outerShdw blurRad="38100" dist="38100" dir="2700000" algn="tl">
                    <a:srgbClr val="000000">
                      <a:alpha val="43137"/>
                    </a:srgbClr>
                  </a:outerShdw>
                </a:effectLst>
              </a:rPr>
            </a:br>
            <a:endParaRPr lang="cs-CZ" b="1" dirty="0">
              <a:solidFill>
                <a:schemeClr val="accent1">
                  <a:lumMod val="75000"/>
                </a:schemeClr>
              </a:solidFill>
              <a:effectLst>
                <a:outerShdw blurRad="38100" dist="38100" dir="2700000" algn="tl">
                  <a:srgbClr val="000000">
                    <a:alpha val="43137"/>
                  </a:srgbClr>
                </a:outerShdw>
              </a:effectLst>
            </a:endParaRPr>
          </a:p>
        </p:txBody>
      </p:sp>
      <p:sp>
        <p:nvSpPr>
          <p:cNvPr id="3" name="Podnadpis 2"/>
          <p:cNvSpPr>
            <a:spLocks noGrp="1"/>
          </p:cNvSpPr>
          <p:nvPr>
            <p:ph type="subTitle" idx="1"/>
          </p:nvPr>
        </p:nvSpPr>
        <p:spPr/>
        <p:txBody>
          <a:bodyPr/>
          <a:lstStyle/>
          <a:p>
            <a:endParaRPr lang="cs-CZ" dirty="0"/>
          </a:p>
          <a:p>
            <a:r>
              <a:rPr lang="cs-CZ" dirty="0"/>
              <a:t>Mgr. et Mgr. Magdalena Jíchová</a:t>
            </a:r>
          </a:p>
        </p:txBody>
      </p:sp>
    </p:spTree>
    <p:extLst>
      <p:ext uri="{BB962C8B-B14F-4D97-AF65-F5344CB8AC3E}">
        <p14:creationId xmlns:p14="http://schemas.microsoft.com/office/powerpoint/2010/main" val="3086073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Úmluva o biomedicíně</a:t>
            </a:r>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a:t>Úmluva Rady Evropy na ochranu lidských práv a důstojnosti lidské bytosti v souvislosti s aplikací biologie a medicíny</a:t>
            </a:r>
            <a:r>
              <a:rPr lang="cs-CZ" sz="2000" dirty="0"/>
              <a:t> (Úmluva o biomedicíně)</a:t>
            </a:r>
          </a:p>
          <a:p>
            <a:pPr algn="just"/>
            <a:r>
              <a:rPr lang="cs-CZ" sz="2000" dirty="0"/>
              <a:t>Mezinárodní smlouva, jakási zdravotnicko-právní ústava, výchozí předpis medicínského práva.</a:t>
            </a:r>
          </a:p>
          <a:p>
            <a:pPr algn="just"/>
            <a:r>
              <a:rPr lang="cs-CZ" sz="2000" dirty="0"/>
              <a:t>Obsahovala relativně průkopnická pravidla, zejména když u nás již 4 desetiletí platil zákon č. 20/1966 Sb., který stavěl na zcela jiných (někdy i odlišných) hodnotách.</a:t>
            </a:r>
          </a:p>
          <a:p>
            <a:r>
              <a:rPr lang="cs-CZ" sz="2000" dirty="0"/>
              <a:t>Přijata v </a:t>
            </a:r>
            <a:r>
              <a:rPr lang="cs-CZ" sz="2000" dirty="0" err="1"/>
              <a:t>Oviedu</a:t>
            </a:r>
            <a:r>
              <a:rPr lang="cs-CZ" sz="2000" dirty="0"/>
              <a:t>  4. dubna 1997, 22. června byla ratifikována a pro ČR </a:t>
            </a:r>
            <a:r>
              <a:rPr lang="cs-CZ" sz="2000" b="1" u="sng" dirty="0"/>
              <a:t>vstoupila v platnost 1. října 2001</a:t>
            </a:r>
            <a:r>
              <a:rPr lang="cs-CZ" sz="2000" dirty="0"/>
              <a:t>.</a:t>
            </a:r>
          </a:p>
          <a:p>
            <a:r>
              <a:rPr lang="cs-CZ" sz="2000" dirty="0"/>
              <a:t>Do konce července 2000 ji podepsalo 29 států vč. ČR a dalších 6 ratifikovalo. </a:t>
            </a:r>
          </a:p>
          <a:p>
            <a:pPr algn="just"/>
            <a:r>
              <a:rPr lang="cs-CZ" sz="2000" dirty="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p>
        </p:txBody>
      </p:sp>
    </p:spTree>
    <p:extLst>
      <p:ext uri="{BB962C8B-B14F-4D97-AF65-F5344CB8AC3E}">
        <p14:creationId xmlns:p14="http://schemas.microsoft.com/office/powerpoint/2010/main" val="213511454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Lékařský posudek lze uplatnit do 90 dnů od jeho vydání. Posuzující lékař, který zjistí, že posuzovaná osoba není nadále zdravotně způsobilá k výkonu činnosti nebo k výkonu činnosti s podmínkou, anebo že její zdravotní stav nesplňuje předpoklady nebo požadavky, ke kterým byla posuzována, oznámí tuto skutečnost posuzované osobě a bezodkladně též osobě, které uplatněním lékařského posudku vznikají práva nebo povinnosti, je-li mu tato osoba známa. </a:t>
            </a:r>
          </a:p>
          <a:p>
            <a:r>
              <a:rPr lang="cs-CZ" dirty="0"/>
              <a:t>Pokud posuzovaná osoba nesouhlasí se závěry lékařského posudku, může do 10 dnů ode dne jeho předání podat návrh na jeho přezkoumání poskytovateli, který jej vydal (návrh nemá odkladný účinek).</a:t>
            </a:r>
          </a:p>
          <a:p>
            <a:r>
              <a:rPr lang="cs-CZ" dirty="0"/>
              <a:t>Pokud poskytovatel nevyhoví návrhu na přezkoumání lékařského posudku v plném rozsahu ve stanovené lhůtě (10, popř. 30 dnů) předá spis příslušnému správnímu orgánu </a:t>
            </a:r>
            <a:r>
              <a:rPr lang="cs-CZ" dirty="0">
                <a:sym typeface="Wingdings"/>
              </a:rPr>
              <a:t>ten po prověření lékařský posudek buď potvrdí nebo zruší a vrátí poskytovateli k vydání nového lékařského posudku, anebo LP zruší. </a:t>
            </a:r>
            <a:r>
              <a:rPr lang="cs-CZ" dirty="0"/>
              <a:t> </a:t>
            </a:r>
          </a:p>
        </p:txBody>
      </p:sp>
    </p:spTree>
    <p:extLst>
      <p:ext uri="{BB962C8B-B14F-4D97-AF65-F5344CB8AC3E}">
        <p14:creationId xmlns:p14="http://schemas.microsoft.com/office/powerpoint/2010/main" val="232851841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a:p>
          <a:p>
            <a:r>
              <a:rPr lang="cs-CZ" b="1" u="sng" dirty="0"/>
              <a:t>II. </a:t>
            </a:r>
            <a:r>
              <a:rPr lang="cs-CZ" b="1" u="sng" dirty="0" err="1"/>
              <a:t>Pracovnělékařské</a:t>
            </a:r>
            <a:r>
              <a:rPr lang="cs-CZ" b="1" u="sng" dirty="0"/>
              <a:t> služby</a:t>
            </a:r>
          </a:p>
          <a:p>
            <a:r>
              <a:rPr lang="cs-CZ" u="sng" dirty="0"/>
              <a:t>Jsou zdravotní služby preventivní, jejich součástí je hodnocení vlivu pracovní činnosti, 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 </a:t>
            </a:r>
          </a:p>
          <a:p>
            <a:r>
              <a:rPr lang="cs-CZ" dirty="0" err="1"/>
              <a:t>Pracovnělékařské</a:t>
            </a:r>
            <a:r>
              <a:rPr lang="cs-CZ" dirty="0"/>
              <a:t> služby pro zaměstnance a osoby ucházející se o zaměstnání </a:t>
            </a:r>
            <a:r>
              <a:rPr lang="cs-CZ" u="sng" dirty="0"/>
              <a:t>zajišťuje zaměstnavatel</a:t>
            </a:r>
            <a:r>
              <a:rPr lang="cs-CZ" dirty="0"/>
              <a:t> za podmínek stanovených pracovními právními předpisy.</a:t>
            </a:r>
          </a:p>
          <a:p>
            <a:r>
              <a:rPr lang="cs-CZ" dirty="0"/>
              <a:t>Poskytovatelem </a:t>
            </a:r>
            <a:r>
              <a:rPr lang="cs-CZ" dirty="0" err="1"/>
              <a:t>pracovnělékařských</a:t>
            </a:r>
            <a:r>
              <a:rPr lang="cs-CZ" dirty="0"/>
              <a:t> služeb je poskytovatel v oboru všeobecného lékařství nebo v oboru pracovního lékařství; </a:t>
            </a:r>
            <a:r>
              <a:rPr lang="cs-CZ" dirty="0" err="1"/>
              <a:t>pracovnělékařské</a:t>
            </a:r>
            <a:r>
              <a:rPr lang="cs-CZ" dirty="0"/>
              <a:t> služby hadí zaměstnavatel. </a:t>
            </a:r>
          </a:p>
        </p:txBody>
      </p:sp>
    </p:spTree>
    <p:extLst>
      <p:ext uri="{BB962C8B-B14F-4D97-AF65-F5344CB8AC3E}">
        <p14:creationId xmlns:p14="http://schemas.microsoft.com/office/powerpoint/2010/main" val="172140356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III. Nemoci z povolání</a:t>
            </a:r>
          </a:p>
          <a:p>
            <a:r>
              <a:rPr lang="cs-CZ" dirty="0"/>
              <a:t>Zdravotní stav osoby v souvislosti s nemocí z povolání zjišťují a posuzují poskytovatelé </a:t>
            </a:r>
            <a:r>
              <a:rPr lang="cs-CZ" dirty="0" err="1"/>
              <a:t>pracovnělékařských</a:t>
            </a:r>
            <a:r>
              <a:rPr lang="cs-CZ" dirty="0"/>
              <a:t> služeb.</a:t>
            </a:r>
          </a:p>
          <a:p>
            <a:r>
              <a:rPr lang="cs-CZ" dirty="0"/>
              <a:t>Nemoci z povolání posuzují, uznávají a vývoj zdravotního stavu osoby s uznanou nemocí z povolání sledují poskytovatelé v oboru pracovní lékařství, kteří získali povolení ministerstva k uznávání nemocí z povolání; pro tyto účely mohou též provádět, je-li to účelné, vyšetření pro zjištění zdravotního stavu. </a:t>
            </a:r>
          </a:p>
          <a:p>
            <a:r>
              <a:rPr lang="cs-CZ" dirty="0"/>
              <a:t>Posuzujícím lékařem je lékař se specializovanou způsobilostí nebo se zvláštní odbornou způsobilostí v oboru pracovní lékařství.</a:t>
            </a:r>
            <a:br>
              <a:rPr lang="cs-CZ" dirty="0"/>
            </a:br>
            <a:endParaRPr lang="cs-CZ" dirty="0"/>
          </a:p>
        </p:txBody>
      </p:sp>
    </p:spTree>
    <p:extLst>
      <p:ext uri="{BB962C8B-B14F-4D97-AF65-F5344CB8AC3E}">
        <p14:creationId xmlns:p14="http://schemas.microsoft.com/office/powerpoint/2010/main" val="20990206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Ad D) Lékařské ozáření a klinické audity</a:t>
            </a:r>
          </a:p>
        </p:txBody>
      </p:sp>
      <p:sp>
        <p:nvSpPr>
          <p:cNvPr id="3" name="Zástupný symbol pro obsah 2"/>
          <p:cNvSpPr>
            <a:spLocks noGrp="1"/>
          </p:cNvSpPr>
          <p:nvPr>
            <p:ph idx="1"/>
          </p:nvPr>
        </p:nvSpPr>
        <p:spPr/>
        <p:txBody>
          <a:bodyPr>
            <a:normAutofit fontScale="70000" lnSpcReduction="20000"/>
          </a:bodyPr>
          <a:lstStyle/>
          <a:p>
            <a:r>
              <a:rPr lang="cs-CZ" b="1" u="sng" dirty="0"/>
              <a:t>I. Lékařské ozáření</a:t>
            </a:r>
          </a:p>
          <a:p>
            <a:r>
              <a:rPr lang="cs-CZ" dirty="0"/>
              <a:t>Rozumí se jím </a:t>
            </a:r>
            <a:r>
              <a:rPr lang="cs-CZ" u="sng" dirty="0"/>
              <a:t>ozáření fyzických osob podle jiného právního předpisu</a:t>
            </a:r>
            <a:r>
              <a:rPr lang="cs-CZ" dirty="0"/>
              <a:t>.</a:t>
            </a:r>
          </a:p>
          <a:p>
            <a:r>
              <a:rPr lang="cs-CZ" u="sng" dirty="0"/>
              <a:t>Poskytovatel poskytující zdravotní služby, jejichž součástí je lékařské ozáření, je povinen:</a:t>
            </a:r>
          </a:p>
          <a:p>
            <a:r>
              <a:rPr lang="cs-CZ" dirty="0"/>
              <a:t>a) provést lékařské ozáření jen v případě, že prokáže jeho přínos ve srovnání s újmou, která může ozáření způsobit;</a:t>
            </a:r>
          </a:p>
          <a:p>
            <a:r>
              <a:rPr lang="cs-CZ" dirty="0"/>
              <a:t>b) vypracovat místní radiologické standardy pro všechny výkony, které standardně provádí, a zajistit jejich dodržování;</a:t>
            </a:r>
          </a:p>
          <a:p>
            <a:r>
              <a:rPr lang="cs-CZ" dirty="0"/>
              <a:t>c) vypracovat interní klinický audit a odstranit případné zjištěné nedostatky;</a:t>
            </a:r>
          </a:p>
          <a:p>
            <a:r>
              <a:rPr lang="cs-CZ" dirty="0"/>
              <a:t>d) zajistit provedení externího klinického auditu k tomu oprávněnými osobami a odstranit případné zjištěné nedostatky;</a:t>
            </a:r>
          </a:p>
          <a:p>
            <a:r>
              <a:rPr lang="cs-CZ" dirty="0"/>
              <a:t>d) zajistit dodržování pravidel radiační ochrany.  </a:t>
            </a:r>
          </a:p>
        </p:txBody>
      </p:sp>
    </p:spTree>
    <p:extLst>
      <p:ext uri="{BB962C8B-B14F-4D97-AF65-F5344CB8AC3E}">
        <p14:creationId xmlns:p14="http://schemas.microsoft.com/office/powerpoint/2010/main" val="406780398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jakosti lékařského ozáření.</a:t>
            </a:r>
          </a:p>
          <a:p>
            <a:r>
              <a:rPr lang="cs-CZ" sz="2300" dirty="0"/>
              <a:t>Provádí se jedenkrát za rok a poskytovatel vede o provedených interních klinických auditech evidenci.</a:t>
            </a:r>
          </a:p>
          <a:p>
            <a:r>
              <a:rPr lang="cs-CZ" sz="2300" dirty="0"/>
              <a:t>Cíle </a:t>
            </a:r>
            <a:r>
              <a:rPr lang="cs-CZ" sz="2300" u="sng" dirty="0"/>
              <a:t>externího </a:t>
            </a:r>
            <a:r>
              <a:rPr lang="cs-CZ" sz="2300" dirty="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p>
          <a:p>
            <a:endParaRPr lang="cs-CZ" sz="2300" dirty="0"/>
          </a:p>
        </p:txBody>
      </p:sp>
    </p:spTree>
    <p:extLst>
      <p:ext uri="{BB962C8B-B14F-4D97-AF65-F5344CB8AC3E}">
        <p14:creationId xmlns:p14="http://schemas.microsoft.com/office/powerpoint/2010/main" val="390603607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E) Ochranné léčení</a:t>
            </a:r>
          </a:p>
        </p:txBody>
      </p:sp>
      <p:sp>
        <p:nvSpPr>
          <p:cNvPr id="3" name="Zástupný symbol pro obsah 2"/>
          <p:cNvSpPr>
            <a:spLocks noGrp="1"/>
          </p:cNvSpPr>
          <p:nvPr>
            <p:ph idx="1"/>
          </p:nvPr>
        </p:nvSpPr>
        <p:spPr/>
        <p:txBody>
          <a:bodyPr>
            <a:normAutofit fontScale="70000" lnSpcReduction="20000"/>
          </a:bodyPr>
          <a:lstStyle/>
          <a:p>
            <a:r>
              <a:rPr lang="cs-CZ" dirty="0"/>
              <a:t>Ochranné léčení se vykonává na základě pravomocného rozhodnutí soudu jako ochranné léčení:</a:t>
            </a:r>
          </a:p>
          <a:p>
            <a:r>
              <a:rPr lang="cs-CZ" dirty="0"/>
              <a:t>a) </a:t>
            </a:r>
            <a:r>
              <a:rPr lang="cs-CZ" b="1" u="sng" dirty="0"/>
              <a:t>ústavní</a:t>
            </a:r>
          </a:p>
          <a:p>
            <a:r>
              <a:rPr lang="cs-CZ" dirty="0"/>
              <a:t>b) </a:t>
            </a:r>
            <a:r>
              <a:rPr lang="cs-CZ" b="1" u="sng" dirty="0"/>
              <a:t>ambulantní.</a:t>
            </a:r>
          </a:p>
          <a:p>
            <a:r>
              <a:rPr lang="cs-CZ" dirty="0"/>
              <a:t>Ochranné léčení uložené soudem lze též vykonávat během výkonu trestu odnětí svobody ve zdravotnických zařízeních Vězeňské služby, a to </a:t>
            </a:r>
            <a:r>
              <a:rPr lang="cs-CZ" i="1" dirty="0"/>
              <a:t>ochranné léčení ústavní </a:t>
            </a:r>
            <a:r>
              <a:rPr lang="cs-CZ" dirty="0"/>
              <a:t>vykonávané formou stacionární péče a </a:t>
            </a:r>
            <a:r>
              <a:rPr lang="cs-CZ" i="1" dirty="0"/>
              <a:t>ochranné léčení ambulantní </a:t>
            </a:r>
            <a:r>
              <a:rPr lang="cs-CZ" dirty="0"/>
              <a:t>vykonávané formou specializované ambulantní péče.</a:t>
            </a:r>
          </a:p>
          <a:p>
            <a:r>
              <a:rPr lang="cs-CZ" dirty="0"/>
              <a:t>Smyslem ochranného léčení  je chránit společnost před pachateli trestných činů, kteří jsou nepříčetní nebo u kterých je předpoklad snadnějšího zapojení do společnosti po absolvování ochranného léčení.</a:t>
            </a:r>
          </a:p>
          <a:p>
            <a:r>
              <a:rPr lang="cs-CZ" u="sng" dirty="0"/>
              <a:t>Ochranné léčení není trestem</a:t>
            </a:r>
            <a:r>
              <a:rPr lang="cs-CZ" dirty="0"/>
              <a:t>. </a:t>
            </a:r>
          </a:p>
        </p:txBody>
      </p:sp>
    </p:spTree>
    <p:extLst>
      <p:ext uri="{BB962C8B-B14F-4D97-AF65-F5344CB8AC3E}">
        <p14:creationId xmlns:p14="http://schemas.microsoft.com/office/powerpoint/2010/main" val="38634391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u="sng" dirty="0"/>
              <a:t>Poskytovatel zajišťující ochranné léčení mimo výkon trestu odnětí svobody formou lůžkové péče může:</a:t>
            </a:r>
          </a:p>
          <a:p>
            <a:r>
              <a:rPr lang="cs-CZ" dirty="0"/>
              <a:t>a) výjimečně zakázat konkrétní návštěvu u pacienta,</a:t>
            </a:r>
          </a:p>
          <a:p>
            <a:r>
              <a:rPr lang="cs-CZ" dirty="0"/>
              <a:t>2. použití telefonu pacientem, nebo</a:t>
            </a:r>
          </a:p>
          <a:p>
            <a:r>
              <a:rPr lang="cs-CZ" dirty="0"/>
              <a:t>3. předávání korespondence pacientovi,</a:t>
            </a:r>
          </a:p>
          <a:p>
            <a:r>
              <a:rPr lang="cs-CZ" dirty="0"/>
              <a:t>jestliže je důvodné podezření, že by závažným způsobem narušovaly individuální léčebný postup; z tohoto důvodu může rovněž kontrolovat balíky pacienta</a:t>
            </a:r>
          </a:p>
          <a:p>
            <a:r>
              <a:rPr lang="cs-CZ" dirty="0"/>
              <a:t>b) nepovolit pacientovi krátkodobé opuštění zdravotnického zařízení,</a:t>
            </a:r>
          </a:p>
          <a:p>
            <a:r>
              <a:rPr lang="cs-CZ" dirty="0"/>
              <a:t>c) požadovat doprovod orgány Policie ČR, jde-li o pacienta, jehož účast u soudu poskytovatel zajišťuje a který by mohl být nebezpečný sobě nebo okolí, popřípadě hrozí-li nebezpečí jeho útěku.</a:t>
            </a:r>
          </a:p>
          <a:p>
            <a:r>
              <a:rPr lang="cs-CZ" dirty="0"/>
              <a:t>Poskytovatel zajišťující ochranné léčení mimo výkon trestu odnětí svobody je povinen </a:t>
            </a:r>
            <a:r>
              <a:rPr lang="cs-CZ"/>
              <a:t>do 24  hod</a:t>
            </a:r>
            <a:r>
              <a:rPr lang="cs-CZ" dirty="0"/>
              <a:t>. nahlásit soudu, který ochranné léčení nařídil, zákonem uvedené skutečnosti o narušení režimu ochranného léčení, svévolné vzdálení se ze zdravotnického zařízení, nedostavení se k ambulantním prohlídkám apod.).</a:t>
            </a:r>
          </a:p>
          <a:p>
            <a:r>
              <a:rPr lang="cs-CZ" dirty="0"/>
              <a:t>Náklady související s ochranným léčením hradí stát – ten může tyto náklady nebo jejich část vymáhat na pacientovi prostřednictvím Ministerstva zdravotnictví.   </a:t>
            </a:r>
          </a:p>
          <a:p>
            <a:endParaRPr lang="cs-CZ" dirty="0"/>
          </a:p>
        </p:txBody>
      </p:sp>
    </p:spTree>
    <p:extLst>
      <p:ext uri="{BB962C8B-B14F-4D97-AF65-F5344CB8AC3E}">
        <p14:creationId xmlns:p14="http://schemas.microsoft.com/office/powerpoint/2010/main" val="151877231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Děkuji Vám za pozornost.</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476276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a:t>Pokud upravoval zákon č. 20/1966 Sb.  nějakou věc odchylně od Úmluvy o biomedicíně  nebo jakékoliv jiné mezinárodní smlouvy obdobné povahy (například zužoval rozsah práv zaručených Úmluvou, použila se Úmluva, nikoli zákon) </a:t>
            </a:r>
            <a:r>
              <a:rPr lang="cs-CZ" sz="2300" dirty="0">
                <a:sym typeface="Wingdings"/>
              </a:rPr>
              <a:t> </a:t>
            </a:r>
            <a:r>
              <a:rPr lang="cs-CZ" sz="2300" dirty="0"/>
              <a:t>nutnost legislativní změny v oblasti </a:t>
            </a:r>
            <a:r>
              <a:rPr lang="cs-CZ" sz="2300" u="sng" dirty="0"/>
              <a:t>vztahu </a:t>
            </a:r>
            <a:r>
              <a:rPr lang="cs-CZ" sz="2300" b="1" u="sng" dirty="0"/>
              <a:t>poskytovatel zdravotních služeb – pacient</a:t>
            </a:r>
            <a:r>
              <a:rPr lang="cs-CZ" sz="2300" dirty="0"/>
              <a:t>, neboť dosavadní právní úprava reprezentovaná zejména uvedeným zákonem, nemohla do budoucna stačit.</a:t>
            </a:r>
          </a:p>
          <a:p>
            <a:pPr algn="just"/>
            <a:r>
              <a:rPr lang="cs-CZ" sz="2300" dirty="0"/>
              <a:t>Úmluva se definitivně stala </a:t>
            </a:r>
            <a:r>
              <a:rPr lang="cs-CZ" sz="2300" u="sng" dirty="0"/>
              <a:t>základním stavebním kamenem nové právní úpravy medicínského práva</a:t>
            </a:r>
            <a:r>
              <a:rPr lang="cs-CZ" sz="2300" dirty="0"/>
              <a:t>.</a:t>
            </a:r>
          </a:p>
          <a:p>
            <a:pPr algn="just"/>
            <a:r>
              <a:rPr lang="cs-CZ" sz="2300" dirty="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p>
        </p:txBody>
      </p:sp>
    </p:spTree>
    <p:extLst>
      <p:ext uri="{BB962C8B-B14F-4D97-AF65-F5344CB8AC3E}">
        <p14:creationId xmlns:p14="http://schemas.microsoft.com/office/powerpoint/2010/main" val="1081130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Obsah Úmluvy o biomedicíně</a:t>
            </a:r>
          </a:p>
        </p:txBody>
      </p:sp>
      <p:sp>
        <p:nvSpPr>
          <p:cNvPr id="3" name="Zástupný symbol pro obsah 2"/>
          <p:cNvSpPr>
            <a:spLocks noGrp="1"/>
          </p:cNvSpPr>
          <p:nvPr>
            <p:ph idx="1"/>
          </p:nvPr>
        </p:nvSpPr>
        <p:spPr/>
        <p:txBody>
          <a:bodyPr>
            <a:normAutofit fontScale="70000" lnSpcReduction="20000"/>
          </a:bodyPr>
          <a:lstStyle/>
          <a:p>
            <a:r>
              <a:rPr lang="cs-CZ" dirty="0"/>
              <a:t>Zajistit všem </a:t>
            </a:r>
            <a:r>
              <a:rPr lang="cs-CZ" b="1" dirty="0"/>
              <a:t>spravedlivý přístup ke zdravotní péči patřičné kvality</a:t>
            </a:r>
          </a:p>
          <a:p>
            <a:r>
              <a:rPr lang="cs-CZ" dirty="0"/>
              <a:t>Jakýkoliv zákrok musí být proveden v souladu se zákonem a nejvyššími možnými dostupnými standardy (postup </a:t>
            </a:r>
            <a:r>
              <a:rPr lang="cs-CZ" b="1" i="1" dirty="0"/>
              <a:t>de lege </a:t>
            </a:r>
            <a:r>
              <a:rPr lang="cs-CZ" b="1" i="1" dirty="0" err="1"/>
              <a:t>artis</a:t>
            </a:r>
            <a:r>
              <a:rPr lang="cs-CZ" b="1" i="1" dirty="0"/>
              <a:t> </a:t>
            </a:r>
            <a:r>
              <a:rPr lang="cs-CZ" i="1" dirty="0"/>
              <a:t>= zákonným způsobem, podle pravidel, tj.</a:t>
            </a:r>
            <a:r>
              <a:rPr lang="cs-CZ" dirty="0"/>
              <a:t> poskytovat zdravotní péči „v souladu se současnými dostupnými poznatky lékařské vědy“</a:t>
            </a:r>
            <a:r>
              <a:rPr lang="cs-CZ" i="1" dirty="0"/>
              <a:t>).</a:t>
            </a:r>
          </a:p>
          <a:p>
            <a:r>
              <a:rPr lang="cs-CZ" b="1" dirty="0"/>
              <a:t>Právo na informovaný souhlas </a:t>
            </a:r>
            <a:r>
              <a:rPr lang="cs-CZ" dirty="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a:t>Právo znát informace o svém zdravotním stavu/právo nebýt takto informován </a:t>
            </a:r>
            <a:r>
              <a:rPr lang="cs-CZ" dirty="0"/>
              <a:t>(zejména o diagnóze, prognóze zdravotního stavu)</a:t>
            </a:r>
          </a:p>
          <a:p>
            <a:r>
              <a:rPr lang="cs-CZ" b="1" dirty="0"/>
              <a:t>Pravidlo dříve vysloveného přání</a:t>
            </a:r>
            <a:r>
              <a:rPr lang="cs-CZ" dirty="0"/>
              <a:t>, dle kterého bude brán zřetel na dříve vyslovená přání pacienta ohledně lékařského zákroku, pokud pacient v době zákroku není ve stavu, kdy může vyjádřit své přání.</a:t>
            </a:r>
          </a:p>
        </p:txBody>
      </p:sp>
    </p:spTree>
    <p:extLst>
      <p:ext uri="{BB962C8B-B14F-4D97-AF65-F5344CB8AC3E}">
        <p14:creationId xmlns:p14="http://schemas.microsoft.com/office/powerpoint/2010/main" val="979567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a:t>Omezení manipulace s lidským genomem </a:t>
            </a:r>
            <a:r>
              <a:rPr lang="cs-CZ" sz="2100" dirty="0"/>
              <a:t>(např. není dovoleno použití postupů asistované reprodukce za účelem volby budoucího pohlaví dítěte).</a:t>
            </a:r>
          </a:p>
          <a:p>
            <a:r>
              <a:rPr lang="cs-CZ" sz="2100" b="1" dirty="0"/>
              <a:t>Lidské tělo a jeho části nesmí být zdrojem finančního prospěchu.</a:t>
            </a:r>
          </a:p>
          <a:p>
            <a:r>
              <a:rPr lang="cs-CZ" sz="2100" b="1" dirty="0"/>
              <a:t>Výzkum na člověku </a:t>
            </a:r>
            <a:r>
              <a:rPr lang="cs-CZ" sz="2100" dirty="0"/>
              <a:t>lze provádět pouze tehdy, když </a:t>
            </a:r>
            <a:r>
              <a:rPr lang="cs-CZ" sz="2100" b="1" dirty="0"/>
              <a:t>neexistuje žádná alternativa srovnatelného účinku</a:t>
            </a:r>
            <a:r>
              <a:rPr lang="cs-CZ" sz="2100" dirty="0"/>
              <a:t> s výzkumem na člověku, riziko nesmí být neúměrně vysoké vzhledem k možnému prospěchu z výzkumu.</a:t>
            </a:r>
          </a:p>
          <a:p>
            <a:r>
              <a:rPr lang="cs-CZ" sz="2100" b="1" dirty="0"/>
              <a:t>Odběr orgánu a tkáně z žijících dárců pro účely transplantace </a:t>
            </a:r>
            <a:r>
              <a:rPr lang="cs-CZ" sz="2100" dirty="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a:t>Některé zásady zde obsažené jsou dále rozpracovávány v </a:t>
            </a:r>
            <a:r>
              <a:rPr lang="cs-CZ" sz="2100" u="sng" dirty="0"/>
              <a:t>dodatkových protokolech</a:t>
            </a:r>
            <a:r>
              <a:rPr lang="cs-CZ" sz="2100" dirty="0"/>
              <a:t> (o zákazu klonování, o ochraně lidských embryí  a plodů aj.).</a:t>
            </a:r>
          </a:p>
          <a:p>
            <a:endParaRPr lang="cs-CZ" sz="2100" dirty="0"/>
          </a:p>
        </p:txBody>
      </p:sp>
    </p:spTree>
    <p:extLst>
      <p:ext uri="{BB962C8B-B14F-4D97-AF65-F5344CB8AC3E}">
        <p14:creationId xmlns:p14="http://schemas.microsoft.com/office/powerpoint/2010/main" val="4050545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Zákon č. 372/2011 Sb.</a:t>
            </a:r>
          </a:p>
        </p:txBody>
      </p:sp>
      <p:sp>
        <p:nvSpPr>
          <p:cNvPr id="3" name="Zástupný symbol pro obsah 2"/>
          <p:cNvSpPr>
            <a:spLocks noGrp="1"/>
          </p:cNvSpPr>
          <p:nvPr>
            <p:ph idx="1"/>
          </p:nvPr>
        </p:nvSpPr>
        <p:spPr/>
        <p:txBody>
          <a:bodyPr>
            <a:normAutofit fontScale="77500" lnSpcReduction="20000"/>
          </a:bodyPr>
          <a:lstStyle/>
          <a:p>
            <a:r>
              <a:rPr lang="cs-CZ" u="sng" dirty="0"/>
              <a:t>Zákon upravuje</a:t>
            </a:r>
            <a:r>
              <a:rPr lang="cs-CZ" dirty="0"/>
              <a:t>: </a:t>
            </a:r>
          </a:p>
          <a:p>
            <a:r>
              <a:rPr lang="cs-CZ" dirty="0"/>
              <a:t>a)zdravotní služby a podmínky jejich poskytování a s tím spojený výkon státní správy </a:t>
            </a:r>
          </a:p>
          <a:p>
            <a:r>
              <a:rPr lang="cs-CZ" dirty="0"/>
              <a:t>b) druhy a formy zdravotní péče</a:t>
            </a:r>
          </a:p>
          <a:p>
            <a:r>
              <a:rPr lang="cs-CZ" dirty="0"/>
              <a:t>c) práva a povinnosti pacientů a osob pacientům blízkých, poskytovatelů zdravotních služeb, zdravotnických pracovníků, jiných odborných pracovníků a dalších osob v souvislosti s poskytováním zdravotních služeb</a:t>
            </a:r>
          </a:p>
          <a:p>
            <a:r>
              <a:rPr lang="cs-CZ" dirty="0"/>
              <a:t>d) podmínky hodnocení kvality a bezpečí zdravotních služeb</a:t>
            </a:r>
          </a:p>
          <a:p>
            <a:r>
              <a:rPr lang="cs-CZ" dirty="0"/>
              <a:t>e) další činnosti související s poskytováním zdravotních služeb a zapracovává příslušné předpisy Evropské unie</a:t>
            </a:r>
          </a:p>
        </p:txBody>
      </p:sp>
    </p:spTree>
    <p:extLst>
      <p:ext uri="{BB962C8B-B14F-4D97-AF65-F5344CB8AC3E}">
        <p14:creationId xmlns:p14="http://schemas.microsoft.com/office/powerpoint/2010/main" val="1499871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a:t>Základní pojmy</a:t>
            </a:r>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a:t>Poskytovatel zdravotních služeb </a:t>
            </a:r>
            <a:r>
              <a:rPr lang="cs-CZ" sz="2000" dirty="0"/>
              <a:t>= FO nebo PO, která má oprávnění k poskytování zdravotních služeb podle tohoto zákona; má právní subjektivitu a je nositelem práv a povinností vyplývajících z jeho funkce x </a:t>
            </a:r>
            <a:r>
              <a:rPr lang="cs-CZ" sz="2000" b="1" u="sng" dirty="0"/>
              <a:t>zdravotnické zařízení </a:t>
            </a:r>
            <a:r>
              <a:rPr lang="cs-CZ" sz="2000" dirty="0"/>
              <a:t>= prostor věcně a technicky vybaven k poskytování zdravotnických služeb </a:t>
            </a:r>
          </a:p>
          <a:p>
            <a:r>
              <a:rPr lang="cs-CZ" sz="2000" b="1" u="sng" dirty="0"/>
              <a:t>Zdravotní služby</a:t>
            </a:r>
            <a:r>
              <a:rPr lang="cs-CZ" sz="2000" dirty="0"/>
              <a:t>: </a:t>
            </a:r>
          </a:p>
          <a:p>
            <a:r>
              <a:rPr lang="cs-CZ" sz="2000" b="1" dirty="0"/>
              <a:t>a)</a:t>
            </a:r>
            <a:r>
              <a:rPr lang="cs-CZ" sz="2000" dirty="0"/>
              <a:t> </a:t>
            </a:r>
            <a:r>
              <a:rPr lang="cs-CZ" sz="2000" u="sng" dirty="0"/>
              <a:t>poskytování zdravotní péče </a:t>
            </a:r>
            <a:r>
              <a:rPr lang="cs-CZ" sz="2000" dirty="0"/>
              <a:t>podle tohoto zákona zdravotnickými pracovníky, a dále činnosti vykonávané jinými odbornými pracovníky, jsou-li tyto činnosti vykonávány v přímé souvislosti s poskytováním zdravotní péče;</a:t>
            </a:r>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služeb; </a:t>
            </a:r>
          </a:p>
          <a:p>
            <a:r>
              <a:rPr lang="cs-CZ" sz="2000" b="1" dirty="0"/>
              <a:t>c)</a:t>
            </a:r>
            <a:r>
              <a:rPr lang="cs-CZ" sz="2000" dirty="0"/>
              <a:t> </a:t>
            </a:r>
            <a:r>
              <a:rPr lang="cs-CZ" sz="2000" u="sng" dirty="0"/>
              <a:t>nakládání s tělem zemřelého </a:t>
            </a:r>
            <a:r>
              <a:rPr lang="cs-CZ" sz="2000" dirty="0"/>
              <a:t>v rozsahu stanoveném tímto zákonem, včetně převozu těla zemřelého na patologicko-anatomickou pitvu nebo zdravotní pitvu,</a:t>
            </a:r>
          </a:p>
          <a:p>
            <a:endParaRPr lang="cs-CZ" sz="2000" dirty="0"/>
          </a:p>
          <a:p>
            <a:endParaRPr lang="cs-CZ" sz="1600" dirty="0"/>
          </a:p>
          <a:p>
            <a:endParaRPr lang="cs-CZ" sz="1600" dirty="0"/>
          </a:p>
          <a:p>
            <a:endParaRPr lang="cs-CZ" sz="1600" dirty="0"/>
          </a:p>
        </p:txBody>
      </p:sp>
    </p:spTree>
    <p:extLst>
      <p:ext uri="{BB962C8B-B14F-4D97-AF65-F5344CB8AC3E}">
        <p14:creationId xmlns:p14="http://schemas.microsoft.com/office/powerpoint/2010/main" val="3347585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endParaRPr lang="cs-CZ" sz="1800" b="1" dirty="0"/>
          </a:p>
          <a:p>
            <a:r>
              <a:rPr lang="cs-CZ" sz="1800" b="1" dirty="0"/>
              <a:t>d)</a:t>
            </a:r>
            <a:r>
              <a:rPr lang="cs-CZ" sz="1800" dirty="0"/>
              <a:t> </a:t>
            </a:r>
            <a:r>
              <a:rPr lang="cs-CZ" sz="1800" u="sng" dirty="0"/>
              <a:t>zdravotnická záchranná služba</a:t>
            </a:r>
            <a:r>
              <a:rPr lang="cs-CZ" sz="1800" dirty="0"/>
              <a:t>,</a:t>
            </a:r>
            <a:r>
              <a:rPr lang="cs-CZ" sz="1800" b="1" dirty="0"/>
              <a:t> </a:t>
            </a:r>
          </a:p>
          <a:p>
            <a:r>
              <a:rPr lang="cs-CZ" sz="1800" b="1" dirty="0"/>
              <a:t>1.</a:t>
            </a:r>
            <a:r>
              <a:rPr lang="cs-CZ" sz="1800" dirty="0"/>
              <a:t> přeprava pacientů mezi poskytovateli nebo k poskytovateli a zpět do vlastního sociálního prostředí, </a:t>
            </a:r>
          </a:p>
          <a:p>
            <a:r>
              <a:rPr lang="cs-CZ" sz="1800" b="1" dirty="0"/>
              <a:t>2.</a:t>
            </a:r>
            <a:r>
              <a:rPr lang="cs-CZ" sz="1800" dirty="0"/>
              <a:t> rychlá přeprava zdrav. pracovníků k zabezpečení neodkladné péče u poskytovatele,</a:t>
            </a:r>
          </a:p>
          <a:p>
            <a:r>
              <a:rPr lang="cs-CZ" sz="1800" b="1" dirty="0"/>
              <a:t>3.</a:t>
            </a:r>
            <a:r>
              <a:rPr lang="cs-CZ" sz="1800" dirty="0"/>
              <a:t> přeprava osob vč. zemřelého pacienta související s prováděním transplantací, neodkladná přeprava tkání a buněk určených k použití u člověka, přeprava léčivých přípravků, krve a jejích složek a zdravotnických prostředků nezbytných pro poskytnutí neodkladné péče nebo přeprava dalšího biologického materiálu,</a:t>
            </a:r>
          </a:p>
          <a:p>
            <a:r>
              <a:rPr lang="cs-CZ" sz="1800" b="1" dirty="0"/>
              <a:t>e)</a:t>
            </a:r>
            <a:r>
              <a:rPr lang="cs-CZ" sz="1800" dirty="0"/>
              <a:t> </a:t>
            </a:r>
            <a:r>
              <a:rPr lang="cs-CZ" sz="1800" u="sng" dirty="0"/>
              <a:t>zdravotnická dopravní služba</a:t>
            </a:r>
            <a:r>
              <a:rPr lang="cs-CZ" sz="1800" dirty="0"/>
              <a:t>, </a:t>
            </a:r>
          </a:p>
          <a:p>
            <a:r>
              <a:rPr lang="cs-CZ" sz="1800" b="1" dirty="0"/>
              <a:t>f)</a:t>
            </a:r>
            <a:r>
              <a:rPr lang="cs-CZ" sz="1800" dirty="0"/>
              <a:t> </a:t>
            </a:r>
            <a:r>
              <a:rPr lang="cs-CZ" sz="1800" u="sng" dirty="0"/>
              <a:t>přeprava pacientů neodkladné péče</a:t>
            </a:r>
            <a:r>
              <a:rPr lang="cs-CZ" sz="1800" dirty="0"/>
              <a:t>, kterou se rozumí jejich přeprava mezi poskytovateli výhradně za podmínek soustavného poskytování neodkladné péče během přepravy,</a:t>
            </a:r>
          </a:p>
          <a:p>
            <a:r>
              <a:rPr lang="cs-CZ" sz="1800" b="1" dirty="0"/>
              <a:t>g)</a:t>
            </a:r>
            <a:r>
              <a:rPr lang="cs-CZ" sz="1800" dirty="0"/>
              <a:t> zdravotní služby v rozsahu činnosti </a:t>
            </a:r>
            <a:r>
              <a:rPr lang="cs-CZ" sz="1800" u="sng" dirty="0"/>
              <a:t>odběrových zařízení nebo tkáňových zařízení, </a:t>
            </a:r>
          </a:p>
          <a:p>
            <a:r>
              <a:rPr lang="cs-CZ" sz="1800" b="1" dirty="0"/>
              <a:t>h)</a:t>
            </a:r>
            <a:r>
              <a:rPr lang="cs-CZ" sz="1800" dirty="0"/>
              <a:t> zdravotní služby v rozsahu činnosti zařízení </a:t>
            </a:r>
            <a:r>
              <a:rPr lang="cs-CZ" sz="1800" u="sng" dirty="0"/>
              <a:t>transfuzní služby</a:t>
            </a:r>
            <a:r>
              <a:rPr lang="cs-CZ" sz="1800" dirty="0"/>
              <a:t> nebo krevní banky, </a:t>
            </a:r>
            <a:r>
              <a:rPr lang="cs-CZ" sz="1800" b="1" dirty="0"/>
              <a:t>i)</a:t>
            </a:r>
            <a:r>
              <a:rPr lang="cs-CZ" sz="1800" dirty="0"/>
              <a:t> protialkoholní a </a:t>
            </a:r>
            <a:r>
              <a:rPr lang="cs-CZ" sz="1800" dirty="0" err="1"/>
              <a:t>protitoxikomanická</a:t>
            </a:r>
            <a:r>
              <a:rPr lang="cs-CZ" sz="1800" dirty="0"/>
              <a:t> záchytná služba.</a:t>
            </a:r>
          </a:p>
          <a:p>
            <a:endParaRPr lang="cs-CZ" sz="1900" dirty="0"/>
          </a:p>
        </p:txBody>
      </p:sp>
    </p:spTree>
    <p:extLst>
      <p:ext uri="{BB962C8B-B14F-4D97-AF65-F5344CB8AC3E}">
        <p14:creationId xmlns:p14="http://schemas.microsoft.com/office/powerpoint/2010/main" val="1436343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těhotenství.</a:t>
            </a:r>
            <a:endParaRPr lang="cs-CZ" dirty="0"/>
          </a:p>
          <a:p>
            <a:endParaRPr lang="cs-CZ" b="1" u="sng" dirty="0"/>
          </a:p>
          <a:p>
            <a:r>
              <a:rPr lang="cs-CZ" b="1" u="sng" dirty="0"/>
              <a:t>Zdravotní péče</a:t>
            </a:r>
            <a:r>
              <a:rPr lang="cs-CZ" dirty="0"/>
              <a:t>:</a:t>
            </a:r>
          </a:p>
          <a:p>
            <a:r>
              <a:rPr lang="cs-CZ" b="1" dirty="0"/>
              <a:t>a)</a:t>
            </a:r>
            <a:r>
              <a:rPr lang="cs-CZ" dirty="0"/>
              <a:t> </a:t>
            </a:r>
            <a:r>
              <a:rPr lang="cs-CZ" u="sng" dirty="0"/>
              <a:t>soubor činností a opatření prováděných u FO za účelem</a:t>
            </a:r>
          </a:p>
          <a:p>
            <a:r>
              <a:rPr lang="cs-CZ" b="1" dirty="0"/>
              <a:t>1.</a:t>
            </a:r>
            <a:r>
              <a:rPr lang="cs-CZ" dirty="0"/>
              <a:t> předcházení, odhalení a odstranění nemoci, vady nebo zdravotního stavu, </a:t>
            </a:r>
          </a:p>
          <a:p>
            <a:r>
              <a:rPr lang="cs-CZ" b="1" dirty="0"/>
              <a:t>2.</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stavu;</a:t>
            </a:r>
          </a:p>
          <a:p>
            <a:endParaRPr lang="cs-CZ" b="1" dirty="0"/>
          </a:p>
          <a:p>
            <a:r>
              <a:rPr lang="cs-CZ" b="1" dirty="0"/>
              <a:t>b)</a:t>
            </a:r>
            <a:r>
              <a:rPr lang="cs-CZ" dirty="0"/>
              <a:t> </a:t>
            </a:r>
            <a:r>
              <a:rPr lang="cs-CZ" u="sng" dirty="0"/>
              <a:t>preventivní, diagnostické, léčebné, léčebně rehabilitační, ošetřovatelské nebo jiné zdravotní výkony prováděné zdravotnickými pracovníky</a:t>
            </a:r>
            <a:r>
              <a:rPr lang="cs-CZ" dirty="0"/>
              <a:t> za výše uvedeným účelem, </a:t>
            </a:r>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65695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Subjekty zdravotní služby</a:t>
            </a:r>
          </a:p>
        </p:txBody>
      </p:sp>
      <p:sp>
        <p:nvSpPr>
          <p:cNvPr id="3" name="Zástupný symbol pro obsah 2"/>
          <p:cNvSpPr>
            <a:spLocks noGrp="1"/>
          </p:cNvSpPr>
          <p:nvPr>
            <p:ph idx="1"/>
          </p:nvPr>
        </p:nvSpPr>
        <p:spPr/>
        <p:txBody>
          <a:bodyPr>
            <a:normAutofit fontScale="62500" lnSpcReduction="20000"/>
          </a:bodyPr>
          <a:lstStyle/>
          <a:p>
            <a:r>
              <a:rPr lang="cs-CZ" b="1" u="sng" dirty="0"/>
              <a:t>Pacient</a:t>
            </a:r>
            <a:r>
              <a:rPr lang="cs-CZ" dirty="0"/>
              <a:t> = FO, které jsou poskytovány zdravotní služby (bez ohledu na to, zda je to osoba zdravá či nemocná).</a:t>
            </a:r>
          </a:p>
          <a:p>
            <a:r>
              <a:rPr lang="cs-CZ" b="1" u="sng" dirty="0"/>
              <a:t>Ošetřující zdravotnický pracovník </a:t>
            </a:r>
            <a:r>
              <a:rPr lang="cs-CZ" dirty="0"/>
              <a:t>= zdravotnický pracovník, který navrhuje, koordinuje, poskytuje a vyhodnocuje individuální léčebný postup u konkrétního pacienta a koordinuje poskytování dalších potřebných zdravotních služeb.</a:t>
            </a:r>
          </a:p>
          <a:p>
            <a:r>
              <a:rPr lang="cs-CZ" b="1" u="sng" dirty="0"/>
              <a:t>Registrující poskytovatel </a:t>
            </a:r>
            <a:r>
              <a:rPr lang="cs-CZ" dirty="0"/>
              <a:t>= poskytovatel ambulantní péče v oboru všeobecné praktické lékařství, praktické lékařství pro děti a dorost, zubní lékařství nebo gynekologie a porodnictví, který přijal pacienta do péče za účelem poskytnutí primární ambulantní péče (poskytují především preventivní péči).</a:t>
            </a:r>
          </a:p>
          <a:p>
            <a:endParaRPr lang="cs-CZ" b="1" u="sng" dirty="0"/>
          </a:p>
          <a:p>
            <a:r>
              <a:rPr lang="cs-CZ" b="1" u="sng" dirty="0"/>
              <a:t>Návštěvní služba </a:t>
            </a:r>
            <a:r>
              <a:rPr lang="cs-CZ" dirty="0"/>
              <a:t>= poskytování zdravotní péče ve </a:t>
            </a:r>
            <a:r>
              <a:rPr lang="cs-CZ" u="sng" dirty="0"/>
              <a:t>vlastním sociálním prostředí pacienta </a:t>
            </a:r>
            <a:r>
              <a:rPr lang="cs-CZ" dirty="0"/>
              <a:t>(tím je domácí prostředí pacienta nebo jeho různé prostředí nahrazující, např. azylové domy, zařízení sociálních služeb, ústavy ochranné výchovy apod.).</a:t>
            </a:r>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000514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Zdravotní služby a zdravotní péče</a:t>
            </a:r>
            <a:br>
              <a:rPr lang="cs-CZ" dirty="0"/>
            </a:br>
            <a:r>
              <a:rPr lang="cs-CZ" dirty="0"/>
              <a:t>(druhy a formy) </a:t>
            </a:r>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t>časové naléhavosti jejího poskytnutí </a:t>
            </a:r>
            <a:r>
              <a:rPr lang="cs-CZ" dirty="0"/>
              <a:t>jsou:</a:t>
            </a:r>
          </a:p>
          <a:p>
            <a:r>
              <a:rPr lang="cs-CZ" dirty="0"/>
              <a:t>a) </a:t>
            </a:r>
            <a:r>
              <a:rPr lang="cs-CZ" b="1" u="sng" dirty="0"/>
              <a:t>neodkladná péče </a:t>
            </a:r>
            <a:r>
              <a:rPr lang="cs-CZ" dirty="0"/>
              <a:t>– jejím účelem je omezit  vliv náhlých stavů, které bezprostředně mohou ohrozit život nebo vážně ohrozit zdraví pacienta; její poskytnutí nesmí být poskytovatelem odmítnuto;</a:t>
            </a:r>
          </a:p>
          <a:p>
            <a:r>
              <a:rPr lang="cs-CZ" dirty="0"/>
              <a:t>b) </a:t>
            </a:r>
            <a:r>
              <a:rPr lang="cs-CZ" b="1" u="sng" dirty="0"/>
              <a:t>akutní péče </a:t>
            </a:r>
            <a:r>
              <a:rPr lang="cs-CZ" dirty="0"/>
              <a:t>- účelem je odvrácení nebo snížení rizika vážného zhoršení zdravotního stavu tak, aby byly včas zjištěny skutečnosti nutné pro stanovení nebo změnu individuálního léčebného postupu; </a:t>
            </a:r>
          </a:p>
          <a:p>
            <a:r>
              <a:rPr lang="cs-CZ" dirty="0"/>
              <a:t>c) </a:t>
            </a:r>
            <a:r>
              <a:rPr lang="cs-CZ" b="1" u="sng" dirty="0"/>
              <a:t>nezbytná péče </a:t>
            </a:r>
            <a:r>
              <a:rPr lang="cs-CZ" dirty="0"/>
              <a:t>– péče, kterou z lékařského hlediska vyžaduje zdravotní stav pacienta, který je zahraničním pojištěncem, s přihlédnutím k povaze dávek a k délce pobytu na území ČR; v případě zahraničních pojištěnců z členského státu EU, Evropského hospodářského prostoru nebo Švýcarské konfederace musí být zdravotní péče poskytnuta v takovém rozsahu, aby zahraniční pojištěnec nemusel vycestovat do země pojištění dříve, než původně zamýšlel;</a:t>
            </a:r>
          </a:p>
          <a:p>
            <a:r>
              <a:rPr lang="cs-CZ" dirty="0"/>
              <a:t>d) </a:t>
            </a:r>
            <a:r>
              <a:rPr lang="cs-CZ" b="1" u="sng" dirty="0"/>
              <a:t>plánovaná péče </a:t>
            </a:r>
            <a:r>
              <a:rPr lang="cs-CZ" dirty="0"/>
              <a:t>– jedná se o zdravotní péči, která není péčí uvedenou  pod písm. a)-c) </a:t>
            </a:r>
          </a:p>
        </p:txBody>
      </p:sp>
    </p:spTree>
    <p:extLst>
      <p:ext uri="{BB962C8B-B14F-4D97-AF65-F5344CB8AC3E}">
        <p14:creationId xmlns:p14="http://schemas.microsoft.com/office/powerpoint/2010/main" val="1553362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a:t>Obsah</a:t>
            </a:r>
          </a:p>
        </p:txBody>
      </p:sp>
      <p:sp>
        <p:nvSpPr>
          <p:cNvPr id="3" name="Zástupný symbol pro obsah 2"/>
          <p:cNvSpPr>
            <a:spLocks noGrp="1"/>
          </p:cNvSpPr>
          <p:nvPr>
            <p:ph idx="1"/>
          </p:nvPr>
        </p:nvSpPr>
        <p:spPr>
          <a:xfrm>
            <a:off x="457200" y="1268760"/>
            <a:ext cx="8229600" cy="4857403"/>
          </a:xfrm>
        </p:spPr>
        <p:txBody>
          <a:bodyPr>
            <a:normAutofit fontScale="47500" lnSpcReduction="20000"/>
          </a:bodyPr>
          <a:lstStyle/>
          <a:p>
            <a:r>
              <a:rPr lang="cs-CZ" sz="3600" b="1" dirty="0"/>
              <a:t>I. Úvod</a:t>
            </a:r>
          </a:p>
          <a:p>
            <a:r>
              <a:rPr lang="cs-CZ" sz="3600" dirty="0"/>
              <a:t>1. </a:t>
            </a:r>
            <a:r>
              <a:rPr lang="cs-CZ" sz="3600" u="sng" dirty="0"/>
              <a:t>Co je zdravotnické právo</a:t>
            </a:r>
          </a:p>
          <a:p>
            <a:r>
              <a:rPr lang="cs-CZ" sz="3600" dirty="0"/>
              <a:t>2. </a:t>
            </a:r>
            <a:r>
              <a:rPr lang="cs-CZ" sz="3600" u="sng" dirty="0"/>
              <a:t>Vývoj právní úpravy</a:t>
            </a:r>
          </a:p>
          <a:p>
            <a:r>
              <a:rPr lang="cs-CZ" sz="3600" dirty="0"/>
              <a:t>a) zákon č. 372/2011 Sb.</a:t>
            </a:r>
          </a:p>
          <a:p>
            <a:r>
              <a:rPr lang="cs-CZ" sz="3600" dirty="0"/>
              <a:t>b) zákon č. 373/2011 Sb.</a:t>
            </a:r>
          </a:p>
          <a:p>
            <a:r>
              <a:rPr lang="cs-CZ" sz="3600" dirty="0"/>
              <a:t>c) zákon č. 374/2011 Sb.</a:t>
            </a:r>
          </a:p>
          <a:p>
            <a:r>
              <a:rPr lang="cs-CZ" sz="3600" dirty="0"/>
              <a:t>d) Úmluva o biomedicíně a její obsah</a:t>
            </a:r>
          </a:p>
          <a:p>
            <a:r>
              <a:rPr lang="cs-CZ" sz="3600" b="1" dirty="0"/>
              <a:t>II. Zákon č. 372/2011 Sb.</a:t>
            </a:r>
          </a:p>
          <a:p>
            <a:r>
              <a:rPr lang="cs-CZ" sz="3600" dirty="0"/>
              <a:t>1. </a:t>
            </a:r>
            <a:r>
              <a:rPr lang="cs-CZ" sz="3600" u="sng" dirty="0"/>
              <a:t>Základní pojmy </a:t>
            </a:r>
          </a:p>
          <a:p>
            <a:r>
              <a:rPr lang="cs-CZ" sz="3600" dirty="0"/>
              <a:t>2. </a:t>
            </a:r>
            <a:r>
              <a:rPr lang="cs-CZ" sz="3600" u="sng" dirty="0"/>
              <a:t>Subjekty zdravotní služby</a:t>
            </a:r>
          </a:p>
          <a:p>
            <a:r>
              <a:rPr lang="cs-CZ" sz="3600" dirty="0"/>
              <a:t>3. </a:t>
            </a:r>
            <a:r>
              <a:rPr lang="cs-CZ" sz="3600" u="sng" dirty="0"/>
              <a:t>Zdravotní služby a zdravotní péče (druhy a formy)</a:t>
            </a:r>
          </a:p>
          <a:p>
            <a:r>
              <a:rPr lang="cs-CZ" sz="3600" dirty="0"/>
              <a:t>a) Oprávnění k poskytování zdravotní služby </a:t>
            </a:r>
          </a:p>
          <a:p>
            <a:r>
              <a:rPr lang="cs-CZ" sz="3600" dirty="0"/>
              <a:t>b) Odborný zástupce</a:t>
            </a:r>
          </a:p>
          <a:p>
            <a:r>
              <a:rPr lang="cs-CZ" sz="3600" dirty="0"/>
              <a:t>c) Překážky udělení oprávnění k poskytování zdravotních služeb</a:t>
            </a:r>
          </a:p>
          <a:p>
            <a:r>
              <a:rPr lang="cs-CZ" sz="3600" dirty="0"/>
              <a:t>d) Náležitosti  žádosti o udělení oprávnění k poskytování zdravotních služeb</a:t>
            </a:r>
          </a:p>
          <a:p>
            <a:r>
              <a:rPr lang="cs-CZ" sz="3600" dirty="0"/>
              <a:t>e) Zánik oprávnění  k poskytování zdravotnických služeb</a:t>
            </a:r>
          </a:p>
          <a:p>
            <a:r>
              <a:rPr lang="cs-CZ" sz="3600" dirty="0"/>
              <a:t>f) Odejmutí oprávnění k poskytování zdravotnických služeb</a:t>
            </a:r>
          </a:p>
          <a:p>
            <a:r>
              <a:rPr lang="cs-CZ" sz="3600" dirty="0"/>
              <a:t>g) Pozastavení a přerušení oprávnění </a:t>
            </a:r>
          </a:p>
        </p:txBody>
      </p:sp>
    </p:spTree>
    <p:extLst>
      <p:ext uri="{BB962C8B-B14F-4D97-AF65-F5344CB8AC3E}">
        <p14:creationId xmlns:p14="http://schemas.microsoft.com/office/powerpoint/2010/main" val="551987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 účelu jejího poskytnutí jsou:</a:t>
            </a:r>
          </a:p>
          <a:p>
            <a:r>
              <a:rPr lang="cs-CZ" dirty="0"/>
              <a:t>a) </a:t>
            </a:r>
            <a:r>
              <a:rPr lang="cs-CZ" b="1" u="sng" dirty="0"/>
              <a:t>preventivní péče </a:t>
            </a:r>
            <a:r>
              <a:rPr lang="cs-CZ" dirty="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a:t>b) </a:t>
            </a:r>
            <a:r>
              <a:rPr lang="cs-CZ" b="1" u="sng" dirty="0"/>
              <a:t>diagnostická péče </a:t>
            </a:r>
            <a:r>
              <a:rPr lang="cs-CZ" dirty="0"/>
              <a:t>= účelem 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léčby;</a:t>
            </a:r>
          </a:p>
          <a:p>
            <a:r>
              <a:rPr lang="cs-CZ" dirty="0"/>
              <a:t>c) </a:t>
            </a:r>
            <a:r>
              <a:rPr lang="cs-CZ" b="1" u="sng" dirty="0"/>
              <a:t>dispenzární péče </a:t>
            </a:r>
            <a:r>
              <a:rPr lang="cs-CZ" dirty="0"/>
              <a:t>= účelem je aktivní a dlouhodobé sledování zdrav. stavu pacienta ohroženého nebo trpícího nemocí nebo zhoršením zdrav. stavu, u kterého lze podle vývoje nemoci důvodně předpokládat takovou změnu zdrav. stavu, jejíž včasné zjištění může zásadním způsobem ovlivnit další léčbu a vývoj nemoci;</a:t>
            </a:r>
          </a:p>
          <a:p>
            <a:endParaRPr lang="cs-CZ" dirty="0"/>
          </a:p>
        </p:txBody>
      </p:sp>
    </p:spTree>
    <p:extLst>
      <p:ext uri="{BB962C8B-B14F-4D97-AF65-F5344CB8AC3E}">
        <p14:creationId xmlns:p14="http://schemas.microsoft.com/office/powerpoint/2010/main" val="654277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d) </a:t>
            </a:r>
            <a:r>
              <a:rPr lang="cs-CZ" b="1" u="sng" dirty="0"/>
              <a:t>léčebná péče </a:t>
            </a:r>
            <a:r>
              <a:rPr lang="cs-CZ" dirty="0"/>
              <a:t>= účelem je příznivé ovlivnění zdrav. stavu na základě realizace individuálního léčebného postupu s cílem vyléčení nebo zmírnění důsledků nemoci a zabránění vzniku invalidity nebo nesoběstačnosti nebo zmírnění jejich rozsahu;</a:t>
            </a:r>
          </a:p>
          <a:p>
            <a:r>
              <a:rPr lang="cs-CZ" dirty="0"/>
              <a:t>e) </a:t>
            </a:r>
            <a:r>
              <a:rPr lang="cs-CZ" b="1" u="sng" dirty="0"/>
              <a:t>posudková péče </a:t>
            </a:r>
            <a:r>
              <a:rPr lang="cs-CZ" dirty="0"/>
              <a:t>= účelem je zjištění, zda</a:t>
            </a:r>
          </a:p>
          <a:p>
            <a:r>
              <a:rPr lang="cs-CZ" b="1" dirty="0"/>
              <a:t>1.</a:t>
            </a:r>
            <a:r>
              <a:rPr lang="cs-CZ" dirty="0"/>
              <a:t> nebude stabilizovaný zdrav. 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účely;</a:t>
            </a:r>
          </a:p>
          <a:p>
            <a:endParaRPr lang="cs-CZ" dirty="0"/>
          </a:p>
        </p:txBody>
      </p:sp>
    </p:spTree>
    <p:extLst>
      <p:ext uri="{BB962C8B-B14F-4D97-AF65-F5344CB8AC3E}">
        <p14:creationId xmlns:p14="http://schemas.microsoft.com/office/powerpoint/2010/main" val="351751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f) </a:t>
            </a:r>
            <a:r>
              <a:rPr lang="cs-CZ" b="1" u="sng" dirty="0"/>
              <a:t>léčebně rehabilitační péče </a:t>
            </a:r>
            <a:r>
              <a:rPr lang="cs-CZ" dirty="0"/>
              <a:t>= účelem je maximální možné obnovení fyzických, poznávacích, řečových, smyslových a psychických funkcí pacienta cestou odstranění vzniklých funkčních poruch, popřípadě zpomalení nebo zastavení nemoci a stabilizace jeho zdrav. stavu; jsou-li při jejím poskytování využívány přírodní léčivé zdroje nebo klimatické podmínky příznivé k léčení podle lázeňského zákona, jde o </a:t>
            </a:r>
            <a:r>
              <a:rPr lang="cs-CZ" u="sng" dirty="0"/>
              <a:t>lázeňskou léčebně rehabilitační péči;</a:t>
            </a:r>
          </a:p>
          <a:p>
            <a:r>
              <a:rPr lang="cs-CZ" dirty="0"/>
              <a:t>g) </a:t>
            </a:r>
            <a:r>
              <a:rPr lang="cs-CZ" b="1" u="sng" dirty="0"/>
              <a:t>ošetřovatelská péče </a:t>
            </a:r>
            <a:r>
              <a:rPr lang="cs-CZ" dirty="0"/>
              <a:t>= účelem je udržení, podpora a navrácení zdraví, dále rozvoj, zachování nebo navrácení soběstačnosti; její součástí je péče o nevyléčitelně nemocné, zmírňování jejich utrpení a zajištění klidného umírání a důstojné přirozené smrti;</a:t>
            </a:r>
          </a:p>
        </p:txBody>
      </p:sp>
    </p:spTree>
    <p:extLst>
      <p:ext uri="{BB962C8B-B14F-4D97-AF65-F5344CB8AC3E}">
        <p14:creationId xmlns:p14="http://schemas.microsoft.com/office/powerpoint/2010/main" val="3079242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a:t>h) </a:t>
            </a:r>
            <a:r>
              <a:rPr lang="cs-CZ" b="1" u="sng" dirty="0"/>
              <a:t>paliativní péče</a:t>
            </a:r>
            <a:r>
              <a:rPr lang="cs-CZ" dirty="0"/>
              <a:t> = účelem je zmírnění utrpení a zachování kvality života pacienta, který trpí nevyléčitelnou nemocí</a:t>
            </a:r>
          </a:p>
          <a:p>
            <a:r>
              <a:rPr lang="cs-CZ" dirty="0"/>
              <a:t>i) </a:t>
            </a:r>
            <a:r>
              <a:rPr lang="cs-CZ" b="1" u="sng" dirty="0"/>
              <a:t>lékárenská péče </a:t>
            </a:r>
            <a:r>
              <a:rPr lang="cs-CZ" dirty="0"/>
              <a:t>a </a:t>
            </a:r>
            <a:r>
              <a:rPr lang="cs-CZ" b="1" u="sng" dirty="0" err="1"/>
              <a:t>klinickofarmaceutická</a:t>
            </a:r>
            <a:r>
              <a:rPr lang="cs-CZ" b="1" u="sng" dirty="0"/>
              <a:t> péče</a:t>
            </a:r>
            <a:r>
              <a:rPr lang="cs-CZ" dirty="0"/>
              <a:t>  = účelem je zajišťování, příprava, úprava, uchovávání, kontrola a výdej léčiv a dále zajišťování, uchovávání, výdej a prodej zdravotnických prostředků podle zákona o zdravotnických prostředcích a potravin pro zvláštní lékařské účely; v rámci této péče je dále poskytováno poradenství, konzultační služby a další služby v oblasti prevence (měření cholesterolu, tlaku apod.)</a:t>
            </a:r>
          </a:p>
          <a:p>
            <a:endParaRPr lang="cs-CZ" dirty="0"/>
          </a:p>
        </p:txBody>
      </p:sp>
    </p:spTree>
    <p:extLst>
      <p:ext uri="{BB962C8B-B14F-4D97-AF65-F5344CB8AC3E}">
        <p14:creationId xmlns:p14="http://schemas.microsoft.com/office/powerpoint/2010/main" val="4086798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a:t>Formy zdravotní péče</a:t>
            </a:r>
            <a:br>
              <a:rPr lang="cs-CZ" dirty="0"/>
            </a:b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a)</a:t>
            </a:r>
            <a:r>
              <a:rPr lang="cs-CZ" b="1" u="sng" dirty="0"/>
              <a:t> ambulantní </a:t>
            </a:r>
            <a:r>
              <a:rPr lang="cs-CZ" dirty="0"/>
              <a:t>= nevyžaduje se hospitalizace pacienta ani jeho přijetí na lůžko do zdravotnického zařízení poskytovatele jednodenní péče,</a:t>
            </a:r>
          </a:p>
          <a:p>
            <a:r>
              <a:rPr lang="cs-CZ" dirty="0"/>
              <a:t>je poskytována jako </a:t>
            </a:r>
            <a:r>
              <a:rPr lang="cs-CZ" u="sng" dirty="0"/>
              <a:t>primární ambulantní péče</a:t>
            </a:r>
            <a:r>
              <a:rPr lang="cs-CZ" dirty="0"/>
              <a:t>, jejímž účelem je poskytování preventivní, diagnostické, léčebné a posudkové péče a konzultací, dále koordinace a návaznost poskytovaných zdravotních služeb jinými poskytovateli; tuto zdravotní péči pacientovi poskytuje registrující poskytovatel, součástí je vždy návštěvní služba</a:t>
            </a:r>
          </a:p>
          <a:p>
            <a:r>
              <a:rPr lang="cs-CZ" u="sng" dirty="0"/>
              <a:t>specializovaná ambulantní péče</a:t>
            </a:r>
            <a:r>
              <a:rPr lang="cs-CZ" dirty="0"/>
              <a:t>, která je poskytovaná v rámci jednotlivých oborů zdravotní péče a</a:t>
            </a:r>
          </a:p>
          <a:p>
            <a:r>
              <a:rPr lang="cs-CZ" u="sng" dirty="0"/>
              <a:t>stacionární péče</a:t>
            </a:r>
            <a:r>
              <a:rPr lang="cs-CZ" dirty="0"/>
              <a:t>, jejímž účelem je poskytování zdravotní péče pacientům, jejichž zdravotní stav vyžaduje opakované denní poskytování ambulantní péče;</a:t>
            </a:r>
          </a:p>
          <a:p>
            <a:r>
              <a:rPr lang="cs-CZ" dirty="0"/>
              <a:t>b) </a:t>
            </a:r>
            <a:r>
              <a:rPr lang="cs-CZ" b="1" u="sng" dirty="0"/>
              <a:t>jednodenní </a:t>
            </a:r>
            <a:r>
              <a:rPr lang="cs-CZ" dirty="0"/>
              <a:t>= při jejím poskytnutí se vyžaduje pobyt pacienta na lůžku po dobu kratší než 24 hodin, a to s ohledem na charakter a délku poskytovaných zdravotních výkonů;  musí být zajištěna nepřetržitá dostupnost akutní lůžkové péče intenzivní;</a:t>
            </a:r>
          </a:p>
        </p:txBody>
      </p:sp>
    </p:spTree>
    <p:extLst>
      <p:ext uri="{BB962C8B-B14F-4D97-AF65-F5344CB8AC3E}">
        <p14:creationId xmlns:p14="http://schemas.microsoft.com/office/powerpoint/2010/main" val="582900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c) </a:t>
            </a:r>
            <a:r>
              <a:rPr lang="cs-CZ" b="1" u="sng" dirty="0"/>
              <a:t>lůžková </a:t>
            </a:r>
            <a:r>
              <a:rPr lang="cs-CZ" dirty="0"/>
              <a:t>= nelze poskytnout ambulantně a pro její poskytnutí je nezbytná hospitalizace pacienta; musí být poskytována v rámci nepřetržitého provozu:</a:t>
            </a:r>
          </a:p>
          <a:p>
            <a:r>
              <a:rPr lang="cs-CZ" dirty="0">
                <a:sym typeface="Wingdings"/>
              </a:rPr>
              <a:t> </a:t>
            </a:r>
            <a:r>
              <a:rPr lang="cs-CZ" u="sng" dirty="0">
                <a:sym typeface="Wingdings"/>
              </a:rPr>
              <a:t>a</a:t>
            </a:r>
            <a:r>
              <a:rPr lang="cs-CZ" u="sng" dirty="0"/>
              <a:t>kutní lůžková péče intenzivní</a:t>
            </a:r>
            <a:r>
              <a:rPr lang="cs-CZ" dirty="0"/>
              <a:t> - poskytována pacientovi v případech náhlého selhávání nebo náhlého ohrožení základních životních funkcí,</a:t>
            </a:r>
          </a:p>
          <a:p>
            <a:r>
              <a:rPr lang="cs-CZ" dirty="0">
                <a:sym typeface="Wingdings"/>
              </a:rPr>
              <a:t></a:t>
            </a:r>
            <a:r>
              <a:rPr lang="cs-CZ" dirty="0"/>
              <a:t> </a:t>
            </a:r>
            <a:r>
              <a:rPr lang="cs-CZ" u="sng" dirty="0"/>
              <a:t>akutní lůžková péče standardní</a:t>
            </a:r>
            <a:r>
              <a:rPr lang="cs-CZ" dirty="0"/>
              <a:t>  - poskytována pacientovi</a:t>
            </a:r>
          </a:p>
          <a:p>
            <a:r>
              <a:rPr lang="cs-CZ" b="1" dirty="0"/>
              <a:t>1.</a:t>
            </a:r>
            <a:r>
              <a:rPr lang="cs-CZ" dirty="0"/>
              <a:t> s náhlým onemocněním nebo náhlým zhoršením chronické nemoci, které vážně ohrožují jeho zdraví, ale nevedou bezprostředně k selhávání životních funkcí, nebo</a:t>
            </a:r>
          </a:p>
          <a:p>
            <a:r>
              <a:rPr lang="cs-CZ" b="1" dirty="0"/>
              <a:t>2.</a:t>
            </a:r>
            <a:r>
              <a:rPr lang="cs-CZ" dirty="0"/>
              <a:t> za účelem provedení zdravotních výkonů, které nelze provést ambulantně</a:t>
            </a:r>
          </a:p>
          <a:p>
            <a:r>
              <a:rPr lang="cs-CZ" dirty="0"/>
              <a:t>v rámci akutní lůžkové péče je poskytována též včasná léčebná rehabilitace;</a:t>
            </a:r>
          </a:p>
          <a:p>
            <a:endParaRPr lang="cs-CZ" dirty="0"/>
          </a:p>
          <a:p>
            <a:endParaRPr lang="cs-CZ" dirty="0"/>
          </a:p>
          <a:p>
            <a:endParaRPr lang="cs-CZ" dirty="0"/>
          </a:p>
        </p:txBody>
      </p:sp>
    </p:spTree>
    <p:extLst>
      <p:ext uri="{BB962C8B-B14F-4D97-AF65-F5344CB8AC3E}">
        <p14:creationId xmlns:p14="http://schemas.microsoft.com/office/powerpoint/2010/main" val="3411120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sym typeface="Wingdings"/>
              </a:rPr>
              <a:t> </a:t>
            </a:r>
            <a:r>
              <a:rPr lang="cs-CZ" u="sng" dirty="0"/>
              <a:t>následná lůžková péče </a:t>
            </a:r>
            <a:r>
              <a:rPr lang="cs-CZ" dirty="0"/>
              <a:t>= poskytována pacientovi, u kterého byla stanovena základní diagnóza a došlo ke stabilizaci jeho zdravotního stavu a jeho zdrav. stav vyžaduje doléčení nebo poskytnutí zejména léčebně rehabilitační péče, </a:t>
            </a:r>
          </a:p>
          <a:p>
            <a:r>
              <a:rPr lang="cs-CZ" dirty="0">
                <a:sym typeface="Wingdings"/>
              </a:rPr>
              <a:t></a:t>
            </a:r>
            <a:r>
              <a:rPr lang="cs-CZ" dirty="0"/>
              <a:t> </a:t>
            </a:r>
            <a:r>
              <a:rPr lang="cs-CZ" u="sng" dirty="0"/>
              <a:t>dlouhodobá lůžková péče</a:t>
            </a:r>
            <a:r>
              <a:rPr lang="cs-CZ" dirty="0"/>
              <a:t> = je poskytována pacientovi, jehož zdravotní stav nelze léčebnou péčí podstatně zlepšit a bez soustavného poskytování ošetřovatelské péče se zhoršuje</a:t>
            </a:r>
          </a:p>
          <a:p>
            <a:r>
              <a:rPr lang="cs-CZ" dirty="0"/>
              <a:t>d)</a:t>
            </a:r>
            <a:r>
              <a:rPr lang="cs-CZ" b="1" dirty="0"/>
              <a:t> </a:t>
            </a:r>
            <a:r>
              <a:rPr lang="cs-CZ" b="1" u="sng" dirty="0"/>
              <a:t>zdravotní péče poskytovaná ve vlastním sociálním prostředí pacienta </a:t>
            </a:r>
            <a:r>
              <a:rPr lang="cs-CZ" dirty="0"/>
              <a:t>(patří sem návštěvní služba a  domácí péče, kterou je ošetřovatelská péče, léčebně rehabilitační péče nebo paliativní péče).</a:t>
            </a:r>
          </a:p>
          <a:p>
            <a:r>
              <a:rPr lang="cs-CZ" dirty="0"/>
              <a:t>Ve vlastním sociálním prostředí pacienta lze kromě zdravotní péče poskytovat umělou plicní ventilaci a dialýzu.</a:t>
            </a:r>
          </a:p>
          <a:p>
            <a:endParaRPr lang="cs-CZ" dirty="0"/>
          </a:p>
        </p:txBody>
      </p:sp>
    </p:spTree>
    <p:extLst>
      <p:ext uri="{BB962C8B-B14F-4D97-AF65-F5344CB8AC3E}">
        <p14:creationId xmlns:p14="http://schemas.microsoft.com/office/powerpoint/2010/main" val="41147722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Oprávnění k poskytování zdravotní služby</a:t>
            </a:r>
          </a:p>
        </p:txBody>
      </p:sp>
      <p:sp>
        <p:nvSpPr>
          <p:cNvPr id="3" name="Zástupný symbol pro obsah 2"/>
          <p:cNvSpPr>
            <a:spLocks noGrp="1"/>
          </p:cNvSpPr>
          <p:nvPr>
            <p:ph idx="1"/>
          </p:nvPr>
        </p:nvSpPr>
        <p:spPr/>
        <p:txBody>
          <a:bodyPr>
            <a:normAutofit fontScale="70000" lnSpcReduction="20000"/>
          </a:bodyPr>
          <a:lstStyle/>
          <a:p>
            <a:r>
              <a:rPr lang="cs-CZ" dirty="0"/>
              <a:t>Zákon upravuje </a:t>
            </a:r>
            <a:r>
              <a:rPr lang="cs-CZ" u="sng" dirty="0"/>
              <a:t>obecné podmínky</a:t>
            </a:r>
            <a:r>
              <a:rPr lang="cs-CZ" dirty="0"/>
              <a:t>, tj. takové, které musí splňovat </a:t>
            </a:r>
            <a:r>
              <a:rPr lang="cs-CZ" u="sng" dirty="0"/>
              <a:t>každý poskytovatel zdrav. služeb.</a:t>
            </a:r>
          </a:p>
          <a:p>
            <a:r>
              <a:rPr lang="cs-CZ" dirty="0"/>
              <a:t>V zásadě platí, že poskytovatel může poskytnout pouze zdrav. služby uvedené v oprávnění.</a:t>
            </a:r>
          </a:p>
          <a:p>
            <a:r>
              <a:rPr lang="cs-CZ" u="sng" dirty="0"/>
              <a:t>Bez tohoto oprávnění je možné:</a:t>
            </a:r>
          </a:p>
          <a:p>
            <a:r>
              <a:rPr lang="cs-CZ" dirty="0"/>
              <a:t>a) poskytovat odbornou první pomoc,</a:t>
            </a:r>
          </a:p>
          <a:p>
            <a:r>
              <a:rPr lang="cs-CZ" dirty="0"/>
              <a:t>b) poskytovat zdrav. služby v zařízení sociálních služeb podle zákona o soc. službách,</a:t>
            </a:r>
          </a:p>
          <a:p>
            <a:r>
              <a:rPr lang="cs-CZ" dirty="0"/>
              <a:t>c) zajistit převoz osoby, jejíž zdrav. stav to vyžaduje, ze zahraničí do ČR a naopak,   </a:t>
            </a:r>
          </a:p>
          <a:p>
            <a:r>
              <a:rPr lang="cs-CZ" dirty="0"/>
              <a:t>d) výjimky platí i pro poskytování zdravotních služeb osobami usazenými nebo se sídlem v jiném členském státě EU, Evropského hospodářského prostoru nebo Švýcarské konfederaci (§ 20).</a:t>
            </a:r>
          </a:p>
          <a:p>
            <a:endParaRPr lang="cs-CZ" dirty="0"/>
          </a:p>
        </p:txBody>
      </p:sp>
    </p:spTree>
    <p:extLst>
      <p:ext uri="{BB962C8B-B14F-4D97-AF65-F5344CB8AC3E}">
        <p14:creationId xmlns:p14="http://schemas.microsoft.com/office/powerpoint/2010/main" val="2300039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Zdravotní služby mohou být poskytovány pouze ve zdravotnických zařízeních v místech uvedených v oprávnění k poskytování zdravotních služeb (výjimkou je např. návštěvní služba, domácí péče, dopravní zdravotnická služba apod.)</a:t>
            </a:r>
          </a:p>
          <a:p>
            <a:r>
              <a:rPr lang="cs-CZ" dirty="0"/>
              <a:t>Poskytovatelem zdrav. služby může být jak FO, tak i PO.</a:t>
            </a:r>
          </a:p>
          <a:p>
            <a:r>
              <a:rPr lang="cs-CZ" u="sng" dirty="0"/>
              <a:t>FO musí být způsobilá k samostatnému výkonu zdravotnického povolání, anebo musí ustanovit odborného zástupce s touto způsobilostí</a:t>
            </a:r>
            <a:r>
              <a:rPr lang="cs-CZ" dirty="0"/>
              <a:t>; musí být bezúhonní (tj. nebyli odsouzeni za úmyslný TČ k nepodmíněnému trestu odnětí svobody v trvání alespoň 1 roku nebo za TČ spáchaný při poskytování zdravotních služeb, </a:t>
            </a:r>
            <a:r>
              <a:rPr lang="pl-PL" dirty="0"/>
              <a:t>anebo se na něho hledí, jako by nebyl odsouzen</a:t>
            </a:r>
            <a:r>
              <a:rPr lang="cs-CZ" dirty="0"/>
              <a:t>)</a:t>
            </a:r>
          </a:p>
          <a:p>
            <a:r>
              <a:rPr lang="cs-CZ" u="sng" dirty="0"/>
              <a:t>PO je vždy povinna ustanovit odborného zástupce s touto způsobilostí. </a:t>
            </a:r>
            <a:r>
              <a:rPr lang="cs-CZ" dirty="0"/>
              <a:t> </a:t>
            </a:r>
          </a:p>
          <a:p>
            <a:endParaRPr lang="cs-CZ" dirty="0"/>
          </a:p>
        </p:txBody>
      </p:sp>
    </p:spTree>
    <p:extLst>
      <p:ext uri="{BB962C8B-B14F-4D97-AF65-F5344CB8AC3E}">
        <p14:creationId xmlns:p14="http://schemas.microsoft.com/office/powerpoint/2010/main" val="27684723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Odborný zástupce</a:t>
            </a:r>
          </a:p>
        </p:txBody>
      </p:sp>
      <p:sp>
        <p:nvSpPr>
          <p:cNvPr id="3" name="Zástupný symbol pro obsah 2"/>
          <p:cNvSpPr>
            <a:spLocks noGrp="1"/>
          </p:cNvSpPr>
          <p:nvPr>
            <p:ph idx="1"/>
          </p:nvPr>
        </p:nvSpPr>
        <p:spPr/>
        <p:txBody>
          <a:bodyPr>
            <a:normAutofit fontScale="92500" lnSpcReduction="20000"/>
          </a:bodyPr>
          <a:lstStyle/>
          <a:p>
            <a:r>
              <a:rPr lang="cs-CZ" u="sng" dirty="0"/>
              <a:t>Odborným zástupcem může být jen FO, která je:</a:t>
            </a:r>
          </a:p>
          <a:p>
            <a:r>
              <a:rPr lang="cs-CZ" b="1" dirty="0"/>
              <a:t>a)</a:t>
            </a:r>
            <a:r>
              <a:rPr lang="cs-CZ" dirty="0"/>
              <a:t> způsobilá k samostatnému výkonu zdravotnického povolání a je členem České lékařské komory, České stomatologické komory nebo České lékárnické komory, jestliže 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mít.</a:t>
            </a:r>
          </a:p>
          <a:p>
            <a:endParaRPr lang="cs-CZ" dirty="0"/>
          </a:p>
        </p:txBody>
      </p:sp>
    </p:spTree>
    <p:extLst>
      <p:ext uri="{BB962C8B-B14F-4D97-AF65-F5344CB8AC3E}">
        <p14:creationId xmlns:p14="http://schemas.microsoft.com/office/powerpoint/2010/main" val="4003500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32656"/>
            <a:ext cx="8229600" cy="5793507"/>
          </a:xfrm>
        </p:spPr>
        <p:txBody>
          <a:bodyPr>
            <a:normAutofit fontScale="47500" lnSpcReduction="20000"/>
          </a:bodyPr>
          <a:lstStyle/>
          <a:p>
            <a:endParaRPr lang="cs-CZ" dirty="0"/>
          </a:p>
          <a:p>
            <a:r>
              <a:rPr lang="cs-CZ" sz="3400" dirty="0"/>
              <a:t>4. </a:t>
            </a:r>
            <a:r>
              <a:rPr lang="cs-CZ" sz="3400" u="sng" dirty="0"/>
              <a:t>Postavení pacienta a jiných osob v souvislosti s poskytováním zdravotních služeb</a:t>
            </a:r>
          </a:p>
          <a:p>
            <a:r>
              <a:rPr lang="cs-CZ" sz="3400" dirty="0"/>
              <a:t>a) Práva pacienta při poskytování zdravotních služeb (právo na informace, dříve vyslovené přání, utajený porod)</a:t>
            </a:r>
          </a:p>
          <a:p>
            <a:r>
              <a:rPr lang="cs-CZ" sz="3400" dirty="0"/>
              <a:t>b) Výjimky ze zásady souhlasu s poskytováním zdravotních služeb</a:t>
            </a:r>
          </a:p>
          <a:p>
            <a:r>
              <a:rPr lang="cs-CZ" sz="3400" dirty="0"/>
              <a:t>c) Omezení pohybu pacienta při poskytování zdravotních služeb </a:t>
            </a:r>
          </a:p>
          <a:p>
            <a:r>
              <a:rPr lang="cs-CZ" sz="3400" dirty="0"/>
              <a:t>d) Povinnosti pacienta při poskytování zdravotních služeb</a:t>
            </a:r>
          </a:p>
          <a:p>
            <a:r>
              <a:rPr lang="cs-CZ" sz="3400" dirty="0"/>
              <a:t>e) Práva a povinnosti zákonného zástupce pacienta</a:t>
            </a:r>
          </a:p>
          <a:p>
            <a:r>
              <a:rPr lang="cs-CZ" sz="3400" dirty="0"/>
              <a:t>5. </a:t>
            </a:r>
            <a:r>
              <a:rPr lang="cs-CZ" sz="3400" u="sng" dirty="0"/>
              <a:t>Zdravotní služby a zaopatření  poskytovaná v dětských domovech pro děti do 3 let věku</a:t>
            </a:r>
          </a:p>
          <a:p>
            <a:r>
              <a:rPr lang="cs-CZ" sz="3400" dirty="0"/>
              <a:t>6. </a:t>
            </a:r>
            <a:r>
              <a:rPr lang="cs-CZ" sz="3400" u="sng" dirty="0"/>
              <a:t>Hospic</a:t>
            </a:r>
          </a:p>
          <a:p>
            <a:r>
              <a:rPr lang="cs-CZ" sz="3400" dirty="0"/>
              <a:t>7. </a:t>
            </a:r>
            <a:r>
              <a:rPr lang="cs-CZ" sz="3400" u="sng" dirty="0"/>
              <a:t>Postavení poskytovatelů zdravotní služby a zdravotnických pracovníků při poskytování zdravotních  služeb</a:t>
            </a:r>
          </a:p>
          <a:p>
            <a:r>
              <a:rPr lang="cs-CZ" sz="3400" dirty="0"/>
              <a:t>a) Práva a povinnosti poskytovatele</a:t>
            </a:r>
          </a:p>
          <a:p>
            <a:r>
              <a:rPr lang="cs-CZ" sz="3400" dirty="0"/>
              <a:t>b) Práva a povinnosti zdravotnických pracovníků</a:t>
            </a:r>
          </a:p>
          <a:p>
            <a:r>
              <a:rPr lang="cs-CZ" sz="3400" dirty="0"/>
              <a:t>8. </a:t>
            </a:r>
            <a:r>
              <a:rPr lang="cs-CZ" sz="3400" u="sng" dirty="0"/>
              <a:t>Zdravotnická dokumentace a Národní zdravotnický informační systém</a:t>
            </a:r>
          </a:p>
          <a:p>
            <a:r>
              <a:rPr lang="cs-CZ" sz="3400" dirty="0"/>
              <a:t>a) Registry NZIS</a:t>
            </a:r>
          </a:p>
          <a:p>
            <a:r>
              <a:rPr lang="cs-CZ" sz="3400" dirty="0"/>
              <a:t>9. </a:t>
            </a:r>
            <a:r>
              <a:rPr lang="cs-CZ" sz="3400" u="sng" dirty="0"/>
              <a:t>Nakládání s odejmutými částmi lidského těla, tělem zemřelého, postup při úmrtí a pitvy </a:t>
            </a:r>
          </a:p>
          <a:p>
            <a:r>
              <a:rPr lang="cs-CZ" sz="3400" u="sng" dirty="0"/>
              <a:t>a) Postup při úmrtí osob</a:t>
            </a:r>
          </a:p>
          <a:p>
            <a:r>
              <a:rPr lang="cs-CZ" sz="3400" dirty="0"/>
              <a:t>b) Pitvy</a:t>
            </a:r>
          </a:p>
          <a:p>
            <a:r>
              <a:rPr lang="cs-CZ" sz="3400" dirty="0"/>
              <a:t>c) Ustanovení občanského zákoníku § 111 – nakládání s částmi lidského těla</a:t>
            </a:r>
          </a:p>
          <a:p>
            <a:r>
              <a:rPr lang="cs-CZ" sz="3400" dirty="0"/>
              <a:t>10. </a:t>
            </a:r>
            <a:r>
              <a:rPr lang="cs-CZ" sz="3400" u="sng" dirty="0"/>
              <a:t>Kontrolní činnost</a:t>
            </a:r>
            <a:r>
              <a:rPr lang="cs-CZ" sz="3400" dirty="0"/>
              <a:t>  </a:t>
            </a:r>
          </a:p>
          <a:p>
            <a:r>
              <a:rPr lang="cs-CZ" sz="3400" dirty="0"/>
              <a:t>11.</a:t>
            </a:r>
            <a:r>
              <a:rPr lang="cs-CZ" sz="3400" u="sng" dirty="0"/>
              <a:t> Kraje</a:t>
            </a:r>
          </a:p>
          <a:p>
            <a:r>
              <a:rPr lang="cs-CZ" sz="3400" dirty="0"/>
              <a:t>12. </a:t>
            </a:r>
            <a:r>
              <a:rPr lang="cs-CZ" sz="3400" u="sng" dirty="0"/>
              <a:t>Fakultní nemocnice</a:t>
            </a:r>
          </a:p>
          <a:p>
            <a:r>
              <a:rPr lang="cs-CZ" sz="3400" dirty="0"/>
              <a:t>13. </a:t>
            </a:r>
            <a:r>
              <a:rPr lang="cs-CZ" sz="3400" u="sng" dirty="0"/>
              <a:t>Centra vysoce specializované péče</a:t>
            </a:r>
          </a:p>
          <a:p>
            <a:endParaRPr lang="cs-CZ" dirty="0"/>
          </a:p>
        </p:txBody>
      </p:sp>
    </p:spTree>
    <p:extLst>
      <p:ext uri="{BB962C8B-B14F-4D97-AF65-F5344CB8AC3E}">
        <p14:creationId xmlns:p14="http://schemas.microsoft.com/office/powerpoint/2010/main" val="2402621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pPr algn="just"/>
            <a:r>
              <a:rPr lang="cs-CZ" dirty="0"/>
              <a:t>Odborný zástupce musí být v pracovněprávním nebo obdobném vztahu k poskytovateli; jeho úkolem je odborně řídit výkon zdravotních služeb, nenahrazuje však funkci zdravotnického pracovníka vykonávajícího dohled nad činností zdravotnických pracovníků bez způsobilosti k samostatnému výkonu zdravotnického povolání.</a:t>
            </a:r>
          </a:p>
          <a:p>
            <a:pPr algn="just"/>
            <a:r>
              <a:rPr lang="cs-CZ" dirty="0"/>
              <a:t>Odborný zástupce musí být ustanoven pro obory zdravotní péče lékařů, pro obory zubních lékařů a pro obory farmaceutů.</a:t>
            </a:r>
          </a:p>
          <a:p>
            <a:pPr algn="just"/>
            <a:r>
              <a:rPr lang="cs-CZ" dirty="0"/>
              <a:t>Jeden odborný zástupce může vykonávat tuto funkci </a:t>
            </a:r>
            <a:r>
              <a:rPr lang="cs-CZ" u="sng" dirty="0"/>
              <a:t>nejvýše pro dva poskytovatele. </a:t>
            </a:r>
          </a:p>
        </p:txBody>
      </p:sp>
    </p:spTree>
    <p:extLst>
      <p:ext uri="{BB962C8B-B14F-4D97-AF65-F5344CB8AC3E}">
        <p14:creationId xmlns:p14="http://schemas.microsoft.com/office/powerpoint/2010/main" val="8241003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634082"/>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1600" u="sng" dirty="0"/>
              <a:t>FO se udělí oprávnění k poskytování zdravotních služeb na její písemnou žádost, jestliže</a:t>
            </a:r>
          </a:p>
          <a:p>
            <a:r>
              <a:rPr lang="cs-CZ" sz="1600" b="1" dirty="0"/>
              <a:t>a)</a:t>
            </a:r>
            <a:r>
              <a:rPr lang="cs-CZ" sz="1600" dirty="0"/>
              <a:t> dosáhla věku 18 let,</a:t>
            </a:r>
          </a:p>
          <a:p>
            <a:r>
              <a:rPr lang="cs-CZ" sz="1600" b="1" dirty="0"/>
              <a:t>b)</a:t>
            </a:r>
            <a:r>
              <a:rPr lang="cs-CZ" sz="1600" dirty="0"/>
              <a:t> je plně svéprávná,</a:t>
            </a:r>
          </a:p>
          <a:p>
            <a:r>
              <a:rPr lang="cs-CZ" sz="1600" b="1" dirty="0"/>
              <a:t>c)</a:t>
            </a:r>
            <a:r>
              <a:rPr lang="cs-CZ" sz="1600" dirty="0"/>
              <a:t> je bezúhonná,</a:t>
            </a:r>
          </a:p>
          <a:p>
            <a:r>
              <a:rPr lang="cs-CZ" sz="1600" b="1" dirty="0"/>
              <a:t>d)</a:t>
            </a:r>
            <a:r>
              <a:rPr lang="cs-CZ" sz="1600" dirty="0"/>
              <a:t> je držitelem povolení k pobytu na území ČR, pokud má povinnost takové povolení mít,</a:t>
            </a:r>
          </a:p>
          <a:p>
            <a:r>
              <a:rPr lang="cs-CZ" sz="1600" b="1" dirty="0"/>
              <a:t>e)</a:t>
            </a:r>
            <a:r>
              <a:rPr lang="cs-CZ" sz="1600" dirty="0"/>
              <a:t> je způsobilá k samostatnému výkonu zdravotnického povolání v oboru zdravotní péče, kterou bude poskytovat jako zdravotní službu a je členem komory, jestliže členství v komoře je podmínkou pro výkon tohoto povolání, nebo ustanovila odborného zástupce,</a:t>
            </a:r>
          </a:p>
          <a:p>
            <a:r>
              <a:rPr lang="cs-CZ" sz="1600" b="1" dirty="0"/>
              <a:t>f)</a:t>
            </a:r>
            <a:r>
              <a:rPr lang="cs-CZ" sz="1600" dirty="0"/>
              <a:t> je oprávněna užívat k poskytování zdravotních služeb zdravotnické zařízení, které splňuje požadavky na technické a věcné vybavení,</a:t>
            </a:r>
          </a:p>
          <a:p>
            <a:r>
              <a:rPr lang="cs-CZ" sz="1600" b="1" dirty="0"/>
              <a:t>g)</a:t>
            </a:r>
            <a:r>
              <a:rPr lang="cs-CZ" sz="1600" dirty="0"/>
              <a:t> jsou splněny požadavky na personální zabezpečení poskytovaných zdravotních služeb,</a:t>
            </a:r>
          </a:p>
          <a:p>
            <a:r>
              <a:rPr lang="cs-CZ" sz="1600" b="1" dirty="0"/>
              <a:t>h)</a:t>
            </a:r>
            <a:r>
              <a:rPr lang="cs-CZ" sz="1600" dirty="0"/>
              <a:t> Státní ústav pro kontrolu léčiv vydal souhlasné závazné stanovisko podle § 15 odst. 2, jde-li o poskytování lékárenské péče,</a:t>
            </a:r>
          </a:p>
          <a:p>
            <a:r>
              <a:rPr lang="cs-CZ" sz="1600" b="1" dirty="0"/>
              <a:t>i)</a:t>
            </a:r>
            <a:r>
              <a:rPr lang="cs-CZ" sz="1600" dirty="0"/>
              <a:t> orgán ochrany veřejného zdraví schválil provozní řád zdravotnického zařízení podle zákona o ochraně veřejného zdraví,</a:t>
            </a:r>
          </a:p>
          <a:p>
            <a:r>
              <a:rPr lang="cs-CZ" sz="1600" b="1" dirty="0"/>
              <a:t>j)</a:t>
            </a:r>
            <a:r>
              <a:rPr lang="cs-CZ" sz="1600" dirty="0"/>
              <a:t> Ministerstvo zdravotnictví  vydalo souhlas s poskytováním lázeňské léčebně rehabilitační péče, jde-li o poskytování této péče,</a:t>
            </a:r>
          </a:p>
          <a:p>
            <a:r>
              <a:rPr lang="cs-CZ" sz="1600" b="1" dirty="0"/>
              <a:t>k)</a:t>
            </a:r>
            <a:r>
              <a:rPr lang="cs-CZ" sz="1600" dirty="0"/>
              <a:t> netrvá žádná z překážek pro udělení oprávnění uvedených v § 17 (viz dále).</a:t>
            </a:r>
          </a:p>
          <a:p>
            <a:endParaRPr lang="cs-CZ" sz="1600" dirty="0"/>
          </a:p>
        </p:txBody>
      </p:sp>
    </p:spTree>
    <p:extLst>
      <p:ext uri="{BB962C8B-B14F-4D97-AF65-F5344CB8AC3E}">
        <p14:creationId xmlns:p14="http://schemas.microsoft.com/office/powerpoint/2010/main" val="8852290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u="sng" dirty="0"/>
              <a:t>PO se udělí oprávnění k poskytování zdravotních služeb na její písemnou žádost, jestliže</a:t>
            </a:r>
          </a:p>
          <a:p>
            <a:r>
              <a:rPr lang="cs-CZ" b="1" dirty="0"/>
              <a:t>a)</a:t>
            </a:r>
            <a:r>
              <a:rPr lang="cs-CZ" dirty="0"/>
              <a:t> statutární orgán právnické osoby nebo jeho členové jsou bezúhonní,</a:t>
            </a:r>
          </a:p>
          <a:p>
            <a:r>
              <a:rPr lang="cs-CZ" b="1" dirty="0"/>
              <a:t>b)</a:t>
            </a:r>
            <a:r>
              <a:rPr lang="cs-CZ" dirty="0"/>
              <a:t> ustanovila odborného zástupce</a:t>
            </a:r>
          </a:p>
          <a:p>
            <a:r>
              <a:rPr lang="cs-CZ" b="1" dirty="0"/>
              <a:t>c)</a:t>
            </a:r>
            <a:r>
              <a:rPr lang="cs-CZ" dirty="0"/>
              <a:t> jsou splněny podmínky uvedené v odstavci 1 písm. f) až j) – stejné jako u FO</a:t>
            </a:r>
          </a:p>
          <a:p>
            <a:r>
              <a:rPr lang="cs-CZ" b="1" dirty="0"/>
              <a:t>d)</a:t>
            </a:r>
            <a:r>
              <a:rPr lang="cs-CZ" dirty="0"/>
              <a:t> netrvá žádná z překážek pro udělení oprávnění,</a:t>
            </a:r>
          </a:p>
          <a:p>
            <a:r>
              <a:rPr lang="cs-CZ" b="1" dirty="0"/>
              <a:t>e)</a:t>
            </a:r>
            <a:r>
              <a:rPr lang="cs-CZ" dirty="0"/>
              <a:t> byla zřízena krajem jako příspěvková organizace podle zákona o zdravotnické záchranné službě a je oprávněna využívat linku národního čísla tísňového volání 155, jde-li o poskytování zdravotnické záchranné služby.</a:t>
            </a:r>
          </a:p>
          <a:p>
            <a:endParaRPr lang="cs-CZ" dirty="0"/>
          </a:p>
        </p:txBody>
      </p:sp>
    </p:spTree>
    <p:extLst>
      <p:ext uri="{BB962C8B-B14F-4D97-AF65-F5344CB8AC3E}">
        <p14:creationId xmlns:p14="http://schemas.microsoft.com/office/powerpoint/2010/main" val="10112024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Překážky udělení oprávnění k poskytování zdravotních služeb</a:t>
            </a:r>
          </a:p>
        </p:txBody>
      </p:sp>
      <p:sp>
        <p:nvSpPr>
          <p:cNvPr id="3" name="Zástupný symbol pro obsah 2"/>
          <p:cNvSpPr>
            <a:spLocks noGrp="1"/>
          </p:cNvSpPr>
          <p:nvPr>
            <p:ph idx="1"/>
          </p:nvPr>
        </p:nvSpPr>
        <p:spPr/>
        <p:txBody>
          <a:bodyPr>
            <a:normAutofit fontScale="55000" lnSpcReduction="20000"/>
          </a:bodyPr>
          <a:lstStyle/>
          <a:p>
            <a:r>
              <a:rPr lang="cs-CZ" u="sng" dirty="0"/>
              <a:t>Oprávnění k poskytování zdravotních služeb nelze udělit</a:t>
            </a:r>
          </a:p>
          <a:p>
            <a:r>
              <a:rPr lang="cs-CZ" b="1" dirty="0"/>
              <a:t>a)</a:t>
            </a:r>
            <a:r>
              <a:rPr lang="cs-CZ" dirty="0"/>
              <a:t> FO, 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FO nebo PO, které bylo </a:t>
            </a:r>
            <a:r>
              <a:rPr lang="cs-CZ" u="sng" dirty="0"/>
              <a:t>odňato oprávnění</a:t>
            </a:r>
            <a:r>
              <a:rPr lang="cs-CZ" dirty="0"/>
              <a:t>, a to po dobu 3 let od právní moci rozhodnutí o odnětí oprávnění,</a:t>
            </a:r>
          </a:p>
          <a:p>
            <a:r>
              <a:rPr lang="cs-CZ" b="1" dirty="0"/>
              <a:t>c)</a:t>
            </a:r>
            <a:r>
              <a:rPr lang="cs-CZ" dirty="0"/>
              <a:t> FO nebo PO po dobu 3 let od nabytí právní moci rozhodnutí o zamítnutí insolvenčního návrhu proto, že majetek dlužníka nepostačuje k úhradě nákladů insolvenčního řízení nebo po dobu 3 let ode dne nabytí právní moci rozhodnutí o zrušení konkursu proto, že majetek dlužníka je zcela nepostačující pro uspokojení věřitelů,</a:t>
            </a:r>
          </a:p>
          <a:p>
            <a:r>
              <a:rPr lang="cs-CZ" b="1" dirty="0"/>
              <a:t>d)</a:t>
            </a:r>
            <a:r>
              <a:rPr lang="cs-CZ" dirty="0"/>
              <a:t> FO nebo PO, jestliže soud v insolvenčním řízení nařídil předběžné opatření, jímž tuto osobu omezil v nakládání s majetkovou podstatou a předběžný insolvenční správce nedal k úkonům této osoby souvisejícím se vznikem oprávnění písemný souhlas, nebo</a:t>
            </a:r>
          </a:p>
          <a:p>
            <a:r>
              <a:rPr lang="cs-CZ" b="1" dirty="0"/>
              <a:t>e)</a:t>
            </a:r>
            <a:r>
              <a:rPr lang="cs-CZ" dirty="0"/>
              <a:t> FO nebo PO v průběhu insolvenčního řízení, na jejíž majetek byl prohlášen konkurs, a insolvenční správce nedal k úkonům této osoby souvisejícím se vznikem oprávnění písemný souhlas.</a:t>
            </a:r>
          </a:p>
          <a:p>
            <a:endParaRPr lang="cs-CZ" dirty="0"/>
          </a:p>
        </p:txBody>
      </p:sp>
    </p:spTree>
    <p:extLst>
      <p:ext uri="{BB962C8B-B14F-4D97-AF65-F5344CB8AC3E}">
        <p14:creationId xmlns:p14="http://schemas.microsoft.com/office/powerpoint/2010/main" val="33803889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normAutofit fontScale="90000"/>
          </a:bodyPr>
          <a:lstStyle/>
          <a:p>
            <a:r>
              <a:rPr lang="cs-CZ" dirty="0"/>
              <a:t>Žádost o udělení oprávnění (náležitosti)</a:t>
            </a:r>
          </a:p>
        </p:txBody>
      </p:sp>
      <p:sp>
        <p:nvSpPr>
          <p:cNvPr id="3" name="Zástupný symbol pro obsah 2"/>
          <p:cNvSpPr>
            <a:spLocks noGrp="1"/>
          </p:cNvSpPr>
          <p:nvPr>
            <p:ph idx="1"/>
          </p:nvPr>
        </p:nvSpPr>
        <p:spPr>
          <a:xfrm>
            <a:off x="457200" y="1412776"/>
            <a:ext cx="8229600" cy="4713387"/>
          </a:xfrm>
        </p:spPr>
        <p:txBody>
          <a:bodyPr>
            <a:noAutofit/>
          </a:bodyPr>
          <a:lstStyle/>
          <a:p>
            <a:r>
              <a:rPr lang="cs-CZ" sz="1900" u="sng" dirty="0"/>
              <a:t>Je-li žadatelem FO:</a:t>
            </a:r>
          </a:p>
          <a:p>
            <a:r>
              <a:rPr lang="cs-CZ" sz="1900" b="1" dirty="0"/>
              <a:t>1.</a:t>
            </a:r>
            <a:r>
              <a:rPr lang="cs-CZ" sz="1900" dirty="0"/>
              <a:t> jméno, popřípadě jména, příjmení, rodné příjmení, státní občanství, adresu místa trvalého pobytu,  datum a místo narození žadatele,</a:t>
            </a:r>
          </a:p>
          <a:p>
            <a:r>
              <a:rPr lang="cs-CZ" sz="1900" b="1" dirty="0"/>
              <a:t>2.</a:t>
            </a:r>
            <a:r>
              <a:rPr lang="cs-CZ" sz="1900" dirty="0"/>
              <a:t> identifikační číslo, bylo-li přiděleno,</a:t>
            </a:r>
          </a:p>
          <a:p>
            <a:r>
              <a:rPr lang="cs-CZ" sz="1900" b="1" dirty="0"/>
              <a:t>3.</a:t>
            </a:r>
            <a:r>
              <a:rPr lang="cs-CZ" sz="1900" dirty="0"/>
              <a:t> jméno,  příjmení, rodné příjmení, státní občanství, adresu trvalého pobytu a datum a místo narození odborného zástupce, jestliže musí být ustanoven,</a:t>
            </a:r>
          </a:p>
          <a:p>
            <a:r>
              <a:rPr lang="cs-CZ" sz="1900" b="1" dirty="0"/>
              <a:t>4.</a:t>
            </a:r>
            <a:r>
              <a:rPr lang="cs-CZ" sz="1900" dirty="0"/>
              <a:t> formu zdravotní péče, obory zdravotní péče, popřípadě druh zdravotní péče nebo název zdravotní služby, a to pro každé místo poskytování zdravotních služeb,</a:t>
            </a:r>
          </a:p>
          <a:p>
            <a:r>
              <a:rPr lang="cs-CZ" sz="1900" b="1" dirty="0"/>
              <a:t>5.</a:t>
            </a:r>
            <a:r>
              <a:rPr lang="cs-CZ" sz="1900" dirty="0"/>
              <a:t> adresu místa/míst poskytování zdravotních služeb, v případě zdravotnické dopravní služby nebo přepravy pacientů neodkladné péče, adresu místa jednotlivých pracovišť a v případě poskytování domácí péče adresu místa kontaktního pracoviště,</a:t>
            </a:r>
          </a:p>
          <a:p>
            <a:r>
              <a:rPr lang="cs-CZ" sz="1900" b="1" dirty="0"/>
              <a:t>6.</a:t>
            </a:r>
            <a:r>
              <a:rPr lang="cs-CZ" sz="1900" dirty="0"/>
              <a:t> datum, k němuž žadatel hodlá zahájit poskytování zdravotních služeb,</a:t>
            </a:r>
          </a:p>
          <a:p>
            <a:r>
              <a:rPr lang="cs-CZ" sz="1900" b="1" dirty="0"/>
              <a:t>7.</a:t>
            </a:r>
            <a:r>
              <a:rPr lang="cs-CZ" sz="1900" dirty="0"/>
              <a:t> dobu, po kterou žadatel hodlá zdravotní služby poskytovat, pokud žádá o udělení oprávnění na dobu určitou.</a:t>
            </a:r>
          </a:p>
          <a:p>
            <a:endParaRPr lang="cs-CZ" sz="1900" dirty="0"/>
          </a:p>
        </p:txBody>
      </p:sp>
    </p:spTree>
    <p:extLst>
      <p:ext uri="{BB962C8B-B14F-4D97-AF65-F5344CB8AC3E}">
        <p14:creationId xmlns:p14="http://schemas.microsoft.com/office/powerpoint/2010/main" val="35091967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u="sng" dirty="0"/>
              <a:t>Je-li žadatelem právnická osoba</a:t>
            </a:r>
          </a:p>
          <a:p>
            <a:r>
              <a:rPr lang="cs-CZ" b="1" dirty="0"/>
              <a:t>1.</a:t>
            </a:r>
            <a:r>
              <a:rPr lang="cs-CZ" dirty="0"/>
              <a:t> obchodní firmu nebo název, adresu sídla, </a:t>
            </a:r>
          </a:p>
          <a:p>
            <a:r>
              <a:rPr lang="cs-CZ" b="1" dirty="0"/>
              <a:t>2.</a:t>
            </a:r>
            <a:r>
              <a:rPr lang="cs-CZ" dirty="0"/>
              <a:t> bude-li poskytování zdravotních služeb zajišťováno organizační složkou státu nebo organizační složkou územního samosprávného celku, tak její název, adresu sídla a identifikační číslo a název jejího zřizovatele,</a:t>
            </a:r>
          </a:p>
          <a:p>
            <a:r>
              <a:rPr lang="cs-CZ" b="1" dirty="0"/>
              <a:t>3.</a:t>
            </a:r>
            <a:r>
              <a:rPr lang="cs-CZ" dirty="0"/>
              <a:t> tytéž údaje uvedené u FO pod body 2-7.</a:t>
            </a:r>
          </a:p>
          <a:p>
            <a:endParaRPr lang="cs-CZ" dirty="0"/>
          </a:p>
        </p:txBody>
      </p:sp>
    </p:spTree>
    <p:extLst>
      <p:ext uri="{BB962C8B-B14F-4D97-AF65-F5344CB8AC3E}">
        <p14:creationId xmlns:p14="http://schemas.microsoft.com/office/powerpoint/2010/main" val="14349159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Zánik oprávnění k poskytování zdravot. služeb</a:t>
            </a:r>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zaniká:</a:t>
            </a:r>
          </a:p>
          <a:p>
            <a:r>
              <a:rPr lang="cs-CZ" b="1" dirty="0"/>
              <a:t>a)</a:t>
            </a:r>
            <a:r>
              <a:rPr lang="cs-CZ" dirty="0"/>
              <a:t> smrtí poskytovatele (je-li jím FO),</a:t>
            </a:r>
          </a:p>
          <a:p>
            <a:r>
              <a:rPr lang="cs-CZ" b="1" dirty="0"/>
              <a:t>b)</a:t>
            </a:r>
            <a:r>
              <a:rPr lang="cs-CZ" dirty="0"/>
              <a:t> zánikem poskytovatele (je-li jím PO),</a:t>
            </a:r>
          </a:p>
          <a:p>
            <a:r>
              <a:rPr lang="cs-CZ" b="1" dirty="0"/>
              <a:t>c)</a:t>
            </a:r>
            <a:r>
              <a:rPr lang="cs-CZ" dirty="0"/>
              <a:t> výmazem organizační složky závodu právnické osoby se sídlem mimo území ČR z obchodního rejstříku,</a:t>
            </a:r>
          </a:p>
          <a:p>
            <a:r>
              <a:rPr lang="cs-CZ" b="1" dirty="0"/>
              <a:t>d)</a:t>
            </a:r>
            <a:r>
              <a:rPr lang="cs-CZ" dirty="0"/>
              <a:t> zrušením organizační složky státu nebo organizační složky územního samosprávného celku,</a:t>
            </a:r>
          </a:p>
          <a:p>
            <a:r>
              <a:rPr lang="cs-CZ" b="1" dirty="0"/>
              <a:t>e)</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zákonem.</a:t>
            </a:r>
          </a:p>
          <a:p>
            <a:endParaRPr lang="cs-CZ" dirty="0"/>
          </a:p>
        </p:txBody>
      </p:sp>
    </p:spTree>
    <p:extLst>
      <p:ext uri="{BB962C8B-B14F-4D97-AF65-F5344CB8AC3E}">
        <p14:creationId xmlns:p14="http://schemas.microsoft.com/office/powerpoint/2010/main" val="42174338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Odejmutí oprávnění</a:t>
            </a:r>
          </a:p>
        </p:txBody>
      </p:sp>
      <p:sp>
        <p:nvSpPr>
          <p:cNvPr id="3" name="Zástupný symbol pro obsah 2"/>
          <p:cNvSpPr>
            <a:spLocks noGrp="1"/>
          </p:cNvSpPr>
          <p:nvPr>
            <p:ph idx="1"/>
          </p:nvPr>
        </p:nvSpPr>
        <p:spPr/>
        <p:txBody>
          <a:bodyPr>
            <a:normAutofit fontScale="55000" lnSpcReduction="20000"/>
          </a:bodyPr>
          <a:lstStyle/>
          <a:p>
            <a:r>
              <a:rPr lang="cs-CZ" dirty="0"/>
              <a:t>Příslušný správní orgán </a:t>
            </a:r>
            <a:r>
              <a:rPr lang="cs-CZ" b="1" u="sng" dirty="0"/>
              <a:t>odejme</a:t>
            </a:r>
            <a:r>
              <a:rPr lang="cs-CZ" u="sng" dirty="0"/>
              <a:t> oprávnění</a:t>
            </a:r>
            <a:r>
              <a:rPr lang="cs-CZ" dirty="0"/>
              <a:t>, jestliže:</a:t>
            </a:r>
          </a:p>
          <a:p>
            <a:r>
              <a:rPr lang="cs-CZ" b="1" dirty="0"/>
              <a:t>a)</a:t>
            </a:r>
            <a:r>
              <a:rPr lang="cs-CZ" dirty="0"/>
              <a:t> poskytovatel přestal splňovat některou ze zákonných podmínek,</a:t>
            </a:r>
          </a:p>
          <a:p>
            <a:r>
              <a:rPr lang="cs-CZ" b="1" dirty="0"/>
              <a:t>b)</a:t>
            </a:r>
            <a:r>
              <a:rPr lang="cs-CZ" dirty="0"/>
              <a:t> nastala překážka v poskytování zdravotních služeb nebo</a:t>
            </a:r>
          </a:p>
          <a:p>
            <a:r>
              <a:rPr lang="cs-CZ" b="1" dirty="0"/>
              <a:t>c)</a:t>
            </a:r>
            <a:r>
              <a:rPr lang="cs-CZ" dirty="0"/>
              <a:t> poskytovatel o to požádal.</a:t>
            </a:r>
          </a:p>
          <a:p>
            <a:r>
              <a:rPr lang="cs-CZ" dirty="0"/>
              <a:t>Správní orgán </a:t>
            </a:r>
            <a:r>
              <a:rPr lang="cs-CZ" b="1" u="sng" dirty="0"/>
              <a:t>může</a:t>
            </a:r>
            <a:r>
              <a:rPr lang="cs-CZ" u="sng" dirty="0"/>
              <a:t> odejmout </a:t>
            </a:r>
            <a:r>
              <a:rPr lang="cs-CZ" dirty="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látky, a neučinil nápravná opatření,</a:t>
            </a:r>
          </a:p>
          <a:p>
            <a:r>
              <a:rPr lang="cs-CZ" b="1" dirty="0"/>
              <a:t>c)</a:t>
            </a:r>
            <a:r>
              <a:rPr lang="cs-CZ" dirty="0"/>
              <a:t> poskytovatel poskytoval zdravotní služby prostřednictvím osoby, která není způsobilá k výkonu zdravotnického povolání,</a:t>
            </a:r>
          </a:p>
          <a:p>
            <a:r>
              <a:rPr lang="cs-CZ" b="1" dirty="0"/>
              <a:t>d)</a:t>
            </a:r>
            <a:r>
              <a:rPr lang="cs-CZ" dirty="0"/>
              <a:t> poskytovatel závažným způsobem nebo opakovaně porušil povinnosti vyplývající pro něj ze zákona o veřejném zdravotním pojištění,</a:t>
            </a:r>
          </a:p>
          <a:p>
            <a:r>
              <a:rPr lang="cs-CZ" b="1" dirty="0"/>
              <a:t>e)</a:t>
            </a:r>
            <a:r>
              <a:rPr lang="cs-CZ" dirty="0"/>
              <a:t> poskytovatel opakovaně požadoval od pacientů úhradu za zdravotní služby v rozporu se zákonem o veřejném zdravotním pojištění, nebo</a:t>
            </a:r>
          </a:p>
          <a:p>
            <a:r>
              <a:rPr lang="cs-CZ" b="1" dirty="0"/>
              <a:t>f)</a:t>
            </a:r>
            <a:r>
              <a:rPr lang="cs-CZ" dirty="0"/>
              <a:t> zdravotní služby neposkytoval po dobu delší než 1 rok.</a:t>
            </a:r>
          </a:p>
          <a:p>
            <a:endParaRPr lang="cs-CZ" dirty="0"/>
          </a:p>
        </p:txBody>
      </p:sp>
    </p:spTree>
    <p:extLst>
      <p:ext uri="{BB962C8B-B14F-4D97-AF65-F5344CB8AC3E}">
        <p14:creationId xmlns:p14="http://schemas.microsoft.com/office/powerpoint/2010/main" val="10952736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Pozastavení a přerušení  oprávnění</a:t>
            </a:r>
          </a:p>
        </p:txBody>
      </p:sp>
      <p:sp>
        <p:nvSpPr>
          <p:cNvPr id="3" name="Zástupný symbol pro obsah 2"/>
          <p:cNvSpPr>
            <a:spLocks noGrp="1"/>
          </p:cNvSpPr>
          <p:nvPr>
            <p:ph idx="1"/>
          </p:nvPr>
        </p:nvSpPr>
        <p:spPr/>
        <p:txBody>
          <a:bodyPr>
            <a:normAutofit fontScale="62500" lnSpcReduction="20000"/>
          </a:bodyPr>
          <a:lstStyle/>
          <a:p>
            <a:r>
              <a:rPr lang="cs-CZ" b="1" u="sng" dirty="0"/>
              <a:t>Pozastavení</a:t>
            </a:r>
            <a:r>
              <a:rPr lang="cs-CZ" dirty="0"/>
              <a:t> poskytování zdravotních služeb lze maximálně na dobu 1 roku.</a:t>
            </a:r>
          </a:p>
          <a:p>
            <a:r>
              <a:rPr lang="cs-CZ" dirty="0"/>
              <a:t>Rozhodnutí o změně, odnětí nebo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služeb </a:t>
            </a:r>
            <a:r>
              <a:rPr lang="cs-CZ" dirty="0"/>
              <a:t>- lze přerušit nejdéle na dobu 1 roku (přerušením se rozumí neposkytování zdravotních služeb nepřetržitě po dobu delší než 1 měsíc).</a:t>
            </a:r>
          </a:p>
          <a:p>
            <a:r>
              <a:rPr lang="cs-CZ" dirty="0"/>
              <a:t>Poskytovatel je povinen přerušení poskytování zdravotních služeb písemně oznámit nejpozději 60 dnů přede dnem, k němuž hodlá poskytování zdravotních služeb přerušit.</a:t>
            </a:r>
          </a:p>
          <a:p>
            <a:r>
              <a:rPr lang="cs-CZ" dirty="0"/>
              <a:t>Pokud si pacient v době přerušení poskytování  zdravotní služby poskytovatelem zvolí jiného poskytovatele, pak musí zajistit předání zdravotnické dokumentace vedené o pacientovi nebo výpis z této zdravotnické dokumentace novému poskytovateli.</a:t>
            </a:r>
          </a:p>
          <a:p>
            <a:r>
              <a:rPr lang="cs-CZ" dirty="0"/>
              <a:t>Další přerušení poskytování zdravotních služeb zákon umožňuje až po  5 letech, aby se zabránilo zneužívání možnosti přerušování.</a:t>
            </a:r>
          </a:p>
          <a:p>
            <a:endParaRPr lang="cs-CZ" dirty="0"/>
          </a:p>
          <a:p>
            <a:endParaRPr lang="cs-CZ" dirty="0"/>
          </a:p>
        </p:txBody>
      </p:sp>
    </p:spTree>
    <p:extLst>
      <p:ext uri="{BB962C8B-B14F-4D97-AF65-F5344CB8AC3E}">
        <p14:creationId xmlns:p14="http://schemas.microsoft.com/office/powerpoint/2010/main" val="39807449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a:t>Postavení pacienta a jiných osob v souvislosti s poskytováním zdravotních služeb</a:t>
            </a:r>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a:t>Zákon 372 přinesl v této oblasti velkou změnu – obsahuje  v podstatě ucelený výčet pacientských práv (jde o minimum, které je třeba respektovat, speciální předpisy ochranu pacientů mohou ještě zpřísňovat).</a:t>
            </a:r>
          </a:p>
          <a:p>
            <a:pPr algn="just"/>
            <a:r>
              <a:rPr lang="cs-CZ" dirty="0"/>
              <a:t>Dřívější paternalistický přístup zdravotníků k pacientovi je tedy překonán, pacient má být vnímám jako </a:t>
            </a:r>
            <a:r>
              <a:rPr lang="cs-CZ" u="sng" dirty="0"/>
              <a:t>rovnoprávný partner.</a:t>
            </a:r>
            <a:r>
              <a:rPr lang="cs-CZ" dirty="0"/>
              <a:t>   </a:t>
            </a:r>
          </a:p>
        </p:txBody>
      </p:sp>
    </p:spTree>
    <p:extLst>
      <p:ext uri="{BB962C8B-B14F-4D97-AF65-F5344CB8AC3E}">
        <p14:creationId xmlns:p14="http://schemas.microsoft.com/office/powerpoint/2010/main" val="2404281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normAutofit/>
          </a:bodyPr>
          <a:lstStyle/>
          <a:p>
            <a:r>
              <a:rPr lang="cs-CZ" sz="2000" b="1" dirty="0"/>
              <a:t>III. Zákon č. 373/2011 Sb., o specifických zdravotních službách  </a:t>
            </a:r>
          </a:p>
          <a:p>
            <a:r>
              <a:rPr lang="cs-CZ" sz="2000" dirty="0"/>
              <a:t>1. </a:t>
            </a:r>
            <a:r>
              <a:rPr lang="cs-CZ" sz="2000" u="sng" dirty="0"/>
              <a:t>vymezení specifických zdravotních služeb</a:t>
            </a:r>
          </a:p>
          <a:p>
            <a:r>
              <a:rPr lang="cs-CZ" sz="2000" dirty="0"/>
              <a:t>a) Zdravotnické služby poskytované za zvláštních podmínek (asistovaná reprodukce, sterilizace, kastrace, změna pohlaví transsexuálních pacientů, psychochirurgické výkony, genetická vyšetření, odběry lidské krve a jejích složek, léčba krví nebo jejími složkami)</a:t>
            </a:r>
          </a:p>
          <a:p>
            <a:r>
              <a:rPr lang="cs-CZ" sz="2000" dirty="0"/>
              <a:t>b) Ověřování nových postupů použitím metody, která doposud nebyla v klinické praxi na živém člověku zavedena</a:t>
            </a:r>
          </a:p>
          <a:p>
            <a:r>
              <a:rPr lang="cs-CZ" sz="2000" dirty="0"/>
              <a:t>c) Posudková péče a lékařské posudky, </a:t>
            </a:r>
            <a:r>
              <a:rPr lang="cs-CZ" sz="2000" dirty="0" err="1"/>
              <a:t>pracovnělékařské</a:t>
            </a:r>
            <a:r>
              <a:rPr lang="cs-CZ" sz="2000" dirty="0"/>
              <a:t> služby, posuzování nemocí z povolání</a:t>
            </a:r>
          </a:p>
          <a:p>
            <a:r>
              <a:rPr lang="cs-CZ" sz="2000" dirty="0"/>
              <a:t>d) Lékařské ozáření a klinické audity</a:t>
            </a:r>
          </a:p>
          <a:p>
            <a:r>
              <a:rPr lang="cs-CZ" sz="2000" dirty="0"/>
              <a:t>e) Ochranné léčení</a:t>
            </a:r>
          </a:p>
        </p:txBody>
      </p:sp>
    </p:spTree>
    <p:extLst>
      <p:ext uri="{BB962C8B-B14F-4D97-AF65-F5344CB8AC3E}">
        <p14:creationId xmlns:p14="http://schemas.microsoft.com/office/powerpoint/2010/main" val="12588624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Práva pacienta (§ 28)</a:t>
            </a:r>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a:t>Zdravotní služby lze pacientovi poskytnout pouze s jeho </a:t>
            </a:r>
            <a:r>
              <a:rPr lang="cs-CZ" sz="1800" u="sng" dirty="0"/>
              <a:t>svobodným a informovaným souhlasem</a:t>
            </a:r>
            <a:r>
              <a:rPr lang="cs-CZ" sz="1800" dirty="0"/>
              <a:t>, nestanoví-li zákon jinak.</a:t>
            </a:r>
          </a:p>
          <a:p>
            <a:pPr algn="just"/>
            <a:r>
              <a:rPr lang="cs-CZ" sz="1800" dirty="0"/>
              <a:t>Pacient má právo na poskytování zdravotních služeb na </a:t>
            </a:r>
            <a:r>
              <a:rPr lang="cs-CZ" sz="1800" u="sng" dirty="0"/>
              <a:t>náležité odborné úrovni</a:t>
            </a:r>
            <a:r>
              <a:rPr lang="cs-CZ" sz="1800" dirty="0"/>
              <a:t>.</a:t>
            </a:r>
          </a:p>
          <a:p>
            <a:pPr algn="just"/>
            <a:r>
              <a:rPr lang="cs-CZ" sz="1800" u="sng" dirty="0"/>
              <a:t>Pacient má při poskytování zdravotních služeb dále právo</a:t>
            </a:r>
            <a:r>
              <a:rPr lang="cs-CZ" sz="1800" dirty="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a:t>poskytovatele</a:t>
            </a:r>
            <a:r>
              <a:rPr lang="cs-CZ" sz="1800" dirty="0"/>
              <a:t> (to ale neplatí v případě zdravotnické záchranné služby, </a:t>
            </a:r>
            <a:r>
              <a:rPr lang="cs-CZ" sz="1800" dirty="0" err="1"/>
              <a:t>pracovnělékařské</a:t>
            </a:r>
            <a:r>
              <a:rPr lang="cs-CZ" sz="1800" dirty="0"/>
              <a:t> služby a dále u osob ve výkonu trestu odnětí svobody, u vojáků v činné službě apod.) oprávněného k poskytnutí zdravotních služeb, které odpovídají zdravotním potřebám pacienta, a </a:t>
            </a:r>
            <a:r>
              <a:rPr lang="cs-CZ" sz="1800" u="sng" dirty="0"/>
              <a:t>zdravotnické zařízení,</a:t>
            </a:r>
            <a:endParaRPr lang="cs-CZ" sz="1800" dirty="0"/>
          </a:p>
          <a:p>
            <a:pPr algn="just"/>
            <a:r>
              <a:rPr lang="cs-CZ" sz="1800" b="1" dirty="0"/>
              <a:t>c)</a:t>
            </a:r>
            <a:r>
              <a:rPr lang="cs-CZ" sz="1800" dirty="0"/>
              <a:t> vyžádat si konzultační služby 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péče,</a:t>
            </a:r>
          </a:p>
          <a:p>
            <a:endParaRPr lang="cs-CZ" sz="1800" dirty="0"/>
          </a:p>
          <a:p>
            <a:endParaRPr lang="cs-CZ" sz="1600" dirty="0"/>
          </a:p>
        </p:txBody>
      </p:sp>
    </p:spTree>
    <p:extLst>
      <p:ext uri="{BB962C8B-B14F-4D97-AF65-F5344CB8AC3E}">
        <p14:creationId xmlns:p14="http://schemas.microsoft.com/office/powerpoint/2010/main" val="32624849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nepřetržitou přítomnost zákonného zástupce, popřípadě osoby určené zákonným zástupcem, je-li nezletilou osobou,  nepřetržitou přítomnost opatrovníka, je-li osobou, jejíž svéprávnost je omezena,  přítomnost osoby blízké nebo osoby určené pacientem,</a:t>
            </a:r>
          </a:p>
          <a:p>
            <a:r>
              <a:rPr lang="cs-CZ" sz="1800" b="1" dirty="0"/>
              <a:t>f)</a:t>
            </a:r>
            <a:r>
              <a:rPr lang="cs-CZ" sz="1800" dirty="0"/>
              <a:t> být předem informován o ceně nehrazených poskytovaných zdravotních služeb,</a:t>
            </a:r>
          </a:p>
          <a:p>
            <a:r>
              <a:rPr lang="cs-CZ" sz="1800" b="1" dirty="0"/>
              <a:t>g)</a:t>
            </a:r>
            <a:r>
              <a:rPr lang="cs-CZ" sz="1800" dirty="0"/>
              <a:t> znát jméno a příjmení zdravotnických pracovníků a jiných odborných pracovníků přímo zúčastněných na poskytování zdravotních služeb, </a:t>
            </a:r>
          </a:p>
          <a:p>
            <a:r>
              <a:rPr lang="cs-CZ" sz="1800" b="1" dirty="0"/>
              <a:t>h)</a:t>
            </a:r>
            <a:r>
              <a:rPr lang="cs-CZ" sz="1800" dirty="0"/>
              <a:t> odmítnout přítomnost osob, které nejsou na poskytování zdravotních služeb přímo zúčastněny a osob připravujících se na výkon povolání zdravotnického pracovníka,</a:t>
            </a:r>
          </a:p>
          <a:p>
            <a:r>
              <a:rPr lang="cs-CZ" sz="1800" b="1" dirty="0"/>
              <a:t>i)</a:t>
            </a:r>
            <a:r>
              <a:rPr lang="cs-CZ" sz="1800" dirty="0"/>
              <a:t> přijímat návštěvy ve zdravotnickém zařízení lůžkové nebo jednodenní péče, a to s ohledem na svůj zdravotní stav a v souladu s vnitřním řádem,</a:t>
            </a:r>
          </a:p>
          <a:p>
            <a:r>
              <a:rPr lang="cs-CZ" sz="1800" b="1" dirty="0"/>
              <a:t>j)</a:t>
            </a:r>
            <a:r>
              <a:rPr lang="cs-CZ" sz="1800" dirty="0"/>
              <a:t> přijímat ve zdravotnickém zařízení lůžkové nebo jednodenní péče duchovní péči a duchovní podporu od duchovních církví a náboženských společností </a:t>
            </a:r>
            <a:r>
              <a:rPr lang="cs-CZ" sz="1800" u="sng" dirty="0"/>
              <a:t>registrovaných v ČR </a:t>
            </a:r>
            <a:r>
              <a:rPr lang="cs-CZ" sz="1800" dirty="0"/>
              <a:t>v souladu s vnitřním řádem a způsobem, který neporušuje práva ostatních pacientů, a s ohledem na svůj zdravotní stav,</a:t>
            </a:r>
          </a:p>
          <a:p>
            <a:r>
              <a:rPr lang="cs-CZ" sz="1800" b="1" dirty="0"/>
              <a:t>k)</a:t>
            </a:r>
            <a:r>
              <a:rPr lang="cs-CZ" sz="1800" dirty="0"/>
              <a:t> na poskytování zdravotních služeb v co nejméně omezujícím prostředí při zajištění kvality a bezpečí poskytovaných zdravotních služeb („právo na příjemné prostředí“).</a:t>
            </a:r>
          </a:p>
          <a:p>
            <a:endParaRPr lang="cs-CZ" sz="1800" dirty="0"/>
          </a:p>
        </p:txBody>
      </p:sp>
    </p:spTree>
    <p:extLst>
      <p:ext uri="{BB962C8B-B14F-4D97-AF65-F5344CB8AC3E}">
        <p14:creationId xmlns:p14="http://schemas.microsoft.com/office/powerpoint/2010/main" val="37689010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Zákon č. 372 dále stanoví povinnost respektovat při poskytování zdravotních služeb potřeby zdravotně postižených (smyslově či tělesně) pacientů tak, aby byl zajištěn jejich pocit bezpečí a zároveň nebyla porušována práva ostatních pacientů (např. přítomnost vodicího psa, tlumočníka do cizího jazyka kromě slovenštiny apod.).  </a:t>
            </a:r>
          </a:p>
        </p:txBody>
      </p:sp>
    </p:spTree>
    <p:extLst>
      <p:ext uri="{BB962C8B-B14F-4D97-AF65-F5344CB8AC3E}">
        <p14:creationId xmlns:p14="http://schemas.microsoft.com/office/powerpoint/2010/main" val="33943686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Právo na informace (též informovaný souhlas, z angl. </a:t>
            </a:r>
            <a:r>
              <a:rPr lang="cs-CZ" dirty="0" err="1"/>
              <a:t>informed</a:t>
            </a:r>
            <a:r>
              <a:rPr lang="cs-CZ" dirty="0"/>
              <a:t> </a:t>
            </a:r>
            <a:r>
              <a:rPr lang="cs-CZ" dirty="0" err="1"/>
              <a:t>consent</a:t>
            </a:r>
            <a:r>
              <a:rPr lang="cs-CZ" dirty="0"/>
              <a:t>)</a:t>
            </a:r>
          </a:p>
        </p:txBody>
      </p:sp>
      <p:sp>
        <p:nvSpPr>
          <p:cNvPr id="3" name="Zástupný symbol pro obsah 2"/>
          <p:cNvSpPr>
            <a:spLocks noGrp="1"/>
          </p:cNvSpPr>
          <p:nvPr>
            <p:ph idx="1"/>
          </p:nvPr>
        </p:nvSpPr>
        <p:spPr/>
        <p:txBody>
          <a:bodyPr>
            <a:normAutofit fontScale="62500" lnSpcReduction="20000"/>
          </a:bodyPr>
          <a:lstStyle/>
          <a:p>
            <a:r>
              <a:rPr lang="cs-CZ" dirty="0"/>
              <a:t>V posledních sto letech toto právo pacienta stále posiluje.</a:t>
            </a:r>
          </a:p>
          <a:p>
            <a:r>
              <a:rPr lang="cs-CZ" dirty="0"/>
              <a:t>Nejde jen o informace o zdravotním stavu, ale i o prognóze, plánovaných výkonech, jejich rizicích a možných důsledcích, vhodnosti léčby pro pacienta, omezeních a doporučeních ve způsobu života s ohledem na zdravot. stav apod. a na základě sdělených informací má pacient právo rozhodnout se, zda a jakou léčbu podstoupí.</a:t>
            </a:r>
          </a:p>
          <a:p>
            <a:r>
              <a:rPr lang="cs-CZ" dirty="0"/>
              <a:t>Zahrnuje i právo </a:t>
            </a:r>
            <a:r>
              <a:rPr lang="cs-CZ" u="sng" dirty="0"/>
              <a:t>neznat svůj zdravotní stav</a:t>
            </a:r>
            <a:r>
              <a:rPr lang="cs-CZ" dirty="0"/>
              <a:t>, pokud si to pacient nepřeje (takové přání se zaznamená do zdravotnické dokumentace s podpisem pacienta a zdravotnického pracovníka).</a:t>
            </a:r>
          </a:p>
          <a:p>
            <a:r>
              <a:rPr lang="cs-CZ" dirty="0"/>
              <a:t>Zákon zároveň stanoví omezení těchto dvou práv (právo znát a právo neznat svůj zdravotní stav)  v případě, kdy je v zájmu pacienta nesdělit mu určité skutečnosti (např. kdy lze důvodně přepokládat, že podání takové informace může pacientovi způsobit závažnou újmu na zdraví), popř. kdy je třeba tyto skutečnosti mu sdělit, i když si výslovně přál nebýt  informován (např. když zdravotní stav pacienta představuje riziko po jeho okolí). </a:t>
            </a:r>
          </a:p>
          <a:p>
            <a:r>
              <a:rPr lang="cs-CZ" dirty="0"/>
              <a:t>Pacient má právo určit osoby, které mohou být o jeho zdravotním stavu informovány a které mohou nahlížet do jeho zdravotnické dokumentace.</a:t>
            </a:r>
          </a:p>
        </p:txBody>
      </p:sp>
    </p:spTree>
    <p:extLst>
      <p:ext uri="{BB962C8B-B14F-4D97-AF65-F5344CB8AC3E}">
        <p14:creationId xmlns:p14="http://schemas.microsoft.com/office/powerpoint/2010/main" val="25298838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Jde-li o nezletilého pacienta nebo pacienta zbaveného způsobilosti k právním úkonům, má právo na informace o jeho zdravotním stavu zákonný zástupce.</a:t>
            </a:r>
          </a:p>
          <a:p>
            <a:r>
              <a:rPr lang="cs-CZ" dirty="0"/>
              <a:t>Nikdo nesmí být nucen podstoupit jakýkoliv zákrok v oblasti zdravotní péče, aniž by k tomu dal souhlas, ten musí být:</a:t>
            </a:r>
          </a:p>
          <a:p>
            <a:r>
              <a:rPr lang="cs-CZ" dirty="0"/>
              <a:t>a) </a:t>
            </a:r>
            <a:r>
              <a:rPr lang="cs-CZ" b="1" dirty="0"/>
              <a:t>svobodný</a:t>
            </a:r>
            <a:r>
              <a:rPr lang="cs-CZ" dirty="0"/>
              <a:t> – bez jakéhokoliv nátlaku</a:t>
            </a:r>
          </a:p>
          <a:p>
            <a:r>
              <a:rPr lang="cs-CZ" dirty="0"/>
              <a:t>b) </a:t>
            </a:r>
            <a:r>
              <a:rPr lang="cs-CZ" b="1" dirty="0"/>
              <a:t>informovaný</a:t>
            </a:r>
            <a:r>
              <a:rPr lang="cs-CZ" dirty="0"/>
              <a:t> – na základě kvalifikované informace.</a:t>
            </a:r>
          </a:p>
          <a:p>
            <a:r>
              <a:rPr lang="cs-CZ" u="sng" dirty="0"/>
              <a:t>Souhlas musí být písemný, pokud tak stanoví právní předpis</a:t>
            </a:r>
            <a:r>
              <a:rPr lang="cs-CZ" dirty="0"/>
              <a:t> (např. transplantační zákon, zákon o specifických zdravotních službách) nebo si poskytovatel takovou formu souhlasu vyžádá.</a:t>
            </a:r>
          </a:p>
          <a:p>
            <a:r>
              <a:rPr lang="cs-CZ" dirty="0"/>
              <a:t>V některých situacích  však souhlas pacienta nelze vyžadovat, např. nemůže-li svůj souhlas vyslovit nebo je-li poskytnutí souhlasu ve veřejném zájmu.</a:t>
            </a:r>
          </a:p>
          <a:p>
            <a:r>
              <a:rPr lang="cs-CZ" dirty="0"/>
              <a:t>U nezletilých pacientů / zbavených způsobilosti k právním úkonům se zdravotní služby poskytují se souhlasem zákonného zástupce.     </a:t>
            </a:r>
          </a:p>
        </p:txBody>
      </p:sp>
    </p:spTree>
    <p:extLst>
      <p:ext uri="{BB962C8B-B14F-4D97-AF65-F5344CB8AC3E}">
        <p14:creationId xmlns:p14="http://schemas.microsoft.com/office/powerpoint/2010/main" val="14228503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Dříve vyslovené přání</a:t>
            </a:r>
          </a:p>
        </p:txBody>
      </p:sp>
      <p:sp>
        <p:nvSpPr>
          <p:cNvPr id="3" name="Zástupný symbol pro obsah 2"/>
          <p:cNvSpPr>
            <a:spLocks noGrp="1"/>
          </p:cNvSpPr>
          <p:nvPr>
            <p:ph idx="1"/>
          </p:nvPr>
        </p:nvSpPr>
        <p:spPr/>
        <p:txBody>
          <a:bodyPr>
            <a:noAutofit/>
          </a:bodyPr>
          <a:lstStyle/>
          <a:p>
            <a:r>
              <a:rPr lang="cs-CZ" sz="2300" dirty="0"/>
              <a:t>Spolu s nabytím účinnosti Úmluvy o biomedicíně byl do českého právního řádu uveden institut dříve vysloveného přání. </a:t>
            </a:r>
          </a:p>
          <a:p>
            <a:r>
              <a:rPr lang="cs-CZ" sz="2300" dirty="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300" dirty="0"/>
              <a:t>Dříve vyslovené přání musí mít </a:t>
            </a:r>
            <a:r>
              <a:rPr lang="cs-CZ" sz="2300" u="sng" dirty="0"/>
              <a:t>písemnou formu,</a:t>
            </a:r>
            <a:r>
              <a:rPr lang="cs-CZ" sz="2300" dirty="0"/>
              <a:t>  musí být opatřeno </a:t>
            </a:r>
            <a:r>
              <a:rPr lang="cs-CZ" sz="2300" u="sng" dirty="0"/>
              <a:t>úředně ověřeným podpisem pacienta</a:t>
            </a:r>
            <a:r>
              <a:rPr lang="cs-CZ" sz="2300" dirty="0"/>
              <a:t>.</a:t>
            </a:r>
          </a:p>
          <a:p>
            <a:r>
              <a:rPr lang="cs-CZ" sz="2300" dirty="0"/>
              <a:t>Původně platilo na pět let, Ústavní soud ale tento limit zrušil s tím, že jde o omezování autonomie pacienta. </a:t>
            </a:r>
          </a:p>
          <a:p>
            <a:r>
              <a:rPr lang="cs-CZ" sz="2300" dirty="0"/>
              <a:t>Dříve vyslovené přání nelze uplatnit u nezletilých pacientů a u pacientů s omezenou svéprávností.</a:t>
            </a:r>
          </a:p>
        </p:txBody>
      </p:sp>
    </p:spTree>
    <p:extLst>
      <p:ext uri="{BB962C8B-B14F-4D97-AF65-F5344CB8AC3E}">
        <p14:creationId xmlns:p14="http://schemas.microsoft.com/office/powerpoint/2010/main" val="18285626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Utajený porod</a:t>
            </a:r>
          </a:p>
        </p:txBody>
      </p:sp>
      <p:sp>
        <p:nvSpPr>
          <p:cNvPr id="3" name="Zástupný symbol pro obsah 2"/>
          <p:cNvSpPr>
            <a:spLocks noGrp="1"/>
          </p:cNvSpPr>
          <p:nvPr>
            <p:ph idx="1"/>
          </p:nvPr>
        </p:nvSpPr>
        <p:spPr/>
        <p:txBody>
          <a:bodyPr>
            <a:normAutofit fontScale="92500" lnSpcReduction="10000"/>
          </a:bodyPr>
          <a:lstStyle/>
          <a:p>
            <a:r>
              <a:rPr lang="cs-CZ" dirty="0"/>
              <a:t>Zákon umožňuje ženě porodit dítě  s utajením jejich identifikačních údajů, a to na základě její písemné žádosti, součástí žádosti je prohlášení ženy, že nehodlá o dítě pečovat  (nejde-li o ženu, jejímuž manželovi svědčí domněnka otcovství ve smyslu zákona o rodině).</a:t>
            </a:r>
          </a:p>
          <a:p>
            <a:r>
              <a:rPr lang="cs-CZ" dirty="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35529190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Výjimky ze zásady souhlasu s poskytováním zdravotních služeb</a:t>
            </a:r>
          </a:p>
        </p:txBody>
      </p:sp>
      <p:sp>
        <p:nvSpPr>
          <p:cNvPr id="3" name="Zástupný symbol pro obsah 2"/>
          <p:cNvSpPr>
            <a:spLocks noGrp="1"/>
          </p:cNvSpPr>
          <p:nvPr>
            <p:ph idx="1"/>
          </p:nvPr>
        </p:nvSpPr>
        <p:spPr/>
        <p:txBody>
          <a:bodyPr>
            <a:normAutofit fontScale="62500" lnSpcReduction="20000"/>
          </a:bodyPr>
          <a:lstStyle/>
          <a:p>
            <a:r>
              <a:rPr lang="cs-CZ" dirty="0"/>
              <a:t>Pacienta lze </a:t>
            </a:r>
            <a:r>
              <a:rPr lang="cs-CZ" u="sng" dirty="0"/>
              <a:t>bez souhlasu hospitalizovat</a:t>
            </a:r>
            <a:r>
              <a:rPr lang="cs-CZ" dirty="0"/>
              <a:t>, jestliže:</a:t>
            </a:r>
          </a:p>
          <a:p>
            <a:r>
              <a:rPr lang="cs-CZ" b="1" dirty="0"/>
              <a:t>1.</a:t>
            </a:r>
            <a:r>
              <a:rPr lang="cs-CZ" dirty="0"/>
              <a:t> mu bylo pravomocným rozhodnutím soudu uloženo ochranné léčení formou lůžkové péče,</a:t>
            </a:r>
          </a:p>
          <a:p>
            <a:r>
              <a:rPr lang="cs-CZ" b="1" dirty="0"/>
              <a:t>2.</a:t>
            </a:r>
            <a:r>
              <a:rPr lang="cs-CZ" dirty="0"/>
              <a:t> je mu nařízena izolace, karanténa nebo léčení podle zákona o ochraně veřejného zdraví,</a:t>
            </a:r>
          </a:p>
          <a:p>
            <a:r>
              <a:rPr lang="cs-CZ" b="1" dirty="0"/>
              <a:t>3.</a:t>
            </a:r>
            <a:r>
              <a:rPr lang="cs-CZ" dirty="0"/>
              <a:t> je mu soudem nařízeno vyšetření zdravotního stavu,</a:t>
            </a:r>
          </a:p>
          <a:p>
            <a:r>
              <a:rPr lang="cs-CZ" b="1" dirty="0"/>
              <a:t>4.</a:t>
            </a:r>
            <a:r>
              <a:rPr lang="cs-CZ" dirty="0"/>
              <a:t> ohrožuje bezprostředně a závažným způsobem sebe nebo své okolí a jeví známky duševní poruchy nebo touto poruchou trpí nebo je pod vlivem návykové látky, pokud hrozbu pro pacienta nebo jeho okolí nelze odvrátit jinak, nebo</a:t>
            </a:r>
          </a:p>
          <a:p>
            <a:r>
              <a:rPr lang="cs-CZ" b="1" dirty="0"/>
              <a:t>5.</a:t>
            </a:r>
            <a:r>
              <a:rPr lang="cs-CZ" dirty="0"/>
              <a:t> jeho zdravotní stav vyžaduje poskytnutí neodkladné péče a zároveň neumožňuje, aby vyslovil souhlas.</a:t>
            </a:r>
          </a:p>
          <a:p>
            <a:r>
              <a:rPr lang="cs-CZ" dirty="0"/>
              <a:t>Nezletilého pacienta nebo pacienta s omezenou svéprávností lze bez souhlasu zákonného zástupce nebo opatrovníka hospitalizovat též v případě, jde-li o podezření na týrání, zneužívání nebo zanedbávání.</a:t>
            </a:r>
          </a:p>
          <a:p>
            <a:endParaRPr lang="cs-CZ" dirty="0"/>
          </a:p>
        </p:txBody>
      </p:sp>
    </p:spTree>
    <p:extLst>
      <p:ext uri="{BB962C8B-B14F-4D97-AF65-F5344CB8AC3E}">
        <p14:creationId xmlns:p14="http://schemas.microsoft.com/office/powerpoint/2010/main" val="20521546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a:t>Omezení volného pohybu pacienta</a:t>
            </a:r>
          </a:p>
        </p:txBody>
      </p:sp>
      <p:sp>
        <p:nvSpPr>
          <p:cNvPr id="3" name="Zástupný symbol pro obsah 2"/>
          <p:cNvSpPr>
            <a:spLocks noGrp="1"/>
          </p:cNvSpPr>
          <p:nvPr>
            <p:ph idx="1"/>
          </p:nvPr>
        </p:nvSpPr>
        <p:spPr>
          <a:xfrm>
            <a:off x="457200" y="1196752"/>
            <a:ext cx="8229600" cy="4929411"/>
          </a:xfrm>
        </p:spPr>
        <p:txBody>
          <a:bodyPr>
            <a:noAutofit/>
          </a:bodyPr>
          <a:lstStyle/>
          <a:p>
            <a:r>
              <a:rPr lang="cs-CZ" sz="1900" u="sng" dirty="0"/>
              <a:t>K omezení volného pohybu pacienta při poskytování zdravotních služeb lze použít</a:t>
            </a:r>
          </a:p>
          <a:p>
            <a:r>
              <a:rPr lang="cs-CZ" sz="1900" b="1" dirty="0"/>
              <a:t>a)</a:t>
            </a:r>
            <a:r>
              <a:rPr lang="cs-CZ" sz="1900" dirty="0"/>
              <a:t> úchop pacienta zdravotnickými pracovníky,</a:t>
            </a:r>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psychofarmaka vhodné k omezení volného pohybu pacienta nebo</a:t>
            </a:r>
          </a:p>
          <a:p>
            <a:r>
              <a:rPr lang="cs-CZ" sz="1900" b="1" dirty="0"/>
              <a:t>g)</a:t>
            </a:r>
            <a:r>
              <a:rPr lang="cs-CZ" sz="1900" dirty="0"/>
              <a:t> kombinaci prostředků uvedených v písmenech a) až f).</a:t>
            </a:r>
          </a:p>
          <a:p>
            <a:r>
              <a:rPr lang="cs-CZ" sz="1900" dirty="0"/>
              <a:t>Omezovací prostředky  lze použít pouze tehdy, je-li účelem jejich použití odvrácení </a:t>
            </a:r>
            <a:r>
              <a:rPr lang="cs-CZ" sz="1900" u="sng" dirty="0"/>
              <a:t>bezprostředního ohrožení života, zdraví nebo bezpečnosti pacienta nebo jiných osob</a:t>
            </a:r>
            <a:r>
              <a:rPr lang="cs-CZ" sz="1900" dirty="0"/>
              <a:t>,  a to pouze po dobu, po kterou trvají důvody  jejich použití.</a:t>
            </a:r>
          </a:p>
          <a:p>
            <a:r>
              <a:rPr lang="cs-CZ" sz="1900" dirty="0"/>
              <a:t>Každé použití omezovacího prostředku, včetně důvodu jeho použití se zaznamenává do zdravotnické dokumentace vedené o pacientovi.</a:t>
            </a:r>
          </a:p>
          <a:p>
            <a:endParaRPr lang="cs-CZ" sz="1900" dirty="0"/>
          </a:p>
        </p:txBody>
      </p:sp>
    </p:spTree>
    <p:extLst>
      <p:ext uri="{BB962C8B-B14F-4D97-AF65-F5344CB8AC3E}">
        <p14:creationId xmlns:p14="http://schemas.microsoft.com/office/powerpoint/2010/main" val="10777111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Povinnosti pacienta při poskytování zdravotních služeb (§ 41)</a:t>
            </a:r>
          </a:p>
        </p:txBody>
      </p:sp>
      <p:sp>
        <p:nvSpPr>
          <p:cNvPr id="3" name="Zástupný symbol pro obsah 2"/>
          <p:cNvSpPr>
            <a:spLocks noGrp="1"/>
          </p:cNvSpPr>
          <p:nvPr>
            <p:ph idx="1"/>
          </p:nvPr>
        </p:nvSpPr>
        <p:spPr/>
        <p:txBody>
          <a:bodyPr>
            <a:normAutofit fontScale="62500" lnSpcReduction="20000"/>
          </a:bodyPr>
          <a:lstStyle/>
          <a:p>
            <a:r>
              <a:rPr lang="cs-CZ" u="sng" dirty="0"/>
              <a:t>Pacient</a:t>
            </a:r>
            <a:r>
              <a:rPr lang="cs-CZ" dirty="0"/>
              <a:t> je při poskytování zdravotních služeb </a:t>
            </a:r>
            <a:r>
              <a:rPr lang="cs-CZ" u="sng" dirty="0"/>
              <a:t>povinen</a:t>
            </a:r>
            <a:r>
              <a:rPr lang="cs-CZ" dirty="0"/>
              <a:t>:</a:t>
            </a:r>
          </a:p>
          <a:p>
            <a:r>
              <a:rPr lang="cs-CZ" b="1" dirty="0"/>
              <a:t>a)</a:t>
            </a:r>
            <a:r>
              <a:rPr lang="cs-CZ" dirty="0"/>
              <a:t> dodržovat navržený individuální léčebný postup, pokud s poskytováním zdravotních služeb vyslovil souhlas,</a:t>
            </a:r>
          </a:p>
          <a:p>
            <a:r>
              <a:rPr lang="cs-CZ" b="1" dirty="0"/>
              <a:t>b)</a:t>
            </a:r>
            <a:r>
              <a:rPr lang="cs-CZ" dirty="0"/>
              <a:t> řídit se vnitřním řádem,</a:t>
            </a:r>
          </a:p>
          <a:p>
            <a:r>
              <a:rPr lang="cs-CZ" b="1" dirty="0"/>
              <a:t>c)</a:t>
            </a:r>
            <a:r>
              <a:rPr lang="cs-CZ" dirty="0"/>
              <a:t> uhradit poskytovateli cenu poskytnutých zdravotních služeb nehrazených nebo částečně hrazených z veřejného zdravotního pojištění,</a:t>
            </a:r>
          </a:p>
          <a:p>
            <a:r>
              <a:rPr lang="cs-CZ" b="1" dirty="0"/>
              <a:t>d)</a:t>
            </a:r>
            <a:r>
              <a:rPr lang="cs-CZ" dirty="0"/>
              <a:t> pravdivě informovat ošetřujícího zdravotnického pracovníka o dosavadním vývoji zdravotního stavu, včetně informací o infekčních nemocech, 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nebo jiné návykové látky a podrobit se na základě rozhodnutí ošetřujícího lékaře v odůvodněných případech vyšetřením za účelem prokázání, zda je nebo není pod vlivem alkoholu nebo jiných návykových látek.</a:t>
            </a:r>
          </a:p>
          <a:p>
            <a:endParaRPr lang="cs-CZ" dirty="0"/>
          </a:p>
        </p:txBody>
      </p:sp>
    </p:spTree>
    <p:extLst>
      <p:ext uri="{BB962C8B-B14F-4D97-AF65-F5344CB8AC3E}">
        <p14:creationId xmlns:p14="http://schemas.microsoft.com/office/powerpoint/2010/main" val="1355604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Zdravotnické právo</a:t>
            </a:r>
          </a:p>
        </p:txBody>
      </p:sp>
      <p:sp>
        <p:nvSpPr>
          <p:cNvPr id="3" name="Zástupný symbol pro obsah 2"/>
          <p:cNvSpPr>
            <a:spLocks noGrp="1"/>
          </p:cNvSpPr>
          <p:nvPr>
            <p:ph idx="1"/>
          </p:nvPr>
        </p:nvSpPr>
        <p:spPr/>
        <p:txBody>
          <a:bodyPr>
            <a:normAutofit fontScale="70000" lnSpcReduction="20000"/>
          </a:bodyPr>
          <a:lstStyle/>
          <a:p>
            <a:r>
              <a:rPr lang="cs-CZ" sz="3400" b="1" dirty="0"/>
              <a:t>Soubor právních norem upravujících poskytování zdravotní péče v širším smyslu.</a:t>
            </a:r>
            <a:r>
              <a:rPr lang="cs-CZ" sz="3400" dirty="0"/>
              <a:t> </a:t>
            </a:r>
          </a:p>
          <a:p>
            <a:r>
              <a:rPr lang="cs-CZ" sz="3400" dirty="0"/>
              <a:t>Zahrnuje čtyři oblasti: a) samotnou právní úpravu vztahu lékař–pacient a všech jeho aspektů (tzv. medicínské či lékařské právo); </a:t>
            </a:r>
          </a:p>
          <a:p>
            <a:r>
              <a:rPr lang="cs-CZ" sz="3400" dirty="0"/>
              <a:t>b) právo veřejného zdravotního pojištění včetně postavení zdravotních pojišťoven; </a:t>
            </a:r>
          </a:p>
          <a:p>
            <a:r>
              <a:rPr lang="cs-CZ" sz="3400" dirty="0"/>
              <a:t>c) tzv. farmaceutické právo, tedy právo léčivých přípravků, zdravotnických prostředků a ověřování nezavedených metod; </a:t>
            </a:r>
          </a:p>
          <a:p>
            <a:r>
              <a:rPr lang="cs-CZ" sz="3400" dirty="0"/>
              <a:t>d) oblast práva veřejného zdraví, resp. ochrana veřejného zdraví. </a:t>
            </a:r>
          </a:p>
          <a:p>
            <a:r>
              <a:rPr lang="cs-CZ" sz="3400" dirty="0"/>
              <a:t>Zahrnuje v sobě normy práva správního, trestního, občanského, pracovního, jakož i práva mezinárodního.</a:t>
            </a:r>
            <a:endParaRPr lang="cs-CZ" sz="3400" b="1" dirty="0"/>
          </a:p>
          <a:p>
            <a:endParaRPr lang="cs-CZ" dirty="0"/>
          </a:p>
        </p:txBody>
      </p:sp>
    </p:spTree>
    <p:extLst>
      <p:ext uri="{BB962C8B-B14F-4D97-AF65-F5344CB8AC3E}">
        <p14:creationId xmlns:p14="http://schemas.microsoft.com/office/powerpoint/2010/main" val="21974170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Práva a povinnosti zákonného zástupce pacienta</a:t>
            </a:r>
          </a:p>
        </p:txBody>
      </p:sp>
      <p:sp>
        <p:nvSpPr>
          <p:cNvPr id="3" name="Zástupný symbol pro obsah 2"/>
          <p:cNvSpPr>
            <a:spLocks noGrp="1"/>
          </p:cNvSpPr>
          <p:nvPr>
            <p:ph idx="1"/>
          </p:nvPr>
        </p:nvSpPr>
        <p:spPr/>
        <p:txBody>
          <a:bodyPr>
            <a:normAutofit fontScale="77500" lnSpcReduction="20000"/>
          </a:bodyPr>
          <a:lstStyle/>
          <a:p>
            <a:r>
              <a:rPr lang="cs-CZ" dirty="0"/>
              <a:t>Za zákonného zástupce (ZZ) se považuje:</a:t>
            </a:r>
          </a:p>
          <a:p>
            <a:r>
              <a:rPr lang="cs-CZ" dirty="0"/>
              <a:t>a) </a:t>
            </a:r>
            <a:r>
              <a:rPr lang="cs-CZ" b="1" dirty="0"/>
              <a:t>rodič</a:t>
            </a:r>
            <a:r>
              <a:rPr lang="cs-CZ" dirty="0"/>
              <a:t> – v případě nezletilého pacienta</a:t>
            </a:r>
          </a:p>
          <a:p>
            <a:r>
              <a:rPr lang="cs-CZ" dirty="0"/>
              <a:t>b) </a:t>
            </a:r>
            <a:r>
              <a:rPr lang="cs-CZ" b="1" dirty="0"/>
              <a:t>opatrovník</a:t>
            </a:r>
            <a:r>
              <a:rPr lang="cs-CZ" dirty="0"/>
              <a:t> – v případě pacienta zbaveného způsobilosti k právním úkonům.</a:t>
            </a:r>
          </a:p>
          <a:p>
            <a:r>
              <a:rPr lang="cs-CZ" dirty="0"/>
              <a:t>ZZ náleží např. právo na informace o zdravotním stavu pacienta, právo vyslovit souhlas/nesouhlas s poskytnutím zdravotní služby pacientovi, právo vyslovit souhlas/nesouhlas s hospitalizací pacienta apod.   </a:t>
            </a:r>
          </a:p>
          <a:p>
            <a:r>
              <a:rPr lang="cs-CZ" dirty="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5077778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t>Zdravotní služby a zaopatření poskytovaná v dětských domovech pro děti do 3 let věku</a:t>
            </a:r>
          </a:p>
        </p:txBody>
      </p:sp>
      <p:sp>
        <p:nvSpPr>
          <p:cNvPr id="3" name="Zástupný symbol pro obsah 2"/>
          <p:cNvSpPr>
            <a:spLocks noGrp="1"/>
          </p:cNvSpPr>
          <p:nvPr>
            <p:ph idx="1"/>
          </p:nvPr>
        </p:nvSpPr>
        <p:spPr/>
        <p:txBody>
          <a:bodyPr>
            <a:normAutofit fontScale="92500" lnSpcReduction="20000"/>
          </a:bodyPr>
          <a:lstStyle/>
          <a:p>
            <a:r>
              <a:rPr lang="cs-CZ" dirty="0"/>
              <a:t>Pro děti do 3 let, které nemohou vyrůstat v rodinném prostředí, jsou poskytovány vedle zaopatření i zdravotní služby.</a:t>
            </a:r>
          </a:p>
          <a:p>
            <a:r>
              <a:rPr lang="cs-CZ" u="sng" dirty="0"/>
              <a:t>Zaopatřování</a:t>
            </a:r>
            <a:r>
              <a:rPr lang="cs-CZ" dirty="0"/>
              <a:t> = stravování, ošacení, ubytování a výchovná činnost</a:t>
            </a:r>
          </a:p>
          <a:p>
            <a:r>
              <a:rPr lang="cs-CZ" dirty="0"/>
              <a:t>Jedná se tedy o </a:t>
            </a:r>
            <a:r>
              <a:rPr lang="cs-CZ" u="sng" dirty="0"/>
              <a:t>služby nehrazené z prostředků veřejného zdravotního pojištění</a:t>
            </a:r>
            <a:r>
              <a:rPr lang="cs-CZ" dirty="0"/>
              <a:t>.</a:t>
            </a:r>
          </a:p>
          <a:p>
            <a:r>
              <a:rPr lang="cs-CZ" dirty="0"/>
              <a:t>Osoby povinné výživou jsou povinny přispívat poskytovateli na úhradu zaopatření dítěte umístěného v dětském domově pro děti do 3 let věku.  </a:t>
            </a:r>
          </a:p>
        </p:txBody>
      </p:sp>
    </p:spTree>
    <p:extLst>
      <p:ext uri="{BB962C8B-B14F-4D97-AF65-F5344CB8AC3E}">
        <p14:creationId xmlns:p14="http://schemas.microsoft.com/office/powerpoint/2010/main" val="30222155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Hospic</a:t>
            </a:r>
          </a:p>
        </p:txBody>
      </p:sp>
      <p:sp>
        <p:nvSpPr>
          <p:cNvPr id="3" name="Zástupný symbol pro obsah 2"/>
          <p:cNvSpPr>
            <a:spLocks noGrp="1"/>
          </p:cNvSpPr>
          <p:nvPr>
            <p:ph idx="1"/>
          </p:nvPr>
        </p:nvSpPr>
        <p:spPr/>
        <p:txBody>
          <a:bodyPr>
            <a:normAutofit/>
          </a:bodyPr>
          <a:lstStyle/>
          <a:p>
            <a:r>
              <a:rPr lang="cs-CZ" dirty="0"/>
              <a:t>= poskytovatel, který poskytuje zdravotní služby </a:t>
            </a:r>
            <a:r>
              <a:rPr lang="cs-CZ" u="sng" dirty="0"/>
              <a:t>nevyléčitelně nemocným pacientům v terminálním stavu</a:t>
            </a:r>
            <a:r>
              <a:rPr lang="cs-CZ" dirty="0"/>
              <a:t> ve speciálních lůžkových zdravotnických zařízeních hospicového typu nebo ve vlastním sociálním prostředí pacienta.</a:t>
            </a:r>
          </a:p>
          <a:p>
            <a:r>
              <a:rPr lang="cs-CZ" dirty="0"/>
              <a:t>Zpravidla poskytuje pacientům a jejich blízkým  i další navazující služby podle jiných právních předpisů.</a:t>
            </a:r>
          </a:p>
          <a:p>
            <a:endParaRPr lang="cs-CZ" dirty="0"/>
          </a:p>
        </p:txBody>
      </p:sp>
    </p:spTree>
    <p:extLst>
      <p:ext uri="{BB962C8B-B14F-4D97-AF65-F5344CB8AC3E}">
        <p14:creationId xmlns:p14="http://schemas.microsoft.com/office/powerpoint/2010/main" val="21627805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dirty="0"/>
              <a:t>Postavení poskytovatelů zdravotní služby a zdravotnických pracovníků při poskytování zdravotních služeb (ZS)</a:t>
            </a:r>
          </a:p>
        </p:txBody>
      </p:sp>
      <p:sp>
        <p:nvSpPr>
          <p:cNvPr id="3" name="Zástupný symbol pro obsah 2"/>
          <p:cNvSpPr>
            <a:spLocks noGrp="1"/>
          </p:cNvSpPr>
          <p:nvPr>
            <p:ph idx="1"/>
          </p:nvPr>
        </p:nvSpPr>
        <p:spPr/>
        <p:txBody>
          <a:bodyPr>
            <a:normAutofit fontScale="92500" lnSpcReduction="10000"/>
          </a:bodyPr>
          <a:lstStyle/>
          <a:p>
            <a:r>
              <a:rPr lang="cs-CZ" b="1" dirty="0"/>
              <a:t>Práva a povinnosti poskytovatele</a:t>
            </a:r>
          </a:p>
          <a:p>
            <a:r>
              <a:rPr lang="cs-CZ" dirty="0"/>
              <a:t>Povinnost poskytovat zdravotní služby na </a:t>
            </a:r>
            <a:r>
              <a:rPr lang="cs-CZ" u="sng" dirty="0"/>
              <a:t>náležité odborné úrovni</a:t>
            </a:r>
            <a:r>
              <a:rPr lang="cs-CZ" dirty="0"/>
              <a:t>, vytvořit podmínky a opatření k zajištění uplatňování práv a povinností pacientů a dalších oprávněných osob, zdravotnických pracovníků a jiných odborných pracovníků při poskytování zdravotních služeb.</a:t>
            </a:r>
          </a:p>
          <a:p>
            <a:r>
              <a:rPr lang="cs-CZ" dirty="0"/>
              <a:t>Povinnosti poskytovatelů ZS jsou koncipovány tak, aby navazovaly na práva pacientů.</a:t>
            </a:r>
          </a:p>
          <a:p>
            <a:r>
              <a:rPr lang="cs-CZ" u="sng" dirty="0"/>
              <a:t>Mezi nejdůležitější patří</a:t>
            </a:r>
            <a:r>
              <a:rPr lang="cs-CZ" dirty="0"/>
              <a:t>: </a:t>
            </a:r>
          </a:p>
        </p:txBody>
      </p:sp>
    </p:spTree>
    <p:extLst>
      <p:ext uri="{BB962C8B-B14F-4D97-AF65-F5344CB8AC3E}">
        <p14:creationId xmlns:p14="http://schemas.microsoft.com/office/powerpoint/2010/main" val="14481740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1500" b="1" dirty="0"/>
              <a:t>a)</a:t>
            </a:r>
            <a:r>
              <a:rPr lang="cs-CZ" sz="1500" dirty="0"/>
              <a:t> </a:t>
            </a:r>
            <a:r>
              <a:rPr lang="cs-CZ" sz="1500" u="sng" dirty="0"/>
              <a:t>informovat pacienta o ceně </a:t>
            </a:r>
            <a:r>
              <a:rPr lang="cs-CZ" sz="1500" dirty="0"/>
              <a:t>poskytovaných zdravotních služeb nehrazených nebo částečně hrazených z veřejného zdravotního pojištění, a to před jejich poskytnutím, a vystavit účet za uhrazené zdravotní služby;</a:t>
            </a:r>
          </a:p>
          <a:p>
            <a:r>
              <a:rPr lang="cs-CZ" sz="1500" b="1" dirty="0"/>
              <a:t>b)</a:t>
            </a:r>
            <a:r>
              <a:rPr lang="cs-CZ" sz="1500" dirty="0"/>
              <a:t> </a:t>
            </a:r>
            <a:r>
              <a:rPr lang="cs-CZ" sz="1500" u="sng" dirty="0"/>
              <a:t>zpracovat seznam cen </a:t>
            </a:r>
            <a:r>
              <a:rPr lang="cs-CZ" sz="1500" dirty="0"/>
              <a:t>poskytovaných zdravotních služeb nehrazených a částečně hrazených z veřejného zdravotního pojištění a zpřístupnit ho  pacientům;</a:t>
            </a:r>
          </a:p>
          <a:p>
            <a:r>
              <a:rPr lang="cs-CZ" sz="1500" b="1" dirty="0"/>
              <a:t>c)</a:t>
            </a:r>
            <a:r>
              <a:rPr lang="cs-CZ" sz="1500" dirty="0"/>
              <a:t> vymezit </a:t>
            </a:r>
            <a:r>
              <a:rPr lang="cs-CZ" sz="1500" u="sng" dirty="0"/>
              <a:t>provozní a ordinační dobu </a:t>
            </a:r>
            <a:r>
              <a:rPr lang="cs-CZ" sz="1500" dirty="0"/>
              <a:t>a údaj o ní umístit tak, aby tato informace byla přístupná pacientům,</a:t>
            </a:r>
          </a:p>
          <a:p>
            <a:r>
              <a:rPr lang="cs-CZ" sz="1500" b="1" dirty="0"/>
              <a:t>d)</a:t>
            </a:r>
            <a:r>
              <a:rPr lang="cs-CZ" sz="1500" dirty="0"/>
              <a:t> opatřit zdravotnické zařízení </a:t>
            </a:r>
            <a:r>
              <a:rPr lang="cs-CZ" sz="1500" u="sng" dirty="0"/>
              <a:t>viditelným označením</a:t>
            </a:r>
            <a:r>
              <a:rPr lang="cs-CZ" sz="1500" dirty="0"/>
              <a:t> (obchodní firma, název nebo jméno,  jména a příjmení poskytovatele a IČO, bylo-li přiděleno),</a:t>
            </a:r>
          </a:p>
          <a:p>
            <a:r>
              <a:rPr lang="cs-CZ" sz="1500" b="1" dirty="0"/>
              <a:t>e)</a:t>
            </a:r>
            <a:r>
              <a:rPr lang="cs-CZ" sz="1500" dirty="0"/>
              <a:t> v době nepřítomnosti zpřístupnit pacientům informaci o poskytnutí neodkladné péče jiným poskytovatelem v rámci jeho ordinační doby,</a:t>
            </a:r>
          </a:p>
          <a:p>
            <a:r>
              <a:rPr lang="cs-CZ" sz="1500" b="1" dirty="0"/>
              <a:t>f)</a:t>
            </a:r>
            <a:r>
              <a:rPr lang="cs-CZ" sz="1500" dirty="0"/>
              <a:t> </a:t>
            </a:r>
            <a:r>
              <a:rPr lang="cs-CZ" sz="1500" u="sng" dirty="0"/>
              <a:t>předat zprávu</a:t>
            </a:r>
            <a:r>
              <a:rPr lang="cs-CZ" sz="1500" dirty="0"/>
              <a:t> o poskytnutých zdravotních službách </a:t>
            </a:r>
            <a:r>
              <a:rPr lang="cs-CZ" sz="1500" u="sng" dirty="0"/>
              <a:t>registrujícímu poskytovateli </a:t>
            </a:r>
            <a:r>
              <a:rPr lang="cs-CZ" sz="1500" dirty="0"/>
              <a:t>(tj. praktickému lékaři), výjimku mají stomatologové a gynekologové,</a:t>
            </a:r>
          </a:p>
          <a:p>
            <a:r>
              <a:rPr lang="cs-CZ" sz="1500" b="1" dirty="0"/>
              <a:t>g)</a:t>
            </a:r>
            <a:r>
              <a:rPr lang="cs-CZ" sz="1500" dirty="0"/>
              <a:t> předat jiným poskytovatelům zdravotních služeb nebo poskytovatelům sociálních služeb potřebné informace o zdravotním stavu pacienta nezbytné k zajištění návaznosti dalších zdravotních a sociálních služeb poskytovaných pacientovi,</a:t>
            </a:r>
          </a:p>
          <a:p>
            <a:r>
              <a:rPr lang="cs-CZ" sz="1500" b="1" dirty="0"/>
              <a:t>h)</a:t>
            </a:r>
            <a:r>
              <a:rPr lang="cs-CZ" sz="1500" dirty="0"/>
              <a:t> zpracovat </a:t>
            </a:r>
            <a:r>
              <a:rPr lang="cs-CZ" sz="1500" u="sng" dirty="0"/>
              <a:t>seznam zdravotních služeb, k jejichž poskytnutí je vyžadován písemný souhlas</a:t>
            </a:r>
            <a:r>
              <a:rPr lang="cs-CZ" sz="1500" dirty="0"/>
              <a:t>; to neplatí pro poskytovatele zdravotnické záchranné služby, zdravotnické dopravní služby, přepravy pacientů neodkladné péče, záchytné služby a lékárenské péče,</a:t>
            </a:r>
          </a:p>
          <a:p>
            <a:r>
              <a:rPr lang="cs-CZ" sz="1500" b="1" dirty="0"/>
              <a:t>i)</a:t>
            </a:r>
            <a:r>
              <a:rPr lang="cs-CZ" sz="1500" dirty="0"/>
              <a:t> informovat pacienta o tom, že se na poskytování zdravotních služeb mohou podílet osoby získávající způsobilost k výkonu povolání zdravotnického pracovníka </a:t>
            </a:r>
          </a:p>
          <a:p>
            <a:r>
              <a:rPr lang="cs-CZ" sz="1500" b="1" dirty="0"/>
              <a:t>j)</a:t>
            </a:r>
            <a:r>
              <a:rPr lang="cs-CZ" sz="1500" dirty="0"/>
              <a:t> přijmout pacienta k izolaci, karanténě či ochrannému léčení nařízenému soudem.</a:t>
            </a:r>
          </a:p>
          <a:p>
            <a:endParaRPr lang="cs-CZ" sz="1500" dirty="0"/>
          </a:p>
        </p:txBody>
      </p:sp>
    </p:spTree>
    <p:extLst>
      <p:ext uri="{BB962C8B-B14F-4D97-AF65-F5344CB8AC3E}">
        <p14:creationId xmlns:p14="http://schemas.microsoft.com/office/powerpoint/2010/main" val="12449486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1500" dirty="0"/>
              <a:t>Poskytovatel je </a:t>
            </a:r>
            <a:r>
              <a:rPr lang="cs-CZ" sz="1500" u="sng" dirty="0"/>
              <a:t>povinen zajistit</a:t>
            </a:r>
          </a:p>
          <a:p>
            <a:r>
              <a:rPr lang="cs-CZ" sz="1500" b="1" dirty="0"/>
              <a:t>a)</a:t>
            </a:r>
            <a:r>
              <a:rPr lang="cs-CZ" sz="1500" dirty="0"/>
              <a:t> aby byl pacient seznámen se svými právy a povinnostmi při poskytování zdravotních služeb a vnitřním řádem;</a:t>
            </a:r>
          </a:p>
          <a:p>
            <a:r>
              <a:rPr lang="cs-CZ" sz="1500" b="1" dirty="0"/>
              <a:t>b)</a:t>
            </a:r>
            <a:r>
              <a:rPr lang="cs-CZ" sz="1500" dirty="0"/>
              <a:t> sestavení, koordinaci a realizaci individuálního léčebného postupu a komplexnost, návaznost a koordinovanost poskytovaných zdravotních služeb,</a:t>
            </a:r>
          </a:p>
          <a:p>
            <a:r>
              <a:rPr lang="cs-CZ" sz="1500" b="1" dirty="0"/>
              <a:t>c)</a:t>
            </a:r>
            <a:r>
              <a:rPr lang="cs-CZ" sz="1500" dirty="0"/>
              <a:t> aby byl pacient informován o dalších zdravotních službách a dalších možných sociálních službách, které mohou zlepšit jeho zdravotní stav, zejména o možnostech sociální, pracovní a pedagogické rehabilitace,</a:t>
            </a:r>
          </a:p>
          <a:p>
            <a:r>
              <a:rPr lang="cs-CZ" sz="1500" b="1" dirty="0"/>
              <a:t>d)</a:t>
            </a:r>
            <a:r>
              <a:rPr lang="cs-CZ" sz="1500" dirty="0"/>
              <a:t> aby jinému poskytovateli nebo jinému zdravotnickému pracovníkovi, od nichž si pacient vyžádal konzultační služby, byly zpřístupněny informace vedené o zdravotním stavu pacienta ve zdravotnické dokumentaci;</a:t>
            </a:r>
          </a:p>
          <a:p>
            <a:r>
              <a:rPr lang="cs-CZ" sz="1500" b="1" dirty="0"/>
              <a:t>e)</a:t>
            </a:r>
            <a:r>
              <a:rPr lang="cs-CZ" sz="1500" dirty="0"/>
              <a:t> na výzvu poskytovatele zdravotnické záchranné služby bezodkladně spolupráci při poskytování zdravotních služeb při mimořádných událostech, hromadných nehodách nebo otravách, průmyslových haváriích nebo přírodních katastrofách, včetně zajištění bezprostředně navazující lůžkové péče;</a:t>
            </a:r>
          </a:p>
          <a:p>
            <a:r>
              <a:rPr lang="cs-CZ" sz="1500" b="1" dirty="0"/>
              <a:t>f)</a:t>
            </a:r>
            <a:r>
              <a:rPr lang="cs-CZ" sz="1500" dirty="0"/>
              <a:t> na výzvu nebo na základě opatření nařízeného příslušným orgánem ochrany veřejného zdraví bezodkladně účast zdravotnických pracovníků při poskytování zdravotních služeb při epidemiích nebo při nebezpečí jejich vzniku;</a:t>
            </a:r>
          </a:p>
          <a:p>
            <a:r>
              <a:rPr lang="cs-CZ" sz="1500" b="1" dirty="0"/>
              <a:t>g)</a:t>
            </a:r>
            <a:r>
              <a:rPr lang="cs-CZ" sz="1500" dirty="0"/>
              <a:t> aby zdravotní služby byly osobám ve výkonu vazby, trestu odnětí svobody nebo zabezpečovací detence poskytovány za přítomnosti příslušníka Vězeňské služby, a to pouze na dohled, mimo jeho doslech, s výjimkou případů ohrožení života, zdraví nebo bezpečnosti zdravotnického pracovníka nebo jiného odborného pracovníka nebo majetku, kdy je příslušník oprávněn být přítomen výkonu zdravotní služby též na doslech.</a:t>
            </a:r>
          </a:p>
          <a:p>
            <a:endParaRPr lang="cs-CZ" sz="1500" dirty="0"/>
          </a:p>
        </p:txBody>
      </p:sp>
    </p:spTree>
    <p:extLst>
      <p:ext uri="{BB962C8B-B14F-4D97-AF65-F5344CB8AC3E}">
        <p14:creationId xmlns:p14="http://schemas.microsoft.com/office/powerpoint/2010/main" val="10007463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Povinnosti poskytovatele jednodenní nebo lůžkové péče</a:t>
            </a:r>
          </a:p>
        </p:txBody>
      </p:sp>
      <p:sp>
        <p:nvSpPr>
          <p:cNvPr id="3" name="Zástupný symbol pro obsah 2"/>
          <p:cNvSpPr>
            <a:spLocks noGrp="1"/>
          </p:cNvSpPr>
          <p:nvPr>
            <p:ph idx="1"/>
          </p:nvPr>
        </p:nvSpPr>
        <p:spPr/>
        <p:txBody>
          <a:bodyPr>
            <a:normAutofit fontScale="55000" lnSpcReduction="20000"/>
          </a:bodyPr>
          <a:lstStyle/>
          <a:p>
            <a:r>
              <a:rPr lang="cs-CZ" b="1" dirty="0"/>
              <a:t>a)</a:t>
            </a:r>
            <a:r>
              <a:rPr lang="cs-CZ" dirty="0"/>
              <a:t> </a:t>
            </a:r>
            <a:r>
              <a:rPr lang="cs-CZ" b="1" u="sng" dirty="0"/>
              <a:t>zajistit hospitalizaci</a:t>
            </a:r>
          </a:p>
          <a:p>
            <a:r>
              <a:rPr lang="cs-CZ" b="1" dirty="0"/>
              <a:t>1.</a:t>
            </a:r>
            <a:r>
              <a:rPr lang="cs-CZ" dirty="0"/>
              <a:t> nezletilých pacientů odděleně od dospělých pacientů</a:t>
            </a:r>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ZZ nebo opatrovníka společně s hospitalizovaným nezletilým pacientem </a:t>
            </a:r>
            <a:r>
              <a:rPr lang="cs-CZ" dirty="0"/>
              <a:t>nebo pacientem s omezenou svéprávností, pokud to umožňuje vybavení zdravotnického zařízení,</a:t>
            </a:r>
          </a:p>
          <a:p>
            <a:r>
              <a:rPr lang="cs-CZ" b="1" dirty="0"/>
              <a:t>c)</a:t>
            </a:r>
            <a:r>
              <a:rPr lang="cs-CZ" dirty="0"/>
              <a:t> </a:t>
            </a:r>
            <a:r>
              <a:rPr lang="cs-CZ" b="1" u="sng" dirty="0"/>
              <a:t>včas informovat ZZ 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aktualizace</a:t>
            </a:r>
          </a:p>
          <a:p>
            <a:r>
              <a:rPr lang="cs-CZ" b="1" dirty="0"/>
              <a:t>e)</a:t>
            </a:r>
            <a:r>
              <a:rPr lang="cs-CZ" dirty="0"/>
              <a:t> návrh traumatologického plánu a návrh jeho aktualizace </a:t>
            </a:r>
            <a:r>
              <a:rPr lang="cs-CZ" b="1" u="sng" dirty="0"/>
              <a:t>projednat s příslušným správním orgánem</a:t>
            </a:r>
            <a:r>
              <a:rPr lang="cs-CZ" dirty="0"/>
              <a:t>,</a:t>
            </a:r>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dobu.</a:t>
            </a:r>
          </a:p>
          <a:p>
            <a:endParaRPr lang="cs-CZ" dirty="0"/>
          </a:p>
        </p:txBody>
      </p:sp>
    </p:spTree>
    <p:extLst>
      <p:ext uri="{BB962C8B-B14F-4D97-AF65-F5344CB8AC3E}">
        <p14:creationId xmlns:p14="http://schemas.microsoft.com/office/powerpoint/2010/main" val="29486707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a:t>Pokud není pacient vzhledem ke svému zdravotnímu stavu schopen obejít se bez pomoci další osoby, může být propuštěn z jednodenní nebo lůžkové péče až po předchozím včasném vyrozumění osoby, která tuto péči zajistí. </a:t>
            </a:r>
          </a:p>
          <a:p>
            <a:r>
              <a:rPr lang="cs-CZ" dirty="0"/>
              <a:t>Má-li být propuštěn pacient, u něhož není zajištěna další péče, poskytovatel o tom včas informuje  příslušný obecní úřad obce s rozšířenou působností,  má-li pacient trvalý pobyt na území hlavního města Prahy, informuje Magistrát hlavního města Prahy; obdobně postupuje u nezletilých pacientů se závažnou sociální problematikou v rodině.</a:t>
            </a:r>
          </a:p>
        </p:txBody>
      </p:sp>
    </p:spTree>
    <p:extLst>
      <p:ext uri="{BB962C8B-B14F-4D97-AF65-F5344CB8AC3E}">
        <p14:creationId xmlns:p14="http://schemas.microsoft.com/office/powerpoint/2010/main" val="10140012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a:t>Zákon č. 372 zajišťuje pacientům </a:t>
            </a:r>
            <a:r>
              <a:rPr lang="cs-CZ" b="1" u="sng" dirty="0"/>
              <a:t>právo volby poskytovatele zdravotních služeb</a:t>
            </a:r>
          </a:p>
          <a:p>
            <a:r>
              <a:rPr lang="cs-CZ" dirty="0"/>
              <a:t>Poskytovatel, kterého si pacient zvolil, však může převzetí pacienta do péče </a:t>
            </a:r>
            <a:r>
              <a:rPr lang="cs-CZ" u="sng" dirty="0"/>
              <a:t>odmítnout, pokud</a:t>
            </a:r>
            <a:r>
              <a:rPr lang="cs-CZ" dirty="0"/>
              <a:t>:</a:t>
            </a:r>
          </a:p>
          <a:p>
            <a:r>
              <a:rPr lang="cs-CZ" b="1" dirty="0"/>
              <a:t>a)</a:t>
            </a:r>
            <a:r>
              <a:rPr lang="cs-CZ" dirty="0"/>
              <a:t> by přijetím pacienta bylo překročeno únosné pracovní zatížení nebo jeho přijetí brání provozní důvody, personální zabezpečení nebo technické a věcné vybavení zdravotnického zařízení,</a:t>
            </a:r>
          </a:p>
          <a:p>
            <a:r>
              <a:rPr lang="cs-CZ" b="1" dirty="0"/>
              <a:t>b) </a:t>
            </a:r>
            <a:r>
              <a:rPr lang="cs-CZ" dirty="0"/>
              <a:t>by vzdálenost místa pobytu pacienta neumožňovala výkon návštěvních služeb,</a:t>
            </a:r>
          </a:p>
          <a:p>
            <a:r>
              <a:rPr lang="cs-CZ" b="1" dirty="0"/>
              <a:t>c) </a:t>
            </a:r>
            <a:r>
              <a:rPr lang="cs-CZ" dirty="0"/>
              <a:t>není pojištěncem zdravotní pojišťovny, se kterou má poskytovatel uzavřenu smlouvu podle zákona o veřejném zdravotním pojištění; to se 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p>
          <a:p>
            <a:endParaRPr lang="cs-CZ" dirty="0"/>
          </a:p>
        </p:txBody>
      </p:sp>
    </p:spTree>
    <p:extLst>
      <p:ext uri="{BB962C8B-B14F-4D97-AF65-F5344CB8AC3E}">
        <p14:creationId xmlns:p14="http://schemas.microsoft.com/office/powerpoint/2010/main" val="15749413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služeb,</a:t>
            </a:r>
          </a:p>
          <a:p>
            <a:r>
              <a:rPr lang="cs-CZ" b="1" dirty="0"/>
              <a:t>c)</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postup, pokud s poskytováním zdravotních služeb vyslovil souhlas, nebo se neřídí vnitřním řádem a jeho chování není způsobeno zdravotním stavem,</a:t>
            </a:r>
          </a:p>
          <a:p>
            <a:r>
              <a:rPr lang="cs-CZ" b="1" dirty="0"/>
              <a:t>e)</a:t>
            </a:r>
            <a:r>
              <a:rPr lang="cs-CZ" dirty="0"/>
              <a:t> přestal poskytovat součinnost nezbytnou pro další poskytování zdravotních služeb;</a:t>
            </a:r>
          </a:p>
          <a:p>
            <a:r>
              <a:rPr lang="cs-CZ" u="sng" dirty="0"/>
              <a:t>Ukončením 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025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Vývoj právní úpravy</a:t>
            </a:r>
          </a:p>
        </p:txBody>
      </p:sp>
      <p:sp>
        <p:nvSpPr>
          <p:cNvPr id="3" name="Zástupný symbol pro obsah 2"/>
          <p:cNvSpPr>
            <a:spLocks noGrp="1"/>
          </p:cNvSpPr>
          <p:nvPr>
            <p:ph idx="1"/>
          </p:nvPr>
        </p:nvSpPr>
        <p:spPr/>
        <p:txBody>
          <a:bodyPr>
            <a:normAutofit fontScale="85000" lnSpcReduction="20000"/>
          </a:bodyPr>
          <a:lstStyle/>
          <a:p>
            <a:r>
              <a:rPr lang="cs-CZ" dirty="0"/>
              <a:t>Poskytování zdravotních služeb bylo upraveno nejprve zákonem </a:t>
            </a:r>
            <a:r>
              <a:rPr lang="cs-CZ" b="1" dirty="0"/>
              <a:t>č. 20/1966 Sb., o péči o zdraví lidu</a:t>
            </a:r>
            <a:r>
              <a:rPr lang="cs-CZ" dirty="0"/>
              <a:t>.</a:t>
            </a:r>
          </a:p>
          <a:p>
            <a:r>
              <a:rPr lang="cs-CZ" dirty="0"/>
              <a:t>Zákon vymezoval povinnosti státu, zdravotnických zařízení i uživatelů zdravotních služeb a stanovil zásady zdravotní péče.</a:t>
            </a:r>
          </a:p>
          <a:p>
            <a:r>
              <a:rPr lang="cs-CZ" dirty="0"/>
              <a:t>Vycházel ze společenského prostředí, kde zdravotní služby byly vesměs bezúplatné.</a:t>
            </a:r>
          </a:p>
          <a:p>
            <a:r>
              <a:rPr lang="cs-CZ" dirty="0"/>
              <a:t>Novelizován až po roce 1990, kdy bylo potřeba reagovat na nové společenské a ekonomické změny.</a:t>
            </a:r>
          </a:p>
          <a:p>
            <a:r>
              <a:rPr lang="cs-CZ" dirty="0"/>
              <a:t>Zrušen až v roce 2011 a nahrazen zákonem č. 372/2011 Sb., o zdravotních službách a podmínkách jejich poskytování (vstoupil v účinnost 1.4.2012)</a:t>
            </a:r>
          </a:p>
        </p:txBody>
      </p:sp>
    </p:spTree>
    <p:extLst>
      <p:ext uri="{BB962C8B-B14F-4D97-AF65-F5344CB8AC3E}">
        <p14:creationId xmlns:p14="http://schemas.microsoft.com/office/powerpoint/2010/main" val="32772023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nebo </a:t>
            </a:r>
            <a:r>
              <a:rPr lang="cs-CZ" u="sng" dirty="0"/>
              <a:t>ukončit péči </a:t>
            </a:r>
            <a:r>
              <a:rPr lang="cs-CZ" dirty="0"/>
              <a:t>o něj, 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soudem.</a:t>
            </a:r>
          </a:p>
          <a:p>
            <a:r>
              <a:rPr lang="cs-CZ" dirty="0"/>
              <a:t>Odmítnutí pacienta či ukončení péče o něj musí být uvedeno v písemné zprávě, kterou je povinen poskytovatel pacientovi vydat.</a:t>
            </a:r>
          </a:p>
        </p:txBody>
      </p:sp>
    </p:spTree>
    <p:extLst>
      <p:ext uri="{BB962C8B-B14F-4D97-AF65-F5344CB8AC3E}">
        <p14:creationId xmlns:p14="http://schemas.microsoft.com/office/powerpoint/2010/main" val="15465621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a:t>Poskytovatel má povinnost </a:t>
            </a:r>
            <a:r>
              <a:rPr lang="cs-CZ" u="sng" dirty="0"/>
              <a:t>zachovávat mlčenlivost</a:t>
            </a:r>
            <a:r>
              <a:rPr lang="cs-CZ" dirty="0"/>
              <a:t> o skutečnostech, o kterých se dozvěděl v souvislosti s poskytováním zdravotních služeb.</a:t>
            </a:r>
          </a:p>
          <a:p>
            <a:r>
              <a:rPr lang="cs-CZ" b="1" u="sng" dirty="0"/>
              <a:t>Dále má povinnost:</a:t>
            </a:r>
          </a:p>
          <a:p>
            <a:r>
              <a:rPr lang="cs-CZ" dirty="0"/>
              <a:t>z důvodu kvality a bezpečí poskytovaných služeb zavést </a:t>
            </a:r>
            <a:r>
              <a:rPr lang="cs-CZ" u="sng" dirty="0"/>
              <a:t>interní systém hodnocení kvality a bezpečí </a:t>
            </a:r>
            <a:r>
              <a:rPr lang="cs-CZ" dirty="0"/>
              <a:t>a pravidelně sledovat spokojenost pacientů s poskytovanými službami;</a:t>
            </a:r>
          </a:p>
          <a:p>
            <a:r>
              <a:rPr lang="cs-CZ" dirty="0"/>
              <a:t>uzavřít s komerční pojišťovnou </a:t>
            </a:r>
            <a:r>
              <a:rPr lang="cs-CZ" u="sng" dirty="0"/>
              <a:t>smlouvu o pojištění odpovědnosti za škodu</a:t>
            </a:r>
            <a:r>
              <a:rPr lang="cs-CZ" dirty="0"/>
              <a:t> způsobenou v souvislosti s poskytováním zdravotních služeb, neboť poskytování </a:t>
            </a:r>
            <a:r>
              <a:rPr lang="cs-CZ" dirty="0" err="1"/>
              <a:t>zdr</a:t>
            </a:r>
            <a:r>
              <a:rPr lang="cs-CZ" dirty="0"/>
              <a:t>. služeb je spojeno s rizikem způsobení škody na zdraví pacienta, ať už lidským pochybením či v důsledku okolností, které mají původ v povaze používaných přístrojů </a:t>
            </a:r>
            <a:r>
              <a:rPr lang="cs-CZ" dirty="0">
                <a:sym typeface="Wingdings"/>
              </a:rPr>
              <a:t>za takovou škodu odpovídá poskytovatel </a:t>
            </a:r>
            <a:r>
              <a:rPr lang="cs-CZ" b="1" dirty="0">
                <a:sym typeface="Wingdings"/>
              </a:rPr>
              <a:t>objektivně, tj. bez ohledu na zavinění.</a:t>
            </a:r>
          </a:p>
          <a:p>
            <a:r>
              <a:rPr lang="cs-CZ" dirty="0">
                <a:sym typeface="Wingdings"/>
              </a:rPr>
              <a:t>Za poskytování zdravotních služeb a za naplnění zákonných práv pacientů je odpovědný poskytovatel, a to bez ohledu na to, zda zdravotní péči poskytuje osobně nebo prostřednictvím svých zaměstnanců – tím však není dotčena osobní odpovědnost zaměstnanců poskytovatele vč. trestní odpovědnosti.</a:t>
            </a:r>
            <a:endParaRPr lang="cs-CZ" dirty="0"/>
          </a:p>
        </p:txBody>
      </p:sp>
    </p:spTree>
    <p:extLst>
      <p:ext uri="{BB962C8B-B14F-4D97-AF65-F5344CB8AC3E}">
        <p14:creationId xmlns:p14="http://schemas.microsoft.com/office/powerpoint/2010/main" val="35023060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Práva a povinnosti zdravotnických pracovníků</a:t>
            </a:r>
          </a:p>
        </p:txBody>
      </p:sp>
      <p:sp>
        <p:nvSpPr>
          <p:cNvPr id="3" name="Zástupný symbol pro obsah 2"/>
          <p:cNvSpPr>
            <a:spLocks noGrp="1"/>
          </p:cNvSpPr>
          <p:nvPr>
            <p:ph idx="1"/>
          </p:nvPr>
        </p:nvSpPr>
        <p:spPr/>
        <p:txBody>
          <a:bodyPr>
            <a:normAutofit fontScale="77500" lnSpcReduction="20000"/>
          </a:bodyPr>
          <a:lstStyle/>
          <a:p>
            <a:r>
              <a:rPr lang="cs-CZ" u="sng" dirty="0"/>
              <a:t>Prvotní a základní povinností</a:t>
            </a:r>
            <a:r>
              <a:rPr lang="cs-CZ" dirty="0"/>
              <a:t> zdravot. pracovníků je postupovat tzv. </a:t>
            </a:r>
            <a:r>
              <a:rPr lang="cs-CZ" b="1" u="sng" dirty="0"/>
              <a:t>lege </a:t>
            </a:r>
            <a:r>
              <a:rPr lang="cs-CZ" b="1" u="sng" dirty="0" err="1"/>
              <a:t>artis</a:t>
            </a:r>
            <a:r>
              <a:rPr lang="cs-CZ" dirty="0"/>
              <a:t>.</a:t>
            </a:r>
          </a:p>
          <a:p>
            <a:r>
              <a:rPr lang="cs-CZ" dirty="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a:t>standardy výkonu povolání</a:t>
            </a:r>
            <a:r>
              <a:rPr lang="cs-CZ" dirty="0"/>
              <a:t>.</a:t>
            </a:r>
          </a:p>
          <a:p>
            <a:r>
              <a:rPr lang="cs-CZ" dirty="0"/>
              <a:t>I zákon č. 372 stanoví jako povinnost zdravot. pracovníka poskytovat 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principy.</a:t>
            </a:r>
          </a:p>
        </p:txBody>
      </p:sp>
    </p:spTree>
    <p:extLst>
      <p:ext uri="{BB962C8B-B14F-4D97-AF65-F5344CB8AC3E}">
        <p14:creationId xmlns:p14="http://schemas.microsoft.com/office/powerpoint/2010/main" val="13740443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Další povinností zdravot. pracovníka je poskytovat 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služeb (neposkytnutí první pomoci může být TČ).</a:t>
            </a:r>
          </a:p>
          <a:p>
            <a:r>
              <a:rPr lang="cs-CZ" dirty="0"/>
              <a:t>Povinnost </a:t>
            </a:r>
            <a:r>
              <a:rPr lang="cs-CZ" u="sng" dirty="0"/>
              <a:t>zachovávat mlčenlivost </a:t>
            </a:r>
            <a:r>
              <a:rPr lang="cs-CZ" dirty="0"/>
              <a:t>o všech skutečnostech, o kterých se dozvěděl v souvislosti s poskytováním zdravotních služeb – tím však nejsou dotčeny povinnosti zdravot. pracovníků či jiných osob oznamovat určité skutečnosti podle jiných právních předpisů (např. pro potřeby trestního řízení apod.). </a:t>
            </a:r>
            <a:br>
              <a:rPr lang="cs-CZ" b="1" dirty="0"/>
            </a:br>
            <a:endParaRPr lang="cs-CZ" dirty="0"/>
          </a:p>
        </p:txBody>
      </p:sp>
    </p:spTree>
    <p:extLst>
      <p:ext uri="{BB962C8B-B14F-4D97-AF65-F5344CB8AC3E}">
        <p14:creationId xmlns:p14="http://schemas.microsoft.com/office/powerpoint/2010/main" val="11384755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 </a:t>
            </a:r>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právo</a:t>
            </a:r>
          </a:p>
          <a:p>
            <a:r>
              <a:rPr lang="cs-CZ" b="1" dirty="0"/>
              <a:t>a)</a:t>
            </a:r>
            <a:r>
              <a:rPr lang="cs-CZ" dirty="0"/>
              <a:t> získat od pacienta informace o tom, že pacient, kterému má poskytovat zdravotní služby, 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a:t>Zdravotnický pracovník může odmítnout poskytnutí zdravotních služeb pacientovi v případě, že by jejich poskytnutí </a:t>
            </a:r>
            <a:r>
              <a:rPr lang="cs-CZ" u="sng" dirty="0"/>
              <a:t>odporovalo jeho svědomí nebo náboženskému vyznání</a:t>
            </a:r>
            <a:r>
              <a:rPr lang="cs-CZ" dirty="0"/>
              <a:t>; o této skutečnosti je povinen ihned informovat poskytovatele, který zajistí pacientovi jiného zdravotnického pracovníka.</a:t>
            </a:r>
          </a:p>
          <a:p>
            <a:endParaRPr lang="cs-CZ" dirty="0"/>
          </a:p>
        </p:txBody>
      </p:sp>
    </p:spTree>
    <p:extLst>
      <p:ext uri="{BB962C8B-B14F-4D97-AF65-F5344CB8AC3E}">
        <p14:creationId xmlns:p14="http://schemas.microsoft.com/office/powerpoint/2010/main" val="4298684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a:t>Zdravotnická dokumentace a Národní zdravotnický informační systém</a:t>
            </a:r>
          </a:p>
        </p:txBody>
      </p:sp>
      <p:sp>
        <p:nvSpPr>
          <p:cNvPr id="3" name="Zástupný symbol pro obsah 2"/>
          <p:cNvSpPr>
            <a:spLocks noGrp="1"/>
          </p:cNvSpPr>
          <p:nvPr>
            <p:ph idx="1"/>
          </p:nvPr>
        </p:nvSpPr>
        <p:spPr>
          <a:xfrm>
            <a:off x="457200" y="1484784"/>
            <a:ext cx="8229600" cy="4641379"/>
          </a:xfrm>
        </p:spPr>
        <p:txBody>
          <a:bodyPr>
            <a:noAutofit/>
          </a:bodyPr>
          <a:lstStyle/>
          <a:p>
            <a:r>
              <a:rPr lang="cs-CZ" sz="1700" dirty="0"/>
              <a:t>Zdravotnická dokumentace  může být vedena v</a:t>
            </a:r>
            <a:r>
              <a:rPr lang="cs-CZ" sz="1700" u="sng" dirty="0"/>
              <a:t> listinné </a:t>
            </a:r>
            <a:r>
              <a:rPr lang="cs-CZ" sz="1700" dirty="0"/>
              <a:t>nebo </a:t>
            </a:r>
            <a:r>
              <a:rPr lang="cs-CZ" sz="1700" u="sng" dirty="0"/>
              <a:t>elektronické</a:t>
            </a:r>
            <a:r>
              <a:rPr lang="cs-CZ" sz="1700" dirty="0"/>
              <a:t> podobě nebo </a:t>
            </a:r>
            <a:r>
              <a:rPr lang="cs-CZ" sz="1700" u="sng" dirty="0"/>
              <a:t>v kombinaci obou těchto podob</a:t>
            </a:r>
            <a:r>
              <a:rPr lang="cs-CZ" sz="1700" dirty="0"/>
              <a:t>.</a:t>
            </a:r>
          </a:p>
          <a:p>
            <a:r>
              <a:rPr lang="cs-CZ" sz="1700" dirty="0"/>
              <a:t>Musí být vedena průkazně, pravdivě, čitelně a musí být průběžně doplňována. </a:t>
            </a:r>
            <a:r>
              <a:rPr lang="cs-CZ" sz="1700" u="sng" dirty="0"/>
              <a:t>Zápisy se provádějí bez zbytečného odkladu</a:t>
            </a:r>
            <a:r>
              <a:rPr lang="cs-CZ" sz="1700" dirty="0"/>
              <a:t>. Jde-li o poskytování akutní lůžkové péče, zápis o aktuálním zdravotním stavu pacienta se provádí </a:t>
            </a:r>
            <a:r>
              <a:rPr lang="cs-CZ" sz="1700" u="sng" dirty="0"/>
              <a:t>nejméně jednou denně</a:t>
            </a:r>
            <a:r>
              <a:rPr lang="cs-CZ" sz="1700" dirty="0"/>
              <a:t>.</a:t>
            </a:r>
          </a:p>
          <a:p>
            <a:r>
              <a:rPr lang="cs-CZ" sz="1700" dirty="0"/>
              <a:t>Každý zápis ve zdravotnické dokumentaci vedené v listinné podobě musí být opatřen datem provedení zápisu a podpisem pracovníka, který ho provedl a otiskem razítka  s jmenovkou nebo čitelným podpisem.</a:t>
            </a:r>
          </a:p>
          <a:p>
            <a:r>
              <a:rPr lang="cs-CZ" sz="1700" dirty="0"/>
              <a:t>Zápis ve ZD vedené v elektronické podobě musí být opatřen </a:t>
            </a:r>
            <a:r>
              <a:rPr lang="cs-CZ" sz="1700" u="sng" dirty="0"/>
              <a:t>tzv. identifikátorem záznamu</a:t>
            </a:r>
            <a:r>
              <a:rPr lang="cs-CZ" sz="1700" dirty="0"/>
              <a:t>; </a:t>
            </a:r>
            <a:r>
              <a:rPr lang="cs-CZ" sz="1800" dirty="0"/>
              <a:t>samotný zápis obsahuje nezměnitelné, nezpochybnitelné a ověřitelné údaje, kterými jsou datum provedení zápisu a identifikační údaje zdravotnického pracovníka, který zápis provedl.</a:t>
            </a:r>
          </a:p>
          <a:p>
            <a:r>
              <a:rPr lang="cs-CZ" sz="1800" dirty="0"/>
              <a:t>Opravy zápisů ve zdravotnické dokumentaci se provádí </a:t>
            </a:r>
            <a:r>
              <a:rPr lang="cs-CZ" sz="1800" u="sng" dirty="0"/>
              <a:t>novým zápisem</a:t>
            </a:r>
            <a:r>
              <a:rPr lang="cs-CZ" sz="1800" dirty="0"/>
              <a:t>, ten se opatří uvedením data opravy a dalšími náležitostmi, přičemž původní zápis musí zůstat čitelný. </a:t>
            </a:r>
            <a:endParaRPr lang="cs-CZ" sz="1700" dirty="0"/>
          </a:p>
        </p:txBody>
      </p:sp>
    </p:spTree>
    <p:extLst>
      <p:ext uri="{BB962C8B-B14F-4D97-AF65-F5344CB8AC3E}">
        <p14:creationId xmlns:p14="http://schemas.microsoft.com/office/powerpoint/2010/main" val="411736042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55000" lnSpcReduction="20000"/>
          </a:bodyPr>
          <a:lstStyle/>
          <a:p>
            <a:r>
              <a:rPr lang="cs-CZ" sz="3600" b="1" u="sng" dirty="0"/>
              <a:t>Zdravotnická dokumentace  obsahuje:</a:t>
            </a:r>
          </a:p>
          <a:p>
            <a:r>
              <a:rPr lang="cs-CZ" b="1" dirty="0"/>
              <a:t>a)</a:t>
            </a:r>
            <a:r>
              <a:rPr lang="cs-CZ" dirty="0"/>
              <a:t> identifikační údaje pacienta, tj. jméno, příjmení, datum narození, rodné číslo, je-li přiděleno, číslo pojištěnce veřejného zdravotního pojištění, není-li tímto číslem rodné číslo pacienta, adresu místa trvalého pobytu na území ČR, jde-li o cizince místo hlášeného pobytu na území ČR a v případě osoby bez trvalého pobytu na území České republiky adresu bydliště mimo území ČR,</a:t>
            </a:r>
          </a:p>
          <a:p>
            <a:r>
              <a:rPr lang="cs-CZ" b="1" dirty="0"/>
              <a:t>b)</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identifikační číslo, bylo-li přiděleno, název oddělení nebo obdobné části, je-li zdravotnické zařízení takto členěno,</a:t>
            </a:r>
          </a:p>
          <a:p>
            <a:r>
              <a:rPr lang="cs-CZ" b="1" dirty="0"/>
              <a:t>d)</a:t>
            </a:r>
            <a:r>
              <a:rPr lang="cs-CZ" dirty="0"/>
              <a:t> informace o zdravotním stavu pacienta, o průběhu a výsledku poskytovaných zdravotních služeb a o dalších významných okolnostech souvisejících se zdravotním stavem,</a:t>
            </a:r>
          </a:p>
          <a:p>
            <a:r>
              <a:rPr lang="cs-CZ" b="1" dirty="0"/>
              <a:t>e)</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249096114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Zvláštní podmínky stanoví zákon č. 372 pro vedení ZD v případě </a:t>
            </a:r>
            <a:r>
              <a:rPr lang="cs-CZ" b="1" u="sng" dirty="0"/>
              <a:t>utajeného porodu</a:t>
            </a:r>
            <a:r>
              <a:rPr lang="cs-CZ" dirty="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a:t>zapečetí a označí bezpečnostním kódem</a:t>
            </a:r>
            <a:r>
              <a:rPr lang="cs-CZ" dirty="0"/>
              <a:t>, který bude též předán pacientce. Otevření takové dokumentace je možné jen na základě </a:t>
            </a:r>
            <a:r>
              <a:rPr lang="cs-CZ" u="sng" dirty="0"/>
              <a:t>rozhodnutí soudu a dále požádá-li o to žena, která rodila v utajení</a:t>
            </a:r>
            <a:r>
              <a:rPr lang="cs-CZ" dirty="0"/>
              <a:t>. Je-li ZD vedena v elektronické podobě, převede se tato do listinné podoby a nakládá se s ní jak je uvedeno výše. Přitom se odstraní elektronická podoba dokumentace z </a:t>
            </a:r>
            <a:r>
              <a:rPr lang="cs-CZ" dirty="0" err="1"/>
              <a:t>inf</a:t>
            </a:r>
            <a:r>
              <a:rPr lang="cs-CZ" dirty="0"/>
              <a:t>. systému.</a:t>
            </a:r>
          </a:p>
        </p:txBody>
      </p:sp>
    </p:spTree>
    <p:extLst>
      <p:ext uri="{BB962C8B-B14F-4D97-AF65-F5344CB8AC3E}">
        <p14:creationId xmlns:p14="http://schemas.microsoft.com/office/powerpoint/2010/main" val="31172780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600" dirty="0"/>
              <a:t>Součástí ZD jsou i informace o zemřelém pacientovi, do ZD se vkládá i pitevní protokol, byl-li pořízen.</a:t>
            </a:r>
          </a:p>
          <a:p>
            <a:r>
              <a:rPr lang="cs-CZ" sz="1600" dirty="0"/>
              <a:t>V případě nenarozených plodů se vedou údaje o nich ve ZD matky.</a:t>
            </a:r>
          </a:p>
          <a:p>
            <a:r>
              <a:rPr lang="cs-CZ" sz="1600" dirty="0"/>
              <a:t>ZD obsahuje také klasifikaci pacienta, jehož zdravotní stav vykazuje určitý stupeň omezení či znemožnění některých fyzických, psychických nebo sociálních funkcí dlouhodobého nebo trvalého charakteru podle Mezinárodní klasifikace funkčních schopností, disability a zdraví (MFK).</a:t>
            </a:r>
          </a:p>
          <a:p>
            <a:r>
              <a:rPr lang="cs-CZ" sz="1600" dirty="0"/>
              <a:t>Zákon upravuje i situace </a:t>
            </a:r>
            <a:r>
              <a:rPr lang="cs-CZ" sz="1600" u="sng" dirty="0"/>
              <a:t>zabezpečení zdravotnické dokumentace a nakládání s ní</a:t>
            </a:r>
            <a:r>
              <a:rPr lang="cs-CZ" sz="1600" dirty="0"/>
              <a:t> v případě zániku poskytovatele zdravotnických služeb z důvodu jeho smrti či zániku (v závislosti na tom, zda je PO nebo FO) či v případě ukončení či zániku oprávnění poskytovatele k poskytování zdravotních služeb </a:t>
            </a:r>
            <a:r>
              <a:rPr lang="cs-CZ" sz="1600" dirty="0">
                <a:sym typeface="Wingdings"/>
              </a:rPr>
              <a:t> v případech, kdy ji nezajistí původní poskytovatel, převezme ji příslušný správní orgán a ten zajistí její předání novému poskytovateli v závislosti na volbě nového poskytovatele pacientem.</a:t>
            </a:r>
          </a:p>
          <a:p>
            <a:r>
              <a:rPr lang="cs-CZ" sz="1600" u="sng" dirty="0">
                <a:sym typeface="Wingdings"/>
              </a:rPr>
              <a:t>Nahlížení do ZD je umožněno</a:t>
            </a:r>
            <a:r>
              <a:rPr lang="cs-CZ" sz="1600" dirty="0">
                <a:sym typeface="Wingdings"/>
              </a:rPr>
              <a:t>: pacientům, o nichž se ZD vede, jejich ZZ nebo opatrovníkům, osobám určeným pacientem, osobám blízkým zemřelému pacientovi.</a:t>
            </a:r>
          </a:p>
          <a:p>
            <a:r>
              <a:rPr lang="cs-CZ" sz="1600" dirty="0">
                <a:sym typeface="Wingdings"/>
              </a:rPr>
              <a:t>Zákon dále vymezuje, kdo může nahlížet do ZD pacienta </a:t>
            </a:r>
            <a:r>
              <a:rPr lang="cs-CZ" sz="1600" u="sng" dirty="0">
                <a:sym typeface="Wingdings"/>
              </a:rPr>
              <a:t>bez jeho souhlasu</a:t>
            </a:r>
            <a:r>
              <a:rPr lang="cs-CZ" sz="1600" dirty="0">
                <a:sym typeface="Wingdings"/>
              </a:rPr>
              <a:t>, ale jen v nezbytném rozsahu  a </a:t>
            </a:r>
            <a:r>
              <a:rPr lang="cs-CZ" sz="1600" dirty="0"/>
              <a:t>jestliže je to </a:t>
            </a:r>
            <a:r>
              <a:rPr lang="cs-CZ" sz="1600" u="sng" dirty="0"/>
              <a:t>v zájmu pacienta </a:t>
            </a:r>
            <a:r>
              <a:rPr lang="cs-CZ" sz="1600" dirty="0"/>
              <a:t>nebo jestliže je to potřebné pro účely vyplývající z tohoto zákona nebo jiných právních předpisů.</a:t>
            </a:r>
            <a:r>
              <a:rPr lang="cs-CZ" sz="1600" dirty="0">
                <a:sym typeface="Wingdings"/>
              </a:rPr>
              <a:t>  </a:t>
            </a:r>
            <a:r>
              <a:rPr lang="cs-CZ" sz="1600" dirty="0"/>
              <a:t>    </a:t>
            </a:r>
          </a:p>
        </p:txBody>
      </p:sp>
    </p:spTree>
    <p:extLst>
      <p:ext uri="{BB962C8B-B14F-4D97-AF65-F5344CB8AC3E}">
        <p14:creationId xmlns:p14="http://schemas.microsoft.com/office/powerpoint/2010/main" val="26631188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Národní zdravotnický informační systém</a:t>
            </a:r>
          </a:p>
        </p:txBody>
      </p:sp>
      <p:sp>
        <p:nvSpPr>
          <p:cNvPr id="3" name="Zástupný symbol pro obsah 2"/>
          <p:cNvSpPr>
            <a:spLocks noGrp="1"/>
          </p:cNvSpPr>
          <p:nvPr>
            <p:ph idx="1"/>
          </p:nvPr>
        </p:nvSpPr>
        <p:spPr/>
        <p:txBody>
          <a:bodyPr>
            <a:normAutofit fontScale="70000" lnSpcReduction="20000"/>
          </a:bodyPr>
          <a:lstStyle/>
          <a:p>
            <a:r>
              <a:rPr lang="cs-CZ" dirty="0"/>
              <a:t>= </a:t>
            </a:r>
            <a:r>
              <a:rPr lang="cs-CZ" b="1" dirty="0"/>
              <a:t>celostátní informační systém veřejné správy</a:t>
            </a:r>
          </a:p>
          <a:p>
            <a:r>
              <a:rPr lang="cs-CZ" dirty="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a:t>Správcem je Ministerstvo zdravotnictví (</a:t>
            </a:r>
            <a:r>
              <a:rPr lang="cs-CZ" u="sng" dirty="0"/>
              <a:t>Ústav zdravotnických informací a statistiky –ÚZIS</a:t>
            </a:r>
            <a:r>
              <a:rPr lang="cs-CZ" dirty="0"/>
              <a:t>)</a:t>
            </a:r>
          </a:p>
          <a:p>
            <a:r>
              <a:rPr lang="cs-CZ" dirty="0"/>
              <a:t>Zákon č. 372 taxativně stanoví, které údaje jsou do NZIS o pacientech předávány, a to i bez jejich souhlasu, avšak sběr a zpracování informací podléhá zákonu č. 101/2000 Sb., o ochraně osobních údajů.</a:t>
            </a:r>
          </a:p>
          <a:p>
            <a:endParaRPr lang="cs-CZ" dirty="0"/>
          </a:p>
        </p:txBody>
      </p:sp>
    </p:spTree>
    <p:extLst>
      <p:ext uri="{BB962C8B-B14F-4D97-AF65-F5344CB8AC3E}">
        <p14:creationId xmlns:p14="http://schemas.microsoft.com/office/powerpoint/2010/main" val="4285510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a:t>Zákon č. 372/2011 Sb., o zdravotních službách a podmínkách jejich poskytování </a:t>
            </a:r>
          </a:p>
        </p:txBody>
      </p:sp>
      <p:sp>
        <p:nvSpPr>
          <p:cNvPr id="3" name="Zástupný symbol pro obsah 2"/>
          <p:cNvSpPr>
            <a:spLocks noGrp="1"/>
          </p:cNvSpPr>
          <p:nvPr>
            <p:ph idx="1"/>
          </p:nvPr>
        </p:nvSpPr>
        <p:spPr/>
        <p:txBody>
          <a:bodyPr>
            <a:noAutofit/>
          </a:bodyPr>
          <a:lstStyle/>
          <a:p>
            <a:pPr algn="just"/>
            <a:r>
              <a:rPr lang="cs-CZ" sz="2000" dirty="0"/>
              <a:t>Zákon </a:t>
            </a:r>
            <a:r>
              <a:rPr lang="cs-CZ" sz="2000" b="1" dirty="0"/>
              <a:t>č. 372/2011 Sb., o zdravotních službách a podmínkách jejich poskytování </a:t>
            </a:r>
            <a:r>
              <a:rPr lang="cs-CZ" sz="2000" dirty="0"/>
              <a:t>(zkráceně zákon o zdravotních službách).</a:t>
            </a:r>
          </a:p>
          <a:p>
            <a:pPr algn="just"/>
            <a:r>
              <a:rPr lang="cs-CZ" sz="2000" dirty="0"/>
              <a:t>Obsahuje cca 129 § členěných do 15 částí, patří do oblasti veřejného práva (správního) – obsahuje kogentní právní normy, od kterých se nelze odchýlit, jsou </a:t>
            </a:r>
            <a:r>
              <a:rPr lang="cs-CZ" sz="2000" u="sng" dirty="0"/>
              <a:t>absolutně závazné</a:t>
            </a:r>
            <a:r>
              <a:rPr lang="cs-CZ" sz="2000" dirty="0"/>
              <a:t>. </a:t>
            </a:r>
          </a:p>
          <a:p>
            <a:pPr algn="just"/>
            <a:r>
              <a:rPr lang="cs-CZ" sz="2000" dirty="0"/>
              <a:t>Stanoví podmínky pro poskytování zdravotních služeb, druhy a formy zdravotní péče, práva a povinnosti pacientů a osob pacientům blízkým. </a:t>
            </a:r>
          </a:p>
          <a:p>
            <a:pPr algn="just"/>
            <a:r>
              <a:rPr lang="cs-CZ" sz="2000" dirty="0"/>
              <a:t>Stanoví i povinnosti a práva poskytovatelů zdravotních služeb; upravuje postavení a práva i povinnosti zdravotnických pracovníků nad rámec pracovněprávních vztahů upravených zákoníkem práce.</a:t>
            </a:r>
          </a:p>
          <a:p>
            <a:pPr algn="just"/>
            <a:r>
              <a:rPr lang="cs-CZ" sz="2000" dirty="0"/>
              <a:t>V souvislosti s tímto zákonem byly vydány ještě další dva zákony, a to: zákon </a:t>
            </a:r>
            <a:r>
              <a:rPr lang="cs-CZ" sz="2000" b="1" dirty="0"/>
              <a:t>č. 373/2011 Sb., o specifických zdravotních službách </a:t>
            </a:r>
            <a:r>
              <a:rPr lang="cs-CZ" sz="2000" dirty="0"/>
              <a:t>a</a:t>
            </a:r>
            <a:r>
              <a:rPr lang="cs-CZ" sz="2000" b="1" dirty="0"/>
              <a:t> zákon č. 374/2011 Sb., o zdravotnické záchranné službě </a:t>
            </a:r>
            <a:r>
              <a:rPr lang="cs-CZ" sz="2000" dirty="0">
                <a:sym typeface="Wingdings"/>
              </a:rPr>
              <a:t> </a:t>
            </a:r>
            <a:r>
              <a:rPr lang="cs-CZ" sz="2000" u="sng" dirty="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246995974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Registry NZIS</a:t>
            </a:r>
          </a:p>
        </p:txBody>
      </p:sp>
      <p:sp>
        <p:nvSpPr>
          <p:cNvPr id="3" name="Zástupný symbol pro obsah 2"/>
          <p:cNvSpPr>
            <a:spLocks noGrp="1"/>
          </p:cNvSpPr>
          <p:nvPr>
            <p:ph idx="1"/>
          </p:nvPr>
        </p:nvSpPr>
        <p:spPr/>
        <p:txBody>
          <a:bodyPr>
            <a:normAutofit fontScale="70000" lnSpcReduction="20000"/>
          </a:bodyPr>
          <a:lstStyle/>
          <a:p>
            <a:r>
              <a:rPr lang="cs-CZ" dirty="0"/>
              <a:t>1. Národní onkologický registr </a:t>
            </a:r>
          </a:p>
          <a:p>
            <a:r>
              <a:rPr lang="cs-CZ" dirty="0"/>
              <a:t>2. Národní registr (NR) hospitalizovaných</a:t>
            </a:r>
          </a:p>
          <a:p>
            <a:r>
              <a:rPr lang="cs-CZ" dirty="0"/>
              <a:t>3. NR reprodukčního zdraví</a:t>
            </a:r>
          </a:p>
          <a:p>
            <a:r>
              <a:rPr lang="cs-CZ" dirty="0"/>
              <a:t>4. NR kardiovaskulárních operací a intervencí</a:t>
            </a:r>
          </a:p>
          <a:p>
            <a:r>
              <a:rPr lang="cs-CZ" dirty="0"/>
              <a:t>5. NR kloubních náhrad</a:t>
            </a:r>
          </a:p>
          <a:p>
            <a:r>
              <a:rPr lang="cs-CZ" dirty="0"/>
              <a:t>6. NR nemocí z povolání</a:t>
            </a:r>
          </a:p>
          <a:p>
            <a:r>
              <a:rPr lang="cs-CZ" dirty="0"/>
              <a:t>7. NR léčby uživatelů drog</a:t>
            </a:r>
          </a:p>
          <a:p>
            <a:r>
              <a:rPr lang="cs-CZ" dirty="0"/>
              <a:t>8. NR úrazů</a:t>
            </a:r>
          </a:p>
          <a:p>
            <a:r>
              <a:rPr lang="cs-CZ" dirty="0"/>
              <a:t>9. NR osob trvale vyloučených z dárcovství krve </a:t>
            </a:r>
          </a:p>
          <a:p>
            <a:r>
              <a:rPr lang="cs-CZ" dirty="0"/>
              <a:t>10. NR pitev a toxikologických vyšetření prováděných na oddělení soudního lékařství</a:t>
            </a:r>
          </a:p>
          <a:p>
            <a:r>
              <a:rPr lang="cs-CZ" dirty="0"/>
              <a:t>11. Národní diabetologický registr</a:t>
            </a:r>
          </a:p>
          <a:p>
            <a:r>
              <a:rPr lang="cs-CZ" dirty="0"/>
              <a:t>12. NR intenzivní péče</a:t>
            </a:r>
          </a:p>
          <a:p>
            <a:endParaRPr lang="cs-CZ" dirty="0"/>
          </a:p>
        </p:txBody>
      </p:sp>
    </p:spTree>
    <p:extLst>
      <p:ext uri="{BB962C8B-B14F-4D97-AF65-F5344CB8AC3E}">
        <p14:creationId xmlns:p14="http://schemas.microsoft.com/office/powerpoint/2010/main" val="2548360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V registrech jsou zpracovávány údaje potřebné pro identifikaci pacienta; sociodemografické údaje (věk, pohlaví, zaměstnání) ovlivňující zdravotní stav pacienta, osobní a rodinná anamnéza pacienta a dále specifické informace dle jednotlivých registrů, např. v NR léčby uživatelů drog se uvádí vyšetření na HIV a další infekce (virové hepatitidy) a jejich 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a:t>Údaje jsou v registrech anonymizovány po uplynutí 5, výjimečně 25 let od úmrtí pacienta  (v případě Národního onkolog. registru a NR hospitalizovaných).   </a:t>
            </a:r>
          </a:p>
        </p:txBody>
      </p:sp>
    </p:spTree>
    <p:extLst>
      <p:ext uri="{BB962C8B-B14F-4D97-AF65-F5344CB8AC3E}">
        <p14:creationId xmlns:p14="http://schemas.microsoft.com/office/powerpoint/2010/main" val="225054740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t>Nakládání s odejmutými částmi lidského těla, tělem zemřelého, postup při úmrtí a pitvy </a:t>
            </a:r>
          </a:p>
        </p:txBody>
      </p:sp>
      <p:sp>
        <p:nvSpPr>
          <p:cNvPr id="3" name="Zástupný symbol pro obsah 2"/>
          <p:cNvSpPr>
            <a:spLocks noGrp="1"/>
          </p:cNvSpPr>
          <p:nvPr>
            <p:ph idx="1"/>
          </p:nvPr>
        </p:nvSpPr>
        <p:spPr/>
        <p:txBody>
          <a:bodyPr/>
          <a:lstStyle/>
          <a:p>
            <a:r>
              <a:rPr lang="cs-CZ" dirty="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p:txBody>
      </p:sp>
    </p:spTree>
    <p:extLst>
      <p:ext uri="{BB962C8B-B14F-4D97-AF65-F5344CB8AC3E}">
        <p14:creationId xmlns:p14="http://schemas.microsoft.com/office/powerpoint/2010/main" val="19180733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1600" dirty="0"/>
              <a:t>Podle § 79 zákona č. 372 </a:t>
            </a:r>
            <a:r>
              <a:rPr lang="cs-CZ" sz="1600" b="1" u="sng" dirty="0"/>
              <a:t>lze na těle zemřelého provádět jen tyto úkony:</a:t>
            </a:r>
          </a:p>
          <a:p>
            <a:r>
              <a:rPr lang="cs-CZ" sz="1600" b="1" dirty="0"/>
              <a:t>a)</a:t>
            </a:r>
            <a:r>
              <a:rPr lang="cs-CZ" sz="1600" dirty="0"/>
              <a:t> prohlídku těla zemřelého,</a:t>
            </a:r>
          </a:p>
          <a:p>
            <a:r>
              <a:rPr lang="cs-CZ" sz="1600" b="1" dirty="0"/>
              <a:t>b)</a:t>
            </a:r>
            <a:r>
              <a:rPr lang="cs-CZ" sz="1600" dirty="0"/>
              <a:t> pitvu, včetně odběru biologického materiálu pro diagnostické účely,</a:t>
            </a:r>
          </a:p>
          <a:p>
            <a:r>
              <a:rPr lang="cs-CZ" sz="1600" b="1" dirty="0"/>
              <a:t>c)</a:t>
            </a:r>
            <a:r>
              <a:rPr lang="cs-CZ" sz="1600" dirty="0"/>
              <a:t> odběr orgánů pro transplantace podle transplantačního zákona,</a:t>
            </a:r>
          </a:p>
          <a:p>
            <a:r>
              <a:rPr lang="cs-CZ" sz="1600" b="1" dirty="0"/>
              <a:t>d)</a:t>
            </a:r>
            <a:r>
              <a:rPr lang="cs-CZ" sz="1600" dirty="0"/>
              <a:t> odběr tkání a buněk určených k použití u člověka, a to</a:t>
            </a:r>
          </a:p>
          <a:p>
            <a:r>
              <a:rPr lang="cs-CZ" sz="1600" b="1" dirty="0"/>
              <a:t>1.</a:t>
            </a:r>
            <a:r>
              <a:rPr lang="cs-CZ" sz="1600" dirty="0"/>
              <a:t> při léčbě příjemce lidských tkání a buněk podle transplantačního zákona a podle zákona o lidských tkáních a buňkách,</a:t>
            </a:r>
          </a:p>
          <a:p>
            <a:r>
              <a:rPr lang="cs-CZ" sz="1600" b="1" dirty="0"/>
              <a:t>2.</a:t>
            </a:r>
            <a:r>
              <a:rPr lang="cs-CZ" sz="1600" dirty="0"/>
              <a:t> pro výrobu léčiv podle zákona o léčivech a zákona o lidských tkáních a buňkách,</a:t>
            </a:r>
          </a:p>
          <a:p>
            <a:r>
              <a:rPr lang="cs-CZ" sz="1600" b="1" dirty="0"/>
              <a:t>e)</a:t>
            </a:r>
            <a:r>
              <a:rPr lang="cs-CZ" sz="1600" dirty="0"/>
              <a:t> odběr částí lidského těla, včetně tkání a buněk za účelem jejich použití pro lékařskou vědu, výzkum nebo k výukovým účelům, a dalším účelům, stanoví-li tak jiný právní předpis,</a:t>
            </a:r>
          </a:p>
          <a:p>
            <a:r>
              <a:rPr lang="cs-CZ" sz="1600" b="1" dirty="0"/>
              <a:t>f)</a:t>
            </a:r>
            <a:r>
              <a:rPr lang="cs-CZ" sz="1600" dirty="0"/>
              <a:t> vyjmutí </a:t>
            </a:r>
            <a:r>
              <a:rPr lang="cs-CZ" sz="1600" dirty="0" err="1"/>
              <a:t>implantabilních</a:t>
            </a:r>
            <a:r>
              <a:rPr lang="cs-CZ" sz="1600" dirty="0"/>
              <a:t> zdravotnických prostředků a aktivních </a:t>
            </a:r>
            <a:r>
              <a:rPr lang="cs-CZ" sz="1600" dirty="0" err="1"/>
              <a:t>implantabilních</a:t>
            </a:r>
            <a:r>
              <a:rPr lang="cs-CZ" sz="1600" dirty="0"/>
              <a:t> zdravotnických prostředků, je-li to účelné; vyjímání stomatologických pevných protetických výrobků je zakázáno,</a:t>
            </a:r>
          </a:p>
          <a:p>
            <a:r>
              <a:rPr lang="cs-CZ" sz="1600" b="1" dirty="0"/>
              <a:t>g)</a:t>
            </a:r>
            <a:r>
              <a:rPr lang="cs-CZ" sz="1600" dirty="0"/>
              <a:t> další úkony stanovené zákonem o pohřebnictví.</a:t>
            </a:r>
          </a:p>
          <a:p>
            <a:endParaRPr lang="cs-CZ" sz="1600" dirty="0"/>
          </a:p>
          <a:p>
            <a:r>
              <a:rPr lang="cs-CZ" sz="1600" u="sng" dirty="0"/>
              <a:t>Úkony na těle zemřelého</a:t>
            </a:r>
            <a:r>
              <a:rPr lang="cs-CZ" sz="1600" dirty="0"/>
              <a:t>, s výjimkou prohlídky těla zemřelého, postupů podle transplantačního zákona a případů nařízení pitvy orgány činnými v trestním řízení,  mohou být provedeny </a:t>
            </a:r>
            <a:r>
              <a:rPr lang="cs-CZ" sz="1600" u="sng" dirty="0"/>
              <a:t>nejdříve za 2 hodiny poté, kdy k úmrtí došlo.</a:t>
            </a:r>
          </a:p>
        </p:txBody>
      </p:sp>
    </p:spTree>
    <p:extLst>
      <p:ext uri="{BB962C8B-B14F-4D97-AF65-F5344CB8AC3E}">
        <p14:creationId xmlns:p14="http://schemas.microsoft.com/office/powerpoint/2010/main" val="23112568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Pro odběry částí těla vč. orgánů, tkání nebo buněk za účelem vědy, výzkumu nebo výuky nebo pro účely použití při léčbě příjemce lidských tkání a buněk nebo pro účely výroby léčiv </a:t>
            </a:r>
            <a:r>
              <a:rPr lang="cs-CZ" u="sng" dirty="0"/>
              <a:t>je třeba prokazatelný souhlas pacienta.</a:t>
            </a:r>
          </a:p>
          <a:p>
            <a:r>
              <a:rPr lang="cs-CZ" u="sng" dirty="0"/>
              <a:t>Souhlas se nevyžaduje</a:t>
            </a:r>
            <a:r>
              <a:rPr lang="cs-CZ" dirty="0"/>
              <a:t> pro použití biologického materiálu pro potřeby výuky, vědy nebo výzkumu odebraného pacientovi při poskytování zdravotní péče nebo v souvislosti s pitvou, pokud nebudou vedeny takové údaje, ze kterých by bylo možnost identifikovat pacienta nebo zemřelého. Totéž platí i pro nakládání s plodem po potratu a i s plodovým vejcem bez obalu, placentou nebo těhotenskou sliznicí.  </a:t>
            </a:r>
          </a:p>
          <a:p>
            <a:r>
              <a:rPr lang="cs-CZ" dirty="0"/>
              <a:t>Lidské tělo nebo jeho části </a:t>
            </a:r>
            <a:r>
              <a:rPr lang="cs-CZ" u="sng" dirty="0"/>
              <a:t>nesmí být nesmí být zdrojem finančního prospěchu</a:t>
            </a:r>
            <a:r>
              <a:rPr lang="cs-CZ" dirty="0"/>
              <a:t>, a to ani pro dárce ani pro poskytovatele zdravotních služeb.</a:t>
            </a:r>
          </a:p>
        </p:txBody>
      </p:sp>
    </p:spTree>
    <p:extLst>
      <p:ext uri="{BB962C8B-B14F-4D97-AF65-F5344CB8AC3E}">
        <p14:creationId xmlns:p14="http://schemas.microsoft.com/office/powerpoint/2010/main" val="23509736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Postup při úmrtí osob</a:t>
            </a:r>
          </a:p>
        </p:txBody>
      </p:sp>
      <p:sp>
        <p:nvSpPr>
          <p:cNvPr id="3" name="Zástupný symbol pro obsah 2"/>
          <p:cNvSpPr>
            <a:spLocks noGrp="1"/>
          </p:cNvSpPr>
          <p:nvPr>
            <p:ph idx="1"/>
          </p:nvPr>
        </p:nvSpPr>
        <p:spPr/>
        <p:txBody>
          <a:bodyPr>
            <a:normAutofit fontScale="62500" lnSpcReduction="20000"/>
          </a:bodyPr>
          <a:lstStyle/>
          <a:p>
            <a:r>
              <a:rPr lang="cs-CZ" dirty="0"/>
              <a:t>Zákon upravuje i postup při úmrtí </a:t>
            </a:r>
            <a:r>
              <a:rPr lang="cs-CZ" dirty="0">
                <a:sym typeface="Wingdings"/>
              </a:rPr>
              <a:t>ú</a:t>
            </a:r>
            <a:r>
              <a:rPr lang="cs-CZ" dirty="0"/>
              <a:t>mrtí osoby nebo nález těla zemřelého mimo zdravotnické zařízení poskytovatele se oznamuje poskytovateli nebo praktickému lékaři, vykonávajícímu lékařskou pohotovostní službu; nejsou-li tito známi, oznámí se úmrtí nebo nález těla (či jeho části) zemřelého na jednotné evropské číslo tísňového volání 112.</a:t>
            </a:r>
          </a:p>
          <a:p>
            <a:r>
              <a:rPr lang="cs-CZ" u="sng" dirty="0"/>
              <a:t>Oznamovací povinnost má každý</a:t>
            </a:r>
            <a:r>
              <a:rPr lang="cs-CZ" dirty="0"/>
              <a:t>, kdo se o úmrtí dozvěděl nebo nalezl tělo zemřelého nebo jeho část.</a:t>
            </a:r>
          </a:p>
          <a:p>
            <a:r>
              <a:rPr lang="cs-CZ" dirty="0"/>
              <a:t>Prohlídky těl zemřelých provádějí lékaři se specializovanou způsobilostí.</a:t>
            </a:r>
          </a:p>
          <a:p>
            <a:endParaRPr lang="cs-CZ" dirty="0"/>
          </a:p>
          <a:p>
            <a:r>
              <a:rPr lang="cs-CZ" dirty="0"/>
              <a:t>Lékař provádějící prohlídku těla 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okolností.</a:t>
            </a:r>
          </a:p>
          <a:p>
            <a:r>
              <a:rPr lang="cs-CZ" dirty="0"/>
              <a:t>Lékař, který provedl prohlídku těla zemřelého, vyplní formulář </a:t>
            </a:r>
            <a:r>
              <a:rPr lang="cs-CZ" u="sng" dirty="0"/>
              <a:t>List o prohlídce zemřelého</a:t>
            </a:r>
            <a:r>
              <a:rPr lang="cs-CZ" dirty="0"/>
              <a:t> a informuje osobu blízkou zemřelému.</a:t>
            </a:r>
          </a:p>
          <a:p>
            <a:endParaRPr lang="cs-CZ" dirty="0"/>
          </a:p>
          <a:p>
            <a:endParaRPr lang="cs-CZ" dirty="0"/>
          </a:p>
          <a:p>
            <a:endParaRPr lang="cs-CZ" dirty="0"/>
          </a:p>
        </p:txBody>
      </p:sp>
    </p:spTree>
    <p:extLst>
      <p:ext uri="{BB962C8B-B14F-4D97-AF65-F5344CB8AC3E}">
        <p14:creationId xmlns:p14="http://schemas.microsoft.com/office/powerpoint/2010/main" val="27026588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Pitvy (§ 88)</a:t>
            </a:r>
          </a:p>
        </p:txBody>
      </p:sp>
      <p:sp>
        <p:nvSpPr>
          <p:cNvPr id="3" name="Zástupný symbol pro obsah 2"/>
          <p:cNvSpPr>
            <a:spLocks noGrp="1"/>
          </p:cNvSpPr>
          <p:nvPr>
            <p:ph idx="1"/>
          </p:nvPr>
        </p:nvSpPr>
        <p:spPr/>
        <p:txBody>
          <a:bodyPr>
            <a:normAutofit fontScale="70000" lnSpcReduction="20000"/>
          </a:bodyPr>
          <a:lstStyle/>
          <a:p>
            <a:r>
              <a:rPr lang="cs-CZ" b="1" u="sng" dirty="0"/>
              <a:t>Pitvy jsou:</a:t>
            </a:r>
          </a:p>
          <a:p>
            <a:r>
              <a:rPr lang="cs-CZ" b="1" dirty="0"/>
              <a:t>a)</a:t>
            </a:r>
            <a:r>
              <a:rPr lang="cs-CZ" dirty="0"/>
              <a:t> </a:t>
            </a:r>
            <a:r>
              <a:rPr lang="cs-CZ" b="1" dirty="0"/>
              <a:t>patologicko-anatomické</a:t>
            </a:r>
            <a:r>
              <a:rPr lang="cs-CZ" dirty="0"/>
              <a:t>  - provádějí se za účelem zjištění základní nemoci a dalších nemocí, komplikací zjištěných nemocí a k ověření klinické diagnózy a léčebného postupu u osob zemřelých ve zdravotnickém zařízení,</a:t>
            </a:r>
          </a:p>
          <a:p>
            <a:r>
              <a:rPr lang="cs-CZ" b="1" dirty="0"/>
              <a:t>b)</a:t>
            </a:r>
            <a:r>
              <a:rPr lang="cs-CZ" dirty="0"/>
              <a:t> </a:t>
            </a:r>
            <a:r>
              <a:rPr lang="cs-CZ" b="1" dirty="0"/>
              <a:t>zdravotní</a:t>
            </a:r>
            <a:r>
              <a:rPr lang="cs-CZ" dirty="0"/>
              <a:t> – provádějí se za účelem zjištění příčiny smrti u osob, které zemřely mimo zdravotnické zařízení nebo v něm náhlým, neočekávaným nebo násilným úmrtím, včetně sebevraždy,</a:t>
            </a:r>
          </a:p>
          <a:p>
            <a:r>
              <a:rPr lang="cs-CZ" b="1" dirty="0"/>
              <a:t>c)</a:t>
            </a:r>
            <a:r>
              <a:rPr lang="cs-CZ" dirty="0"/>
              <a:t> </a:t>
            </a:r>
            <a:r>
              <a:rPr lang="cs-CZ" b="1" dirty="0"/>
              <a:t>soudní</a:t>
            </a:r>
            <a:r>
              <a:rPr lang="cs-CZ" dirty="0"/>
              <a:t> – provádějí se při podezření, že úmrtí bylo způsobeno trestným činem,</a:t>
            </a:r>
          </a:p>
          <a:p>
            <a:r>
              <a:rPr lang="cs-CZ" b="1" dirty="0"/>
              <a:t>d)</a:t>
            </a:r>
            <a:r>
              <a:rPr lang="cs-CZ" dirty="0"/>
              <a:t> </a:t>
            </a:r>
            <a:r>
              <a:rPr lang="cs-CZ" b="1" dirty="0"/>
              <a:t>anatomické</a:t>
            </a:r>
            <a:r>
              <a:rPr lang="cs-CZ" dirty="0"/>
              <a:t> – provádějí se k výukovým účelům nebo pro účely vědy a výzkumu v oblasti zdravotnictví; provádí je univerzitní vysoké školy, které k tomu mají příslušné oprávnění.</a:t>
            </a:r>
          </a:p>
          <a:p>
            <a:r>
              <a:rPr lang="cs-CZ" dirty="0"/>
              <a:t>Zákon dále stanoví, kdy je </a:t>
            </a:r>
            <a:r>
              <a:rPr lang="cs-CZ" u="sng" dirty="0"/>
              <a:t>provedení pitvy povinné </a:t>
            </a:r>
            <a:r>
              <a:rPr lang="cs-CZ" dirty="0"/>
              <a:t>(např. u dětí do 18 let věku).</a:t>
            </a:r>
          </a:p>
        </p:txBody>
      </p:sp>
    </p:spTree>
    <p:extLst>
      <p:ext uri="{BB962C8B-B14F-4D97-AF65-F5344CB8AC3E}">
        <p14:creationId xmlns:p14="http://schemas.microsoft.com/office/powerpoint/2010/main" val="333097998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Ustanovení občanského zákoníku</a:t>
            </a:r>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a:p>
          <a:p>
            <a:r>
              <a:rPr lang="cs-CZ" b="1" dirty="0"/>
              <a:t>§ 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movitou.</a:t>
            </a:r>
          </a:p>
          <a:p>
            <a:endParaRPr lang="cs-CZ" dirty="0"/>
          </a:p>
        </p:txBody>
      </p:sp>
    </p:spTree>
    <p:extLst>
      <p:ext uri="{BB962C8B-B14F-4D97-AF65-F5344CB8AC3E}">
        <p14:creationId xmlns:p14="http://schemas.microsoft.com/office/powerpoint/2010/main" val="229475364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Kontrolní činnost</a:t>
            </a:r>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PO nebo podnikajících FO v souvislosti s prováděním činností, k nimž je třeba udělení souhlasu, oprávnění k činnosti nebo jiného obdobného povolení </a:t>
            </a:r>
            <a:r>
              <a:rPr lang="cs-CZ" u="sng" dirty="0"/>
              <a:t>vykonává:</a:t>
            </a:r>
          </a:p>
          <a:p>
            <a:r>
              <a:rPr lang="cs-CZ" dirty="0"/>
              <a:t>a) 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p>
          <a:p>
            <a:r>
              <a:rPr lang="cs-CZ" dirty="0"/>
              <a:t>f) generální ředitelství Vězeňské služby, jde-li o zdravotní služby poskytované v jejím zdravotnickém zařízení,</a:t>
            </a:r>
          </a:p>
          <a:p>
            <a:r>
              <a:rPr lang="cs-CZ" dirty="0"/>
              <a:t>g) komory, v rozsahu stanoveném jiným právním předpisem.</a:t>
            </a:r>
          </a:p>
          <a:p>
            <a:endParaRPr lang="cs-CZ" dirty="0"/>
          </a:p>
        </p:txBody>
      </p:sp>
    </p:spTree>
    <p:extLst>
      <p:ext uri="{BB962C8B-B14F-4D97-AF65-F5344CB8AC3E}">
        <p14:creationId xmlns:p14="http://schemas.microsoft.com/office/powerpoint/2010/main" val="355996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Kraje</a:t>
            </a:r>
          </a:p>
        </p:txBody>
      </p:sp>
      <p:sp>
        <p:nvSpPr>
          <p:cNvPr id="3" name="Zástupný symbol pro obsah 2"/>
          <p:cNvSpPr>
            <a:spLocks noGrp="1"/>
          </p:cNvSpPr>
          <p:nvPr>
            <p:ph idx="1"/>
          </p:nvPr>
        </p:nvSpPr>
        <p:spPr/>
        <p:txBody>
          <a:bodyPr>
            <a:normAutofit/>
          </a:bodyPr>
          <a:lstStyle/>
          <a:p>
            <a:r>
              <a:rPr lang="cs-CZ" u="sng" dirty="0"/>
              <a:t>Kraj odpovídá za organizaci a zajištění:</a:t>
            </a:r>
          </a:p>
          <a:p>
            <a:r>
              <a:rPr lang="cs-CZ" dirty="0"/>
              <a:t>a) lékařské pohotovostní služby,</a:t>
            </a:r>
          </a:p>
          <a:p>
            <a:r>
              <a:rPr lang="cs-CZ" dirty="0"/>
              <a:t>b) lékárenské pohotovostní služby,</a:t>
            </a:r>
          </a:p>
          <a:p>
            <a:r>
              <a:rPr lang="cs-CZ" dirty="0"/>
              <a:t>c) pohotovostní služby v oboru zubní lékařství a</a:t>
            </a:r>
          </a:p>
          <a:p>
            <a:r>
              <a:rPr lang="cs-CZ" dirty="0"/>
              <a:t>b) prohlídek těl zemřelých mimo zdravotnické zařízení na svém území.</a:t>
            </a:r>
            <a:br>
              <a:rPr lang="cs-CZ" dirty="0"/>
            </a:br>
            <a:endParaRPr lang="cs-CZ" dirty="0"/>
          </a:p>
        </p:txBody>
      </p:sp>
    </p:spTree>
    <p:extLst>
      <p:ext uri="{BB962C8B-B14F-4D97-AF65-F5344CB8AC3E}">
        <p14:creationId xmlns:p14="http://schemas.microsoft.com/office/powerpoint/2010/main" val="525674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Zákon č. 373/2011, o specifických zdravotních službách </a:t>
            </a:r>
          </a:p>
        </p:txBody>
      </p:sp>
      <p:sp>
        <p:nvSpPr>
          <p:cNvPr id="3" name="Zástupný symbol pro obsah 2"/>
          <p:cNvSpPr>
            <a:spLocks noGrp="1"/>
          </p:cNvSpPr>
          <p:nvPr>
            <p:ph idx="1"/>
          </p:nvPr>
        </p:nvSpPr>
        <p:spPr/>
        <p:txBody>
          <a:bodyPr>
            <a:normAutofit fontScale="85000" lnSpcReduction="20000"/>
          </a:bodyPr>
          <a:lstStyle/>
          <a:p>
            <a:r>
              <a:rPr lang="cs-CZ" dirty="0"/>
              <a:t>upravuje </a:t>
            </a:r>
            <a:r>
              <a:rPr lang="cs-CZ" u="sng" dirty="0"/>
              <a:t>zdravotní služby poskytované za zvláštních podmínek </a:t>
            </a:r>
            <a:r>
              <a:rPr lang="cs-CZ" dirty="0"/>
              <a:t>(zejména asistovanou reprodukci, sterilizaci, terapeutickou kastraci, testikulární </a:t>
            </a:r>
            <a:r>
              <a:rPr lang="cs-CZ" dirty="0" err="1"/>
              <a:t>pulpektomii</a:t>
            </a:r>
            <a:r>
              <a:rPr lang="cs-CZ" dirty="0"/>
              <a:t>, změnu pohlaví, psychochirurgické výkony, genetické vyšetření, odběry lidské krve a jejích složek atd.); </a:t>
            </a:r>
            <a:r>
              <a:rPr lang="cs-CZ" u="sng" dirty="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a:t>Je zákonem speciálním zákonem vůči zákonu č. 372/2011 Sb., jeho ustanovení mají přednost před obecnými ustanoveními obsaženými v zákoně č. 372/2011 Sb.</a:t>
            </a:r>
          </a:p>
          <a:p>
            <a:endParaRPr lang="cs-CZ" dirty="0"/>
          </a:p>
        </p:txBody>
      </p:sp>
    </p:spTree>
    <p:extLst>
      <p:ext uri="{BB962C8B-B14F-4D97-AF65-F5344CB8AC3E}">
        <p14:creationId xmlns:p14="http://schemas.microsoft.com/office/powerpoint/2010/main" val="316106252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Fakultní nemocnice</a:t>
            </a:r>
          </a:p>
        </p:txBody>
      </p:sp>
      <p:sp>
        <p:nvSpPr>
          <p:cNvPr id="3" name="Zástupný symbol pro obsah 2"/>
          <p:cNvSpPr>
            <a:spLocks noGrp="1"/>
          </p:cNvSpPr>
          <p:nvPr>
            <p:ph idx="1"/>
          </p:nvPr>
        </p:nvSpPr>
        <p:spPr/>
        <p:txBody>
          <a:bodyPr>
            <a:normAutofit fontScale="62500" lnSpcReduction="20000"/>
          </a:bodyPr>
          <a:lstStyle/>
          <a:p>
            <a:r>
              <a:rPr lang="cs-CZ" dirty="0"/>
              <a:t>Zákona č. 372 upravuje právní postavení jediného druhu zdravotnického zařízení, a to fakultních nemocnic.</a:t>
            </a:r>
          </a:p>
          <a:p>
            <a:r>
              <a:rPr lang="cs-CZ" dirty="0"/>
              <a:t>Právní postavení ostatních druhů zdravotnických zařízení právně upraveno není.</a:t>
            </a:r>
          </a:p>
          <a:p>
            <a:r>
              <a:rPr lang="cs-CZ" dirty="0"/>
              <a:t>Důvodem, proč jsou fakultní nemocnice upraveny zákonem je ten, že tato zdravotnická zařízení kromě poskytování zdravotních služeb zajišťují ve spolupráci s příslušnou  fakultou vysoké školy i výuku studentů a dále </a:t>
            </a:r>
            <a:r>
              <a:rPr lang="cs-CZ" u="sng" dirty="0"/>
              <a:t>uskutečňují i činnost v oblasti vědy a výzkumu</a:t>
            </a:r>
            <a:r>
              <a:rPr lang="cs-CZ" dirty="0"/>
              <a:t>.</a:t>
            </a:r>
          </a:p>
          <a:p>
            <a:r>
              <a:rPr lang="cs-CZ" u="sng" dirty="0"/>
              <a:t>Zřizovatelem fakultní nemocnice je Ministerstvo zdravotnictví</a:t>
            </a:r>
            <a:r>
              <a:rPr lang="cs-CZ" dirty="0"/>
              <a:t>.</a:t>
            </a:r>
          </a:p>
          <a:p>
            <a:r>
              <a:rPr lang="cs-CZ" dirty="0"/>
              <a:t>Jde o </a:t>
            </a:r>
            <a:r>
              <a:rPr lang="cs-CZ" u="sng" dirty="0"/>
              <a:t>státní příspěvkové organizace přímo řízené MZ</a:t>
            </a:r>
            <a:r>
              <a:rPr lang="cs-CZ" dirty="0"/>
              <a:t>.</a:t>
            </a:r>
          </a:p>
          <a:p>
            <a:r>
              <a:rPr lang="cs-CZ" dirty="0"/>
              <a:t>Fakultní nemocnice poskytují zdravotní služby a uskutečňují i související výzkumnou a vývojovou činnost. </a:t>
            </a:r>
          </a:p>
          <a:p>
            <a:r>
              <a:rPr lang="cs-CZ" dirty="0"/>
              <a:t>Na jejich odborných pracovištích se realizuje odborná klinická a  praktická výuka studentů lékařských fakult vysokých škol.    </a:t>
            </a:r>
          </a:p>
          <a:p>
            <a:r>
              <a:rPr lang="cs-CZ" dirty="0"/>
              <a:t>Za účelem zajištění klinické a praktické výuky studentů a výzkumné a vývojové činnosti uzavírá FN s příslušnou VŠ.</a:t>
            </a:r>
          </a:p>
        </p:txBody>
      </p:sp>
    </p:spTree>
    <p:extLst>
      <p:ext uri="{BB962C8B-B14F-4D97-AF65-F5344CB8AC3E}">
        <p14:creationId xmlns:p14="http://schemas.microsoft.com/office/powerpoint/2010/main" val="289575021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a:t>Centra vysoce specializované péče</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a:t>Z ekonomické hlediska je vznik CVSP dán potřebou koncentrovat nákladnou zdravotní péči do personálně i přístrojově špičkově vybavených center. Cílem je tedy účelné a efektivní vynakládání finančních prostředků.</a:t>
            </a:r>
          </a:p>
        </p:txBody>
      </p:sp>
    </p:spTree>
    <p:extLst>
      <p:ext uri="{BB962C8B-B14F-4D97-AF65-F5344CB8AC3E}">
        <p14:creationId xmlns:p14="http://schemas.microsoft.com/office/powerpoint/2010/main" val="256521295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Zákon č. 373/2011 Sb., o specifických zdravotních službách</a:t>
            </a:r>
          </a:p>
        </p:txBody>
      </p:sp>
      <p:sp>
        <p:nvSpPr>
          <p:cNvPr id="3" name="Zástupný symbol pro obsah 2"/>
          <p:cNvSpPr>
            <a:spLocks noGrp="1"/>
          </p:cNvSpPr>
          <p:nvPr>
            <p:ph idx="1"/>
          </p:nvPr>
        </p:nvSpPr>
        <p:spPr/>
        <p:txBody>
          <a:bodyPr>
            <a:normAutofit fontScale="62500" lnSpcReduction="20000"/>
          </a:bodyPr>
          <a:lstStyle/>
          <a:p>
            <a:r>
              <a:rPr lang="cs-CZ" dirty="0"/>
              <a:t>Tento zákon vychází ze zákona č. 372 a ve vztahu k němu je zákonem speciálním a jeho ustanovení mají tedy přednost před zákonem č. 372.</a:t>
            </a:r>
          </a:p>
          <a:p>
            <a:r>
              <a:rPr lang="cs-CZ" dirty="0"/>
              <a:t>Právní úprava poskytování specifických zdravotních služeb je v našem právním řádu poměrně nová a mimo jiné  zapracovává příslušné předpisy EU do našich podmínek.</a:t>
            </a:r>
          </a:p>
          <a:p>
            <a:r>
              <a:rPr lang="cs-CZ" b="1" u="sng" dirty="0"/>
              <a:t>Specifickými zdravotními službami se rozumí:</a:t>
            </a:r>
          </a:p>
          <a:p>
            <a:r>
              <a:rPr lang="cs-CZ" dirty="0"/>
              <a:t>A) </a:t>
            </a:r>
            <a:r>
              <a:rPr lang="cs-CZ" u="sng" dirty="0"/>
              <a:t>zdravotnické služby poskytované za zvláštních podmínek, jsou jimi:</a:t>
            </a:r>
          </a:p>
          <a:p>
            <a:r>
              <a:rPr lang="cs-CZ" dirty="0"/>
              <a:t>a) asistovaná reprodukce</a:t>
            </a:r>
          </a:p>
          <a:p>
            <a:r>
              <a:rPr lang="cs-CZ" dirty="0"/>
              <a:t>b) sterilizace</a:t>
            </a:r>
          </a:p>
          <a:p>
            <a:r>
              <a:rPr lang="cs-CZ" dirty="0"/>
              <a:t>c) kastrace</a:t>
            </a:r>
          </a:p>
          <a:p>
            <a:r>
              <a:rPr lang="cs-CZ" dirty="0"/>
              <a:t>d) změna pohlaví  transsexuálních pacientů</a:t>
            </a:r>
          </a:p>
          <a:p>
            <a:r>
              <a:rPr lang="cs-CZ" dirty="0"/>
              <a:t>e) psychochirurgické výkony</a:t>
            </a:r>
          </a:p>
          <a:p>
            <a:r>
              <a:rPr lang="cs-CZ" dirty="0"/>
              <a:t>f) genetická vyšetření   </a:t>
            </a:r>
          </a:p>
          <a:p>
            <a:r>
              <a:rPr lang="cs-CZ" dirty="0"/>
              <a:t>g) odběry lidské krve a jejich složek, léčba krví nebo jejími složkami</a:t>
            </a:r>
          </a:p>
        </p:txBody>
      </p:sp>
    </p:spTree>
    <p:extLst>
      <p:ext uri="{BB962C8B-B14F-4D97-AF65-F5344CB8AC3E}">
        <p14:creationId xmlns:p14="http://schemas.microsoft.com/office/powerpoint/2010/main" val="228509871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B) </a:t>
            </a:r>
            <a:r>
              <a:rPr lang="cs-CZ" u="sng" dirty="0"/>
              <a:t>ověřování nových postupů použitím metody, která doposud nebyla v klinické praxi na živém člověku zavedena</a:t>
            </a:r>
          </a:p>
          <a:p>
            <a:r>
              <a:rPr lang="cs-CZ" dirty="0"/>
              <a:t>C) </a:t>
            </a:r>
            <a:r>
              <a:rPr lang="cs-CZ" u="sng" dirty="0"/>
              <a:t>posudková péče a lékařské posudky, </a:t>
            </a:r>
            <a:r>
              <a:rPr lang="cs-CZ" u="sng" dirty="0" err="1"/>
              <a:t>pracovnělékařské</a:t>
            </a:r>
            <a:r>
              <a:rPr lang="cs-CZ" u="sng" dirty="0"/>
              <a:t> služby, posuzování nemocí z povolání</a:t>
            </a:r>
          </a:p>
          <a:p>
            <a:r>
              <a:rPr lang="cs-CZ" dirty="0"/>
              <a:t>D) </a:t>
            </a:r>
            <a:r>
              <a:rPr lang="cs-CZ" u="sng" dirty="0"/>
              <a:t>lékařské ozáření a klinické audity</a:t>
            </a:r>
          </a:p>
          <a:p>
            <a:r>
              <a:rPr lang="cs-CZ" dirty="0"/>
              <a:t>E) </a:t>
            </a:r>
            <a:r>
              <a:rPr lang="cs-CZ" u="sng" dirty="0"/>
              <a:t>ochranné léčení </a:t>
            </a:r>
          </a:p>
        </p:txBody>
      </p:sp>
    </p:spTree>
    <p:extLst>
      <p:ext uri="{BB962C8B-B14F-4D97-AF65-F5344CB8AC3E}">
        <p14:creationId xmlns:p14="http://schemas.microsoft.com/office/powerpoint/2010/main" val="51204461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A a)- asistovaná reprodukce</a:t>
            </a:r>
          </a:p>
        </p:txBody>
      </p:sp>
      <p:sp>
        <p:nvSpPr>
          <p:cNvPr id="3" name="Zástupný symbol pro obsah 2"/>
          <p:cNvSpPr>
            <a:spLocks noGrp="1"/>
          </p:cNvSpPr>
          <p:nvPr>
            <p:ph idx="1"/>
          </p:nvPr>
        </p:nvSpPr>
        <p:spPr/>
        <p:txBody>
          <a:bodyPr>
            <a:normAutofit fontScale="70000" lnSpcReduction="20000"/>
          </a:bodyPr>
          <a:lstStyle/>
          <a:p>
            <a:r>
              <a:rPr lang="cs-CZ" u="sng" dirty="0"/>
              <a:t>Metody 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ženy </a:t>
            </a:r>
            <a:r>
              <a:rPr lang="cs-CZ" dirty="0"/>
              <a:t>buď</a:t>
            </a:r>
          </a:p>
          <a:p>
            <a:r>
              <a:rPr lang="cs-CZ" b="1" dirty="0"/>
              <a:t>a)</a:t>
            </a:r>
            <a:r>
              <a:rPr lang="cs-CZ" dirty="0"/>
              <a:t> </a:t>
            </a:r>
            <a:r>
              <a:rPr lang="cs-CZ" u="sng" dirty="0"/>
              <a:t>ze zdravotních důvodů</a:t>
            </a:r>
            <a:r>
              <a:rPr lang="cs-CZ" dirty="0"/>
              <a:t> při léčbě neplodnosti</a:t>
            </a:r>
          </a:p>
          <a:p>
            <a:r>
              <a:rPr lang="cs-CZ" b="1" dirty="0"/>
              <a:t>b)</a:t>
            </a:r>
            <a:r>
              <a:rPr lang="cs-CZ" dirty="0"/>
              <a:t> pokud jde o potřebu časného </a:t>
            </a:r>
            <a:r>
              <a:rPr lang="cs-CZ" u="sng" dirty="0"/>
              <a:t>genetického vyšetření</a:t>
            </a:r>
            <a:r>
              <a:rPr lang="cs-CZ" dirty="0"/>
              <a:t> lidského embrya, je-li zdraví dítěte ohroženo z důvodu prokazatelného rizika genetickou nemocí/vadou. </a:t>
            </a:r>
          </a:p>
          <a:p>
            <a:r>
              <a:rPr lang="cs-CZ" u="sng" dirty="0"/>
              <a:t>Pro účely oplodnění ženy lze použít:</a:t>
            </a:r>
          </a:p>
          <a:p>
            <a:r>
              <a:rPr lang="cs-CZ" dirty="0"/>
              <a:t>a) vajíčka získaná od této ženy,</a:t>
            </a:r>
          </a:p>
          <a:p>
            <a:r>
              <a:rPr lang="cs-CZ" dirty="0"/>
              <a:t>b) spermie získané od muže, který se ženou podstupuje léčbu neplodnosti společně, </a:t>
            </a:r>
          </a:p>
          <a:p>
            <a:r>
              <a:rPr lang="cs-CZ" dirty="0"/>
              <a:t>c) zárodečné buňky darované jinou osobou (anonymní dárce – tím může být jen žena od 18 do 35 let anebo muž od 18 do 40 let věku).</a:t>
            </a:r>
          </a:p>
          <a:p>
            <a:endParaRPr lang="cs-CZ" dirty="0"/>
          </a:p>
        </p:txBody>
      </p:sp>
    </p:spTree>
    <p:extLst>
      <p:ext uri="{BB962C8B-B14F-4D97-AF65-F5344CB8AC3E}">
        <p14:creationId xmlns:p14="http://schemas.microsoft.com/office/powerpoint/2010/main" val="316972556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a:t>Léčbu metodami asistované reprodukce (AR) může provádět pouze poskytovatel, kterému bylo uděleno oprávnění k poskytování zdravotních služeb v oboru reprodukční medicína.</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r>
              <a:rPr lang="cs-CZ" dirty="0"/>
              <a:t>Před zahájením postupů asistované reprodukce je poskytovatel povinen podat neplodnému páru informace o povaze navrhovaných postupů, jejich rizicích a trvalých následcích </a:t>
            </a:r>
            <a:r>
              <a:rPr lang="cs-CZ" dirty="0">
                <a:sym typeface="Wingdings"/>
              </a:rPr>
              <a:t> na základě této informace neplodný pár udělí písemný souhlas s provedením asistované reprodukce, který se založí do zdravotnické dokumentace vedené o příjemkyni.</a:t>
            </a:r>
          </a:p>
          <a:p>
            <a:r>
              <a:rPr lang="cs-CZ" dirty="0">
                <a:sym typeface="Wingdings"/>
              </a:rPr>
              <a:t>Poskytovatel, který je oprávněn provádět postupy AR, je povinen zajistit zachování anonymity případného anonymního dárce a i dítěte narozeného z AR.</a:t>
            </a:r>
          </a:p>
          <a:p>
            <a:r>
              <a:rPr lang="cs-CZ" dirty="0">
                <a:sym typeface="Wingdings"/>
              </a:rPr>
              <a:t>Za  odběr zárodečných buněk nevzniká osobě, které byly odebrány, nárok na finanční nebo jinou úhradu.  </a:t>
            </a:r>
            <a:endParaRPr lang="cs-CZ" dirty="0"/>
          </a:p>
        </p:txBody>
      </p:sp>
    </p:spTree>
    <p:extLst>
      <p:ext uri="{BB962C8B-B14F-4D97-AF65-F5344CB8AC3E}">
        <p14:creationId xmlns:p14="http://schemas.microsoft.com/office/powerpoint/2010/main" val="11887081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a:t>Ad) A b) - sterilizace</a:t>
            </a:r>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a:t>Zdravotní výkon zabraňující plodnosti bez odstranění nebo poškození pohlavních žláz; lze ji provést ze zdravotních, ale i jiných než zdravotních důvodů</a:t>
            </a:r>
            <a:r>
              <a:rPr lang="cs-CZ" sz="1900" dirty="0"/>
              <a:t>.</a:t>
            </a:r>
          </a:p>
          <a:p>
            <a:r>
              <a:rPr lang="cs-CZ" sz="1900" dirty="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a:t>a) písemného souhlasu zákonného zástupce,</a:t>
            </a:r>
          </a:p>
          <a:p>
            <a:r>
              <a:rPr lang="cs-CZ" sz="1900" dirty="0"/>
              <a:t>b) kladného stanoviska odborné komise (členy jsou 3 lékaři se specializovanou způsobilostí urologie/gynekologie, klinický psycholog, právník),</a:t>
            </a:r>
          </a:p>
          <a:p>
            <a:r>
              <a:rPr lang="cs-CZ" sz="1900" dirty="0"/>
              <a:t>c) souhlasu soudu místně příslušného k poskytovateli.</a:t>
            </a:r>
          </a:p>
          <a:p>
            <a:r>
              <a:rPr lang="cs-CZ" sz="1900" dirty="0"/>
              <a:t>Odbornou komisi sestavuje poskytovatel. </a:t>
            </a:r>
          </a:p>
          <a:p>
            <a:r>
              <a:rPr lang="cs-CZ" sz="1900" dirty="0"/>
              <a:t>Sterilizaci z jiných důvodů lze provést pacientovi staršímu 21 let na základě jeho písemné žádosti a po podání informace o povaze, následcích a rizicích zdravotního výkonu. Vyžaduje se písemný souhlas bezprostředně před provedením sterilizace. </a:t>
            </a:r>
          </a:p>
        </p:txBody>
      </p:sp>
    </p:spTree>
    <p:extLst>
      <p:ext uri="{BB962C8B-B14F-4D97-AF65-F5344CB8AC3E}">
        <p14:creationId xmlns:p14="http://schemas.microsoft.com/office/powerpoint/2010/main" val="411492195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A c) - kastrace</a:t>
            </a:r>
          </a:p>
        </p:txBody>
      </p:sp>
      <p:sp>
        <p:nvSpPr>
          <p:cNvPr id="3" name="Zástupný symbol pro obsah 2"/>
          <p:cNvSpPr>
            <a:spLocks noGrp="1"/>
          </p:cNvSpPr>
          <p:nvPr>
            <p:ph idx="1"/>
          </p:nvPr>
        </p:nvSpPr>
        <p:spPr/>
        <p:txBody>
          <a:bodyPr>
            <a:normAutofit fontScale="62500" lnSpcReduction="20000"/>
          </a:bodyPr>
          <a:lstStyle/>
          <a:p>
            <a:r>
              <a:rPr lang="cs-CZ" dirty="0"/>
              <a:t>Zákon č. 373 rozlišuje </a:t>
            </a:r>
            <a:r>
              <a:rPr lang="cs-CZ" u="sng" dirty="0"/>
              <a:t>dva druhy kastrace:</a:t>
            </a:r>
          </a:p>
          <a:p>
            <a:r>
              <a:rPr lang="cs-CZ" dirty="0"/>
              <a:t>a) </a:t>
            </a:r>
            <a:r>
              <a:rPr lang="cs-CZ" b="1" dirty="0"/>
              <a:t>terapeutickou</a:t>
            </a:r>
          </a:p>
          <a:p>
            <a:r>
              <a:rPr lang="cs-CZ" dirty="0"/>
              <a:t>b) </a:t>
            </a:r>
            <a:r>
              <a:rPr lang="cs-CZ" b="1" dirty="0"/>
              <a:t>testikulární.</a:t>
            </a:r>
          </a:p>
          <a:p>
            <a:r>
              <a:rPr lang="cs-CZ" dirty="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činu, </a:t>
            </a:r>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použít; skutečnost, že u pacienta nelze ze zdravotních důvodů účinně použít jiné léčebné metody, musí být prokázána výsledky odborných vyšetření.</a:t>
            </a:r>
          </a:p>
        </p:txBody>
      </p:sp>
    </p:spTree>
    <p:extLst>
      <p:ext uri="{BB962C8B-B14F-4D97-AF65-F5344CB8AC3E}">
        <p14:creationId xmlns:p14="http://schemas.microsoft.com/office/powerpoint/2010/main" val="74988725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Lze ji provést na základě </a:t>
            </a:r>
            <a:r>
              <a:rPr lang="cs-CZ" u="sng" dirty="0"/>
              <a:t>písemné žádosti pacienta</a:t>
            </a:r>
            <a:r>
              <a:rPr lang="cs-CZ" dirty="0"/>
              <a:t> a </a:t>
            </a:r>
            <a:r>
              <a:rPr lang="cs-CZ" u="sng" dirty="0"/>
              <a:t>kladného stanoviska odborné komise</a:t>
            </a:r>
            <a:r>
              <a:rPr lang="cs-CZ" dirty="0"/>
              <a:t>.</a:t>
            </a:r>
          </a:p>
          <a:p>
            <a:r>
              <a:rPr lang="cs-CZ" dirty="0"/>
              <a:t>U pacienta v ochranném léčení nebo ve výkonu zabezpečovací detence je zde ještě podmínkou </a:t>
            </a:r>
            <a:r>
              <a:rPr lang="cs-CZ" u="sng" dirty="0"/>
              <a:t>souhlas soudu</a:t>
            </a:r>
            <a:r>
              <a:rPr lang="cs-CZ" dirty="0"/>
              <a:t> místně příslušného poskytovateli.</a:t>
            </a:r>
          </a:p>
          <a:p>
            <a:r>
              <a:rPr lang="cs-CZ" dirty="0"/>
              <a:t>Odbornou komisi ustanovuje Ministerstvo zdravotnictví – ta podá pacientovi informaci o povaze zdravotního výkonu, jeho trvalých následcích a rizicích.</a:t>
            </a:r>
          </a:p>
          <a:p>
            <a:r>
              <a:rPr lang="cs-CZ" dirty="0"/>
              <a:t>Před započetím provedení kastrace je třeba </a:t>
            </a:r>
            <a:r>
              <a:rPr lang="cs-CZ" u="sng" dirty="0"/>
              <a:t>písemný souhlas pacienta</a:t>
            </a:r>
            <a:r>
              <a:rPr lang="cs-CZ" dirty="0"/>
              <a:t>.</a:t>
            </a:r>
          </a:p>
          <a:p>
            <a:r>
              <a:rPr lang="cs-CZ" dirty="0"/>
              <a:t>Kastraci nelze provést pacientovi zbavenému způsobilosti k právním úkonům a dále osobám ve výkonu vazby a trestu odnětí svobody. </a:t>
            </a:r>
          </a:p>
          <a:p>
            <a:endParaRPr lang="cs-CZ" dirty="0"/>
          </a:p>
        </p:txBody>
      </p:sp>
    </p:spTree>
    <p:extLst>
      <p:ext uri="{BB962C8B-B14F-4D97-AF65-F5344CB8AC3E}">
        <p14:creationId xmlns:p14="http://schemas.microsoft.com/office/powerpoint/2010/main" val="197115661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a:t>Ad) A d) – změna pohlaví transsexuálních pacientů</a:t>
            </a:r>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a:t>Provedení zdravotních výkonů, jejichž účelem je provedení změny pohlaví chirurgickým zákrokem při současném znemožnění reprodukční funkce</a:t>
            </a:r>
            <a:r>
              <a:rPr lang="cs-CZ" sz="1900" dirty="0"/>
              <a:t>. </a:t>
            </a:r>
          </a:p>
          <a:p>
            <a:r>
              <a:rPr lang="cs-CZ" sz="1900" b="1" dirty="0"/>
              <a:t>Transsexuální pacient </a:t>
            </a:r>
            <a:r>
              <a:rPr lang="cs-CZ" sz="1900" dirty="0"/>
              <a:t>= osoba, u níž je trvalý nesoulad mezi psychickým a tělesným pohlavím („porucha sexuální identifikace“).</a:t>
            </a:r>
          </a:p>
          <a:p>
            <a:r>
              <a:rPr lang="cs-CZ" sz="1900" u="sng" dirty="0"/>
              <a:t>Chirurgické výkony směřující ke změně pohlaví lze provést pacientovi:</a:t>
            </a:r>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a:t>Lze provést pacientovi staršímu 18 let na základě jeho písemné žádosti a kladného stanoviska odborné komise.; u pacienta zbaveného způsobilosti k právním úkonům je navíc ještě třeba souhlasu soudu. </a:t>
            </a:r>
          </a:p>
          <a:p>
            <a:r>
              <a:rPr lang="cs-CZ" sz="1900" dirty="0"/>
              <a:t>Odbornou komisi ustanovuje Ministerstvo zdravotnictví.</a:t>
            </a:r>
          </a:p>
          <a:p>
            <a:r>
              <a:rPr lang="cs-CZ" sz="1900" dirty="0"/>
              <a:t>S provedením změny pohlaví lze započít, jestliže k tomu pacient bezprostředně před započetím udělil písemný souhlas.   </a:t>
            </a:r>
          </a:p>
        </p:txBody>
      </p:sp>
    </p:spTree>
    <p:extLst>
      <p:ext uri="{BB962C8B-B14F-4D97-AF65-F5344CB8AC3E}">
        <p14:creationId xmlns:p14="http://schemas.microsoft.com/office/powerpoint/2010/main" val="1905973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Zákon č. 374/2011 Sb., o zdravotnické záchranné službě</a:t>
            </a:r>
          </a:p>
        </p:txBody>
      </p:sp>
      <p:sp>
        <p:nvSpPr>
          <p:cNvPr id="3" name="Zástupný symbol pro obsah 2"/>
          <p:cNvSpPr>
            <a:spLocks noGrp="1"/>
          </p:cNvSpPr>
          <p:nvPr>
            <p:ph idx="1"/>
          </p:nvPr>
        </p:nvSpPr>
        <p:spPr/>
        <p:txBody>
          <a:bodyPr>
            <a:normAutofit/>
          </a:bodyPr>
          <a:lstStyle/>
          <a:p>
            <a:r>
              <a:rPr lang="cs-CZ" dirty="0"/>
              <a:t>stanoví podmínky poskytování zdravotnické záchranné 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236341836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A e) psychochirurgické výkony</a:t>
            </a:r>
          </a:p>
        </p:txBody>
      </p:sp>
      <p:sp>
        <p:nvSpPr>
          <p:cNvPr id="3" name="Zástupný symbol pro obsah 2"/>
          <p:cNvSpPr>
            <a:spLocks noGrp="1"/>
          </p:cNvSpPr>
          <p:nvPr>
            <p:ph idx="1"/>
          </p:nvPr>
        </p:nvSpPr>
        <p:spPr/>
        <p:txBody>
          <a:bodyPr>
            <a:normAutofit fontScale="70000" lnSpcReduction="20000"/>
          </a:bodyPr>
          <a:lstStyle/>
          <a:p>
            <a:r>
              <a:rPr lang="cs-CZ" u="sng" dirty="0"/>
              <a:t>Neurochirurgický výkon, který se provádí k odstranění nebo zmírnění příznaků duševních nemocí v případě, kdy jsou již jiné léčebné metody vyčerpány a pokud existuje vysoká míra pravděpodobnosti, že výkon bude účinný</a:t>
            </a:r>
            <a:r>
              <a:rPr lang="cs-CZ" dirty="0"/>
              <a:t>.</a:t>
            </a:r>
          </a:p>
          <a:p>
            <a:r>
              <a:rPr lang="cs-CZ" dirty="0"/>
              <a:t>lze provést pacientovi, který dovršil věk 18 let, na základě</a:t>
            </a:r>
          </a:p>
          <a:p>
            <a:r>
              <a:rPr lang="cs-CZ" dirty="0"/>
              <a:t>a) písemného souhlasu pacienta a</a:t>
            </a:r>
          </a:p>
          <a:p>
            <a:r>
              <a:rPr lang="cs-CZ" dirty="0"/>
              <a:t>b) kladného stanoviska odborné komise.</a:t>
            </a:r>
          </a:p>
          <a:p>
            <a:r>
              <a:rPr lang="cs-CZ" dirty="0"/>
              <a:t>U nezletilého pacienta nebo pacienta s omezenou svéprávností je třeba písemný souhlas jeho zákonného zástupce a ještě souhlas soudu. </a:t>
            </a:r>
          </a:p>
          <a:p>
            <a:r>
              <a:rPr lang="cs-CZ" dirty="0"/>
              <a:t>Odbornou komisi ustanovuje Ministerstvo zdravotnictví – ta podá pacientovi (resp. jeho ZZ) informaci o povaze zdravotního výkonu, jeho trvalých následcích a rizicích.</a:t>
            </a:r>
          </a:p>
          <a:p>
            <a:r>
              <a:rPr lang="cs-CZ" dirty="0"/>
              <a:t>S prováděním </a:t>
            </a:r>
            <a:r>
              <a:rPr lang="cs-CZ" dirty="0" err="1"/>
              <a:t>psychochirurg</a:t>
            </a:r>
            <a:r>
              <a:rPr lang="cs-CZ" dirty="0"/>
              <a:t>. výkonu lze započít, jen pokud k tomu dal pacient písemný souhlas bezprostředně před započetím výkonu. </a:t>
            </a:r>
          </a:p>
          <a:p>
            <a:endParaRPr lang="cs-CZ" dirty="0"/>
          </a:p>
        </p:txBody>
      </p:sp>
    </p:spTree>
    <p:extLst>
      <p:ext uri="{BB962C8B-B14F-4D97-AF65-F5344CB8AC3E}">
        <p14:creationId xmlns:p14="http://schemas.microsoft.com/office/powerpoint/2010/main" val="422532718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A f) – genetická vyšetření</a:t>
            </a:r>
          </a:p>
        </p:txBody>
      </p:sp>
      <p:sp>
        <p:nvSpPr>
          <p:cNvPr id="3" name="Zástupný symbol pro obsah 2"/>
          <p:cNvSpPr>
            <a:spLocks noGrp="1"/>
          </p:cNvSpPr>
          <p:nvPr>
            <p:ph idx="1"/>
          </p:nvPr>
        </p:nvSpPr>
        <p:spPr/>
        <p:txBody>
          <a:bodyPr>
            <a:normAutofit fontScale="62500" lnSpcReduction="20000"/>
          </a:bodyPr>
          <a:lstStyle/>
          <a:p>
            <a:r>
              <a:rPr lang="cs-CZ" dirty="0"/>
              <a:t>Genetické vyšetření zahrnuje:</a:t>
            </a:r>
          </a:p>
          <a:p>
            <a:r>
              <a:rPr lang="cs-CZ" dirty="0"/>
              <a:t>a) </a:t>
            </a:r>
            <a:r>
              <a:rPr lang="cs-CZ" b="1" dirty="0"/>
              <a:t>klinické laboratorní vyšetření</a:t>
            </a:r>
          </a:p>
          <a:p>
            <a:r>
              <a:rPr lang="cs-CZ" dirty="0"/>
              <a:t>b) </a:t>
            </a:r>
            <a:r>
              <a:rPr lang="cs-CZ" b="1" dirty="0"/>
              <a:t>genetické laboratorní vyšetření</a:t>
            </a:r>
          </a:p>
          <a:p>
            <a:r>
              <a:rPr lang="cs-CZ" dirty="0"/>
              <a:t>Genetické </a:t>
            </a:r>
            <a:r>
              <a:rPr lang="cs-CZ" dirty="0" err="1"/>
              <a:t>vyšetení</a:t>
            </a:r>
            <a:r>
              <a:rPr lang="cs-CZ" dirty="0"/>
              <a:t> slouží ke stanovení podílu variant v lidském zárodečném genomu na rozvoj nemoci u vyšetřované osoby nebo jejich potomků </a:t>
            </a:r>
          </a:p>
          <a:p>
            <a:r>
              <a:rPr lang="cs-CZ" u="sng" dirty="0"/>
              <a:t>Je možné ho provést pouze pro účely:</a:t>
            </a:r>
          </a:p>
          <a:p>
            <a:r>
              <a:rPr lang="cs-CZ" dirty="0"/>
              <a:t>a) </a:t>
            </a:r>
            <a:r>
              <a:rPr lang="cs-CZ" b="1" dirty="0"/>
              <a:t>zdravotních služeb </a:t>
            </a:r>
            <a:r>
              <a:rPr lang="cs-CZ" dirty="0"/>
              <a:t>(např. k optimalizaci léčby, ke </a:t>
            </a:r>
            <a:r>
              <a:rPr lang="cs-CZ" dirty="0" err="1"/>
              <a:t>screeningu</a:t>
            </a:r>
            <a:r>
              <a:rPr lang="cs-CZ" dirty="0"/>
              <a:t> novorozenců za účelem geneticky podmíněných nemoci apod.)</a:t>
            </a:r>
          </a:p>
          <a:p>
            <a:r>
              <a:rPr lang="cs-CZ" dirty="0"/>
              <a:t>b) biomedicínského </a:t>
            </a:r>
            <a:r>
              <a:rPr lang="cs-CZ" b="1" dirty="0"/>
              <a:t>výzkumu</a:t>
            </a:r>
            <a:r>
              <a:rPr lang="cs-CZ" dirty="0"/>
              <a:t> spojeného se zdravím a jeho poruchami.</a:t>
            </a:r>
          </a:p>
          <a:p>
            <a:r>
              <a:rPr lang="cs-CZ" dirty="0"/>
              <a:t>Genetické vyšetření lze provést pacientovi na základě informace o jeho účelu, povaze a dopadu na zdraví a možných rizicích a dále na základě jeho písemného souhlasu, popř. souhlasu jeho ZZ.</a:t>
            </a:r>
          </a:p>
          <a:p>
            <a:r>
              <a:rPr lang="cs-CZ" dirty="0"/>
              <a:t>Za podstoupení genetického vyšetření nesmí být pacientovi nabídnuta nebo poskytnuta finanční odměna nebo jiný prospěch, stejně tak s odmítnutím genetického vyšetření nesmí být spojena žádná újma.</a:t>
            </a:r>
          </a:p>
          <a:p>
            <a:endParaRPr lang="cs-CZ" dirty="0"/>
          </a:p>
        </p:txBody>
      </p:sp>
    </p:spTree>
    <p:extLst>
      <p:ext uri="{BB962C8B-B14F-4D97-AF65-F5344CB8AC3E}">
        <p14:creationId xmlns:p14="http://schemas.microsoft.com/office/powerpoint/2010/main" val="65639992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  </a:t>
            </a:r>
          </a:p>
        </p:txBody>
      </p:sp>
    </p:spTree>
    <p:extLst>
      <p:ext uri="{BB962C8B-B14F-4D97-AF65-F5344CB8AC3E}">
        <p14:creationId xmlns:p14="http://schemas.microsoft.com/office/powerpoint/2010/main" val="251368726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Ad) A g) – odběry lidské krve a jejích složek</a:t>
            </a:r>
          </a:p>
        </p:txBody>
      </p:sp>
      <p:sp>
        <p:nvSpPr>
          <p:cNvPr id="3" name="Zástupný symbol pro obsah 2"/>
          <p:cNvSpPr>
            <a:spLocks noGrp="1"/>
          </p:cNvSpPr>
          <p:nvPr>
            <p:ph idx="1"/>
          </p:nvPr>
        </p:nvSpPr>
        <p:spPr/>
        <p:txBody>
          <a:bodyPr>
            <a:noAutofit/>
          </a:bodyPr>
          <a:lstStyle/>
          <a:p>
            <a:r>
              <a:rPr lang="cs-CZ" sz="2100" u="sng" dirty="0"/>
              <a:t>Odběry lidské krve a jejích složek pro výrobu transfuzních přípravků a krevních derivátů a pro použití u člověka může provádět jen poskytovatel oprávněný k takové výrobě podle zákona o léčivech.</a:t>
            </a:r>
          </a:p>
          <a:p>
            <a:r>
              <a:rPr lang="cs-CZ" sz="2100" u="sng" dirty="0"/>
              <a:t>Krev pro uvedené účely nelze odebrat osobám:</a:t>
            </a:r>
          </a:p>
          <a:p>
            <a:r>
              <a:rPr lang="cs-CZ" sz="2100" dirty="0"/>
              <a:t>a) nezletilým; to neplatí v případech, kdy nelze odběr krve od nezletilého nahradit odběrem krve od osoby zletilé,</a:t>
            </a:r>
          </a:p>
          <a:p>
            <a:r>
              <a:rPr lang="cs-CZ" sz="2100" dirty="0"/>
              <a:t>b) umístěným v policejní cele, ve výkonu vazby, trestu odnětí svobody nebo zabezpečovací detence,</a:t>
            </a:r>
          </a:p>
          <a:p>
            <a:r>
              <a:rPr lang="cs-CZ" sz="2100" dirty="0"/>
              <a:t>c) umístěným v zařízení pro výkon ústavní nebo ochranné výchovy,</a:t>
            </a:r>
          </a:p>
          <a:p>
            <a:r>
              <a:rPr lang="cs-CZ" sz="2100" dirty="0"/>
              <a:t>d) při nařízené izolaci, karanténním opatření nebo v rámci výkonu lůžkového ochranného léčení, nebo</a:t>
            </a:r>
          </a:p>
          <a:p>
            <a:r>
              <a:rPr lang="cs-CZ" sz="2100" dirty="0"/>
              <a:t>e) hospitalizovaným bez jejich souhlasu.</a:t>
            </a:r>
          </a:p>
          <a:p>
            <a:r>
              <a:rPr lang="cs-CZ" sz="2100" dirty="0"/>
              <a:t> Léčbou krví se rozumí podání transfúzních přípravků pacientovi v rámci preventivní léčebné péče. </a:t>
            </a:r>
          </a:p>
        </p:txBody>
      </p:sp>
    </p:spTree>
    <p:extLst>
      <p:ext uri="{BB962C8B-B14F-4D97-AF65-F5344CB8AC3E}">
        <p14:creationId xmlns:p14="http://schemas.microsoft.com/office/powerpoint/2010/main" val="311055868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Za posouzení slučitelnosti transfúzního přípravku s krví příjemce odpovídá poskytovatel, který provádí transfúzi.</a:t>
            </a:r>
          </a:p>
          <a:p>
            <a:r>
              <a:rPr lang="cs-CZ" dirty="0"/>
              <a:t>Záznam o slučitelnosti je součástí zdravotnické dokumentace pacienta.</a:t>
            </a:r>
          </a:p>
          <a:p>
            <a:r>
              <a:rPr lang="cs-CZ" u="sng" dirty="0"/>
              <a:t>Za odebranou krev nevzniká osobě, které byla krev odebrána, nárok na finanční odměnu, s výjimkou účelně vynaložených výdajů spojených s odběrem krve, o které osoba požádá, a to do max. výše 5 % minimální mzdy</a:t>
            </a:r>
            <a:r>
              <a:rPr lang="cs-CZ" dirty="0"/>
              <a:t>. </a:t>
            </a:r>
          </a:p>
        </p:txBody>
      </p:sp>
    </p:spTree>
    <p:extLst>
      <p:ext uri="{BB962C8B-B14F-4D97-AF65-F5344CB8AC3E}">
        <p14:creationId xmlns:p14="http://schemas.microsoft.com/office/powerpoint/2010/main" val="409166453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a:t>Ad) B) – ověřování nových postupů  použitím metody doposud nezavedené v klinické praxi na živém člověku</a:t>
            </a:r>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nezavedené metody, pouze za podmínek stanovených tímto zákonem.</a:t>
            </a:r>
          </a:p>
          <a:p>
            <a:r>
              <a:rPr lang="cs-CZ" sz="2000" b="1" u="sng" dirty="0"/>
              <a:t>Ověřování nezavedené metody lze provádět pouze za předpokladu, že</a:t>
            </a:r>
          </a:p>
          <a:p>
            <a:r>
              <a:rPr lang="cs-CZ" sz="2000" dirty="0"/>
              <a:t>a) pacient, na němž má být nezavedená metoda ověřována, s tím udělil </a:t>
            </a:r>
            <a:r>
              <a:rPr lang="cs-CZ" sz="2000" u="sng" dirty="0"/>
              <a:t>písemný souhlas</a:t>
            </a:r>
            <a:r>
              <a:rPr lang="cs-CZ" sz="2000" dirty="0"/>
              <a:t>,</a:t>
            </a:r>
          </a:p>
          <a:p>
            <a:r>
              <a:rPr lang="cs-CZ" sz="2000" dirty="0"/>
              <a:t>b) lze očekávat, že nezavedená metoda přinese </a:t>
            </a:r>
            <a:r>
              <a:rPr lang="cs-CZ" sz="2000" u="sng" dirty="0"/>
              <a:t>příznivé výsledky ve prospěch pacienta</a:t>
            </a:r>
            <a:r>
              <a:rPr lang="cs-CZ" sz="2000" dirty="0"/>
              <a:t>, na němž má být ověřována,</a:t>
            </a:r>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86597675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Ověřování nelze provádět na osobách ve výkonu vazby, trestu odnětí svobody nebo zabezpečovací detence, pokud takové ověření není jedinou možnou alternativou léčby u jinak neléčitelného onemocnění.</a:t>
            </a:r>
          </a:p>
          <a:p>
            <a:r>
              <a:rPr lang="cs-CZ" dirty="0"/>
              <a:t>Ověřování nezavedené metody může provádět jen poskytovatel, kterému MZ udělilo povolení k ověřování nezavedené metody.</a:t>
            </a:r>
          </a:p>
          <a:p>
            <a:r>
              <a:rPr lang="cs-CZ" dirty="0"/>
              <a:t>Poskytovatel, který hodlá ověřovat nezavedenou metodu, musí sestavit pro tento účel </a:t>
            </a:r>
            <a:r>
              <a:rPr lang="cs-CZ" u="sng" dirty="0"/>
              <a:t>etickou komisi </a:t>
            </a:r>
            <a:r>
              <a:rPr lang="cs-CZ" dirty="0"/>
              <a:t>a </a:t>
            </a:r>
            <a:r>
              <a:rPr lang="cs-CZ" u="sng" dirty="0"/>
              <a:t>uzavřít pojištění odpovědnosti za škodu na zdraví</a:t>
            </a:r>
            <a:r>
              <a:rPr lang="cs-CZ" dirty="0"/>
              <a:t> způsobenou pacientům v souvislosti s ověřováním nezavedené metody.  </a:t>
            </a:r>
          </a:p>
          <a:p>
            <a:r>
              <a:rPr lang="cs-CZ" b="1" u="sng" dirty="0"/>
              <a:t>Poskytovatel ověřující nezavedenou metodu je povinen:</a:t>
            </a:r>
          </a:p>
          <a:p>
            <a:r>
              <a:rPr lang="cs-CZ" dirty="0"/>
              <a:t>a) podávat ministerstvu ve lhůtách stanovených v povolení k ověřování nezavedené metody zprávy o jednotlivých etapách ověřování, </a:t>
            </a:r>
          </a:p>
        </p:txBody>
      </p:sp>
    </p:spTree>
    <p:extLst>
      <p:ext uri="{BB962C8B-B14F-4D97-AF65-F5344CB8AC3E}">
        <p14:creationId xmlns:p14="http://schemas.microsoft.com/office/powerpoint/2010/main" val="23132872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000" dirty="0"/>
              <a:t>b)  neprodleně přerušit nebo zastavit ověřování nezavedené metody, vznikne-li opodstatněná pochybnost, že nezavedená metoda nepřinese předpokládaný výsledek, nebo že její ověřování by mohlo vést k dlouhodobému nebo vážnému poškození zdraví pacienta, na němž je ověřována; tuto skutečnost je povinen neprodleně oznámit MZ,</a:t>
            </a:r>
          </a:p>
          <a:p>
            <a:r>
              <a:rPr lang="cs-CZ" sz="2000" dirty="0"/>
              <a:t>c) neprodleně oznámit MZ a Státnímu úřadu pro jadernou bezpečnost, pokud vydal souhlasné závazné stanovisko, vzniklou nežádoucí příhodu; nežádoucí příhodou se rozumí nepříznivá změna zdravotního stavu pacienta vzniklá v důsledku ověřování nezavedené metody,</a:t>
            </a:r>
          </a:p>
          <a:p>
            <a:r>
              <a:rPr lang="cs-CZ" sz="2000" dirty="0"/>
              <a:t>d) umožnit kontrolu v průběhu ověřování nezavedené metody osobám pověřeným MZ, Státním úřadem pro jadernou bezpečnost, pokud vydal souhlasné závazné stanovisko, nebo členům etické komise.</a:t>
            </a:r>
          </a:p>
          <a:p>
            <a:r>
              <a:rPr lang="cs-CZ" sz="2000" dirty="0"/>
              <a:t>Poskytovatel je povinen předložit do 30 dnů po ukončení ověřování nezavedené metody MZ závěrečnou zprávu o výsledku ověřování a </a:t>
            </a:r>
            <a:r>
              <a:rPr lang="cs-CZ" sz="2000" u="sng" dirty="0"/>
              <a:t>MZ pak uzná nebo neuzná nezavedenou metodu jako standardní </a:t>
            </a:r>
            <a:r>
              <a:rPr lang="cs-CZ" sz="2000" dirty="0"/>
              <a:t>– informuje pak o tom ve svém Věstníku. </a:t>
            </a:r>
          </a:p>
          <a:p>
            <a:endParaRPr lang="cs-CZ" sz="2200" dirty="0"/>
          </a:p>
        </p:txBody>
      </p:sp>
    </p:spTree>
    <p:extLst>
      <p:ext uri="{BB962C8B-B14F-4D97-AF65-F5344CB8AC3E}">
        <p14:creationId xmlns:p14="http://schemas.microsoft.com/office/powerpoint/2010/main" val="44772243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t>Ad) C) Posudková péče, lékařské posudky, </a:t>
            </a:r>
            <a:r>
              <a:rPr lang="cs-CZ" sz="3600" dirty="0" err="1"/>
              <a:t>pracovnělékařské</a:t>
            </a:r>
            <a:r>
              <a:rPr lang="cs-CZ" sz="3600" dirty="0"/>
              <a:t> služby, posuzování nemocí z povolání</a:t>
            </a:r>
          </a:p>
        </p:txBody>
      </p:sp>
      <p:sp>
        <p:nvSpPr>
          <p:cNvPr id="3" name="Zástupný symbol pro obsah 2"/>
          <p:cNvSpPr>
            <a:spLocks noGrp="1"/>
          </p:cNvSpPr>
          <p:nvPr>
            <p:ph idx="1"/>
          </p:nvPr>
        </p:nvSpPr>
        <p:spPr/>
        <p:txBody>
          <a:bodyPr>
            <a:noAutofit/>
          </a:bodyPr>
          <a:lstStyle/>
          <a:p>
            <a:r>
              <a:rPr lang="cs-CZ" sz="1900" b="1" u="sng" dirty="0"/>
              <a:t>I. Posudková péče a lékařské prohlídky</a:t>
            </a:r>
          </a:p>
          <a:p>
            <a:r>
              <a:rPr lang="cs-CZ" sz="1900" dirty="0"/>
              <a:t>Posudkovou péčí se rozumí posuzování:</a:t>
            </a:r>
          </a:p>
          <a:p>
            <a:r>
              <a:rPr lang="cs-CZ" sz="1900" dirty="0"/>
              <a:t>a) zdravotní způsobilosti ke vzdělávání  pro potřeby škol a školských zařízení nebo k tělesné výchově a sportu nebo k jiným činnostem,</a:t>
            </a:r>
          </a:p>
          <a:p>
            <a:r>
              <a:rPr lang="cs-CZ" sz="1900" dirty="0"/>
              <a:t>b) zdravotní způsobilosti pro potřebu a na žádost správních orgánů nebo jiných orgánů v případech stanovených právními předpisy,</a:t>
            </a:r>
          </a:p>
          <a:p>
            <a:r>
              <a:rPr lang="cs-CZ" sz="1900" dirty="0"/>
              <a:t>c) zdravotní způsobilosti na vyžádání pacientem nebo ZZ pacienta nebo s jejich souhlasem na vyžádání právnickou osobou,</a:t>
            </a:r>
          </a:p>
          <a:p>
            <a:r>
              <a:rPr lang="cs-CZ" sz="1900" dirty="0"/>
              <a:t>d) zdravotní způsobilosti k práci na základě </a:t>
            </a:r>
            <a:r>
              <a:rPr lang="cs-CZ" sz="1900" dirty="0" err="1"/>
              <a:t>pracovnělékařské</a:t>
            </a:r>
            <a:r>
              <a:rPr lang="cs-CZ" sz="1900" dirty="0"/>
              <a:t> prohlídky; zejména posuzování zdravotní způsobilosti zaměstnanců nebo osob ucházejících se o zaměstnání,</a:t>
            </a:r>
          </a:p>
          <a:p>
            <a:r>
              <a:rPr lang="cs-CZ" sz="1900" dirty="0"/>
              <a:t>e) zdravotního stavu v souvislosti s nemocí z povolání nebo ohrožením nemocí z povolání, </a:t>
            </a:r>
          </a:p>
          <a:p>
            <a:r>
              <a:rPr lang="cs-CZ" sz="1900" dirty="0"/>
              <a:t>f) zdravotního stavu pro účely nemocenského pojištění a pro potřeby úřadu práce,</a:t>
            </a:r>
          </a:p>
          <a:p>
            <a:r>
              <a:rPr lang="cs-CZ" sz="1900" dirty="0"/>
              <a:t>g) zdravotního stavu pacienta pro jiné účely.</a:t>
            </a:r>
            <a:br>
              <a:rPr lang="cs-CZ" sz="1900" dirty="0"/>
            </a:br>
            <a:endParaRPr lang="cs-CZ" sz="1900" dirty="0"/>
          </a:p>
        </p:txBody>
      </p:sp>
    </p:spTree>
    <p:extLst>
      <p:ext uri="{BB962C8B-B14F-4D97-AF65-F5344CB8AC3E}">
        <p14:creationId xmlns:p14="http://schemas.microsoft.com/office/powerpoint/2010/main" val="227905257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0000" lnSpcReduction="20000"/>
          </a:bodyPr>
          <a:lstStyle/>
          <a:p>
            <a:r>
              <a:rPr lang="cs-CZ" dirty="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a:t>Vydává ho registrující poskytovatel posuzované osoby – zpravidla jím je lékař se způsobilostí v oboru všeobecné praktické lékařství  nebo v oboru praktický lékař pro děti a dorost.</a:t>
            </a:r>
          </a:p>
          <a:p>
            <a:r>
              <a:rPr lang="cs-CZ" dirty="0"/>
              <a:t>Z lékařského posudku musí být zřejmé, zda je posuzovaná osoba pro daný účel zdravotně </a:t>
            </a:r>
            <a:r>
              <a:rPr lang="cs-CZ" u="sng" dirty="0"/>
              <a:t>způsobilá či nikoliv </a:t>
            </a:r>
            <a:r>
              <a:rPr lang="cs-CZ" dirty="0"/>
              <a:t>nebo </a:t>
            </a:r>
            <a:r>
              <a:rPr lang="cs-CZ" u="sng" dirty="0"/>
              <a:t>způsobilá s podmínkou.</a:t>
            </a:r>
            <a:r>
              <a:rPr lang="cs-CZ" dirty="0"/>
              <a:t> </a:t>
            </a:r>
          </a:p>
          <a:p>
            <a:r>
              <a:rPr lang="cs-CZ" dirty="0"/>
              <a:t>Součástí posudku musí být </a:t>
            </a:r>
            <a:r>
              <a:rPr lang="cs-CZ" u="sng" dirty="0"/>
              <a:t>poučení o možnosti podat návrh na jeho přezkoumání.</a:t>
            </a:r>
          </a:p>
          <a:p>
            <a:r>
              <a:rPr lang="cs-CZ" dirty="0"/>
              <a:t>Posudek je součástí zdravotnické dokumentace a návrhy na vydání lékařského posudku hradí ten, kdo o něj žádá.</a:t>
            </a:r>
          </a:p>
          <a:p>
            <a:r>
              <a:rPr lang="cs-CZ" dirty="0"/>
              <a:t>Poskytovatel, který vydal lékařský posudek, ho neprodleně předá osobě posuzované a případně i osobě, která o jeho vydání požádala.</a:t>
            </a:r>
          </a:p>
        </p:txBody>
      </p:sp>
    </p:spTree>
    <p:extLst>
      <p:ext uri="{BB962C8B-B14F-4D97-AF65-F5344CB8AC3E}">
        <p14:creationId xmlns:p14="http://schemas.microsoft.com/office/powerpoint/2010/main" val="3570939256"/>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21789</TotalTime>
  <Words>8823</Words>
  <Application>Microsoft Office PowerPoint</Application>
  <PresentationFormat>Předvádění na obrazovce (4:3)</PresentationFormat>
  <Paragraphs>690</Paragraphs>
  <Slides>107</Slides>
  <Notes>1</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107</vt:i4>
      </vt:variant>
    </vt:vector>
  </HeadingPairs>
  <TitlesOfParts>
    <vt:vector size="110" baseType="lpstr">
      <vt:lpstr>Arial</vt:lpstr>
      <vt:lpstr>Calibri</vt:lpstr>
      <vt:lpstr>Motiv systému Office</vt:lpstr>
      <vt:lpstr>Právo a legislativa </vt:lpstr>
      <vt:lpstr>Obsah</vt:lpstr>
      <vt:lpstr>Prezentace aplikace PowerPoint</vt:lpstr>
      <vt:lpstr>Prezentace aplikace PowerPoint</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Oprávnění k poskytování zdravotní služby</vt:lpstr>
      <vt:lpstr>Prezentace aplikace PowerPoint</vt:lpstr>
      <vt:lpstr>Odborný zástupce</vt:lpstr>
      <vt:lpstr>Prezentace aplikace PowerPoint</vt:lpstr>
      <vt:lpstr>Prezentace aplikace PowerPoint</vt:lpstr>
      <vt:lpstr>Prezentace aplikace PowerPoint</vt:lpstr>
      <vt:lpstr>Překážky udělení oprávnění k poskytování zdravotních služeb</vt:lpstr>
      <vt:lpstr>Žádost o udělení oprávnění (náležitosti)</vt:lpstr>
      <vt:lpstr>Prezentace aplikace PowerPoint</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Prezentace aplikace PowerPoint</vt:lpstr>
      <vt:lpstr>Právo na informace (též informovaný souhlas, z angl. informed consent)</vt:lpstr>
      <vt:lpstr>Prezentace aplikace PowerPoint</vt:lpstr>
      <vt:lpstr>Dříve vyslovené přání</vt:lpstr>
      <vt:lpstr>Utajený porod</vt:lpstr>
      <vt:lpstr>Výjimky ze zásady souhlasu s poskytováním zdravotních služeb</vt:lpstr>
      <vt:lpstr>Omezení volného pohybu pacienta</vt:lpstr>
      <vt:lpstr>Povinnosti pacienta při poskytování zdravotních služeb (§ 41)</vt:lpstr>
      <vt:lpstr>Práva a povinnosti zákonného zástupce pacienta</vt:lpstr>
      <vt:lpstr>Zdravotní služby a zaopatření poskytovaná v dětských domovech pro děti do 3 let věku</vt:lpstr>
      <vt:lpstr>Hospic</vt:lpstr>
      <vt:lpstr>Postavení poskytovatelů zdravotní služby a zdravotnických pracovníků při poskytování zdravotních služeb (ZS)</vt:lpstr>
      <vt:lpstr>Prezentace aplikace PowerPoint</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Prezentace aplikace PowerPoint</vt:lpstr>
      <vt:lpstr>Ad) A b) - sterilizace</vt:lpstr>
      <vt:lpstr>Ad) A c) - kastrace</vt:lpstr>
      <vt:lpstr>Prezentace aplikace PowerPoint</vt:lpstr>
      <vt:lpstr>Ad) A d) – změna pohlaví transsexuálních pacientů</vt:lpstr>
      <vt:lpstr>Ad) A e) psychochirurgické výkony</vt:lpstr>
      <vt:lpstr>Ad) A f) – genetická vyšetření</vt:lpstr>
      <vt:lpstr>Prezentace aplikace PowerPoint</vt:lpstr>
      <vt:lpstr>Ad) A g) – odběry lidské krve a jejích složek</vt:lpstr>
      <vt:lpstr>Prezentace aplikace PowerPoint</vt:lpstr>
      <vt:lpstr>Ad) B) – ověřování nových postupů  použitím metody doposud nezavedené v klinické praxi na živém člověku</vt:lpstr>
      <vt:lpstr>Prezentace aplikace PowerPoint</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Prezentace aplikace PowerPoint</vt:lpstr>
      <vt:lpstr>Děkuji Vám za pozornost.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Právo ve zdravotnictví</dc:title>
  <dc:creator>M</dc:creator>
  <cp:lastModifiedBy>lidmilahamplova@seznam.cz</cp:lastModifiedBy>
  <cp:revision>150</cp:revision>
  <dcterms:created xsi:type="dcterms:W3CDTF">2020-09-06T10:15:15Z</dcterms:created>
  <dcterms:modified xsi:type="dcterms:W3CDTF">2020-11-01T16:29:26Z</dcterms:modified>
</cp:coreProperties>
</file>