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81" r:id="rId3"/>
    <p:sldId id="282" r:id="rId4"/>
    <p:sldId id="283" r:id="rId5"/>
    <p:sldId id="286" r:id="rId6"/>
    <p:sldId id="287" r:id="rId7"/>
    <p:sldId id="288" r:id="rId8"/>
    <p:sldId id="289" r:id="rId9"/>
    <p:sldId id="290" r:id="rId10"/>
    <p:sldId id="257" r:id="rId11"/>
    <p:sldId id="258" r:id="rId12"/>
    <p:sldId id="317" r:id="rId13"/>
    <p:sldId id="318" r:id="rId14"/>
    <p:sldId id="259" r:id="rId15"/>
    <p:sldId id="294" r:id="rId16"/>
    <p:sldId id="260" r:id="rId17"/>
    <p:sldId id="262" r:id="rId18"/>
    <p:sldId id="278" r:id="rId19"/>
    <p:sldId id="293" r:id="rId20"/>
    <p:sldId id="263" r:id="rId21"/>
    <p:sldId id="307" r:id="rId22"/>
    <p:sldId id="264" r:id="rId23"/>
    <p:sldId id="265" r:id="rId24"/>
    <p:sldId id="266" r:id="rId25"/>
    <p:sldId id="267" r:id="rId26"/>
    <p:sldId id="268" r:id="rId27"/>
    <p:sldId id="279" r:id="rId28"/>
    <p:sldId id="269" r:id="rId29"/>
    <p:sldId id="276" r:id="rId30"/>
    <p:sldId id="299" r:id="rId31"/>
    <p:sldId id="270" r:id="rId32"/>
    <p:sldId id="277" r:id="rId33"/>
    <p:sldId id="300" r:id="rId34"/>
    <p:sldId id="304" r:id="rId35"/>
    <p:sldId id="301" r:id="rId36"/>
    <p:sldId id="309" r:id="rId37"/>
    <p:sldId id="310" r:id="rId38"/>
    <p:sldId id="312" r:id="rId39"/>
    <p:sldId id="311" r:id="rId40"/>
    <p:sldId id="305" r:id="rId41"/>
    <p:sldId id="271" r:id="rId42"/>
    <p:sldId id="308" r:id="rId43"/>
    <p:sldId id="306" r:id="rId44"/>
    <p:sldId id="272" r:id="rId45"/>
    <p:sldId id="314" r:id="rId46"/>
    <p:sldId id="316" r:id="rId47"/>
    <p:sldId id="292" r:id="rId48"/>
    <p:sldId id="295" r:id="rId49"/>
    <p:sldId id="296" r:id="rId50"/>
    <p:sldId id="280" r:id="rId51"/>
    <p:sldId id="297" r:id="rId52"/>
    <p:sldId id="298" r:id="rId53"/>
    <p:sldId id="274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2" autoAdjust="0"/>
    <p:restoredTop sz="94286" autoAdjust="0"/>
  </p:normalViewPr>
  <p:slideViewPr>
    <p:cSldViewPr>
      <p:cViewPr>
        <p:scale>
          <a:sx n="70" d="100"/>
          <a:sy n="70" d="100"/>
        </p:scale>
        <p:origin x="-116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AEB8-882E-43ED-82DA-4B5FB17C2642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C9F58-CEBC-49D1-A1E5-8B6DDF212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4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3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2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8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82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29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14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0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51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08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67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6FC7-2FA0-458C-AB8E-C5CA7AE52640}" type="datetimeFigureOut">
              <a:rPr lang="cs-CZ" smtClean="0"/>
              <a:t>22.9.2015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8B3DE-EC0D-428B-9CBE-7EFA40F75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37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48.png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Radiologie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4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Elektromagnetické spektrum</a:t>
            </a:r>
            <a:endParaRPr lang="cs-CZ" dirty="0"/>
          </a:p>
        </p:txBody>
      </p:sp>
      <p:pic>
        <p:nvPicPr>
          <p:cNvPr id="1026" name="Picture 2" descr="C:\Users\rtg\Desktop\elmg.spek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1" y="1230922"/>
            <a:ext cx="7104183" cy="50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43000"/>
            <a:ext cx="7543800" cy="47244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Elektromagnetické spektrum zahrnuje elektromagnetické záření všech možných vlnových délek. </a:t>
            </a:r>
          </a:p>
          <a:p>
            <a:endParaRPr lang="cs-CZ" sz="2000" dirty="0" smtClean="0"/>
          </a:p>
          <a:p>
            <a:r>
              <a:rPr lang="cs-CZ" sz="2000" dirty="0" smtClean="0"/>
              <a:t>Elektromagnetické záření o vlnové délce λ (ve vakuu) má frekvenci f a jemu připisovaný foton má energii E. Vztah mezi nimi vyjadřují následující rovnice:</a:t>
            </a:r>
          </a:p>
          <a:p>
            <a:pPr>
              <a:buFont typeface="Wingdings" pitchFamily="2" charset="2"/>
              <a:buNone/>
            </a:pPr>
            <a:endParaRPr lang="cs-CZ" sz="2000" dirty="0" smtClean="0"/>
          </a:p>
          <a:p>
            <a:pPr lvl="1">
              <a:buSzPct val="65000"/>
              <a:buFont typeface="Wingdings" pitchFamily="2" charset="2"/>
              <a:buNone/>
            </a:pPr>
            <a:r>
              <a:rPr lang="cs-CZ" sz="2000" dirty="0" smtClean="0"/>
              <a:t>                               a </a:t>
            </a:r>
          </a:p>
          <a:p>
            <a:pPr lvl="1">
              <a:buSzPct val="65000"/>
              <a:buFont typeface="Wingdings" pitchFamily="2" charset="2"/>
              <a:buNone/>
            </a:pPr>
            <a:r>
              <a:rPr lang="cs-CZ" sz="2000" dirty="0" smtClean="0"/>
              <a:t>    </a:t>
            </a:r>
          </a:p>
          <a:p>
            <a:pPr lvl="1">
              <a:buSzPct val="65000"/>
              <a:buFont typeface="Wingdings" pitchFamily="2" charset="2"/>
              <a:buNone/>
            </a:pPr>
            <a:r>
              <a:rPr lang="cs-CZ" sz="2000" dirty="0" smtClean="0"/>
              <a:t>kde c je rychlost světla (3×10</a:t>
            </a:r>
            <a:r>
              <a:rPr lang="cs-CZ" sz="2000" baseline="30000" dirty="0" smtClean="0"/>
              <a:t>8</a:t>
            </a:r>
            <a:r>
              <a:rPr lang="cs-CZ" sz="2000" dirty="0" smtClean="0"/>
              <a:t> m/s) a </a:t>
            </a:r>
          </a:p>
          <a:p>
            <a:pPr lvl="1">
              <a:buSzPct val="65000"/>
              <a:buFont typeface="Wingdings" pitchFamily="2" charset="2"/>
              <a:buNone/>
            </a:pPr>
            <a:r>
              <a:rPr lang="cs-CZ" sz="2000" dirty="0" smtClean="0"/>
              <a:t>h = 6.65 × 10</a:t>
            </a:r>
            <a:r>
              <a:rPr lang="cs-CZ" sz="2000" baseline="30000" dirty="0" smtClean="0"/>
              <a:t>−34</a:t>
            </a:r>
            <a:r>
              <a:rPr lang="cs-CZ" sz="2000" dirty="0" smtClean="0"/>
              <a:t> </a:t>
            </a:r>
            <a:r>
              <a:rPr lang="cs-CZ" sz="2000" dirty="0" err="1" smtClean="0"/>
              <a:t>J·s</a:t>
            </a:r>
            <a:r>
              <a:rPr lang="cs-CZ" sz="2000" dirty="0"/>
              <a:t> </a:t>
            </a:r>
            <a:r>
              <a:rPr lang="cs-CZ" sz="2000" dirty="0" smtClean="0"/>
              <a:t> je Planckova konstanta.</a:t>
            </a:r>
            <a:endParaRPr lang="cs-CZ" sz="2000" dirty="0"/>
          </a:p>
        </p:txBody>
      </p:sp>
      <p:pic>
        <p:nvPicPr>
          <p:cNvPr id="5" name="Picture 5" descr="C:\Documents and Settings\laborant\Plocha\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laborant\Plocha\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11" y="3587262"/>
            <a:ext cx="777875" cy="3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zobrazovacích metod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00275"/>
            <a:ext cx="90344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57225"/>
            <a:ext cx="834072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35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/>
              <a:t>Vlastnosti RTG záření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Schopnost pronikat hmotou</a:t>
            </a:r>
            <a:endParaRPr lang="cs-CZ" sz="2800" dirty="0" smtClean="0">
              <a:solidFill>
                <a:srgbClr val="000000"/>
              </a:solidFill>
              <a:cs typeface="Arial" charset="0"/>
            </a:endParaRPr>
          </a:p>
          <a:p>
            <a:r>
              <a:rPr lang="cs-CZ" sz="2800" dirty="0" smtClean="0">
                <a:solidFill>
                  <a:srgbClr val="000000"/>
                </a:solidFill>
                <a:cs typeface="Arial" charset="0"/>
              </a:rPr>
              <a:t>velmi pronikavé elektromagnetické vlnění s dosahem několika desítek metrů</a:t>
            </a:r>
          </a:p>
          <a:p>
            <a:endParaRPr lang="cs-CZ" sz="2800" dirty="0" smtClean="0">
              <a:solidFill>
                <a:srgbClr val="000000"/>
              </a:solidFill>
              <a:cs typeface="Arial" charset="0"/>
            </a:endParaRPr>
          </a:p>
          <a:p>
            <a:endParaRPr lang="cs-CZ" sz="2800" dirty="0" smtClean="0">
              <a:solidFill>
                <a:srgbClr val="000000"/>
              </a:solidFill>
              <a:cs typeface="Arial" charset="0"/>
            </a:endParaRPr>
          </a:p>
          <a:p>
            <a:endParaRPr lang="cs-CZ" sz="2800" dirty="0" smtClean="0">
              <a:solidFill>
                <a:srgbClr val="000000"/>
              </a:solidFill>
              <a:cs typeface="Arial" charset="0"/>
            </a:endParaRPr>
          </a:p>
          <a:p>
            <a:pPr fontAlgn="t">
              <a:lnSpc>
                <a:spcPct val="90000"/>
              </a:lnSpc>
            </a:pPr>
            <a:r>
              <a:rPr lang="cs-CZ" sz="2800" dirty="0" smtClean="0"/>
              <a:t>vyzařování elektromagnetického záření (světla) po předchozím dodání energie</a:t>
            </a:r>
          </a:p>
          <a:p>
            <a:pPr fontAlgn="t">
              <a:lnSpc>
                <a:spcPct val="90000"/>
              </a:lnSpc>
            </a:pPr>
            <a:r>
              <a:rPr lang="cs-CZ" sz="2800" dirty="0" smtClean="0"/>
              <a:t>jedná se o přebytek nad termodynamicky rovnovážným zářením tepelným - světélkování</a:t>
            </a:r>
            <a:br>
              <a:rPr lang="cs-CZ" sz="2800" dirty="0" smtClean="0"/>
            </a:br>
            <a:endParaRPr lang="cs-CZ" sz="2800" dirty="0" smtClean="0"/>
          </a:p>
          <a:p>
            <a:endParaRPr lang="cs-CZ" sz="2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692696" y="3386612"/>
            <a:ext cx="7444680" cy="555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>
                <a:solidFill>
                  <a:srgbClr val="FF0000"/>
                </a:solidFill>
              </a:rPr>
              <a:t>Luminiscenční efekt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FF0000"/>
                </a:solidFill>
              </a:rPr>
              <a:t>Fotochemický efekt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Při vniknutí ionizujícího záření do fotografického materiálu  obsahujícího halogenidy stříbra (</a:t>
            </a:r>
            <a:r>
              <a:rPr lang="cs-CZ" sz="2400" dirty="0" err="1" smtClean="0"/>
              <a:t>AgBr</a:t>
            </a:r>
            <a:r>
              <a:rPr lang="cs-CZ" sz="2400" dirty="0" smtClean="0"/>
              <a:t>) dochází v místech s ionizací k fotochemické reakci (uvolňování stříbra ze sloučeniny)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Vzniká </a:t>
            </a:r>
            <a:r>
              <a:rPr lang="cs-CZ" sz="2400" dirty="0" smtClean="0">
                <a:solidFill>
                  <a:schemeClr val="hlink"/>
                </a:solidFill>
              </a:rPr>
              <a:t>latentní obraz</a:t>
            </a:r>
            <a:r>
              <a:rPr lang="cs-CZ" sz="2400" dirty="0" smtClean="0"/>
              <a:t>, který je při vyvolání zviditelněn pomocí hustoty zrníček koloidního stříbra.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Hustota zčernání fotografického materiálu je úměrná hustotě ionizace v daném místě, a tedy množství energie ionizujícího záření, která byla v tomto místě pohlcena. </a:t>
            </a:r>
          </a:p>
        </p:txBody>
      </p:sp>
    </p:spTree>
    <p:extLst>
      <p:ext uri="{BB962C8B-B14F-4D97-AF65-F5344CB8AC3E}">
        <p14:creationId xmlns:p14="http://schemas.microsoft.com/office/powerpoint/2010/main" val="22574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FF0000"/>
                </a:solidFill>
              </a:rPr>
              <a:t>Ionizační efekt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je schopno přímo nebo nepřímo ionizovat prostředí =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podél své dráhy odtrhávat elektrony z elektronového obalu atomu či molekuly</a:t>
            </a:r>
            <a:r>
              <a:rPr lang="cs-CZ" sz="2400" dirty="0" smtClean="0">
                <a:solidFill>
                  <a:srgbClr val="000000"/>
                </a:solidFill>
              </a:rPr>
              <a:t>, čímž 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vzniká </a:t>
            </a:r>
            <a:r>
              <a:rPr lang="cs-CZ" sz="2400" dirty="0" smtClean="0">
                <a:solidFill>
                  <a:schemeClr val="hlink"/>
                </a:solidFill>
                <a:cs typeface="Arial" charset="0"/>
              </a:rPr>
              <a:t>kladný ion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uvolněný elektron vytvoří s jiným atomem </a:t>
            </a:r>
            <a:br>
              <a:rPr lang="cs-CZ" sz="2400" dirty="0" smtClean="0">
                <a:solidFill>
                  <a:srgbClr val="000000"/>
                </a:solidFill>
                <a:cs typeface="Arial" charset="0"/>
              </a:rPr>
            </a:b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nebo molekulou </a:t>
            </a:r>
            <a:r>
              <a:rPr lang="cs-CZ" sz="2400" dirty="0" smtClean="0">
                <a:solidFill>
                  <a:schemeClr val="hlink"/>
                </a:solidFill>
                <a:cs typeface="Arial" charset="0"/>
              </a:rPr>
              <a:t>ion záporný</a:t>
            </a:r>
            <a:endParaRPr 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i</a:t>
            </a:r>
            <a:r>
              <a:rPr lang="cs-CZ" sz="2400" dirty="0" smtClean="0">
                <a:solidFill>
                  <a:srgbClr val="000000"/>
                </a:solidFill>
                <a:cs typeface="Arial" charset="0"/>
              </a:rPr>
              <a:t>onizace je počáteční fyzikální proces, který prostřednictvím navazujících fyzikálních, chemických a biologických dějů může vést k negativním zdravotním důsledkům. </a:t>
            </a:r>
            <a:br>
              <a:rPr lang="cs-CZ" sz="2400" dirty="0" smtClean="0">
                <a:solidFill>
                  <a:srgbClr val="000000"/>
                </a:solidFill>
                <a:cs typeface="Arial" charset="0"/>
              </a:rPr>
            </a:br>
            <a:endParaRPr lang="cs-CZ" sz="24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FF0000"/>
                </a:solidFill>
              </a:rPr>
              <a:t>Biologický efekt</a:t>
            </a:r>
          </a:p>
        </p:txBody>
      </p:sp>
      <p:pic>
        <p:nvPicPr>
          <p:cNvPr id="5" name="Picture 4" descr="C:\Documents and Settings\laborant\Plocha\RadiacniUcinky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5626"/>
            <a:ext cx="8424936" cy="51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mohou značně pomoci k redukci všech dávek záření, a to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správným indikováním rtg. vyšetření,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zamezením duplicitních vyšetření,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poskytování kompletní dokumentace i z dřívějších vyšetření,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dokonalou výukou rentgenových pracovníků,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náležitým vybavením rentgenových pracovišť po všech stránkách, aby každé </a:t>
            </a:r>
            <a:r>
              <a:rPr lang="cs-CZ" sz="2400" dirty="0" err="1"/>
              <a:t>rtg</a:t>
            </a:r>
            <a:r>
              <a:rPr lang="cs-CZ" sz="2400" dirty="0"/>
              <a:t> vyšetření bylo provedeno napoprvé naprosto kvalitně a odborně,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zavedením </a:t>
            </a:r>
            <a:r>
              <a:rPr lang="cs-CZ" sz="2400" dirty="0"/>
              <a:t>zdravotní knížky, kde by byly registrovány rentgenové výkony a mohla se tak stanovit zátěž vyšetřovaného během celého života.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Organizační </a:t>
            </a:r>
            <a:r>
              <a:rPr lang="cs-CZ" sz="3200" b="1" dirty="0" smtClean="0"/>
              <a:t>opatření k ochraně před IZ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773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před IZ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6066" y="2528247"/>
            <a:ext cx="8229600" cy="4525963"/>
          </a:xfrm>
        </p:spPr>
        <p:txBody>
          <a:bodyPr/>
          <a:lstStyle/>
          <a:p>
            <a:r>
              <a:rPr lang="cs-CZ" dirty="0" smtClean="0"/>
              <a:t>Vzdálenost </a:t>
            </a:r>
          </a:p>
          <a:p>
            <a:endParaRPr lang="cs-CZ" dirty="0"/>
          </a:p>
          <a:p>
            <a:r>
              <a:rPr lang="cs-CZ" dirty="0" smtClean="0"/>
              <a:t>Čas</a:t>
            </a:r>
          </a:p>
          <a:p>
            <a:endParaRPr lang="cs-CZ" dirty="0"/>
          </a:p>
          <a:p>
            <a:r>
              <a:rPr lang="cs-CZ" dirty="0" smtClean="0"/>
              <a:t>Stínění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4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067550" cy="2074863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Wilhelm </a:t>
            </a:r>
            <a:r>
              <a:rPr lang="cs-CZ" sz="3200" b="1" dirty="0" err="1" smtClean="0"/>
              <a:t>Conrad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Röntgen</a:t>
            </a:r>
            <a:r>
              <a:rPr lang="cs-CZ" sz="3200" b="1" dirty="0" smtClean="0"/>
              <a:t> </a:t>
            </a:r>
            <a:br>
              <a:rPr lang="cs-CZ" sz="3200" b="1" dirty="0" smtClean="0"/>
            </a:br>
            <a:r>
              <a:rPr lang="cs-CZ" sz="3200" b="1" dirty="0" smtClean="0"/>
              <a:t>          (1845-1923)</a:t>
            </a:r>
            <a:br>
              <a:rPr lang="cs-CZ" sz="3200" b="1" dirty="0" smtClean="0"/>
            </a:br>
            <a:endParaRPr lang="cs-CZ" sz="3200" b="1" dirty="0" smtClean="0"/>
          </a:p>
        </p:txBody>
      </p:sp>
      <p:pic>
        <p:nvPicPr>
          <p:cNvPr id="4099" name="Picture 4" descr="Roent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886" y="620688"/>
            <a:ext cx="2243137" cy="296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8" y="3933056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</a:rPr>
              <a:t>8.11.1895 </a:t>
            </a:r>
            <a:r>
              <a:rPr lang="cs-CZ" sz="2000" b="1" dirty="0" err="1" smtClean="0">
                <a:solidFill>
                  <a:srgbClr val="0070C0"/>
                </a:solidFill>
              </a:rPr>
              <a:t>W.C.Röntgen</a:t>
            </a:r>
            <a:r>
              <a:rPr lang="cs-CZ" sz="2000" b="1" dirty="0" smtClean="0">
                <a:solidFill>
                  <a:srgbClr val="0070C0"/>
                </a:solidFill>
              </a:rPr>
              <a:t> objevil neznámé paprsky. Tyto paprsky však nebyly způsobeny přirozenou radioaktivitou.</a:t>
            </a:r>
          </a:p>
          <a:p>
            <a:pPr algn="just" eaLnBrk="1" hangingPunct="1"/>
            <a:endParaRPr lang="cs-CZ" sz="2000" b="1" dirty="0" smtClean="0">
              <a:solidFill>
                <a:srgbClr val="0070C0"/>
              </a:solidFill>
            </a:endParaRPr>
          </a:p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rgbClr val="0070C0"/>
                </a:solidFill>
              </a:rPr>
              <a:t>Röntgen</a:t>
            </a:r>
            <a:r>
              <a:rPr lang="cs-CZ" sz="2000" b="1" dirty="0" smtClean="0">
                <a:solidFill>
                  <a:srgbClr val="0070C0"/>
                </a:solidFill>
              </a:rPr>
              <a:t> je uměle vyrobil průchodem proudu mezi dvěma elektrodami ve vzduchoprázdné trubici.</a:t>
            </a:r>
          </a:p>
        </p:txBody>
      </p:sp>
      <p:pic>
        <p:nvPicPr>
          <p:cNvPr id="5" name="Picture 13" descr="bertha_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204864"/>
            <a:ext cx="3238377" cy="42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Rentgenka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8848"/>
            <a:ext cx="7090567" cy="46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6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1067"/>
            <a:ext cx="809431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34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Skiagrafie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96752"/>
            <a:ext cx="72687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860032" y="2528900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Rentgenka na stropním závěsu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34215" y="2440891"/>
            <a:ext cx="1080120" cy="34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vertigraf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862890" y="3897052"/>
            <a:ext cx="914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stůl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99992" y="5661248"/>
            <a:ext cx="1440160" cy="535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Pracovní stanice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8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Skiaskopie</a:t>
            </a:r>
            <a:endParaRPr lang="cs-CZ" dirty="0"/>
          </a:p>
        </p:txBody>
      </p:sp>
      <p:pic>
        <p:nvPicPr>
          <p:cNvPr id="2051" name="Picture 3" descr="C:\Users\rtg\Desktop\bigstockphoto_X-ray_Equipment__109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1853"/>
            <a:ext cx="6696744" cy="498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Pojízdný RTG přístroj </a:t>
            </a:r>
            <a:endParaRPr lang="cs-CZ" dirty="0"/>
          </a:p>
        </p:txBody>
      </p:sp>
      <p:pic>
        <p:nvPicPr>
          <p:cNvPr id="3074" name="Picture 2" descr="C:\Users\rtg\Desktop\X-Ray Machine PLX10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80360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 - rameno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24744"/>
            <a:ext cx="6552728" cy="543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Angiografie</a:t>
            </a:r>
            <a:endParaRPr lang="cs-CZ" dirty="0"/>
          </a:p>
        </p:txBody>
      </p:sp>
      <p:pic>
        <p:nvPicPr>
          <p:cNvPr id="5122" name="Picture 2" descr="C:\Users\rtg\Desktop\fd20_cardio_klei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7" y="1412776"/>
            <a:ext cx="663020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Mammografie</a:t>
            </a:r>
            <a:endParaRPr lang="cs-CZ" dirty="0"/>
          </a:p>
        </p:txBody>
      </p:sp>
      <p:pic>
        <p:nvPicPr>
          <p:cNvPr id="13315" name="Picture 3" descr="C:\Users\rtg\Desktop\i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0571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rtg\Desktop\i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33" y="3284984"/>
            <a:ext cx="4796414" cy="33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</a:t>
            </a:r>
            <a:endParaRPr lang="cs-CZ" dirty="0"/>
          </a:p>
        </p:txBody>
      </p:sp>
      <p:pic>
        <p:nvPicPr>
          <p:cNvPr id="6147" name="Picture 3" descr="C:\Users\rtg\Desktop\pro_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3519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20688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/>
              <a:t>                                                     </a:t>
            </a:r>
            <a:r>
              <a:rPr lang="cs-CZ" sz="2800" b="1" dirty="0" smtClean="0"/>
              <a:t>CT</a:t>
            </a:r>
          </a:p>
          <a:p>
            <a:endParaRPr lang="cs-CZ" sz="2200" dirty="0"/>
          </a:p>
          <a:p>
            <a:r>
              <a:rPr lang="cs-CZ" sz="2200" dirty="0" smtClean="0"/>
              <a:t>- tomografické </a:t>
            </a:r>
            <a:r>
              <a:rPr lang="cs-CZ" sz="2200" dirty="0" err="1"/>
              <a:t>rtg</a:t>
            </a:r>
            <a:r>
              <a:rPr lang="cs-CZ" sz="2200" dirty="0"/>
              <a:t> zobrazení se dosahuje tím, že vyšetřovaná oblast se prozařuje X-zářením pod </a:t>
            </a:r>
            <a:r>
              <a:rPr lang="cs-CZ" sz="2200" b="1" dirty="0"/>
              <a:t>řadou různých úhlů</a:t>
            </a:r>
            <a:r>
              <a:rPr lang="cs-CZ" sz="2200" dirty="0"/>
              <a:t> (v rozsahu 0-180-360</a:t>
            </a:r>
            <a:r>
              <a:rPr lang="cs-CZ" sz="2200" dirty="0" smtClean="0"/>
              <a:t>°)</a:t>
            </a:r>
          </a:p>
          <a:p>
            <a:endParaRPr lang="cs-CZ" sz="2200" dirty="0"/>
          </a:p>
          <a:p>
            <a:r>
              <a:rPr lang="cs-CZ" sz="2200" dirty="0" smtClean="0"/>
              <a:t>- rentgenka </a:t>
            </a:r>
            <a:r>
              <a:rPr lang="cs-CZ" sz="2200" dirty="0"/>
              <a:t>a naproti ní umístěný detektor X-záření </a:t>
            </a:r>
            <a:r>
              <a:rPr lang="cs-CZ" sz="2200" b="1" dirty="0"/>
              <a:t>rotují</a:t>
            </a:r>
            <a:r>
              <a:rPr lang="cs-CZ" sz="2200" dirty="0"/>
              <a:t> kolem těla </a:t>
            </a:r>
            <a:r>
              <a:rPr lang="cs-CZ" sz="2200" dirty="0" smtClean="0"/>
              <a:t>pacienta, </a:t>
            </a:r>
            <a:r>
              <a:rPr lang="cs-CZ" sz="2200" dirty="0"/>
              <a:t>přičemž úzký svazek X-záření </a:t>
            </a:r>
            <a:r>
              <a:rPr lang="cs-CZ" sz="2200" b="1" dirty="0"/>
              <a:t>prozařuje</a:t>
            </a:r>
            <a:r>
              <a:rPr lang="cs-CZ" sz="2200" dirty="0"/>
              <a:t> vyšetřovanou tkáň a jeho intenzita je detekována a převáděna na elektrický </a:t>
            </a:r>
            <a:r>
              <a:rPr lang="cs-CZ" sz="2200" dirty="0" smtClean="0"/>
              <a:t>signál</a:t>
            </a:r>
          </a:p>
          <a:p>
            <a:endParaRPr lang="cs-CZ" sz="2200" dirty="0" smtClean="0"/>
          </a:p>
          <a:p>
            <a:r>
              <a:rPr lang="cs-CZ" sz="2200" dirty="0" smtClean="0"/>
              <a:t>- vyhodnocuje </a:t>
            </a:r>
            <a:r>
              <a:rPr lang="cs-CZ" sz="2200" dirty="0"/>
              <a:t>se zeslabení paprsku v důsledku </a:t>
            </a:r>
            <a:r>
              <a:rPr lang="cs-CZ" sz="2200" dirty="0" err="1"/>
              <a:t>absorbce</a:t>
            </a:r>
            <a:r>
              <a:rPr lang="cs-CZ" sz="2200" dirty="0"/>
              <a:t> </a:t>
            </a:r>
            <a:r>
              <a:rPr lang="cs-CZ" sz="2200" dirty="0" smtClean="0"/>
              <a:t>tkání</a:t>
            </a:r>
            <a:endParaRPr lang="cs-CZ" sz="2200" dirty="0"/>
          </a:p>
          <a:p>
            <a:r>
              <a:rPr lang="cs-CZ" sz="2200" dirty="0" smtClean="0"/>
              <a:t> </a:t>
            </a:r>
          </a:p>
          <a:p>
            <a:r>
              <a:rPr lang="cs-CZ" sz="2200" dirty="0" smtClean="0"/>
              <a:t>- z </a:t>
            </a:r>
            <a:r>
              <a:rPr lang="cs-CZ" sz="2200" dirty="0"/>
              <a:t>množství integrálních hodnot získaných prozařováním pod řadou úhlů 0-360° se pak metodou zpětné projekce provede </a:t>
            </a:r>
            <a:r>
              <a:rPr lang="cs-CZ" sz="2200" b="1" dirty="0"/>
              <a:t>rekonstrukce</a:t>
            </a:r>
            <a:r>
              <a:rPr lang="cs-CZ" sz="2200" dirty="0"/>
              <a:t> </a:t>
            </a:r>
            <a:r>
              <a:rPr lang="cs-CZ" sz="2200" dirty="0" err="1"/>
              <a:t>absorbční</a:t>
            </a:r>
            <a:r>
              <a:rPr lang="cs-CZ" sz="2200" dirty="0"/>
              <a:t> mapy, čímž vznikne denzitní </a:t>
            </a:r>
            <a:r>
              <a:rPr lang="cs-CZ" sz="2200" b="1" dirty="0"/>
              <a:t>obraz příčného řezu</a:t>
            </a:r>
            <a:r>
              <a:rPr lang="cs-CZ" sz="2200" dirty="0"/>
              <a:t> vyšetřovanou </a:t>
            </a:r>
            <a:r>
              <a:rPr lang="cs-CZ" sz="2200" dirty="0" smtClean="0"/>
              <a:t>oblastí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385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2944234" y="980728"/>
            <a:ext cx="5539656" cy="177679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 smtClean="0"/>
              <a:t>Alexander </a:t>
            </a:r>
            <a:r>
              <a:rPr lang="cs-CZ" sz="2800" b="1" dirty="0" err="1" smtClean="0"/>
              <a:t>Henri</a:t>
            </a:r>
            <a:r>
              <a:rPr lang="cs-CZ" sz="2800" b="1" dirty="0" smtClean="0"/>
              <a:t> Becquerel</a:t>
            </a:r>
            <a:br>
              <a:rPr lang="cs-CZ" sz="2800" b="1" dirty="0" smtClean="0"/>
            </a:br>
            <a:r>
              <a:rPr lang="cs-CZ" sz="2800" b="1" dirty="0" smtClean="0"/>
              <a:t>	   1852 - 1908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 smtClean="0"/>
          </a:p>
        </p:txBody>
      </p:sp>
      <p:pic>
        <p:nvPicPr>
          <p:cNvPr id="7171" name="Picture 4" descr="Becquerel_A_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980701"/>
            <a:ext cx="2592388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35923" y="2852936"/>
            <a:ext cx="5467648" cy="317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0070C0"/>
                </a:solidFill>
              </a:rPr>
              <a:t>24. února 1896 došlo k dalšímu objevu. </a:t>
            </a:r>
          </a:p>
          <a:p>
            <a:pPr algn="just"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0070C0"/>
                </a:solidFill>
              </a:rPr>
              <a:t>Když francouzský fyzik </a:t>
            </a:r>
            <a:r>
              <a:rPr lang="cs-CZ" sz="2000" b="1" dirty="0" err="1" smtClean="0">
                <a:solidFill>
                  <a:srgbClr val="0070C0"/>
                </a:solidFill>
              </a:rPr>
              <a:t>Henri</a:t>
            </a:r>
            <a:r>
              <a:rPr lang="cs-CZ" sz="2000" b="1" dirty="0" smtClean="0">
                <a:solidFill>
                  <a:srgbClr val="0070C0"/>
                </a:solidFill>
              </a:rPr>
              <a:t> Becquerel studoval vzorek minerálu, zjistil, že tento vysílá záření stejného druhu jako jsou </a:t>
            </a:r>
            <a:r>
              <a:rPr lang="cs-CZ" sz="2000" b="1" dirty="0" err="1" smtClean="0">
                <a:solidFill>
                  <a:srgbClr val="0070C0"/>
                </a:solidFill>
              </a:rPr>
              <a:t>Röntgenovy</a:t>
            </a:r>
            <a:r>
              <a:rPr lang="cs-CZ" sz="2000" b="1" dirty="0" smtClean="0">
                <a:solidFill>
                  <a:srgbClr val="0070C0"/>
                </a:solidFill>
              </a:rPr>
              <a:t> paprsky. </a:t>
            </a:r>
          </a:p>
          <a:p>
            <a:pPr algn="just" eaLnBrk="1" hangingPunct="1">
              <a:lnSpc>
                <a:spcPct val="90000"/>
              </a:lnSpc>
            </a:pPr>
            <a:endParaRPr lang="cs-CZ" sz="2000" b="1" dirty="0" smtClean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2000" b="1" dirty="0" smtClean="0">
                <a:solidFill>
                  <a:srgbClr val="0070C0"/>
                </a:solidFill>
              </a:rPr>
              <a:t>Becquerel tak objevil přirozenou radioaktivitu uranu přítomného v analyzovaném minerálu</a:t>
            </a:r>
            <a:r>
              <a:rPr lang="cs-CZ" sz="20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tg\Desktop\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5879"/>
            <a:ext cx="8802806" cy="24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79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</a:t>
            </a:r>
            <a:endParaRPr lang="cs-CZ" dirty="0"/>
          </a:p>
        </p:txBody>
      </p:sp>
      <p:pic>
        <p:nvPicPr>
          <p:cNvPr id="4" name="Picture 3" descr="C:\Users\rtg\Desktop\mr\Atlas_X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5" y="1248224"/>
            <a:ext cx="7920558" cy="558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tg\Desktop\mri-scan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660"/>
            <a:ext cx="8038865" cy="649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0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1" y="476672"/>
            <a:ext cx="87948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Každý </a:t>
            </a:r>
            <a:r>
              <a:rPr lang="cs-CZ" dirty="0" smtClean="0"/>
              <a:t>nukleon </a:t>
            </a:r>
            <a:r>
              <a:rPr lang="cs-CZ" dirty="0"/>
              <a:t>má vlastní "mechanický" moment hybnosti - </a:t>
            </a:r>
            <a:r>
              <a:rPr lang="cs-CZ" b="1" dirty="0"/>
              <a:t>spin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Tento </a:t>
            </a:r>
            <a:r>
              <a:rPr lang="cs-CZ" dirty="0"/>
              <a:t>rotační moment hybnosti nukleonů vytváří vlastní elementární </a:t>
            </a:r>
            <a:r>
              <a:rPr lang="cs-CZ" b="1" dirty="0"/>
              <a:t>magnetický </a:t>
            </a:r>
            <a:r>
              <a:rPr lang="cs-CZ" b="1" dirty="0" smtClean="0"/>
              <a:t>moment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Atomová </a:t>
            </a:r>
            <a:r>
              <a:rPr lang="cs-CZ" dirty="0"/>
              <a:t>jádra díky spinům svých nukleonů vzbuzují též velmi slabé magnetické pole - mají určitý </a:t>
            </a:r>
            <a:r>
              <a:rPr lang="cs-CZ" b="1" dirty="0"/>
              <a:t>magnetický moment</a:t>
            </a:r>
            <a:r>
              <a:rPr lang="cs-CZ" dirty="0"/>
              <a:t>. Spin a magnetický moment mají však jen atomová jádra s lichým nukleonovým číslem, neboť spiny a magnetické momenty spárovaných protonů a neutronů se vzájemně ruší - jsou nulové. Magnetický moment jádra vytváří nespárovaný nukleon - proton či neutron. </a:t>
            </a:r>
            <a:r>
              <a:rPr lang="cs-CZ" dirty="0" smtClean="0"/>
              <a:t>Magnetickou </a:t>
            </a:r>
            <a:r>
              <a:rPr lang="cs-CZ" dirty="0"/>
              <a:t>rezonanci lze tedy pozorovat pouze u jader s </a:t>
            </a:r>
            <a:r>
              <a:rPr lang="cs-CZ" b="1" dirty="0"/>
              <a:t>lichými nukleonovými čísly</a:t>
            </a:r>
            <a:r>
              <a:rPr lang="cs-CZ" dirty="0"/>
              <a:t> - především </a:t>
            </a:r>
            <a:r>
              <a:rPr lang="cs-CZ" baseline="30000" dirty="0"/>
              <a:t>1</a:t>
            </a:r>
            <a:r>
              <a:rPr lang="cs-CZ" dirty="0"/>
              <a:t>H, </a:t>
            </a:r>
            <a:r>
              <a:rPr lang="cs-CZ" baseline="30000" dirty="0"/>
              <a:t>13</a:t>
            </a:r>
            <a:r>
              <a:rPr lang="cs-CZ" dirty="0"/>
              <a:t>C, </a:t>
            </a:r>
            <a:r>
              <a:rPr lang="cs-CZ" baseline="30000" dirty="0"/>
              <a:t>15</a:t>
            </a:r>
            <a:r>
              <a:rPr lang="cs-CZ" dirty="0"/>
              <a:t>N, </a:t>
            </a:r>
            <a:r>
              <a:rPr lang="cs-CZ" baseline="30000" dirty="0"/>
              <a:t>19</a:t>
            </a:r>
            <a:r>
              <a:rPr lang="cs-CZ" dirty="0"/>
              <a:t>F, </a:t>
            </a:r>
            <a:r>
              <a:rPr lang="cs-CZ" baseline="30000" dirty="0"/>
              <a:t>23</a:t>
            </a:r>
            <a:r>
              <a:rPr lang="cs-CZ" dirty="0"/>
              <a:t>Na, </a:t>
            </a:r>
            <a:r>
              <a:rPr lang="cs-CZ" baseline="30000" dirty="0"/>
              <a:t>31</a:t>
            </a:r>
            <a:r>
              <a:rPr lang="cs-CZ" dirty="0"/>
              <a:t>P atd.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 </a:t>
            </a:r>
            <a:r>
              <a:rPr lang="cs-CZ" dirty="0"/>
              <a:t>normálních okolností jsou vlivem tepelného pohybu směry spinů a magnetických momentů jednotlivých jader chaoticky "rozházené", jejich orientace je náhodná a </a:t>
            </a:r>
            <a:r>
              <a:rPr lang="cs-CZ" dirty="0" smtClean="0"/>
              <a:t>neuspořádaná, </a:t>
            </a:r>
            <a:r>
              <a:rPr lang="cs-CZ" dirty="0"/>
              <a:t>elementární magnetická pole se v průměru vzájemně ruší, látka </a:t>
            </a:r>
            <a:endParaRPr lang="cs-CZ" dirty="0" smtClean="0"/>
          </a:p>
          <a:p>
            <a:r>
              <a:rPr lang="cs-CZ" dirty="0" err="1" smtClean="0"/>
              <a:t>nevykazue</a:t>
            </a:r>
            <a:r>
              <a:rPr lang="cs-CZ" dirty="0" smtClean="0"/>
              <a:t> </a:t>
            </a:r>
            <a:r>
              <a:rPr lang="cs-CZ" dirty="0"/>
              <a:t>žádné magnetické vlastnosti.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Umístíme-li </a:t>
            </a:r>
            <a:r>
              <a:rPr lang="cs-CZ" dirty="0"/>
              <a:t>však analyzovanou látku do </a:t>
            </a:r>
            <a:r>
              <a:rPr lang="cs-CZ" b="1" dirty="0"/>
              <a:t>silného magnetického </a:t>
            </a:r>
            <a:r>
              <a:rPr lang="cs-CZ" b="1" dirty="0" smtClean="0"/>
              <a:t>pole</a:t>
            </a:r>
            <a:r>
              <a:rPr lang="cs-CZ" dirty="0" smtClean="0"/>
              <a:t>, </a:t>
            </a:r>
            <a:r>
              <a:rPr lang="cs-CZ" dirty="0"/>
              <a:t>zorientují se magnetické momenty jader do směru vektoru </a:t>
            </a:r>
            <a:r>
              <a:rPr lang="cs-CZ" b="1" dirty="0"/>
              <a:t>B</a:t>
            </a:r>
            <a:r>
              <a:rPr lang="cs-CZ" dirty="0"/>
              <a:t> </a:t>
            </a:r>
            <a:r>
              <a:rPr lang="cs-CZ" dirty="0" err="1"/>
              <a:t>tototo</a:t>
            </a:r>
            <a:r>
              <a:rPr lang="cs-CZ" dirty="0"/>
              <a:t> vnějšího magnetického pole - magnetický moment jader je rovnoběžný se siločárami magnetického </a:t>
            </a:r>
            <a:r>
              <a:rPr lang="cs-CZ" dirty="0" smtClean="0"/>
              <a:t>pole. </a:t>
            </a:r>
            <a:r>
              <a:rPr lang="cs-CZ" dirty="0"/>
              <a:t>Čím je magnetické pole silnější, tím je toto uspořádání dokonalejší.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076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579296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Vyšleme-li pomocí další cívky do takto magneticky polarizované látky krátký střídavý </a:t>
            </a:r>
            <a:r>
              <a:rPr lang="cs-CZ" sz="1800" b="1" dirty="0"/>
              <a:t>elektromagnetický signál</a:t>
            </a:r>
            <a:r>
              <a:rPr lang="cs-CZ" sz="1800" dirty="0"/>
              <a:t> (jehož frekvence rezonuje s tzv. </a:t>
            </a:r>
            <a:r>
              <a:rPr lang="cs-CZ" sz="1800" dirty="0" err="1"/>
              <a:t>Larmorovou</a:t>
            </a:r>
            <a:r>
              <a:rPr lang="cs-CZ" sz="1800" dirty="0"/>
              <a:t> precesí daného druhu jádra v magnetickém poli), </a:t>
            </a:r>
            <a:r>
              <a:rPr lang="cs-CZ" sz="1800" b="1" dirty="0"/>
              <a:t>vychýlí se</a:t>
            </a:r>
            <a:r>
              <a:rPr lang="cs-CZ" sz="1800" dirty="0"/>
              <a:t> směr magnetického momentu jádra dočasně ze směru určeného vektorem </a:t>
            </a:r>
            <a:r>
              <a:rPr lang="cs-CZ" sz="1800" b="1" dirty="0"/>
              <a:t>B</a:t>
            </a:r>
            <a:r>
              <a:rPr lang="cs-CZ" sz="1800" dirty="0"/>
              <a:t> vnějšího magnetického pole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dirty="0" smtClean="0"/>
              <a:t>To </a:t>
            </a:r>
            <a:r>
              <a:rPr lang="cs-CZ" sz="1800" dirty="0"/>
              <a:t>způsobí, že jádro bude osou svého magnetického momentu </a:t>
            </a:r>
            <a:r>
              <a:rPr lang="cs-CZ" sz="1800" b="1" dirty="0"/>
              <a:t>rotovat</a:t>
            </a:r>
            <a:r>
              <a:rPr lang="cs-CZ" sz="1800" dirty="0"/>
              <a:t> kolem směru </a:t>
            </a:r>
            <a:r>
              <a:rPr lang="cs-CZ" sz="1800" b="1" dirty="0"/>
              <a:t>B</a:t>
            </a:r>
            <a:r>
              <a:rPr lang="cs-CZ" sz="1800" dirty="0"/>
              <a:t> - bude vykonávat </a:t>
            </a:r>
            <a:r>
              <a:rPr lang="cs-CZ" sz="1800" b="1" dirty="0"/>
              <a:t>precesní pohyb</a:t>
            </a:r>
            <a:r>
              <a:rPr lang="cs-CZ" sz="1800" dirty="0"/>
              <a:t> (podobný precesnímu pohybu "káči" kolem svislého směru v tíhovém poli) </a:t>
            </a:r>
            <a:r>
              <a:rPr lang="cs-CZ" sz="1800" b="1" dirty="0" err="1"/>
              <a:t>Larmorovou</a:t>
            </a:r>
            <a:r>
              <a:rPr lang="cs-CZ" sz="1800" b="1" dirty="0"/>
              <a:t> </a:t>
            </a:r>
            <a:r>
              <a:rPr lang="cs-CZ" sz="1800" b="1" dirty="0" smtClean="0"/>
              <a:t>frekvencí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Bude </a:t>
            </a:r>
            <a:r>
              <a:rPr lang="cs-CZ" sz="1800" dirty="0"/>
              <a:t>přitom </a:t>
            </a:r>
            <a:r>
              <a:rPr lang="cs-CZ" sz="1800" b="1" dirty="0"/>
              <a:t>vyzařovat elektromagnetické vlny</a:t>
            </a:r>
            <a:r>
              <a:rPr lang="cs-CZ" sz="1800" dirty="0"/>
              <a:t>, dokud se po spirále nevrátí zase do směru </a:t>
            </a:r>
            <a:r>
              <a:rPr lang="cs-CZ" sz="1800" b="1" dirty="0"/>
              <a:t>B</a:t>
            </a:r>
            <a:r>
              <a:rPr lang="cs-CZ" sz="1800" dirty="0"/>
              <a:t>. Frekvence těchto elektromagnetických vln je rovna výše zmíněné </a:t>
            </a:r>
            <a:r>
              <a:rPr lang="cs-CZ" sz="1800" dirty="0" err="1"/>
              <a:t>Larmorově</a:t>
            </a:r>
            <a:r>
              <a:rPr lang="cs-CZ" sz="1800" dirty="0"/>
              <a:t> precesi a pro danou sílu B vnějšího magnetického pole je určena gyromagnetickým poměrem g jádra, tj. </a:t>
            </a:r>
            <a:r>
              <a:rPr lang="cs-CZ" sz="1800" b="1" dirty="0"/>
              <a:t>druhem </a:t>
            </a:r>
            <a:r>
              <a:rPr lang="cs-CZ" sz="1800" b="1" dirty="0" smtClean="0"/>
              <a:t>jádra</a:t>
            </a: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I</a:t>
            </a:r>
            <a:r>
              <a:rPr lang="cs-CZ" sz="1800" dirty="0" smtClean="0"/>
              <a:t>ntenzita </a:t>
            </a:r>
            <a:r>
              <a:rPr lang="cs-CZ" sz="1800" dirty="0"/>
              <a:t>vyzářených elektromagnetických vln je úměrná koncentraci jader daného druhu - takto lze nukleární magnetickou rezonanci použít k </a:t>
            </a:r>
            <a:r>
              <a:rPr lang="cs-CZ" sz="1800" b="1" dirty="0"/>
              <a:t>analýze složení látek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45845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tg\Desktop\NM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6706"/>
            <a:ext cx="8928992" cy="65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80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51667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Složení MR</a:t>
            </a:r>
            <a:endParaRPr 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5419"/>
            <a:ext cx="7005219" cy="538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072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Vyšetřovací cívky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03378"/>
            <a:ext cx="3377380" cy="256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87" y="1403378"/>
            <a:ext cx="3355406" cy="251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15" y="3717032"/>
            <a:ext cx="3408963" cy="25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86" y="3717032"/>
            <a:ext cx="3355407" cy="259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5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MR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1700808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 medicíně využíváme různé techniky MR </a:t>
            </a:r>
            <a:r>
              <a:rPr lang="cs-CZ" sz="2000" dirty="0" smtClean="0"/>
              <a:t>vyšetřování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Tomografické zobrazování </a:t>
            </a:r>
            <a:r>
              <a:rPr lang="cs-CZ" sz="2000" dirty="0"/>
              <a:t>- </a:t>
            </a:r>
            <a:r>
              <a:rPr lang="cs-CZ" sz="2000" b="1" dirty="0"/>
              <a:t>MRI </a:t>
            </a:r>
            <a:r>
              <a:rPr lang="cs-CZ" sz="2000" dirty="0"/>
              <a:t>(</a:t>
            </a:r>
            <a:r>
              <a:rPr lang="cs-CZ" sz="2000" dirty="0" err="1"/>
              <a:t>magnetic</a:t>
            </a:r>
            <a:r>
              <a:rPr lang="cs-CZ" sz="2000" dirty="0"/>
              <a:t> resonance </a:t>
            </a:r>
            <a:r>
              <a:rPr lang="cs-CZ" sz="2000" dirty="0" err="1"/>
              <a:t>imaging</a:t>
            </a:r>
            <a:r>
              <a:rPr lang="cs-CZ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obrazení </a:t>
            </a:r>
            <a:r>
              <a:rPr lang="cs-CZ" sz="2000" dirty="0"/>
              <a:t>cévního systému </a:t>
            </a:r>
            <a:r>
              <a:rPr lang="cs-CZ" sz="2000" dirty="0" smtClean="0"/>
              <a:t>- </a:t>
            </a:r>
            <a:r>
              <a:rPr lang="cs-CZ" sz="2000" b="1" dirty="0" smtClean="0"/>
              <a:t>MRA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dirty="0" err="1"/>
              <a:t>magnetic</a:t>
            </a:r>
            <a:r>
              <a:rPr lang="cs-CZ" sz="2000" dirty="0"/>
              <a:t> resonance </a:t>
            </a:r>
            <a:r>
              <a:rPr lang="cs-CZ" sz="2000" dirty="0" err="1"/>
              <a:t>angiography</a:t>
            </a:r>
            <a:r>
              <a:rPr lang="cs-CZ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MR spektroskopie </a:t>
            </a:r>
            <a:r>
              <a:rPr lang="cs-CZ" sz="2000" dirty="0"/>
              <a:t>- </a:t>
            </a:r>
            <a:r>
              <a:rPr lang="cs-CZ" sz="2000" b="1" dirty="0"/>
              <a:t>MRS</a:t>
            </a:r>
            <a:r>
              <a:rPr lang="cs-CZ" sz="2000" dirty="0"/>
              <a:t> (</a:t>
            </a:r>
            <a:r>
              <a:rPr lang="cs-CZ" sz="2000" dirty="0" err="1"/>
              <a:t>magnetic</a:t>
            </a:r>
            <a:r>
              <a:rPr lang="cs-CZ" sz="2000" dirty="0"/>
              <a:t> resonance </a:t>
            </a:r>
            <a:r>
              <a:rPr lang="cs-CZ" sz="2000" dirty="0" err="1"/>
              <a:t>spectroscopy</a:t>
            </a:r>
            <a:r>
              <a:rPr lang="cs-CZ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F</a:t>
            </a:r>
            <a:r>
              <a:rPr lang="cs-CZ" sz="2000" dirty="0" smtClean="0"/>
              <a:t>unkční </a:t>
            </a:r>
            <a:r>
              <a:rPr lang="cs-CZ" sz="2000" dirty="0"/>
              <a:t>MR (</a:t>
            </a:r>
            <a:r>
              <a:rPr lang="cs-CZ" sz="2000" b="1" dirty="0" err="1"/>
              <a:t>fMR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74026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zobrazení MR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4111"/>
            <a:ext cx="2303711" cy="23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26" y="1304110"/>
            <a:ext cx="2339500" cy="248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26" y="1312203"/>
            <a:ext cx="2380200" cy="24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2338189" cy="233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96" y="3623454"/>
            <a:ext cx="2374314" cy="228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12" y="3577976"/>
            <a:ext cx="2421514" cy="233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0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0092" y="601175"/>
            <a:ext cx="5767021" cy="146208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 err="1" smtClean="0"/>
              <a:t>Pierre</a:t>
            </a:r>
            <a:r>
              <a:rPr lang="cs-CZ" sz="2800" b="1" dirty="0" smtClean="0"/>
              <a:t> Curie    1859 – 1906</a:t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Marie Curie - </a:t>
            </a:r>
            <a:r>
              <a:rPr lang="cs-CZ" sz="2800" b="1" dirty="0" err="1" smtClean="0"/>
              <a:t>Sklodowská</a:t>
            </a:r>
            <a:r>
              <a:rPr lang="cs-CZ" sz="2800" b="1" dirty="0" smtClean="0"/>
              <a:t> 1867 -1934</a:t>
            </a:r>
            <a:r>
              <a:rPr lang="cs-CZ" sz="2800" dirty="0" smtClean="0"/>
              <a:t>  </a:t>
            </a:r>
          </a:p>
        </p:txBody>
      </p:sp>
      <p:pic>
        <p:nvPicPr>
          <p:cNvPr id="9219" name="Picture 4" descr="o_cur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548680"/>
            <a:ext cx="2295727" cy="274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6" descr="marie_cur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212976"/>
            <a:ext cx="2303463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3808" y="2348880"/>
            <a:ext cx="5400600" cy="416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cs-CZ" sz="2000" b="1" dirty="0" smtClean="0">
                <a:solidFill>
                  <a:schemeClr val="accent1"/>
                </a:solidFill>
              </a:rPr>
              <a:t>Polsko-francouzskému </a:t>
            </a:r>
            <a:r>
              <a:rPr lang="cs-CZ" sz="2000" b="1" dirty="0">
                <a:solidFill>
                  <a:schemeClr val="accent1"/>
                </a:solidFill>
              </a:rPr>
              <a:t>manželskému páru Marii a </a:t>
            </a:r>
            <a:r>
              <a:rPr lang="cs-CZ" sz="2000" b="1" dirty="0" err="1">
                <a:solidFill>
                  <a:schemeClr val="accent1"/>
                </a:solidFill>
              </a:rPr>
              <a:t>Pierre</a:t>
            </a:r>
            <a:r>
              <a:rPr lang="cs-CZ" sz="2000" b="1" dirty="0">
                <a:solidFill>
                  <a:schemeClr val="accent1"/>
                </a:solidFill>
              </a:rPr>
              <a:t> Curieovým se podařilo ze smolince izolovat dva, dosud neznámé, radioaktivní prvky, a to polonium a rádium</a:t>
            </a:r>
            <a:r>
              <a:rPr lang="cs-CZ" sz="2000" b="1" dirty="0" smtClean="0">
                <a:solidFill>
                  <a:schemeClr val="accent1"/>
                </a:solidFill>
              </a:rPr>
              <a:t>.</a:t>
            </a:r>
          </a:p>
          <a:p>
            <a:pPr algn="just" eaLnBrk="1" hangingPunct="1"/>
            <a:endParaRPr lang="cs-CZ" sz="2000" b="1" dirty="0" smtClean="0">
              <a:solidFill>
                <a:schemeClr val="accent1"/>
              </a:solidFill>
            </a:endParaRPr>
          </a:p>
          <a:p>
            <a:pPr algn="just" eaLnBrk="1" hangingPunct="1"/>
            <a:r>
              <a:rPr lang="cs-CZ" sz="2000" b="1" dirty="0" smtClean="0">
                <a:solidFill>
                  <a:schemeClr val="accent1"/>
                </a:solidFill>
              </a:rPr>
              <a:t>Později </a:t>
            </a:r>
            <a:r>
              <a:rPr lang="cs-CZ" sz="2000" b="1" dirty="0">
                <a:solidFill>
                  <a:schemeClr val="accent1"/>
                </a:solidFill>
              </a:rPr>
              <a:t>byly objeveny další přirozené radioaktivní prvky, jichž je v současné době více než 50. Jsou to převážně izotopy těžkých prvků, které v periodické soustavě prvků leží mezi olovem a uranem.</a:t>
            </a:r>
            <a:endParaRPr lang="cs-CZ" sz="2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66239" y="153543"/>
            <a:ext cx="799665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                              Ultrazvuk</a:t>
            </a:r>
            <a:r>
              <a:rPr lang="cs-CZ" sz="2800" dirty="0" smtClean="0"/>
              <a:t> </a:t>
            </a:r>
            <a:endParaRPr lang="cs-CZ" sz="2400" dirty="0"/>
          </a:p>
          <a:p>
            <a:endParaRPr lang="cs-CZ" sz="2000" dirty="0" smtClean="0"/>
          </a:p>
          <a:p>
            <a:pPr marL="342900" indent="-342900" algn="just">
              <a:buFontTx/>
              <a:buChar char="-"/>
            </a:pPr>
            <a:r>
              <a:rPr lang="cs-CZ" sz="2000" dirty="0" smtClean="0"/>
              <a:t>akustické </a:t>
            </a:r>
            <a:r>
              <a:rPr lang="cs-CZ" sz="2000" dirty="0"/>
              <a:t>vlnění, jehož frekvence </a:t>
            </a:r>
            <a:r>
              <a:rPr lang="cs-CZ" sz="2000" dirty="0" smtClean="0"/>
              <a:t>je cca 20kHz</a:t>
            </a:r>
          </a:p>
          <a:p>
            <a:pPr marL="342900" indent="-342900" algn="just">
              <a:buFontTx/>
              <a:buChar char="-"/>
            </a:pPr>
            <a:endParaRPr lang="cs-CZ" sz="2000" dirty="0" smtClean="0"/>
          </a:p>
          <a:p>
            <a:pPr marL="342900" indent="-342900" algn="just">
              <a:buFontTx/>
              <a:buChar char="-"/>
            </a:pPr>
            <a:r>
              <a:rPr lang="cs-CZ" sz="2000" dirty="0"/>
              <a:t>frekvence leží nad hranicí slyšitelnosti lidského </a:t>
            </a:r>
            <a:r>
              <a:rPr lang="cs-CZ" sz="2000" dirty="0" smtClean="0"/>
              <a:t>ucha</a:t>
            </a:r>
          </a:p>
          <a:p>
            <a:pPr marL="342900" indent="-342900" algn="just">
              <a:buFontTx/>
              <a:buChar char="-"/>
            </a:pPr>
            <a:endParaRPr lang="cs-CZ" sz="2000" dirty="0" smtClean="0"/>
          </a:p>
          <a:p>
            <a:pPr marL="342900" indent="-342900" algn="just">
              <a:buFontTx/>
              <a:buChar char="-"/>
            </a:pPr>
            <a:r>
              <a:rPr lang="cs-CZ" sz="2000" dirty="0" smtClean="0"/>
              <a:t>prostředím </a:t>
            </a:r>
            <a:r>
              <a:rPr lang="cs-CZ" sz="2000" dirty="0"/>
              <a:t>se šíří jako vlna střídavého zahušťování a ředění </a:t>
            </a:r>
            <a:r>
              <a:rPr lang="cs-CZ" sz="2000" dirty="0" smtClean="0"/>
              <a:t>molekul</a:t>
            </a:r>
          </a:p>
          <a:p>
            <a:pPr algn="just"/>
            <a:r>
              <a:rPr lang="cs-CZ" sz="2000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000" dirty="0" smtClean="0"/>
              <a:t>zdrojem </a:t>
            </a:r>
            <a:r>
              <a:rPr lang="cs-CZ" sz="2000" dirty="0"/>
              <a:t>vlnění je </a:t>
            </a:r>
            <a:r>
              <a:rPr lang="cs-CZ" sz="2000" dirty="0" smtClean="0"/>
              <a:t>piezoelektrický </a:t>
            </a:r>
            <a:r>
              <a:rPr lang="cs-CZ" sz="2000" dirty="0"/>
              <a:t>krystal v ultrazvukové </a:t>
            </a:r>
            <a:r>
              <a:rPr lang="cs-CZ" sz="2000" dirty="0" smtClean="0"/>
              <a:t>son­dě</a:t>
            </a:r>
          </a:p>
          <a:p>
            <a:pPr marL="342900" indent="-342900" algn="just">
              <a:buFontTx/>
              <a:buChar char="-"/>
            </a:pPr>
            <a:endParaRPr lang="cs-CZ" sz="2000" dirty="0" smtClean="0"/>
          </a:p>
          <a:p>
            <a:pPr marL="342900" indent="-342900" algn="just">
              <a:buFontTx/>
              <a:buChar char="-"/>
            </a:pPr>
            <a:r>
              <a:rPr lang="cs-CZ" sz="2000" dirty="0" smtClean="0"/>
              <a:t>různé </a:t>
            </a:r>
            <a:r>
              <a:rPr lang="cs-CZ" sz="2000" dirty="0"/>
              <a:t>tkáně mají různou </a:t>
            </a:r>
            <a:r>
              <a:rPr lang="cs-CZ" sz="2000" b="1" dirty="0" err="1"/>
              <a:t>echogenitu</a:t>
            </a:r>
            <a:r>
              <a:rPr lang="cs-CZ" sz="2000" dirty="0"/>
              <a:t> – schopnost </a:t>
            </a:r>
            <a:r>
              <a:rPr lang="cs-CZ" sz="2000" dirty="0" smtClean="0"/>
              <a:t>odrážet ultrazvukové vlny, čím </a:t>
            </a:r>
            <a:r>
              <a:rPr lang="cs-CZ" sz="2000" dirty="0"/>
              <a:t>rozdílnější jsou </a:t>
            </a:r>
            <a:r>
              <a:rPr lang="cs-CZ" sz="2000" dirty="0" err="1"/>
              <a:t>echogenity</a:t>
            </a:r>
            <a:r>
              <a:rPr lang="cs-CZ" sz="2000" dirty="0"/>
              <a:t> sousedících tkání, tím větší je odraz vlny</a:t>
            </a:r>
          </a:p>
          <a:p>
            <a:pPr algn="just"/>
            <a:endParaRPr lang="cs-CZ" sz="2000" dirty="0" smtClean="0"/>
          </a:p>
          <a:p>
            <a:pPr marL="342900" indent="-342900" algn="just">
              <a:buFontTx/>
              <a:buChar char="-"/>
            </a:pPr>
            <a:r>
              <a:rPr lang="cs-CZ" sz="2000" dirty="0"/>
              <a:t>u</a:t>
            </a:r>
            <a:r>
              <a:rPr lang="cs-CZ" sz="2000" dirty="0" smtClean="0"/>
              <a:t>ltrazvuková </a:t>
            </a:r>
            <a:r>
              <a:rPr lang="cs-CZ" sz="2000" dirty="0"/>
              <a:t>vlna naráží při průchodu tělem na tkáňová </a:t>
            </a:r>
            <a:r>
              <a:rPr lang="cs-CZ" sz="2000" dirty="0" smtClean="0"/>
              <a:t>rozhraní </a:t>
            </a:r>
          </a:p>
          <a:p>
            <a:pPr algn="just"/>
            <a:r>
              <a:rPr lang="cs-CZ" sz="2000" dirty="0"/>
              <a:t> </a:t>
            </a:r>
            <a:r>
              <a:rPr lang="cs-CZ" sz="2000" dirty="0" smtClean="0"/>
              <a:t>     (místa</a:t>
            </a:r>
            <a:r>
              <a:rPr lang="cs-CZ" sz="2000" dirty="0"/>
              <a:t>, kde jedna tkáň sousedí s </a:t>
            </a:r>
            <a:r>
              <a:rPr lang="cs-CZ" sz="2000" dirty="0" smtClean="0"/>
              <a:t>druhou)</a:t>
            </a:r>
          </a:p>
          <a:p>
            <a:pPr algn="just"/>
            <a:endParaRPr lang="cs-CZ" sz="2000" dirty="0" smtClean="0"/>
          </a:p>
          <a:p>
            <a:pPr marL="342900" indent="-342900" algn="just">
              <a:buFontTx/>
              <a:buChar char="-"/>
            </a:pPr>
            <a:r>
              <a:rPr lang="cs-CZ" sz="2000" dirty="0" smtClean="0"/>
              <a:t>na </a:t>
            </a:r>
            <a:r>
              <a:rPr lang="cs-CZ" sz="2000" dirty="0"/>
              <a:t>tkáňovém rozhraní se část vlny odrazí a zbytek projde dál, </a:t>
            </a:r>
            <a:r>
              <a:rPr lang="cs-CZ" sz="2000" dirty="0" smtClean="0"/>
              <a:t>k dalšímu </a:t>
            </a:r>
            <a:r>
              <a:rPr lang="cs-CZ" sz="2000" dirty="0"/>
              <a:t>tkáňovému rozhraní, aby se zase část odrazila a část prošla atd</a:t>
            </a:r>
            <a:r>
              <a:rPr lang="cs-CZ" sz="2000" dirty="0" smtClean="0"/>
              <a:t>.</a:t>
            </a:r>
          </a:p>
          <a:p>
            <a:pPr marL="342900" indent="-342900" algn="just">
              <a:buFontTx/>
              <a:buChar char="-"/>
            </a:pPr>
            <a:endParaRPr lang="cs-CZ" sz="2000" dirty="0" smtClean="0"/>
          </a:p>
          <a:p>
            <a:pPr algn="just"/>
            <a:r>
              <a:rPr lang="cs-CZ" sz="2000" dirty="0" smtClean="0"/>
              <a:t>-     ultrazvuková sonda odražené vlny přijímá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1262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Ultrazvuk</a:t>
            </a:r>
            <a:endParaRPr lang="cs-CZ" dirty="0"/>
          </a:p>
        </p:txBody>
      </p:sp>
      <p:pic>
        <p:nvPicPr>
          <p:cNvPr id="7170" name="Picture 2" descr="C:\Users\rtg\Desktop\Ultraschall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7356"/>
            <a:ext cx="7848872" cy="55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1" y="188640"/>
            <a:ext cx="6932823" cy="342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0" y="3635154"/>
            <a:ext cx="3610941" cy="269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635153"/>
            <a:ext cx="3600401" cy="268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890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T</a:t>
            </a:r>
            <a:r>
              <a:rPr lang="cs-CZ" sz="2800" b="1" dirty="0" smtClean="0"/>
              <a:t>ermografie</a:t>
            </a:r>
            <a:endParaRPr lang="cs-CZ" sz="28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- zabývá se </a:t>
            </a:r>
            <a:r>
              <a:rPr lang="cs-CZ" dirty="0"/>
              <a:t>analýzou rozložení teplotního pole na povrchu tělesa a to bezkontaktním </a:t>
            </a:r>
            <a:r>
              <a:rPr lang="cs-CZ" dirty="0" smtClean="0"/>
              <a:t>způsobem</a:t>
            </a:r>
          </a:p>
          <a:p>
            <a:pPr marL="0" indent="0" algn="just">
              <a:buNone/>
            </a:pPr>
            <a:r>
              <a:rPr lang="cs-CZ" dirty="0" smtClean="0"/>
              <a:t>- úkolem </a:t>
            </a:r>
            <a:r>
              <a:rPr lang="cs-CZ" dirty="0"/>
              <a:t>termografie je analýza infračervené energie vyzařované tělesem (každý objekt s teplotou vyšší než absolutní </a:t>
            </a:r>
            <a:r>
              <a:rPr lang="cs-CZ" dirty="0" smtClean="0"/>
              <a:t>nula </a:t>
            </a:r>
            <a:r>
              <a:rPr lang="cs-CZ" dirty="0"/>
              <a:t>vydává </a:t>
            </a:r>
            <a:r>
              <a:rPr lang="cs-CZ" dirty="0" smtClean="0"/>
              <a:t>infračervené záření, </a:t>
            </a:r>
            <a:r>
              <a:rPr lang="cs-CZ" dirty="0"/>
              <a:t>které</a:t>
            </a:r>
            <a:r>
              <a:rPr lang="cs-CZ" i="1" dirty="0"/>
              <a:t> </a:t>
            </a:r>
            <a:r>
              <a:rPr lang="cs-CZ" dirty="0"/>
              <a:t>není lidským okem </a:t>
            </a:r>
            <a:r>
              <a:rPr lang="cs-CZ" dirty="0" smtClean="0"/>
              <a:t>viditelné)</a:t>
            </a:r>
          </a:p>
          <a:p>
            <a:pPr marL="0" indent="0" algn="just">
              <a:buNone/>
            </a:pPr>
            <a:r>
              <a:rPr lang="cs-CZ" dirty="0" smtClean="0"/>
              <a:t>- termografickým </a:t>
            </a:r>
            <a:r>
              <a:rPr lang="cs-CZ" dirty="0"/>
              <a:t>měřicím systémem lze zobrazit teplotní pole měřeného objektu, ale pouze na jeho </a:t>
            </a:r>
            <a:r>
              <a:rPr lang="cs-CZ" dirty="0" smtClean="0"/>
              <a:t>povrchu</a:t>
            </a:r>
          </a:p>
          <a:p>
            <a:pPr marL="0" indent="0" algn="just">
              <a:buNone/>
            </a:pPr>
            <a:r>
              <a:rPr lang="cs-CZ" dirty="0" smtClean="0"/>
              <a:t>- obor </a:t>
            </a:r>
            <a:r>
              <a:rPr lang="cs-CZ" dirty="0"/>
              <a:t>termografie se v širším měřítku rozvinul společně s rozšířením </a:t>
            </a:r>
            <a:r>
              <a:rPr lang="cs-CZ" dirty="0" smtClean="0"/>
              <a:t>infračervených kamer pro </a:t>
            </a:r>
            <a:r>
              <a:rPr lang="cs-CZ" dirty="0"/>
              <a:t>které se obecně vžilo slovo </a:t>
            </a:r>
            <a:r>
              <a:rPr lang="cs-CZ" i="1" dirty="0"/>
              <a:t>termovizní kamera</a:t>
            </a:r>
            <a:r>
              <a:rPr lang="cs-CZ" dirty="0"/>
              <a:t>, resp.</a:t>
            </a:r>
            <a:r>
              <a:rPr lang="cs-CZ" i="1" dirty="0"/>
              <a:t> </a:t>
            </a:r>
            <a:r>
              <a:rPr lang="cs-CZ" i="1" dirty="0" err="1"/>
              <a:t>termovize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141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71092" y="0"/>
            <a:ext cx="8229600" cy="1143000"/>
          </a:xfrm>
        </p:spPr>
        <p:txBody>
          <a:bodyPr/>
          <a:lstStyle/>
          <a:p>
            <a:r>
              <a:rPr lang="cs-CZ" dirty="0" smtClean="0"/>
              <a:t>Termografie</a:t>
            </a:r>
            <a:endParaRPr lang="cs-CZ" dirty="0"/>
          </a:p>
        </p:txBody>
      </p:sp>
      <p:pic>
        <p:nvPicPr>
          <p:cNvPr id="8194" name="Picture 2" descr="C:\Users\rtg\Desktop\Infrared_Thermography_Imaging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5152"/>
            <a:ext cx="2952328" cy="43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tg\Desktop\termo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99" y="3645024"/>
            <a:ext cx="3590491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rtg\Desktop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76" y="0"/>
            <a:ext cx="4572000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Nukleární medicína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lékařský </a:t>
            </a:r>
            <a:r>
              <a:rPr lang="cs-CZ" sz="2000" dirty="0"/>
              <a:t>obor, který se zabývá diagnostikou a léčbou pomocí umělých radionuklidů (radiofarmak). 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Tato </a:t>
            </a:r>
            <a:r>
              <a:rPr lang="cs-CZ" sz="2000" dirty="0"/>
              <a:t>farmaka aplikujeme přímo do těla pacienta, zdrojem záření je tudíž pacient. 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Radionuklidy </a:t>
            </a:r>
            <a:r>
              <a:rPr lang="cs-CZ" sz="2000" dirty="0"/>
              <a:t>vstupují do metabolismu a distribuují se v organismu podle farmakokinetiky daného radioindikátoru. 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Zabudovaný </a:t>
            </a:r>
            <a:r>
              <a:rPr lang="cs-CZ" sz="2000" dirty="0"/>
              <a:t>radionuklid svým vyzařováním umožňuje buď zevní detekci distribuce této látky nebo sledování jeho množství v odebraných vzorcích biologických tekutin, většinou krve nebo moče. </a:t>
            </a:r>
          </a:p>
        </p:txBody>
      </p:sp>
    </p:spTree>
    <p:extLst>
      <p:ext uri="{BB962C8B-B14F-4D97-AF65-F5344CB8AC3E}">
        <p14:creationId xmlns:p14="http://schemas.microsoft.com/office/powerpoint/2010/main" val="2109364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0622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Scintilační kamera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6" y="692696"/>
            <a:ext cx="6803661" cy="288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78" y="2708920"/>
            <a:ext cx="59631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324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SPECT</a:t>
            </a:r>
            <a:endParaRPr lang="cs-CZ" dirty="0"/>
          </a:p>
        </p:txBody>
      </p:sp>
      <p:pic>
        <p:nvPicPr>
          <p:cNvPr id="16387" name="Picture 3" descr="C:\Users\rtg\Desktop\sp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2" y="1916832"/>
            <a:ext cx="4708851" cy="37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rtg\Desktop\brain_spect_image_activity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39074" cy="22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30160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SPECT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sz="2400" b="1" dirty="0"/>
              <a:t>S</a:t>
            </a:r>
            <a:r>
              <a:rPr lang="cs-CZ" sz="2400" dirty="0"/>
              <a:t>ingle </a:t>
            </a:r>
            <a:r>
              <a:rPr lang="cs-CZ" sz="2400" b="1" dirty="0" err="1"/>
              <a:t>P</a:t>
            </a:r>
            <a:r>
              <a:rPr lang="cs-CZ" sz="2400" dirty="0" err="1"/>
              <a:t>hoton</a:t>
            </a:r>
            <a:r>
              <a:rPr lang="cs-CZ" sz="2400" dirty="0"/>
              <a:t> </a:t>
            </a:r>
            <a:r>
              <a:rPr lang="cs-CZ" sz="2400" b="1" dirty="0" err="1"/>
              <a:t>E</a:t>
            </a:r>
            <a:r>
              <a:rPr lang="cs-CZ" sz="2400" dirty="0" err="1"/>
              <a:t>mission</a:t>
            </a:r>
            <a:r>
              <a:rPr lang="cs-CZ" sz="2400" dirty="0"/>
              <a:t> </a:t>
            </a:r>
            <a:r>
              <a:rPr lang="cs-CZ" sz="2400" b="1" dirty="0" err="1" smtClean="0"/>
              <a:t>C</a:t>
            </a:r>
            <a:r>
              <a:rPr lang="cs-CZ" sz="2400" dirty="0" err="1" smtClean="0"/>
              <a:t>opmputerized</a:t>
            </a:r>
            <a:r>
              <a:rPr lang="cs-CZ" sz="2400" dirty="0"/>
              <a:t> </a:t>
            </a:r>
            <a:r>
              <a:rPr lang="cs-CZ" sz="2400" b="1" dirty="0" err="1" smtClean="0"/>
              <a:t>T</a:t>
            </a:r>
            <a:r>
              <a:rPr lang="cs-CZ" sz="2400" dirty="0" err="1" smtClean="0"/>
              <a:t>omography</a:t>
            </a:r>
            <a:r>
              <a:rPr lang="cs-CZ" sz="2400" dirty="0" smtClean="0"/>
              <a:t> </a:t>
            </a:r>
            <a:r>
              <a:rPr lang="cs-CZ" sz="2400" dirty="0"/>
              <a:t>- </a:t>
            </a:r>
            <a:r>
              <a:rPr lang="cs-CZ" sz="2400" dirty="0" smtClean="0"/>
              <a:t> </a:t>
            </a:r>
            <a:r>
              <a:rPr lang="cs-CZ" sz="2400" dirty="0" err="1" smtClean="0"/>
              <a:t>jednofotonová</a:t>
            </a:r>
            <a:r>
              <a:rPr lang="cs-CZ" sz="2400" dirty="0" smtClean="0"/>
              <a:t> </a:t>
            </a:r>
            <a:r>
              <a:rPr lang="cs-CZ" sz="2400" dirty="0"/>
              <a:t>emisní počítačová tomografie)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algn="just">
              <a:buFontTx/>
              <a:buChar char="-"/>
            </a:pPr>
            <a:r>
              <a:rPr lang="cs-CZ" sz="2000" dirty="0" smtClean="0"/>
              <a:t>série </a:t>
            </a:r>
            <a:r>
              <a:rPr lang="cs-CZ" sz="2000" dirty="0"/>
              <a:t>planárních obrazů vyšetřovaného místa, snímaných pod mnoha různými úhly (0</a:t>
            </a:r>
            <a:r>
              <a:rPr lang="cs-CZ" sz="2000" baseline="30000" dirty="0"/>
              <a:t>o</a:t>
            </a:r>
            <a:r>
              <a:rPr lang="cs-CZ" sz="2000" dirty="0"/>
              <a:t>-360</a:t>
            </a:r>
            <a:r>
              <a:rPr lang="cs-CZ" sz="2000" baseline="30000" dirty="0"/>
              <a:t>o</a:t>
            </a:r>
            <a:r>
              <a:rPr lang="cs-CZ" sz="2000" dirty="0"/>
              <a:t>) detektorem </a:t>
            </a:r>
            <a:r>
              <a:rPr lang="cs-CZ" sz="2000" dirty="0" smtClean="0"/>
              <a:t>kamery obíhajícím </a:t>
            </a:r>
            <a:r>
              <a:rPr lang="cs-CZ" sz="2000" dirty="0"/>
              <a:t>kolem </a:t>
            </a:r>
            <a:r>
              <a:rPr lang="cs-CZ" sz="2000" dirty="0" smtClean="0"/>
              <a:t>pacienta</a:t>
            </a:r>
          </a:p>
          <a:p>
            <a:pPr algn="just">
              <a:buFontTx/>
              <a:buChar char="-"/>
            </a:pPr>
            <a:endParaRPr lang="cs-CZ" sz="2000" dirty="0" smtClean="0"/>
          </a:p>
          <a:p>
            <a:pPr algn="just">
              <a:buFontTx/>
              <a:buChar char="-"/>
            </a:pPr>
            <a:r>
              <a:rPr lang="cs-CZ" sz="2000" dirty="0"/>
              <a:t>aplikujeme vhodnou chemickou látku s navázaným radionuklidem - tzv. </a:t>
            </a:r>
            <a:r>
              <a:rPr lang="cs-CZ" sz="2000" b="1" dirty="0"/>
              <a:t>radioindikátor</a:t>
            </a:r>
            <a:r>
              <a:rPr lang="cs-CZ" sz="2000" dirty="0"/>
              <a:t> či </a:t>
            </a:r>
            <a:r>
              <a:rPr lang="cs-CZ" sz="2000" b="1" dirty="0"/>
              <a:t>radiofarmakum</a:t>
            </a:r>
            <a:r>
              <a:rPr lang="cs-CZ" sz="2000" dirty="0"/>
              <a:t> - do organismu, tato látka vstoupí do metabolismu a </a:t>
            </a:r>
            <a:r>
              <a:rPr lang="cs-CZ" sz="2000" b="1" dirty="0"/>
              <a:t>distribuuje</a:t>
            </a:r>
            <a:r>
              <a:rPr lang="cs-CZ" sz="2000" dirty="0"/>
              <a:t> se v organismu podle farmakokinetiky daného </a:t>
            </a:r>
            <a:r>
              <a:rPr lang="cs-CZ" sz="2000" dirty="0" smtClean="0"/>
              <a:t>radioindikátoru  </a:t>
            </a:r>
          </a:p>
          <a:p>
            <a:pPr algn="just">
              <a:buFontTx/>
              <a:buChar char="-"/>
            </a:pPr>
            <a:endParaRPr lang="cs-CZ" sz="2000" dirty="0"/>
          </a:p>
          <a:p>
            <a:pPr algn="just">
              <a:buFontTx/>
              <a:buChar char="-"/>
            </a:pPr>
            <a:r>
              <a:rPr lang="cs-CZ" sz="2000" dirty="0"/>
              <a:t>přesnější odhalování ložiskových lézí a porušených tkání ve složitých anatomických strukturách</a:t>
            </a:r>
          </a:p>
        </p:txBody>
      </p:sp>
    </p:spTree>
    <p:extLst>
      <p:ext uri="{BB962C8B-B14F-4D97-AF65-F5344CB8AC3E}">
        <p14:creationId xmlns:p14="http://schemas.microsoft.com/office/powerpoint/2010/main" val="3400118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tg\Desktop\Scintigrafie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8928250" cy="50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0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1" y="548680"/>
            <a:ext cx="6840760" cy="1512168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Werner </a:t>
            </a:r>
            <a:r>
              <a:rPr lang="cs-CZ" sz="2800" b="1" dirty="0" err="1" smtClean="0"/>
              <a:t>Forssmann</a:t>
            </a:r>
            <a:r>
              <a:rPr lang="cs-CZ" sz="2800" b="1" dirty="0" smtClean="0"/>
              <a:t> (1904-1979)</a:t>
            </a:r>
          </a:p>
        </p:txBody>
      </p:sp>
      <p:pic>
        <p:nvPicPr>
          <p:cNvPr id="15363" name="Picture 4" descr="forssman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052736"/>
            <a:ext cx="2708275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31840" y="2420888"/>
            <a:ext cx="56166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cs-CZ" sz="2000" b="1" dirty="0" smtClean="0">
                <a:solidFill>
                  <a:srgbClr val="0070C0"/>
                </a:solidFill>
              </a:rPr>
              <a:t>zavedl si do žíly předloktí </a:t>
            </a:r>
            <a:r>
              <a:rPr lang="cs-CZ" sz="2000" b="1" dirty="0" err="1" smtClean="0">
                <a:solidFill>
                  <a:srgbClr val="0070C0"/>
                </a:solidFill>
              </a:rPr>
              <a:t>ureterální</a:t>
            </a:r>
            <a:r>
              <a:rPr lang="cs-CZ" sz="2000" b="1" dirty="0" smtClean="0">
                <a:solidFill>
                  <a:srgbClr val="0070C0"/>
                </a:solidFill>
              </a:rPr>
              <a:t> katetr </a:t>
            </a:r>
          </a:p>
          <a:p>
            <a:pPr marL="0" indent="0" algn="just" eaLnBrk="1" hangingPunct="1">
              <a:buNone/>
            </a:pP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     a odtud bez problémů do pravé síně srdeční</a:t>
            </a:r>
          </a:p>
          <a:p>
            <a:pPr algn="just" eaLnBrk="1" hangingPunct="1"/>
            <a:endParaRPr lang="cs-CZ" sz="2000" b="1" dirty="0" smtClean="0">
              <a:solidFill>
                <a:srgbClr val="0070C0"/>
              </a:solidFill>
            </a:endParaRPr>
          </a:p>
          <a:p>
            <a:pPr algn="just" eaLnBrk="1" hangingPunct="1"/>
            <a:r>
              <a:rPr lang="cs-CZ" sz="2000" b="1" dirty="0" smtClean="0">
                <a:solidFill>
                  <a:srgbClr val="0070C0"/>
                </a:solidFill>
              </a:rPr>
              <a:t>otevřel tím cestu k angiokardiografii</a:t>
            </a:r>
          </a:p>
        </p:txBody>
      </p:sp>
    </p:spTree>
    <p:extLst>
      <p:ext uri="{BB962C8B-B14F-4D97-AF65-F5344CB8AC3E}">
        <p14:creationId xmlns:p14="http://schemas.microsoft.com/office/powerpoint/2010/main" val="30482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</a:t>
            </a:r>
            <a:endParaRPr lang="cs-CZ" dirty="0"/>
          </a:p>
        </p:txBody>
      </p:sp>
      <p:pic>
        <p:nvPicPr>
          <p:cNvPr id="14338" name="Picture 2" descr="C:\Users\rtg\Desktop\services-p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628800"/>
            <a:ext cx="830511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Pozitronová emisní tomografie</a:t>
            </a:r>
            <a:r>
              <a:rPr lang="cs-CZ" dirty="0"/>
              <a:t> (</a:t>
            </a:r>
            <a:r>
              <a:rPr lang="cs-CZ" b="1" dirty="0"/>
              <a:t>PET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endParaRPr lang="cs-CZ" sz="2000" dirty="0"/>
          </a:p>
          <a:p>
            <a:pPr algn="just">
              <a:buFontTx/>
              <a:buChar char="-"/>
            </a:pPr>
            <a:r>
              <a:rPr lang="cs-CZ" sz="2000" dirty="0" smtClean="0"/>
              <a:t>založena </a:t>
            </a:r>
            <a:r>
              <a:rPr lang="cs-CZ" sz="2000" dirty="0"/>
              <a:t>na současné detekci dvojic fotonů gama, které jsou emitovány při radioaktivní přeměně pozitronových radionuklidů aplikovaných do </a:t>
            </a:r>
            <a:r>
              <a:rPr lang="cs-CZ" sz="2000" dirty="0" smtClean="0"/>
              <a:t>organismu</a:t>
            </a:r>
          </a:p>
          <a:p>
            <a:pPr algn="just">
              <a:buFontTx/>
              <a:buChar char="-"/>
            </a:pPr>
            <a:endParaRPr lang="cs-CZ" sz="2000" dirty="0" smtClean="0"/>
          </a:p>
          <a:p>
            <a:pPr algn="just">
              <a:buFontTx/>
              <a:buChar char="-"/>
            </a:pPr>
            <a:r>
              <a:rPr lang="cs-CZ" sz="2000" dirty="0"/>
              <a:t>n</a:t>
            </a:r>
            <a:r>
              <a:rPr lang="cs-CZ" sz="2000" dirty="0" smtClean="0"/>
              <a:t>ásledně </a:t>
            </a:r>
            <a:r>
              <a:rPr lang="cs-CZ" sz="2000" dirty="0"/>
              <a:t>se počítačovou rekonstrukcí velkého počtu takových dvojic paprsků vytváří trojrozměrný obraz příčného řezu vyšetřované </a:t>
            </a:r>
            <a:r>
              <a:rPr lang="cs-CZ" sz="2000" dirty="0" smtClean="0"/>
              <a:t>oblasti</a:t>
            </a:r>
            <a:endParaRPr lang="cs-CZ" sz="2000" dirty="0"/>
          </a:p>
          <a:p>
            <a:pPr algn="just">
              <a:buFontTx/>
              <a:buChar char="-"/>
            </a:pPr>
            <a:endParaRPr lang="cs-CZ" sz="2000" dirty="0"/>
          </a:p>
          <a:p>
            <a:pPr algn="just">
              <a:buFontTx/>
              <a:buChar char="-"/>
            </a:pPr>
            <a:r>
              <a:rPr lang="cs-CZ" sz="2000" dirty="0" smtClean="0"/>
              <a:t>před </a:t>
            </a:r>
            <a:r>
              <a:rPr lang="cs-CZ" sz="2000" dirty="0"/>
              <a:t>vyšetřením je do krevního oběhu pacienta podána </a:t>
            </a:r>
            <a:r>
              <a:rPr lang="cs-CZ" sz="2000" dirty="0" err="1"/>
              <a:t>deoxyglukóza</a:t>
            </a:r>
            <a:r>
              <a:rPr lang="cs-CZ" sz="2000" dirty="0"/>
              <a:t> značená fluorem 18F (FDG). Ta se postupně hromadí ve </a:t>
            </a:r>
            <a:r>
              <a:rPr lang="cs-CZ" sz="2000" dirty="0" smtClean="0"/>
              <a:t>tkáni.</a:t>
            </a:r>
            <a:endParaRPr lang="cs-CZ" sz="2000" dirty="0" smtClean="0"/>
          </a:p>
          <a:p>
            <a:pPr algn="just">
              <a:buFontTx/>
              <a:buChar char="-"/>
            </a:pPr>
            <a:endParaRPr lang="cs-CZ" sz="2000" dirty="0" smtClean="0"/>
          </a:p>
          <a:p>
            <a:pPr algn="just">
              <a:buFontTx/>
              <a:buChar char="-"/>
            </a:pPr>
            <a:r>
              <a:rPr lang="cs-CZ" sz="2000" dirty="0" smtClean="0"/>
              <a:t>Ložiska </a:t>
            </a:r>
            <a:r>
              <a:rPr lang="cs-CZ" sz="2000" dirty="0"/>
              <a:t>vyšší radioaktivity označují struktury, ve kterých je metabolická potřeba glukózy vysoká. Většina </a:t>
            </a:r>
            <a:r>
              <a:rPr lang="cs-CZ" sz="2000" b="1" dirty="0"/>
              <a:t>nádorových ložisek </a:t>
            </a:r>
            <a:r>
              <a:rPr lang="cs-CZ" sz="2000" dirty="0"/>
              <a:t>intenzívně akumuluje FDG, proto je PET vyšetření nejužívanější v nádorové diagnostice.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939508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tg\Desktop\Scintigrafie10-P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8799"/>
            <a:ext cx="8136904" cy="41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909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PACS</a:t>
            </a:r>
            <a:endParaRPr lang="cs-CZ" dirty="0"/>
          </a:p>
        </p:txBody>
      </p:sp>
      <p:pic>
        <p:nvPicPr>
          <p:cNvPr id="10243" name="Picture 3" descr="C:\Users\rtg\Desktop\pac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1132764"/>
            <a:ext cx="8691533" cy="53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548680"/>
            <a:ext cx="7793037" cy="1462087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 Ivar </a:t>
            </a:r>
            <a:r>
              <a:rPr lang="cs-CZ" sz="2800" b="1" dirty="0" err="1" smtClean="0"/>
              <a:t>Seldinger</a:t>
            </a:r>
            <a:r>
              <a:rPr lang="cs-CZ" sz="2800" b="1" dirty="0" smtClean="0"/>
              <a:t> (1921-1998)</a:t>
            </a:r>
          </a:p>
        </p:txBody>
      </p:sp>
      <p:pic>
        <p:nvPicPr>
          <p:cNvPr id="17411" name="Picture 4" descr="sel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089" y="1153235"/>
            <a:ext cx="2519363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47864" y="2564904"/>
            <a:ext cx="511256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rgbClr val="0070C0"/>
                </a:solidFill>
              </a:rPr>
              <a:t>po napíchnutí arterie zavedl  jehlou vodič, jehlu vytáhl  a na vodič nasadil katetr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5" y="116632"/>
            <a:ext cx="5255766" cy="1296144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Andreas Roland </a:t>
            </a:r>
            <a:r>
              <a:rPr lang="cs-CZ" sz="2800" b="1" dirty="0" err="1" smtClean="0"/>
              <a:t>Grüntzig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	(1939-1985)</a:t>
            </a:r>
          </a:p>
        </p:txBody>
      </p:sp>
      <p:pic>
        <p:nvPicPr>
          <p:cNvPr id="19459" name="Picture 4" descr="Gruentz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189" y="670957"/>
            <a:ext cx="2736304" cy="35696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27929" y="1556792"/>
            <a:ext cx="57205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cs-CZ" sz="2000" b="1" dirty="0" smtClean="0">
                <a:solidFill>
                  <a:srgbClr val="0070C0"/>
                </a:solidFill>
              </a:rPr>
              <a:t>Vyvinul balónkový katetr s dvojitým průsvitem</a:t>
            </a:r>
          </a:p>
          <a:p>
            <a:pPr algn="just" eaLnBrk="1" hangingPunct="1"/>
            <a:r>
              <a:rPr lang="cs-CZ" sz="2000" b="1" dirty="0" smtClean="0">
                <a:solidFill>
                  <a:srgbClr val="0070C0"/>
                </a:solidFill>
              </a:rPr>
              <a:t>V roce 1977 provedl první perkutánní </a:t>
            </a:r>
          </a:p>
          <a:p>
            <a:pPr marL="0" indent="0" algn="just" eaLnBrk="1" hangingPunct="1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      </a:t>
            </a:r>
            <a:r>
              <a:rPr lang="cs-CZ" sz="2000" b="1" dirty="0" err="1" smtClean="0">
                <a:solidFill>
                  <a:srgbClr val="0070C0"/>
                </a:solidFill>
              </a:rPr>
              <a:t>transluminální</a:t>
            </a:r>
            <a:r>
              <a:rPr lang="cs-CZ" sz="2000" b="1" dirty="0" smtClean="0">
                <a:solidFill>
                  <a:srgbClr val="0070C0"/>
                </a:solidFill>
              </a:rPr>
              <a:t> koronární angioplastiku</a:t>
            </a:r>
          </a:p>
          <a:p>
            <a:pPr eaLnBrk="1" hangingPunct="1"/>
            <a:endParaRPr lang="cs-CZ" sz="28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3429000"/>
            <a:ext cx="51117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3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3" y="476673"/>
            <a:ext cx="6264696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400" b="1" dirty="0" err="1" smtClean="0"/>
              <a:t>Godfrey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Newbold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Hounsfield</a:t>
            </a:r>
            <a:r>
              <a:rPr lang="cs-CZ" sz="2400" dirty="0" smtClean="0"/>
              <a:t> </a:t>
            </a:r>
            <a:r>
              <a:rPr lang="cs-CZ" sz="2400" b="1" dirty="0" smtClean="0"/>
              <a:t>(1919-2004)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Allan M. </a:t>
            </a:r>
            <a:r>
              <a:rPr lang="cs-CZ" sz="2400" b="1" dirty="0" err="1" smtClean="0"/>
              <a:t>Cormack</a:t>
            </a:r>
            <a:r>
              <a:rPr lang="cs-CZ" sz="2400" b="1" dirty="0" smtClean="0"/>
              <a:t> (1924)</a:t>
            </a:r>
          </a:p>
        </p:txBody>
      </p:sp>
      <p:pic>
        <p:nvPicPr>
          <p:cNvPr id="21507" name="Picture 4" descr="hounsfiel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476672"/>
            <a:ext cx="2303463" cy="309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6" descr="corm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429000"/>
            <a:ext cx="2304255" cy="29205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99792" y="2492896"/>
            <a:ext cx="56166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    </a:t>
            </a:r>
            <a:r>
              <a:rPr lang="cs-CZ" sz="2000" b="1" dirty="0" smtClean="0">
                <a:solidFill>
                  <a:srgbClr val="0070C0"/>
                </a:solidFill>
              </a:rPr>
              <a:t>Zakladatelé </a:t>
            </a:r>
            <a:r>
              <a:rPr lang="cs-CZ" sz="2000" b="1" dirty="0">
                <a:solidFill>
                  <a:srgbClr val="0070C0"/>
                </a:solidFill>
              </a:rPr>
              <a:t>v</a:t>
            </a:r>
            <a:r>
              <a:rPr lang="cs-CZ" sz="2000" b="1" dirty="0" smtClean="0">
                <a:solidFill>
                  <a:srgbClr val="0070C0"/>
                </a:solidFill>
              </a:rPr>
              <a:t>ýpočetní tomografie (CT)</a:t>
            </a:r>
          </a:p>
          <a:p>
            <a:pPr eaLnBrk="1" hangingPunct="1"/>
            <a:endParaRPr lang="cs-CZ" sz="2000" b="1" dirty="0" smtClean="0">
              <a:solidFill>
                <a:srgbClr val="0070C0"/>
              </a:solidFill>
            </a:endParaRPr>
          </a:p>
          <a:p>
            <a:pPr eaLnBrk="1" hangingPunct="1"/>
            <a:endParaRPr lang="cs-CZ" sz="20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      V r.1972 pro vytvoření 1 obrazu potřeboval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	28000 </a:t>
            </a:r>
            <a:r>
              <a:rPr lang="cs-CZ" sz="2000" b="1" dirty="0" err="1" smtClean="0">
                <a:solidFill>
                  <a:srgbClr val="0070C0"/>
                </a:solidFill>
              </a:rPr>
              <a:t>skenů</a:t>
            </a:r>
            <a:r>
              <a:rPr lang="cs-CZ" sz="2000" b="1" dirty="0" smtClean="0">
                <a:solidFill>
                  <a:srgbClr val="0070C0"/>
                </a:solidFill>
              </a:rPr>
              <a:t>, což trvalo 9 hodin</a:t>
            </a:r>
          </a:p>
        </p:txBody>
      </p:sp>
    </p:spTree>
    <p:extLst>
      <p:ext uri="{BB962C8B-B14F-4D97-AF65-F5344CB8AC3E}">
        <p14:creationId xmlns:p14="http://schemas.microsoft.com/office/powerpoint/2010/main" val="33470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1" y="260649"/>
            <a:ext cx="6336704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dirty="0" smtClean="0"/>
              <a:t>Felix </a:t>
            </a:r>
            <a:r>
              <a:rPr lang="cs-CZ" sz="2400" b="1" dirty="0" err="1" smtClean="0"/>
              <a:t>Bloch</a:t>
            </a:r>
            <a:r>
              <a:rPr lang="cs-CZ" sz="2400" b="1" dirty="0" smtClean="0"/>
              <a:t> (1905-1983)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Edward </a:t>
            </a:r>
            <a:r>
              <a:rPr lang="cs-CZ" sz="2400" b="1" dirty="0" err="1" smtClean="0"/>
              <a:t>Mills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Purcell</a:t>
            </a:r>
            <a:r>
              <a:rPr lang="cs-CZ" sz="2400" b="1" dirty="0" smtClean="0"/>
              <a:t> (1912-1997)</a:t>
            </a:r>
          </a:p>
        </p:txBody>
      </p:sp>
      <p:pic>
        <p:nvPicPr>
          <p:cNvPr id="23555" name="Picture 4" descr="blo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0078"/>
            <a:ext cx="2932294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6" descr="purc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212976"/>
            <a:ext cx="2932294" cy="3509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83814" y="2385719"/>
            <a:ext cx="4628546" cy="327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cs-CZ" sz="2000" b="1" dirty="0" smtClean="0">
                <a:solidFill>
                  <a:srgbClr val="0070C0"/>
                </a:solidFill>
              </a:rPr>
              <a:t>V roce 1946 nezávisle popsali princip </a:t>
            </a:r>
          </a:p>
          <a:p>
            <a:pPr marL="0" indent="0" eaLnBrk="1" hangingPunct="1">
              <a:buNone/>
            </a:pP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     magnetické rezonance</a:t>
            </a:r>
          </a:p>
          <a:p>
            <a:pPr eaLnBrk="1" hangingPunct="1"/>
            <a:endParaRPr lang="cs-CZ" sz="20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cs-CZ" sz="2000" b="1" dirty="0" smtClean="0">
                <a:solidFill>
                  <a:srgbClr val="0070C0"/>
                </a:solidFill>
              </a:rPr>
              <a:t>První obraz lidského těla v r.1971</a:t>
            </a:r>
          </a:p>
          <a:p>
            <a:pPr marL="0" indent="0" eaLnBrk="1" hangingPunct="1">
              <a:buNone/>
            </a:pP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     jeho pořízení trvalo několik hodin</a:t>
            </a:r>
          </a:p>
        </p:txBody>
      </p:sp>
    </p:spTree>
    <p:extLst>
      <p:ext uri="{BB962C8B-B14F-4D97-AF65-F5344CB8AC3E}">
        <p14:creationId xmlns:p14="http://schemas.microsoft.com/office/powerpoint/2010/main" val="18310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1390</Words>
  <Application>Microsoft Office PowerPoint</Application>
  <PresentationFormat>Předvádění na obrazovce (4:3)</PresentationFormat>
  <Paragraphs>189</Paragraphs>
  <Slides>53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systému Office</vt:lpstr>
      <vt:lpstr>Radiologie</vt:lpstr>
      <vt:lpstr>Wilhelm Conrad Röntgen            (1845-1923) </vt:lpstr>
      <vt:lpstr>Alexander Henri Becquerel     1852 - 1908 </vt:lpstr>
      <vt:lpstr>Pierre Curie    1859 – 1906  Marie Curie - Sklodowská 1867 -1934  </vt:lpstr>
      <vt:lpstr>Werner Forssmann (1904-1979)</vt:lpstr>
      <vt:lpstr> Ivar Seldinger (1921-1998)</vt:lpstr>
      <vt:lpstr>Andreas Roland Grüntzig  (1939-1985)</vt:lpstr>
      <vt:lpstr>Godfrey Newbold Hounsfield (1919-2004)  Allan M. Cormack (1924)</vt:lpstr>
      <vt:lpstr>Felix Bloch (1905-1983)  Edward Mills Purcell (1912-1997)</vt:lpstr>
      <vt:lpstr>Elektromagnetické spektrum</vt:lpstr>
      <vt:lpstr>Prezentace aplikace PowerPoint</vt:lpstr>
      <vt:lpstr>Druhy zobrazovacích metod</vt:lpstr>
      <vt:lpstr>Prezentace aplikace PowerPoint</vt:lpstr>
      <vt:lpstr>Vlastnosti RTG záření</vt:lpstr>
      <vt:lpstr>Fotochemický efekt</vt:lpstr>
      <vt:lpstr>Ionizační efekt</vt:lpstr>
      <vt:lpstr>Biologický efekt</vt:lpstr>
      <vt:lpstr>Organizační opatření k ochraně před IZ</vt:lpstr>
      <vt:lpstr>Ochrana před IZ</vt:lpstr>
      <vt:lpstr>Rentgenka</vt:lpstr>
      <vt:lpstr>Prezentace aplikace PowerPoint</vt:lpstr>
      <vt:lpstr>Skiagrafie</vt:lpstr>
      <vt:lpstr>Skiaskopie</vt:lpstr>
      <vt:lpstr>Pojízdný RTG přístroj </vt:lpstr>
      <vt:lpstr>C - rameno</vt:lpstr>
      <vt:lpstr>Angiografie</vt:lpstr>
      <vt:lpstr>Mammografie</vt:lpstr>
      <vt:lpstr>CT</vt:lpstr>
      <vt:lpstr>Prezentace aplikace PowerPoint</vt:lpstr>
      <vt:lpstr>Prezentace aplikace PowerPoint</vt:lpstr>
      <vt:lpstr>MR</vt:lpstr>
      <vt:lpstr>Prezentace aplikace PowerPoint</vt:lpstr>
      <vt:lpstr>Prezentace aplikace PowerPoint</vt:lpstr>
      <vt:lpstr>Prezentace aplikace PowerPoint</vt:lpstr>
      <vt:lpstr>Prezentace aplikace PowerPoint</vt:lpstr>
      <vt:lpstr>Složení MR</vt:lpstr>
      <vt:lpstr>Vyšetřovací cívky</vt:lpstr>
      <vt:lpstr>Techniky MR</vt:lpstr>
      <vt:lpstr>Druhy zobrazení MR</vt:lpstr>
      <vt:lpstr>Prezentace aplikace PowerPoint</vt:lpstr>
      <vt:lpstr>Ultrazvuk</vt:lpstr>
      <vt:lpstr>Prezentace aplikace PowerPoint</vt:lpstr>
      <vt:lpstr>Termografie</vt:lpstr>
      <vt:lpstr>Termografie</vt:lpstr>
      <vt:lpstr>Nukleární medicína</vt:lpstr>
      <vt:lpstr>Scintilační kamera</vt:lpstr>
      <vt:lpstr>SPECT</vt:lpstr>
      <vt:lpstr>Prezentace aplikace PowerPoint</vt:lpstr>
      <vt:lpstr>Prezentace aplikace PowerPoint</vt:lpstr>
      <vt:lpstr>PET</vt:lpstr>
      <vt:lpstr>Prezentace aplikace PowerPoint</vt:lpstr>
      <vt:lpstr>Prezentace aplikace PowerPoint</vt:lpstr>
      <vt:lpstr>PACS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Radiodiagnostika</dc:title>
  <dc:creator>RTG</dc:creator>
  <cp:lastModifiedBy>NTB</cp:lastModifiedBy>
  <cp:revision>49</cp:revision>
  <dcterms:created xsi:type="dcterms:W3CDTF">2011-10-04T08:03:47Z</dcterms:created>
  <dcterms:modified xsi:type="dcterms:W3CDTF">2015-09-22T19:56:16Z</dcterms:modified>
</cp:coreProperties>
</file>