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423" r:id="rId3"/>
    <p:sldId id="408" r:id="rId4"/>
    <p:sldId id="425" r:id="rId5"/>
    <p:sldId id="426" r:id="rId6"/>
    <p:sldId id="427" r:id="rId7"/>
    <p:sldId id="428" r:id="rId8"/>
    <p:sldId id="429" r:id="rId9"/>
    <p:sldId id="403" r:id="rId10"/>
    <p:sldId id="396" r:id="rId11"/>
    <p:sldId id="397" r:id="rId12"/>
    <p:sldId id="398" r:id="rId13"/>
    <p:sldId id="399" r:id="rId14"/>
    <p:sldId id="400" r:id="rId15"/>
    <p:sldId id="402" r:id="rId16"/>
    <p:sldId id="404" r:id="rId17"/>
    <p:sldId id="430" r:id="rId18"/>
    <p:sldId id="414" r:id="rId19"/>
    <p:sldId id="415" r:id="rId20"/>
    <p:sldId id="417" r:id="rId21"/>
    <p:sldId id="416" r:id="rId22"/>
    <p:sldId id="280" r:id="rId23"/>
    <p:sldId id="431" r:id="rId24"/>
    <p:sldId id="432" r:id="rId25"/>
    <p:sldId id="418" r:id="rId26"/>
    <p:sldId id="405" r:id="rId27"/>
    <p:sldId id="406" r:id="rId28"/>
    <p:sldId id="435" r:id="rId29"/>
    <p:sldId id="433" r:id="rId30"/>
    <p:sldId id="446" r:id="rId31"/>
    <p:sldId id="437" r:id="rId32"/>
    <p:sldId id="445" r:id="rId33"/>
    <p:sldId id="457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38" r:id="rId42"/>
    <p:sldId id="449" r:id="rId43"/>
    <p:sldId id="440" r:id="rId44"/>
    <p:sldId id="439" r:id="rId45"/>
    <p:sldId id="448" r:id="rId46"/>
    <p:sldId id="441" r:id="rId47"/>
    <p:sldId id="410" r:id="rId48"/>
    <p:sldId id="411" r:id="rId49"/>
    <p:sldId id="412" r:id="rId50"/>
    <p:sldId id="420" r:id="rId51"/>
    <p:sldId id="419" r:id="rId52"/>
    <p:sldId id="444" r:id="rId53"/>
    <p:sldId id="267" r:id="rId54"/>
    <p:sldId id="442" r:id="rId55"/>
    <p:sldId id="278" r:id="rId56"/>
    <p:sldId id="421" r:id="rId57"/>
    <p:sldId id="443" r:id="rId58"/>
    <p:sldId id="263" r:id="rId59"/>
    <p:sldId id="265" r:id="rId60"/>
    <p:sldId id="434" r:id="rId61"/>
    <p:sldId id="266" r:id="rId6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60"/>
  </p:normalViewPr>
  <p:slideViewPr>
    <p:cSldViewPr>
      <p:cViewPr varScale="1">
        <p:scale>
          <a:sx n="53" d="100"/>
          <a:sy n="53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A1A70-8050-4AE3-BE18-392A1EBEEF4E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5957-3C96-43FB-8261-6BBD8B521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44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AE30-FC8D-454A-B779-9882B1DD51B4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127D8-F4C3-4633-966F-39A84F1503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80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8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2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6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9813F-CAC2-4A6A-A0AA-97863823DC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2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4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21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68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00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22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60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16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86BE7-C150-4AF5-AE8D-8115ADCCCB06}" type="datetimeFigureOut">
              <a:rPr lang="cs-CZ" smtClean="0"/>
              <a:t>13.6.2015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87DE-18E6-486E-AEAB-B3BAFE757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5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s.wikipedia.org/wiki/Soubor:Radioactive.sv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cs.wikipedia.org/wiki/Soubor:Monokristalines_Silizium_f%C3%BCr_die_Waferherstellun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Radiační ochrana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1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134076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Radioaktivita je jev, kdy dochází k samovolné vnitřní přeměně atomových jader, přičemž je emitováno vysokoenergetické záření</a:t>
            </a:r>
            <a:r>
              <a:rPr lang="cs-CZ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Jádra </a:t>
            </a:r>
            <a:r>
              <a:rPr lang="cs-CZ" dirty="0"/>
              <a:t>vykazující tuto vlastnost se nazývají radionuklidy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35696" y="292480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Radioaktivita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7544" y="2636912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Příslušná veličina se nazývá </a:t>
            </a:r>
            <a:r>
              <a:rPr lang="cs-CZ" b="1" dirty="0"/>
              <a:t>aktivita</a:t>
            </a:r>
            <a:r>
              <a:rPr lang="cs-CZ" dirty="0"/>
              <a:t> (zářiče, preparátu či obecně množiny jader) a je definována jako </a:t>
            </a:r>
            <a:r>
              <a:rPr lang="cs-CZ" b="1" dirty="0"/>
              <a:t>počet jader</a:t>
            </a:r>
            <a:r>
              <a:rPr lang="cs-CZ" dirty="0"/>
              <a:t>, který se </a:t>
            </a:r>
            <a:r>
              <a:rPr lang="cs-CZ" b="1" dirty="0"/>
              <a:t>přeměňuje za jednotku času</a:t>
            </a:r>
            <a:r>
              <a:rPr lang="cs-CZ" dirty="0"/>
              <a:t>, nebo ekvivalentně jako úbytek počtu jader (dosud nepřeměněných) za jednotku času.</a:t>
            </a:r>
          </a:p>
        </p:txBody>
      </p:sp>
      <p:sp>
        <p:nvSpPr>
          <p:cNvPr id="5" name="Obdélník 4"/>
          <p:cNvSpPr/>
          <p:nvPr/>
        </p:nvSpPr>
        <p:spPr>
          <a:xfrm>
            <a:off x="467544" y="371703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J</a:t>
            </a:r>
            <a:r>
              <a:rPr lang="cs-CZ" b="1" dirty="0" smtClean="0"/>
              <a:t>ednotkou </a:t>
            </a:r>
            <a:r>
              <a:rPr lang="cs-CZ" b="1" dirty="0"/>
              <a:t>aktivity </a:t>
            </a:r>
            <a:r>
              <a:rPr lang="cs-CZ" b="1" dirty="0" smtClean="0"/>
              <a:t>je 1 </a:t>
            </a:r>
            <a:r>
              <a:rPr lang="cs-CZ" b="1" dirty="0"/>
              <a:t>rozpad za 1 sekundu</a:t>
            </a:r>
            <a:r>
              <a:rPr lang="cs-CZ" dirty="0"/>
              <a:t>. Tato jednotka byla na počest francouzského průkopníka v oblasti radioaktivity </a:t>
            </a:r>
            <a:r>
              <a:rPr lang="cs-CZ" dirty="0" err="1"/>
              <a:t>Henri</a:t>
            </a:r>
            <a:r>
              <a:rPr lang="cs-CZ" dirty="0"/>
              <a:t> </a:t>
            </a:r>
            <a:r>
              <a:rPr lang="cs-CZ" dirty="0" err="1"/>
              <a:t>Becquerela</a:t>
            </a:r>
            <a:r>
              <a:rPr lang="cs-CZ" dirty="0"/>
              <a:t> nazvána 1 </a:t>
            </a:r>
            <a:r>
              <a:rPr lang="cs-CZ" b="1" dirty="0"/>
              <a:t>Becquerel </a:t>
            </a:r>
            <a:r>
              <a:rPr lang="cs-CZ" dirty="0"/>
              <a:t>: </a:t>
            </a:r>
            <a:r>
              <a:rPr lang="cs-CZ" b="1" dirty="0"/>
              <a:t>1 </a:t>
            </a:r>
            <a:r>
              <a:rPr lang="cs-CZ" b="1" dirty="0" err="1"/>
              <a:t>Bq</a:t>
            </a:r>
            <a:r>
              <a:rPr lang="cs-CZ" b="1" dirty="0"/>
              <a:t> = 1rozpad/1sekundu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483051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Čím větší je radioaktivita dané látky (vzorku) v </a:t>
            </a:r>
            <a:r>
              <a:rPr lang="cs-CZ" dirty="0" err="1"/>
              <a:t>Bq</a:t>
            </a:r>
            <a:r>
              <a:rPr lang="cs-CZ" dirty="0"/>
              <a:t>, tím více jader za sekundu se nám přeměňuje a tím intenzívnější záření látka do svého okolí vysílá.</a:t>
            </a:r>
            <a:br>
              <a:rPr lang="cs-CZ" dirty="0"/>
            </a:br>
            <a:endParaRPr lang="cs-CZ" dirty="0"/>
          </a:p>
        </p:txBody>
      </p:sp>
      <p:pic>
        <p:nvPicPr>
          <p:cNvPr id="7" name="Picture 2" descr="Mezinárodní symbol pro radioaktivitu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82" y="5199817"/>
            <a:ext cx="18097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4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16632"/>
            <a:ext cx="8280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Radioaktivita </a:t>
            </a:r>
            <a:r>
              <a:rPr lang="cs-CZ" sz="2400" b="1" dirty="0" smtClean="0"/>
              <a:t>alfa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Při </a:t>
            </a:r>
            <a:r>
              <a:rPr lang="cs-CZ" dirty="0"/>
              <a:t>této jaderné přeměně se vyzařuje </a:t>
            </a:r>
            <a:r>
              <a:rPr lang="cs-CZ" b="1" dirty="0" smtClean="0"/>
              <a:t>částice </a:t>
            </a:r>
            <a:r>
              <a:rPr lang="el-GR" b="1" dirty="0" smtClean="0"/>
              <a:t>α</a:t>
            </a:r>
            <a:r>
              <a:rPr lang="cs-CZ" dirty="0" smtClean="0"/>
              <a:t>, </a:t>
            </a:r>
            <a:r>
              <a:rPr lang="cs-CZ" dirty="0"/>
              <a:t>která je </a:t>
            </a:r>
            <a:r>
              <a:rPr lang="cs-CZ" b="1" dirty="0"/>
              <a:t>jádrem hélia</a:t>
            </a:r>
            <a:r>
              <a:rPr lang="cs-CZ" dirty="0"/>
              <a:t> </a:t>
            </a:r>
            <a:r>
              <a:rPr lang="cs-CZ" baseline="30000" dirty="0"/>
              <a:t>4</a:t>
            </a:r>
            <a:r>
              <a:rPr lang="cs-CZ" dirty="0"/>
              <a:t>He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– </a:t>
            </a:r>
          </a:p>
          <a:p>
            <a:r>
              <a:rPr lang="cs-CZ" dirty="0" smtClean="0"/>
              <a:t>obsahuje </a:t>
            </a:r>
            <a:r>
              <a:rPr lang="cs-CZ" dirty="0"/>
              <a:t>tedy 2 protony p</a:t>
            </a:r>
            <a:r>
              <a:rPr lang="cs-CZ" baseline="30000" dirty="0"/>
              <a:t>+</a:t>
            </a:r>
            <a:r>
              <a:rPr lang="cs-CZ" dirty="0"/>
              <a:t> a 2 neutrony n</a:t>
            </a:r>
            <a:r>
              <a:rPr lang="cs-CZ" baseline="30000" dirty="0"/>
              <a:t>o</a:t>
            </a:r>
            <a:r>
              <a:rPr lang="cs-CZ" dirty="0"/>
              <a:t>. Z mateřského jádra s N nukleony a Z protony </a:t>
            </a:r>
            <a:r>
              <a:rPr lang="cs-CZ" dirty="0" smtClean="0"/>
              <a:t>částice </a:t>
            </a:r>
            <a:r>
              <a:rPr lang="el-GR" dirty="0" smtClean="0"/>
              <a:t>α</a:t>
            </a:r>
            <a:r>
              <a:rPr lang="cs-CZ" dirty="0" smtClean="0"/>
              <a:t> odnáší </a:t>
            </a:r>
            <a:r>
              <a:rPr lang="cs-CZ" dirty="0"/>
              <a:t>2protony a 2neutrony, takže vzniklé dceřiné jádro bude mít </a:t>
            </a:r>
            <a:endParaRPr lang="cs-CZ" dirty="0" smtClean="0"/>
          </a:p>
          <a:p>
            <a:r>
              <a:rPr lang="cs-CZ" dirty="0" smtClean="0"/>
              <a:t>N-4 </a:t>
            </a:r>
            <a:r>
              <a:rPr lang="cs-CZ" dirty="0"/>
              <a:t>nukleony a Z-2 protony - v Mendělejevově periodické tabulce prvků bude posunuto o </a:t>
            </a:r>
            <a:r>
              <a:rPr lang="cs-CZ" b="1" dirty="0"/>
              <a:t>2 místa doleva</a:t>
            </a:r>
            <a:r>
              <a:rPr lang="cs-CZ" dirty="0"/>
              <a:t> směrem k jednodušším prvkům.</a:t>
            </a:r>
          </a:p>
          <a:p>
            <a:endParaRPr lang="cs-CZ" dirty="0"/>
          </a:p>
        </p:txBody>
      </p:sp>
      <p:pic>
        <p:nvPicPr>
          <p:cNvPr id="1026" name="Picture 2" descr="C:\Users\rtg\Desktop\RadioaktivitaAlf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13992"/>
            <a:ext cx="6891139" cy="261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275623" y="4833248"/>
            <a:ext cx="2853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aseline="30000" dirty="0"/>
              <a:t>226</a:t>
            </a:r>
            <a:r>
              <a:rPr lang="cs-CZ" dirty="0"/>
              <a:t>Ra</a:t>
            </a:r>
            <a:r>
              <a:rPr lang="cs-CZ" baseline="-25000" dirty="0"/>
              <a:t>88</a:t>
            </a:r>
            <a:r>
              <a:rPr lang="cs-CZ" dirty="0"/>
              <a:t> </a:t>
            </a:r>
            <a:r>
              <a:rPr lang="cs-CZ" dirty="0" smtClean="0"/>
              <a:t>         </a:t>
            </a:r>
            <a:r>
              <a:rPr lang="cs-CZ" baseline="30000" dirty="0" smtClean="0"/>
              <a:t>222</a:t>
            </a:r>
            <a:r>
              <a:rPr lang="cs-CZ" dirty="0" smtClean="0"/>
              <a:t>Rn</a:t>
            </a:r>
            <a:r>
              <a:rPr lang="cs-CZ" baseline="-25000" dirty="0" smtClean="0"/>
              <a:t>86</a:t>
            </a:r>
            <a:r>
              <a:rPr lang="cs-CZ" dirty="0" smtClean="0"/>
              <a:t> </a:t>
            </a:r>
            <a:r>
              <a:rPr lang="cs-CZ" dirty="0"/>
              <a:t>+ </a:t>
            </a:r>
            <a:r>
              <a:rPr lang="cs-CZ" baseline="30000" dirty="0"/>
              <a:t>4</a:t>
            </a:r>
            <a:r>
              <a:rPr lang="cs-CZ" dirty="0"/>
              <a:t>He</a:t>
            </a:r>
            <a:r>
              <a:rPr lang="cs-CZ" baseline="-25000" dirty="0"/>
              <a:t>2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2123728" y="4972195"/>
            <a:ext cx="14401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79161" y="538984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Proud </a:t>
            </a:r>
            <a:r>
              <a:rPr lang="cs-CZ" dirty="0"/>
              <a:t>jader helia, která mají velkou kinetickou energii (2-8 </a:t>
            </a:r>
            <a:r>
              <a:rPr lang="cs-CZ" dirty="0" err="1" smtClean="0"/>
              <a:t>MeV</a:t>
            </a:r>
            <a:r>
              <a:rPr lang="cs-CZ" dirty="0" smtClean="0"/>
              <a:t>) a </a:t>
            </a:r>
            <a:r>
              <a:rPr lang="cs-CZ" dirty="0"/>
              <a:t>tím pádem silné ionizační účinky.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Působí </a:t>
            </a:r>
            <a:r>
              <a:rPr lang="cs-CZ" dirty="0"/>
              <a:t>na ně elektrické a magnetické pole, pohlcuje je list papíru nebo několik cm vzduchu.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Zářič </a:t>
            </a:r>
            <a:r>
              <a:rPr lang="cs-CZ" dirty="0"/>
              <a:t>alfa je nebezpečný při požití nebo vdechnutí - v organismu ho nic neodstíní. </a:t>
            </a:r>
          </a:p>
        </p:txBody>
      </p:sp>
    </p:spTree>
    <p:extLst>
      <p:ext uri="{BB962C8B-B14F-4D97-AF65-F5344CB8AC3E}">
        <p14:creationId xmlns:p14="http://schemas.microsoft.com/office/powerpoint/2010/main" val="66456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Radioaktivita </a:t>
            </a:r>
            <a:r>
              <a:rPr lang="cs-CZ" b="1" dirty="0" smtClean="0"/>
              <a:t>beta </a:t>
            </a:r>
            <a:r>
              <a:rPr lang="cs-CZ" b="1" baseline="30000" dirty="0" smtClean="0"/>
              <a:t>–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Při </a:t>
            </a:r>
            <a:r>
              <a:rPr lang="cs-CZ" dirty="0"/>
              <a:t>této jaderné přeměně je z mateřského jádra vysokou rychlostí emitována </a:t>
            </a:r>
            <a:r>
              <a:rPr lang="cs-CZ" b="1" dirty="0" smtClean="0"/>
              <a:t>částice </a:t>
            </a:r>
            <a:r>
              <a:rPr lang="el-GR" b="1" dirty="0" smtClean="0"/>
              <a:t>β</a:t>
            </a:r>
            <a:r>
              <a:rPr lang="cs-CZ" b="1" dirty="0" smtClean="0"/>
              <a:t> </a:t>
            </a:r>
            <a:r>
              <a:rPr lang="cs-CZ" b="1" baseline="30000" dirty="0" smtClean="0"/>
              <a:t>-</a:t>
            </a:r>
            <a:r>
              <a:rPr lang="cs-CZ" b="1" dirty="0" smtClean="0"/>
              <a:t>, </a:t>
            </a:r>
            <a:r>
              <a:rPr lang="cs-CZ" dirty="0"/>
              <a:t>což není nic jiného </a:t>
            </a:r>
            <a:r>
              <a:rPr lang="cs-CZ" dirty="0" smtClean="0"/>
              <a:t>než </a:t>
            </a:r>
            <a:r>
              <a:rPr lang="cs-CZ" dirty="0"/>
              <a:t>obyčejný </a:t>
            </a:r>
            <a:r>
              <a:rPr lang="cs-CZ" b="1" dirty="0"/>
              <a:t>elektron e</a:t>
            </a:r>
            <a:r>
              <a:rPr lang="cs-CZ" b="1" baseline="30000" dirty="0"/>
              <a:t>-</a:t>
            </a:r>
            <a:r>
              <a:rPr lang="cs-CZ" dirty="0"/>
              <a:t> - </a:t>
            </a:r>
            <a:r>
              <a:rPr lang="cs-CZ" dirty="0" smtClean="0"/>
              <a:t> stejný </a:t>
            </a:r>
            <a:r>
              <a:rPr lang="cs-CZ" dirty="0"/>
              <a:t>jako je v atomovém obalu. </a:t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C:\Users\rtg\Desktop\RadioaktivitaBet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52" y="2463001"/>
            <a:ext cx="7696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6" y="4761186"/>
            <a:ext cx="3314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aseline="30000" dirty="0"/>
              <a:t>3</a:t>
            </a:r>
            <a:r>
              <a:rPr lang="cs-CZ" dirty="0"/>
              <a:t>H</a:t>
            </a:r>
            <a:r>
              <a:rPr lang="cs-CZ" baseline="-25000" dirty="0"/>
              <a:t>1</a:t>
            </a:r>
            <a:r>
              <a:rPr lang="cs-CZ" dirty="0"/>
              <a:t>  </a:t>
            </a:r>
            <a:r>
              <a:rPr lang="cs-CZ" dirty="0" smtClean="0"/>
              <a:t>         </a:t>
            </a:r>
            <a:r>
              <a:rPr lang="cs-CZ" baseline="30000" dirty="0" smtClean="0"/>
              <a:t>3</a:t>
            </a:r>
            <a:r>
              <a:rPr lang="cs-CZ" dirty="0" smtClean="0"/>
              <a:t>He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cs-CZ" dirty="0"/>
              <a:t>+ e</a:t>
            </a:r>
            <a:r>
              <a:rPr lang="cs-CZ" baseline="30000" dirty="0"/>
              <a:t>-</a:t>
            </a:r>
            <a:r>
              <a:rPr lang="cs-CZ" dirty="0"/>
              <a:t> + </a:t>
            </a:r>
            <a:r>
              <a:rPr lang="cs-CZ" dirty="0" smtClean="0"/>
              <a:t>antineutrino 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872683" y="4940138"/>
            <a:ext cx="330124" cy="45719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23928" y="4778331"/>
            <a:ext cx="3322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aseline="30000" dirty="0"/>
              <a:t>14</a:t>
            </a:r>
            <a:r>
              <a:rPr lang="cs-CZ" dirty="0"/>
              <a:t>C</a:t>
            </a:r>
            <a:r>
              <a:rPr lang="cs-CZ" baseline="-25000" dirty="0"/>
              <a:t>6</a:t>
            </a:r>
            <a:r>
              <a:rPr lang="cs-CZ" dirty="0"/>
              <a:t>  </a:t>
            </a:r>
            <a:r>
              <a:rPr lang="cs-CZ" dirty="0" smtClean="0"/>
              <a:t>         </a:t>
            </a:r>
            <a:r>
              <a:rPr lang="cs-CZ" baseline="30000" dirty="0" smtClean="0"/>
              <a:t>14</a:t>
            </a:r>
            <a:r>
              <a:rPr lang="cs-CZ" dirty="0" smtClean="0"/>
              <a:t>N</a:t>
            </a:r>
            <a:r>
              <a:rPr lang="cs-CZ" baseline="-25000" dirty="0" smtClean="0"/>
              <a:t>7</a:t>
            </a:r>
            <a:r>
              <a:rPr lang="cs-CZ" dirty="0" smtClean="0"/>
              <a:t> </a:t>
            </a:r>
            <a:r>
              <a:rPr lang="cs-CZ" dirty="0"/>
              <a:t>+ </a:t>
            </a:r>
            <a:r>
              <a:rPr lang="cs-CZ" dirty="0" smtClean="0"/>
              <a:t>e</a:t>
            </a:r>
            <a:r>
              <a:rPr lang="cs-CZ" baseline="30000" dirty="0" smtClean="0"/>
              <a:t>- </a:t>
            </a:r>
            <a:r>
              <a:rPr lang="cs-CZ" dirty="0"/>
              <a:t>+ antineutrino 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4492042" y="4958396"/>
            <a:ext cx="330124" cy="45719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251520" y="1475656"/>
            <a:ext cx="8105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Při </a:t>
            </a:r>
            <a:r>
              <a:rPr lang="cs-CZ" dirty="0" smtClean="0"/>
              <a:t>přeměně</a:t>
            </a:r>
            <a:r>
              <a:rPr lang="el-GR" b="1" dirty="0"/>
              <a:t> </a:t>
            </a:r>
            <a:r>
              <a:rPr lang="el-GR" b="1" dirty="0" smtClean="0"/>
              <a:t>β</a:t>
            </a:r>
            <a:r>
              <a:rPr lang="cs-CZ" b="1" baseline="30000" dirty="0"/>
              <a:t>-</a:t>
            </a:r>
            <a:r>
              <a:rPr lang="cs-CZ" dirty="0" smtClean="0"/>
              <a:t> se </a:t>
            </a:r>
            <a:r>
              <a:rPr lang="cs-CZ" dirty="0"/>
              <a:t>nukleonové číslo nemění, avšak jelikož se jeden neutron změnil na proton, </a:t>
            </a:r>
            <a:r>
              <a:rPr lang="cs-CZ" b="1" dirty="0"/>
              <a:t>protonové číslo se zvýší o 1</a:t>
            </a:r>
            <a:r>
              <a:rPr lang="cs-CZ" dirty="0"/>
              <a:t> - </a:t>
            </a:r>
            <a:r>
              <a:rPr lang="cs-CZ" dirty="0" smtClean="0"/>
              <a:t>dceřiné </a:t>
            </a:r>
            <a:r>
              <a:rPr lang="cs-CZ" dirty="0"/>
              <a:t>jádro se posune o </a:t>
            </a:r>
            <a:r>
              <a:rPr lang="cs-CZ" b="1" dirty="0"/>
              <a:t>jedno místo doprava</a:t>
            </a:r>
            <a:r>
              <a:rPr lang="cs-CZ" dirty="0"/>
              <a:t> v Mendělejevově periodické tabulce.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39552" y="544522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roud </a:t>
            </a:r>
            <a:r>
              <a:rPr lang="cs-CZ" dirty="0"/>
              <a:t>elektronů o energii až 10 </a:t>
            </a:r>
            <a:r>
              <a:rPr lang="cs-CZ" dirty="0" err="1"/>
              <a:t>MeV</a:t>
            </a:r>
            <a:r>
              <a:rPr lang="cs-CZ" dirty="0"/>
              <a:t> emitovaných z jádra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Pohybují </a:t>
            </a:r>
            <a:r>
              <a:rPr lang="cs-CZ" dirty="0"/>
              <a:t>se rychlostí blízkou rychlosti světla.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Vychylují </a:t>
            </a:r>
            <a:r>
              <a:rPr lang="cs-CZ" dirty="0"/>
              <a:t>se v elektrickém i magnetickém poli a jsou pohlcovány tenkým plechem. </a:t>
            </a:r>
          </a:p>
        </p:txBody>
      </p:sp>
    </p:spTree>
    <p:extLst>
      <p:ext uri="{BB962C8B-B14F-4D97-AF65-F5344CB8AC3E}">
        <p14:creationId xmlns:p14="http://schemas.microsoft.com/office/powerpoint/2010/main" val="234585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90103" y="26363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Radioaktivita </a:t>
            </a:r>
            <a:r>
              <a:rPr lang="cs-CZ" b="1" dirty="0" smtClean="0"/>
              <a:t>beta </a:t>
            </a:r>
            <a:r>
              <a:rPr lang="cs-CZ" b="1" baseline="30000" dirty="0" smtClean="0"/>
              <a:t>+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02617" y="846900"/>
            <a:ext cx="7850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Při této jaderné přeměně je jádrem emitována </a:t>
            </a:r>
            <a:r>
              <a:rPr lang="cs-CZ" b="1" dirty="0"/>
              <a:t>částice β</a:t>
            </a:r>
            <a:r>
              <a:rPr lang="cs-CZ" b="1" baseline="30000" dirty="0" smtClean="0"/>
              <a:t>+</a:t>
            </a:r>
            <a:r>
              <a:rPr lang="cs-CZ" dirty="0" smtClean="0"/>
              <a:t>, </a:t>
            </a:r>
            <a:r>
              <a:rPr lang="cs-CZ" dirty="0"/>
              <a:t>což je antičástice k elektronu e</a:t>
            </a:r>
            <a:r>
              <a:rPr lang="cs-CZ" baseline="30000" dirty="0"/>
              <a:t>-</a:t>
            </a:r>
            <a:r>
              <a:rPr lang="cs-CZ" dirty="0"/>
              <a:t> - </a:t>
            </a:r>
            <a:r>
              <a:rPr lang="cs-CZ" b="1" dirty="0"/>
              <a:t>pozitron</a:t>
            </a:r>
            <a:r>
              <a:rPr lang="cs-CZ" dirty="0"/>
              <a:t> e</a:t>
            </a:r>
            <a:r>
              <a:rPr lang="cs-CZ" baseline="30000" dirty="0"/>
              <a:t>+</a:t>
            </a:r>
            <a:r>
              <a:rPr lang="cs-CZ" dirty="0"/>
              <a:t>. Neutron n</a:t>
            </a:r>
            <a:r>
              <a:rPr lang="cs-CZ" baseline="30000" dirty="0"/>
              <a:t>o </a:t>
            </a:r>
            <a:r>
              <a:rPr lang="cs-CZ" dirty="0"/>
              <a:t>jakožto legitimní nukleon zůstává v jádře vázán silnou interakcí, zatímco pozitron e</a:t>
            </a:r>
            <a:r>
              <a:rPr lang="cs-CZ" baseline="30000" dirty="0"/>
              <a:t>+</a:t>
            </a:r>
            <a:r>
              <a:rPr lang="cs-CZ" dirty="0"/>
              <a:t> vyletí velkou rychlostí ven jako částice </a:t>
            </a:r>
            <a:r>
              <a:rPr lang="el-GR" dirty="0"/>
              <a:t>β</a:t>
            </a:r>
            <a:r>
              <a:rPr lang="cs-CZ" baseline="30000" dirty="0"/>
              <a:t>+</a:t>
            </a:r>
            <a:r>
              <a:rPr lang="cs-CZ" dirty="0"/>
              <a:t>. Při radioaktivitě </a:t>
            </a:r>
            <a:r>
              <a:rPr lang="el-GR" dirty="0"/>
              <a:t>β</a:t>
            </a:r>
            <a:r>
              <a:rPr lang="cs-CZ" baseline="30000" dirty="0"/>
              <a:t>+</a:t>
            </a:r>
            <a:r>
              <a:rPr lang="cs-CZ" dirty="0"/>
              <a:t> se nukleonové číslo nemění (stejně jako u β</a:t>
            </a:r>
            <a:r>
              <a:rPr lang="cs-CZ" baseline="30000" dirty="0"/>
              <a:t>-</a:t>
            </a:r>
            <a:r>
              <a:rPr lang="cs-CZ" dirty="0"/>
              <a:t>), avšak protonové číslo se </a:t>
            </a:r>
            <a:r>
              <a:rPr lang="cs-CZ" b="1" dirty="0"/>
              <a:t>zmenší o 1</a:t>
            </a:r>
            <a:r>
              <a:rPr lang="cs-CZ" dirty="0"/>
              <a:t> - dceřiné jádro se posune o jedno místo </a:t>
            </a:r>
            <a:r>
              <a:rPr lang="cs-CZ" b="1" dirty="0"/>
              <a:t>doleva</a:t>
            </a:r>
            <a:r>
              <a:rPr lang="cs-CZ" dirty="0"/>
              <a:t> v Mendělejevově periodické tabulce. 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3074" name="Picture 2" descr="C:\Users\rtg\Desktop\RadioaktivitaBet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3" y="2564904"/>
            <a:ext cx="586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20313" y="4784229"/>
            <a:ext cx="3039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aseline="30000" dirty="0"/>
              <a:t>11</a:t>
            </a:r>
            <a:r>
              <a:rPr lang="cs-CZ" dirty="0"/>
              <a:t>C</a:t>
            </a:r>
            <a:r>
              <a:rPr lang="cs-CZ" baseline="-25000" dirty="0"/>
              <a:t>6</a:t>
            </a:r>
            <a:r>
              <a:rPr lang="cs-CZ" dirty="0"/>
              <a:t> </a:t>
            </a:r>
            <a:r>
              <a:rPr lang="cs-CZ" dirty="0" smtClean="0"/>
              <a:t>           </a:t>
            </a:r>
            <a:r>
              <a:rPr lang="cs-CZ" baseline="30000" dirty="0" smtClean="0"/>
              <a:t>11</a:t>
            </a:r>
            <a:r>
              <a:rPr lang="cs-CZ" dirty="0" smtClean="0"/>
              <a:t>B</a:t>
            </a:r>
            <a:r>
              <a:rPr lang="cs-CZ" baseline="-25000" dirty="0" smtClean="0"/>
              <a:t>5</a:t>
            </a:r>
            <a:r>
              <a:rPr lang="cs-CZ" dirty="0" smtClean="0"/>
              <a:t> </a:t>
            </a:r>
            <a:r>
              <a:rPr lang="cs-CZ" dirty="0"/>
              <a:t>+ e</a:t>
            </a:r>
            <a:r>
              <a:rPr lang="cs-CZ" baseline="30000" dirty="0"/>
              <a:t>+</a:t>
            </a:r>
            <a:r>
              <a:rPr lang="cs-CZ" dirty="0"/>
              <a:t> </a:t>
            </a:r>
            <a:r>
              <a:rPr lang="cs-CZ" dirty="0" smtClean="0"/>
              <a:t>+ neutrino 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flipV="1">
            <a:off x="1383697" y="4914401"/>
            <a:ext cx="259302" cy="664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139952" y="4796139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aseline="30000" dirty="0"/>
              <a:t>18</a:t>
            </a:r>
            <a:r>
              <a:rPr lang="cs-CZ" dirty="0"/>
              <a:t>F</a:t>
            </a:r>
            <a:r>
              <a:rPr lang="cs-CZ" baseline="-25000" dirty="0"/>
              <a:t>9</a:t>
            </a:r>
            <a:r>
              <a:rPr lang="cs-CZ" dirty="0"/>
              <a:t>  </a:t>
            </a:r>
            <a:r>
              <a:rPr lang="cs-CZ" dirty="0" smtClean="0"/>
              <a:t>       </a:t>
            </a:r>
            <a:r>
              <a:rPr lang="cs-CZ" baseline="30000" dirty="0" smtClean="0"/>
              <a:t>18</a:t>
            </a:r>
            <a:r>
              <a:rPr lang="cs-CZ" dirty="0" smtClean="0"/>
              <a:t>O</a:t>
            </a:r>
            <a:r>
              <a:rPr lang="cs-CZ" baseline="-25000" dirty="0" smtClean="0"/>
              <a:t>8</a:t>
            </a:r>
            <a:r>
              <a:rPr lang="cs-CZ" dirty="0" smtClean="0"/>
              <a:t> </a:t>
            </a:r>
            <a:r>
              <a:rPr lang="cs-CZ" dirty="0"/>
              <a:t>+ e</a:t>
            </a:r>
            <a:r>
              <a:rPr lang="cs-CZ" baseline="30000" dirty="0" smtClean="0"/>
              <a:t>+</a:t>
            </a:r>
            <a:r>
              <a:rPr lang="cs-CZ" dirty="0" smtClean="0"/>
              <a:t> + </a:t>
            </a:r>
            <a:r>
              <a:rPr lang="cs-CZ" dirty="0"/>
              <a:t>neutrino</a:t>
            </a:r>
          </a:p>
        </p:txBody>
      </p:sp>
      <p:sp>
        <p:nvSpPr>
          <p:cNvPr id="10" name="Šipka doprava 9"/>
          <p:cNvSpPr/>
          <p:nvPr/>
        </p:nvSpPr>
        <p:spPr>
          <a:xfrm flipV="1">
            <a:off x="4690668" y="4925808"/>
            <a:ext cx="259302" cy="66404"/>
          </a:xfrm>
          <a:prstGeom prst="rightArrow">
            <a:avLst>
              <a:gd name="adj1" fmla="val 50000"/>
              <a:gd name="adj2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20312" y="5301208"/>
            <a:ext cx="7812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proud </a:t>
            </a:r>
            <a:r>
              <a:rPr lang="cs-CZ" dirty="0"/>
              <a:t>pozitronů (</a:t>
            </a:r>
            <a:r>
              <a:rPr lang="cs-CZ" dirty="0" err="1"/>
              <a:t>antielektronů</a:t>
            </a:r>
            <a:r>
              <a:rPr lang="cs-CZ" dirty="0"/>
              <a:t> - kladný náboj) emitovaných z jádra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Pohybují </a:t>
            </a:r>
            <a:r>
              <a:rPr lang="cs-CZ" dirty="0"/>
              <a:t>se rychlostí blízkou rychlosti světla.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Vychyluje </a:t>
            </a:r>
            <a:r>
              <a:rPr lang="cs-CZ" dirty="0"/>
              <a:t>se v elektrickém i magnetickém poli.</a:t>
            </a:r>
          </a:p>
        </p:txBody>
      </p:sp>
    </p:spTree>
    <p:extLst>
      <p:ext uri="{BB962C8B-B14F-4D97-AF65-F5344CB8AC3E}">
        <p14:creationId xmlns:p14="http://schemas.microsoft.com/office/powerpoint/2010/main" val="260981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/>
              <a:t>Radioaktivita gama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42288" y="895117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Záření gama je vysokoenergetické elektromagnetické záření vznikající </a:t>
            </a:r>
            <a:r>
              <a:rPr lang="cs-CZ" sz="1400" dirty="0" err="1"/>
              <a:t>deexcitací</a:t>
            </a:r>
            <a:r>
              <a:rPr lang="cs-CZ" sz="1400" dirty="0"/>
              <a:t> vzbuzených hladin atomového </a:t>
            </a:r>
            <a:r>
              <a:rPr lang="cs-CZ" sz="1400" dirty="0" smtClean="0"/>
              <a:t>jádra.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U radioaktivity se jedná o </a:t>
            </a:r>
            <a:r>
              <a:rPr lang="cs-CZ" sz="1400" dirty="0" err="1"/>
              <a:t>deexcitaci</a:t>
            </a:r>
            <a:r>
              <a:rPr lang="cs-CZ" sz="1400" dirty="0"/>
              <a:t> vzbuzených hladin </a:t>
            </a:r>
            <a:r>
              <a:rPr lang="cs-CZ" sz="1400" dirty="0" smtClean="0"/>
              <a:t>dceřiného </a:t>
            </a:r>
            <a:r>
              <a:rPr lang="cs-CZ" sz="1400" dirty="0"/>
              <a:t>jádra vzniklého po radioaktivní přeměně. Dceřiné jádro </a:t>
            </a:r>
            <a:r>
              <a:rPr lang="cs-CZ" sz="1400" b="1" dirty="0"/>
              <a:t>B</a:t>
            </a:r>
            <a:r>
              <a:rPr lang="cs-CZ" sz="1400" dirty="0"/>
              <a:t> po radioaktivní přeměně vzniká většinou v </a:t>
            </a:r>
            <a:r>
              <a:rPr lang="cs-CZ" sz="1400" b="1" dirty="0"/>
              <a:t>energeticky excitovaném stavu</a:t>
            </a:r>
            <a:r>
              <a:rPr lang="cs-CZ" sz="1400" dirty="0"/>
              <a:t> </a:t>
            </a:r>
            <a:r>
              <a:rPr lang="cs-CZ" sz="1400" b="1" dirty="0"/>
              <a:t>B*</a:t>
            </a:r>
            <a:r>
              <a:rPr lang="cs-CZ" sz="1400" dirty="0"/>
              <a:t>; můžeme si představit, že jádro je "nafouknuté"  - nukleony jsou od sebe více vzdálené. Takové "nafouknuté" jádro B* zpravidla velmi rychle "splaskne" - nastane </a:t>
            </a:r>
            <a:r>
              <a:rPr lang="cs-CZ" sz="1400" b="1" dirty="0" err="1"/>
              <a:t>deexcitace</a:t>
            </a:r>
            <a:r>
              <a:rPr lang="cs-CZ" sz="1400" dirty="0"/>
              <a:t>, při níž se příslušný energetický rozdíl </a:t>
            </a:r>
            <a:r>
              <a:rPr lang="cs-CZ" sz="1400" b="1" dirty="0"/>
              <a:t>vyzáří</a:t>
            </a:r>
            <a:r>
              <a:rPr lang="cs-CZ" sz="1400" dirty="0"/>
              <a:t> ve formě kvanta - </a:t>
            </a:r>
            <a:r>
              <a:rPr lang="cs-CZ" sz="1400" b="1" dirty="0"/>
              <a:t>fotonu</a:t>
            </a:r>
            <a:r>
              <a:rPr lang="cs-CZ" sz="1400" dirty="0"/>
              <a:t> - tvrdého elektromagnetického záření - </a:t>
            </a:r>
            <a:r>
              <a:rPr lang="cs-CZ" sz="1400" b="1" dirty="0"/>
              <a:t>záření gama</a:t>
            </a:r>
            <a:r>
              <a:rPr lang="cs-CZ" sz="1400" dirty="0"/>
              <a:t>. Vyzářením kvant gama se stabilizují energetické poměry v jádře. Dceřiné jádro </a:t>
            </a:r>
            <a:r>
              <a:rPr lang="cs-CZ" sz="1400" b="1" dirty="0"/>
              <a:t>B</a:t>
            </a:r>
            <a:r>
              <a:rPr lang="cs-CZ" sz="1400" dirty="0"/>
              <a:t> pak již zůstává v základním stavu.</a:t>
            </a:r>
          </a:p>
          <a:p>
            <a:endParaRPr lang="cs-CZ" sz="1400" dirty="0"/>
          </a:p>
        </p:txBody>
      </p:sp>
      <p:pic>
        <p:nvPicPr>
          <p:cNvPr id="4098" name="Picture 2" descr="C:\Users\rtg\Desktop\Radioaktivi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53530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06284" y="5157192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elektromagnetické </a:t>
            </a:r>
            <a:r>
              <a:rPr lang="cs-CZ" sz="1400" dirty="0"/>
              <a:t>vlnění o vlnové délce kratší než má rentgenové </a:t>
            </a:r>
            <a:r>
              <a:rPr lang="cs-CZ" sz="1400" dirty="0" smtClean="0"/>
              <a:t>záření. Je </a:t>
            </a:r>
            <a:r>
              <a:rPr lang="cs-CZ" sz="1400" dirty="0"/>
              <a:t>nejpronikavější. </a:t>
            </a:r>
            <a:r>
              <a:rPr lang="cs-CZ" sz="1400" dirty="0" smtClean="0"/>
              <a:t>V </a:t>
            </a:r>
            <a:r>
              <a:rPr lang="cs-CZ" sz="1400" dirty="0"/>
              <a:t>magnetickém a elektrickém poli se neodchyluje. </a:t>
            </a:r>
            <a:endParaRPr lang="cs-CZ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Má </a:t>
            </a:r>
            <a:r>
              <a:rPr lang="cs-CZ" sz="1400" dirty="0"/>
              <a:t>silné ionizační </a:t>
            </a:r>
            <a:r>
              <a:rPr lang="cs-CZ" sz="1400" dirty="0" smtClean="0"/>
              <a:t>účinky. Neexistuje </a:t>
            </a:r>
            <a:r>
              <a:rPr lang="cs-CZ" sz="1400" dirty="0"/>
              <a:t>samostatně, doprovází alfa a beta záření. </a:t>
            </a:r>
            <a:endParaRPr lang="cs-CZ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400" dirty="0" smtClean="0"/>
              <a:t>Je </a:t>
            </a:r>
            <a:r>
              <a:rPr lang="cs-CZ" sz="1400" dirty="0"/>
              <a:t>nejškodlivější - způsobuje nemoc z ozáření, rakovinu a genetické změny, ale také ničí mikroorganismy =&gt; sterilizace. </a:t>
            </a:r>
          </a:p>
        </p:txBody>
      </p:sp>
    </p:spTree>
    <p:extLst>
      <p:ext uri="{BB962C8B-B14F-4D97-AF65-F5344CB8AC3E}">
        <p14:creationId xmlns:p14="http://schemas.microsoft.com/office/powerpoint/2010/main" val="211063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16632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Stínění záření </a:t>
            </a:r>
            <a:r>
              <a:rPr lang="cs-CZ" b="1" dirty="0" smtClean="0"/>
              <a:t>gama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záření gama a X jsou nejvhodnějšími stínícími materiály látky s velkou měrnou hmotností (hustotou) a protonovým </a:t>
            </a:r>
            <a:r>
              <a:rPr lang="cs-CZ" dirty="0" smtClean="0"/>
              <a:t>číslem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/>
              <a:t>především </a:t>
            </a:r>
            <a:r>
              <a:rPr lang="cs-CZ" b="1" dirty="0"/>
              <a:t>olovo</a:t>
            </a:r>
            <a:r>
              <a:rPr lang="cs-CZ" dirty="0"/>
              <a:t>, wolfram, uran </a:t>
            </a:r>
            <a:r>
              <a:rPr lang="cs-CZ" dirty="0" smtClean="0"/>
              <a:t>92. </a:t>
            </a:r>
            <a:r>
              <a:rPr lang="cs-CZ" dirty="0"/>
              <a:t>Používají se olověné kontejnery pro přepravu a skladování zářičů, zástěny z olověného plechu, tvarované olověné cihly atd.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Pro </a:t>
            </a:r>
            <a:r>
              <a:rPr lang="cs-CZ" dirty="0"/>
              <a:t>účinné odstínění záření gama o energii cca 100keV stačí vrstva olova tloušťky 2mm; čím vyšší je energie fotonů záření gama, tím silnější vrstvu stínění je nutno použít</a:t>
            </a:r>
            <a:r>
              <a:rPr lang="cs-CZ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Pokud </a:t>
            </a:r>
            <a:r>
              <a:rPr lang="cs-CZ" dirty="0"/>
              <a:t>je potřeba zachovat optickou viditelnost, používá se </a:t>
            </a:r>
            <a:r>
              <a:rPr lang="cs-CZ" b="1" dirty="0"/>
              <a:t>olovnaté sklo</a:t>
            </a:r>
            <a:r>
              <a:rPr lang="cs-CZ" dirty="0"/>
              <a:t> s vysokým obsahem kysličníku olova v tavenině</a:t>
            </a:r>
            <a:r>
              <a:rPr lang="cs-CZ" dirty="0" smtClean="0"/>
              <a:t>.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371703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Stínění záření </a:t>
            </a:r>
            <a:r>
              <a:rPr lang="cs-CZ" b="1" dirty="0" smtClean="0"/>
              <a:t>beta</a:t>
            </a:r>
          </a:p>
          <a:p>
            <a:endParaRPr lang="cs-CZ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 </a:t>
            </a:r>
            <a:r>
              <a:rPr lang="cs-CZ" dirty="0"/>
              <a:t>odstínění záření </a:t>
            </a:r>
            <a:r>
              <a:rPr lang="el-GR" dirty="0" smtClean="0"/>
              <a:t>β</a:t>
            </a:r>
            <a:r>
              <a:rPr lang="cs-CZ" baseline="30000" dirty="0" smtClean="0"/>
              <a:t>-</a:t>
            </a:r>
            <a:r>
              <a:rPr lang="cs-CZ" dirty="0" smtClean="0"/>
              <a:t> </a:t>
            </a:r>
            <a:r>
              <a:rPr lang="cs-CZ" dirty="0"/>
              <a:t>stačí </a:t>
            </a:r>
            <a:r>
              <a:rPr lang="cs-CZ" b="1" dirty="0"/>
              <a:t>lehké materiály</a:t>
            </a:r>
            <a:r>
              <a:rPr lang="cs-CZ" dirty="0"/>
              <a:t> (jako je plexisklo nebo hliník) tloušťky cca 5-10mm, nejlépe v kombinaci s následnou </a:t>
            </a:r>
            <a:r>
              <a:rPr lang="cs-CZ" b="1" dirty="0"/>
              <a:t>tenkou vrstvou olova</a:t>
            </a:r>
            <a:r>
              <a:rPr lang="cs-CZ" dirty="0"/>
              <a:t> k odstínění brzdného elektromagnetického záření vzniklého zabrzděním elektronů </a:t>
            </a:r>
            <a:r>
              <a:rPr lang="cs-CZ" dirty="0" smtClean="0"/>
              <a:t> </a:t>
            </a:r>
            <a:r>
              <a:rPr lang="cs-CZ" dirty="0"/>
              <a:t>v lehkém stínícím materiálu.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Olovo </a:t>
            </a:r>
            <a:r>
              <a:rPr lang="cs-CZ" dirty="0"/>
              <a:t>samotné není vhodným stínícím materiálem pro záření </a:t>
            </a:r>
            <a:r>
              <a:rPr lang="cs-CZ" dirty="0" smtClean="0"/>
              <a:t>beta, </a:t>
            </a:r>
            <a:r>
              <a:rPr lang="cs-CZ" dirty="0"/>
              <a:t>neboť v něm vzniká tvrdé a intenzívní brzdné záření, k jehož odstínění by bylo nutno použít zbytečně silnou vrstvu olova.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56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9128" y="2316979"/>
            <a:ext cx="90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Stínění neutronového </a:t>
            </a:r>
            <a:r>
              <a:rPr lang="cs-CZ" b="1" dirty="0" smtClean="0"/>
              <a:t>záření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Stínění </a:t>
            </a:r>
            <a:r>
              <a:rPr lang="cs-CZ" dirty="0"/>
              <a:t>proti neutronům je obecně složitějším problémem než proti záření beta či gama. Neutrony jsou totiž jediné z běžných druhů částic, které neinteragují s elektronovým </a:t>
            </a:r>
          </a:p>
          <a:p>
            <a:r>
              <a:rPr lang="cs-CZ" dirty="0"/>
              <a:t> </a:t>
            </a:r>
            <a:r>
              <a:rPr lang="cs-CZ" dirty="0" smtClean="0"/>
              <a:t>     obalem </a:t>
            </a:r>
            <a:r>
              <a:rPr lang="cs-CZ" dirty="0"/>
              <a:t>atomů látky, ale pouze s jádry atomů, prostřednictvím silné </a:t>
            </a:r>
            <a:r>
              <a:rPr lang="cs-CZ" dirty="0" smtClean="0"/>
              <a:t>interakce.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Jedná-li </a:t>
            </a:r>
            <a:r>
              <a:rPr lang="cs-CZ" dirty="0"/>
              <a:t>se o </a:t>
            </a:r>
            <a:r>
              <a:rPr lang="cs-CZ" b="1" dirty="0"/>
              <a:t>rychlé neutrony</a:t>
            </a:r>
            <a:r>
              <a:rPr lang="cs-CZ" dirty="0"/>
              <a:t>, je třeba je nejprve </a:t>
            </a:r>
            <a:r>
              <a:rPr lang="cs-CZ" b="1" dirty="0"/>
              <a:t>zpomalit</a:t>
            </a:r>
            <a:r>
              <a:rPr lang="cs-CZ" dirty="0"/>
              <a:t>, aby mohly být účinně pohlceny vhodným </a:t>
            </a:r>
            <a:r>
              <a:rPr lang="cs-CZ" b="1" dirty="0"/>
              <a:t>absorbátorem</a:t>
            </a:r>
            <a:r>
              <a:rPr lang="cs-CZ" dirty="0"/>
              <a:t>. Neutrony se nejúčinněji zpomalují průchodem látkami z lehčích </a:t>
            </a:r>
            <a:r>
              <a:rPr lang="cs-CZ" dirty="0" smtClean="0"/>
              <a:t>atomů. Pro absorpci </a:t>
            </a:r>
            <a:r>
              <a:rPr lang="cs-CZ" dirty="0"/>
              <a:t>takto zpomalených neutronů se pak využívá jejich </a:t>
            </a:r>
            <a:r>
              <a:rPr lang="cs-CZ" b="1" dirty="0"/>
              <a:t>záchyt</a:t>
            </a:r>
            <a:r>
              <a:rPr lang="cs-CZ" dirty="0"/>
              <a:t> vhodnými jádry atomů. Nejúčinnější </a:t>
            </a:r>
            <a:r>
              <a:rPr lang="cs-CZ" dirty="0" smtClean="0"/>
              <a:t>absorpce </a:t>
            </a:r>
            <a:r>
              <a:rPr lang="cs-CZ" dirty="0"/>
              <a:t>probíhá v kadmiu, bóru, či indiu.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Absorpce </a:t>
            </a:r>
            <a:r>
              <a:rPr lang="cs-CZ" dirty="0"/>
              <a:t>neutronů v jádrech kadmia nebo boru je doprovázena emisí </a:t>
            </a:r>
            <a:r>
              <a:rPr lang="cs-CZ" b="1" dirty="0"/>
              <a:t>záření </a:t>
            </a:r>
            <a:r>
              <a:rPr lang="cs-CZ" b="1" dirty="0" smtClean="0"/>
              <a:t>gama</a:t>
            </a:r>
            <a:r>
              <a:rPr lang="cs-CZ" dirty="0" smtClean="0"/>
              <a:t>, </a:t>
            </a:r>
          </a:p>
          <a:p>
            <a:r>
              <a:rPr lang="cs-CZ" dirty="0"/>
              <a:t> </a:t>
            </a:r>
            <a:r>
              <a:rPr lang="cs-CZ" dirty="0" smtClean="0"/>
              <a:t>    které </a:t>
            </a:r>
            <a:r>
              <a:rPr lang="cs-CZ" dirty="0"/>
              <a:t>je potřeba rovněž odstínit, a to těžkým materiálem - olovem. 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Stínění </a:t>
            </a:r>
            <a:r>
              <a:rPr lang="cs-CZ" b="1" dirty="0"/>
              <a:t>proti neutronům tedy obecně musí sestávat ze tří vrstev: vrstva lehkého materiálu </a:t>
            </a:r>
            <a:r>
              <a:rPr lang="cs-CZ" b="1" dirty="0" smtClean="0"/>
              <a:t> bohatého </a:t>
            </a:r>
            <a:r>
              <a:rPr lang="cs-CZ" b="1" dirty="0"/>
              <a:t>na vodík (např. polyetylén), vrstva kadmia nebo bóru, a nakonec vrstva olova.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251520" y="18864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Stínění záření </a:t>
            </a:r>
            <a:r>
              <a:rPr lang="cs-CZ" b="1" dirty="0" smtClean="0"/>
              <a:t>alfa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Záření </a:t>
            </a:r>
            <a:r>
              <a:rPr lang="el-GR" dirty="0" smtClean="0"/>
              <a:t>α</a:t>
            </a:r>
            <a:r>
              <a:rPr lang="cs-CZ" dirty="0" smtClean="0"/>
              <a:t>, </a:t>
            </a:r>
            <a:r>
              <a:rPr lang="cs-CZ" dirty="0"/>
              <a:t>vzhledem k jeho </a:t>
            </a:r>
            <a:r>
              <a:rPr lang="cs-CZ" b="1" dirty="0"/>
              <a:t>malé pronikavosti</a:t>
            </a:r>
            <a:r>
              <a:rPr lang="cs-CZ" dirty="0"/>
              <a:t>, lze odstínit velmi snadno. Stačí tenká vrstva (milimetrová) lehkého materiálu, </a:t>
            </a:r>
            <a:r>
              <a:rPr lang="cs-CZ" dirty="0" smtClean="0"/>
              <a:t>třeba </a:t>
            </a:r>
            <a:r>
              <a:rPr lang="cs-CZ" dirty="0"/>
              <a:t>plastu. Často není proti záření alfa potřeba stínit vůbec, protože i ve vzduchu je dolet částic a jen několik centimetrů, při vyšších energiích max. desítky centimetrů. Pokud je zářič smíšený </a:t>
            </a:r>
            <a:r>
              <a:rPr lang="cs-CZ" dirty="0" err="1" smtClean="0"/>
              <a:t>alfa+gama</a:t>
            </a:r>
            <a:r>
              <a:rPr lang="cs-CZ" dirty="0" smtClean="0"/>
              <a:t>, </a:t>
            </a:r>
            <a:r>
              <a:rPr lang="cs-CZ" dirty="0"/>
              <a:t>stínění proti gama automaticky dokonale odstíní i záření alfa.</a:t>
            </a:r>
          </a:p>
        </p:txBody>
      </p:sp>
    </p:spTree>
    <p:extLst>
      <p:ext uri="{BB962C8B-B14F-4D97-AF65-F5344CB8AC3E}">
        <p14:creationId xmlns:p14="http://schemas.microsoft.com/office/powerpoint/2010/main" val="291284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3" y="188640"/>
            <a:ext cx="7128792" cy="631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998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428625"/>
            <a:ext cx="7772400" cy="676275"/>
          </a:xfrm>
        </p:spPr>
        <p:txBody>
          <a:bodyPr/>
          <a:lstStyle/>
          <a:p>
            <a:r>
              <a:rPr lang="cs-CZ" sz="2400" b="1" dirty="0" smtClean="0">
                <a:latin typeface="Arial" pitchFamily="34" charset="0"/>
              </a:rPr>
              <a:t>Veličiny a jednotky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428750"/>
            <a:ext cx="8172450" cy="50720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Aktivita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 počet jaderných přeměn za jednotku času.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	Jednotkou je 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becquerel (</a:t>
            </a:r>
            <a:r>
              <a:rPr lang="cs-CZ" sz="1800" b="1" dirty="0" err="1" smtClean="0">
                <a:latin typeface="Arial" pitchFamily="34" charset="0"/>
                <a:cs typeface="Arial" pitchFamily="34" charset="0"/>
              </a:rPr>
              <a:t>Bq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Dávka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– množství energie předané jednotce hmotnosti prostředí. 	Jednotkou je </a:t>
            </a:r>
            <a:r>
              <a:rPr lang="cs-CZ" sz="1800" b="1" dirty="0" err="1" smtClean="0">
                <a:latin typeface="Arial" pitchFamily="34" charset="0"/>
                <a:cs typeface="Arial" pitchFamily="34" charset="0"/>
              </a:rPr>
              <a:t>gray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1800" b="1" dirty="0" err="1" smtClean="0">
                <a:latin typeface="Arial" pitchFamily="34" charset="0"/>
                <a:cs typeface="Arial" pitchFamily="34" charset="0"/>
              </a:rPr>
              <a:t>Gy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	(Přirovnání: absorbovaná dávka 10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Gy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způsobí akutní nemoc z 	ozáření. Pro muže o hmotnosti 80 kg to představuje energii 800 J. 	Sklenice vody o objemu 3 dcl se touto energií ohřeje o 0,6 stupně C.)</a:t>
            </a:r>
          </a:p>
          <a:p>
            <a:pPr>
              <a:buFont typeface="Wingdings" pitchFamily="2" charset="2"/>
              <a:buChar char="§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Dávkový ekvivalent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– zohledňuje to, že různé druhy záření mají při shodné dávce různý vliv na živou tkáň. Jednotkou je </a:t>
            </a:r>
            <a:r>
              <a:rPr lang="cs-CZ" sz="1800" b="1" dirty="0" err="1" smtClean="0">
                <a:latin typeface="Arial" pitchFamily="34" charset="0"/>
                <a:cs typeface="Arial" pitchFamily="34" charset="0"/>
              </a:rPr>
              <a:t>sievert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1800" b="1" dirty="0" err="1" smtClean="0">
                <a:latin typeface="Arial" pitchFamily="34" charset="0"/>
                <a:cs typeface="Arial" pitchFamily="34" charset="0"/>
              </a:rPr>
              <a:t>Sv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Příkon dávkového ekvivalentu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– působení záření v čase 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1800" b="1" dirty="0" err="1" smtClean="0">
                <a:latin typeface="Arial" pitchFamily="34" charset="0"/>
                <a:cs typeface="Arial" pitchFamily="34" charset="0"/>
              </a:rPr>
              <a:t>Sv</a:t>
            </a:r>
            <a:r>
              <a:rPr lang="cs-CZ" sz="1800" b="1" dirty="0" smtClean="0">
                <a:latin typeface="Arial" pitchFamily="34" charset="0"/>
                <a:cs typeface="Arial" pitchFamily="34" charset="0"/>
              </a:rPr>
              <a:t>/h)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Přirovnání: hrubým odhadem lze říci, že materiál s aktivitou 300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Bq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/l 	nás ozáří dávkovým ekvivalentem 10 </a:t>
            </a:r>
            <a:r>
              <a:rPr lang="el-GR" sz="18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Sv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(záleží na druhu záření).</a:t>
            </a:r>
          </a:p>
        </p:txBody>
      </p:sp>
    </p:spTree>
    <p:extLst>
      <p:ext uri="{BB962C8B-B14F-4D97-AF65-F5344CB8AC3E}">
        <p14:creationId xmlns:p14="http://schemas.microsoft.com/office/powerpoint/2010/main" val="14014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647700"/>
          </a:xfrm>
        </p:spPr>
        <p:txBody>
          <a:bodyPr/>
          <a:lstStyle/>
          <a:p>
            <a:r>
              <a:rPr lang="cs-CZ" sz="2400" b="1" smtClean="0">
                <a:latin typeface="Arial" pitchFamily="34" charset="0"/>
              </a:rPr>
              <a:t>Fyzikální účinky ionizujícího záření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4752975" cy="5043487"/>
          </a:xfrm>
        </p:spPr>
        <p:txBody>
          <a:bodyPr/>
          <a:lstStyle/>
          <a:p>
            <a:pPr marL="177800" indent="-177800">
              <a:lnSpc>
                <a:spcPct val="80000"/>
              </a:lnSpc>
            </a:pPr>
            <a:r>
              <a:rPr lang="cs-CZ" sz="1800" smtClean="0">
                <a:latin typeface="Arial" pitchFamily="34" charset="0"/>
              </a:rPr>
              <a:t>změna polohy částic tvořících krystalovou mřížku, vznik vakancí a intersticiálních atomů</a:t>
            </a:r>
          </a:p>
          <a:p>
            <a:pPr marL="177800" indent="-177800">
              <a:lnSpc>
                <a:spcPct val="80000"/>
              </a:lnSpc>
            </a:pPr>
            <a:r>
              <a:rPr lang="cs-CZ" sz="1800" smtClean="0">
                <a:latin typeface="Arial" pitchFamily="34" charset="0"/>
              </a:rPr>
              <a:t>tepelné účinky (kinetická energie)</a:t>
            </a:r>
          </a:p>
          <a:p>
            <a:pPr marL="177800" indent="-177800">
              <a:lnSpc>
                <a:spcPct val="80000"/>
              </a:lnSpc>
            </a:pPr>
            <a:r>
              <a:rPr lang="cs-CZ" sz="1800" smtClean="0">
                <a:latin typeface="Arial" pitchFamily="34" charset="0"/>
              </a:rPr>
              <a:t>elektrické účinky</a:t>
            </a:r>
            <a:r>
              <a:rPr lang="cs-CZ" sz="1800" b="1" smtClean="0">
                <a:latin typeface="Arial" pitchFamily="34" charset="0"/>
              </a:rPr>
              <a:t> </a:t>
            </a:r>
            <a:r>
              <a:rPr lang="cs-CZ" sz="1800" smtClean="0">
                <a:latin typeface="Arial" pitchFamily="34" charset="0"/>
              </a:rPr>
              <a:t>(vznikají nabité částice)</a:t>
            </a:r>
          </a:p>
          <a:p>
            <a:pPr marL="177800" indent="-177800">
              <a:lnSpc>
                <a:spcPct val="80000"/>
              </a:lnSpc>
            </a:pPr>
            <a:r>
              <a:rPr lang="cs-CZ" sz="1800" smtClean="0">
                <a:latin typeface="Arial" pitchFamily="34" charset="0"/>
              </a:rPr>
              <a:t>„tepelné špičky“ – poruchy, vzniklé krátkodobým lokálním ohřevem při průchodu částice (např. mikrokrystalky orientované jiným směrem než původní krystal)</a:t>
            </a:r>
          </a:p>
          <a:p>
            <a:pPr marL="177800" indent="-177800">
              <a:lnSpc>
                <a:spcPct val="80000"/>
              </a:lnSpc>
            </a:pPr>
            <a:r>
              <a:rPr lang="cs-CZ" sz="1800" smtClean="0">
                <a:latin typeface="Arial" pitchFamily="34" charset="0"/>
              </a:rPr>
              <a:t>vznik atomů jiného druhu v jaderných reakcích</a:t>
            </a:r>
          </a:p>
          <a:p>
            <a:pPr marL="177800" indent="-177800">
              <a:lnSpc>
                <a:spcPct val="80000"/>
              </a:lnSpc>
            </a:pPr>
            <a:endParaRPr lang="cs-CZ" sz="1800" smtClean="0">
              <a:latin typeface="Arial" pitchFamily="34" charset="0"/>
            </a:endParaRPr>
          </a:p>
          <a:p>
            <a:pPr marL="177800" indent="-177800">
              <a:lnSpc>
                <a:spcPct val="80000"/>
              </a:lnSpc>
              <a:buFontTx/>
              <a:buNone/>
            </a:pPr>
            <a:r>
              <a:rPr lang="cs-CZ" sz="1800" smtClean="0">
                <a:latin typeface="Arial" pitchFamily="34" charset="0"/>
              </a:rPr>
              <a:t>	Jejich důsledkem je změna mechanických, elektrických a dalších vlastností látek, jako např. změny objemu, křehnutí materiálů, změna adsorpčních a katalytických vlastností, změny doby života nosičů náboje v polovodičích, vzrůst vodivosti izolátorů, změny barvy.</a:t>
            </a:r>
          </a:p>
        </p:txBody>
      </p:sp>
      <p:pic>
        <p:nvPicPr>
          <p:cNvPr id="25604" name="Picture 4" descr="křemíkový monokrystal">
            <a:hlinkClick r:id="rId2" tooltip="křemíkový monokrystal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1390650"/>
            <a:ext cx="1328737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219700" y="1484313"/>
            <a:ext cx="2160588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2000">
                <a:latin typeface="Arial" pitchFamily="34" charset="0"/>
              </a:rPr>
              <a:t>Příklady využití:</a:t>
            </a:r>
          </a:p>
          <a:p>
            <a:endParaRPr lang="cs-CZ" sz="1400" b="1">
              <a:latin typeface="Arial" pitchFamily="34" charset="0"/>
            </a:endParaRPr>
          </a:p>
          <a:p>
            <a:r>
              <a:rPr lang="cs-CZ" sz="1400" b="1">
                <a:latin typeface="Arial" pitchFamily="34" charset="0"/>
              </a:rPr>
              <a:t>Výroba polovodičů</a:t>
            </a:r>
          </a:p>
          <a:p>
            <a:r>
              <a:rPr lang="cs-CZ" sz="1400">
                <a:latin typeface="Arial" pitchFamily="34" charset="0"/>
              </a:rPr>
              <a:t>(monokrystal křemíku dopovaný zářením, aby měl žádané vlastnosti)</a:t>
            </a:r>
          </a:p>
          <a:p>
            <a:endParaRPr lang="cs-CZ" sz="1400">
              <a:latin typeface="Arial" pitchFamily="34" charset="0"/>
            </a:endParaRPr>
          </a:p>
          <a:p>
            <a:r>
              <a:rPr lang="cs-CZ" sz="1400" b="1">
                <a:latin typeface="Arial" pitchFamily="34" charset="0"/>
              </a:rPr>
              <a:t>Radiační barvení skla</a:t>
            </a:r>
          </a:p>
          <a:p>
            <a:r>
              <a:rPr lang="cs-CZ" sz="1400">
                <a:latin typeface="Arial" pitchFamily="34" charset="0"/>
              </a:rPr>
              <a:t>(fasáda Nové scény ND)</a:t>
            </a:r>
          </a:p>
          <a:p>
            <a:pPr>
              <a:spcBef>
                <a:spcPct val="50000"/>
              </a:spcBef>
            </a:pPr>
            <a:endParaRPr lang="cs-CZ" sz="1400">
              <a:latin typeface="Arial" pitchFamily="34" charset="0"/>
            </a:endParaRPr>
          </a:p>
        </p:txBody>
      </p:sp>
      <p:pic>
        <p:nvPicPr>
          <p:cNvPr id="25606" name="Picture 6" descr="800px-Praha_Nova_Sce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11663"/>
            <a:ext cx="31686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5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6" y="188640"/>
            <a:ext cx="8564128" cy="63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6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42875"/>
            <a:ext cx="7772400" cy="576263"/>
          </a:xfrm>
        </p:spPr>
        <p:txBody>
          <a:bodyPr/>
          <a:lstStyle/>
          <a:p>
            <a:r>
              <a:rPr lang="cs-CZ" sz="2400" b="1" smtClean="0">
                <a:latin typeface="Arial" pitchFamily="34" charset="0"/>
              </a:rPr>
              <a:t>Chemické účinky ionizujícího záření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4248150" cy="5832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u="sng" smtClean="0">
                <a:latin typeface="Arial" pitchFamily="34" charset="0"/>
              </a:rPr>
              <a:t>primární procesy</a:t>
            </a:r>
            <a:r>
              <a:rPr lang="cs-CZ" sz="1800" smtClean="0">
                <a:latin typeface="Arial" pitchFamily="34" charset="0"/>
              </a:rPr>
              <a:t>: vznik iontů, volných elektronů, radikálů, případně ve složitějších systémech i různých molekulárních produktů disociace</a:t>
            </a:r>
          </a:p>
          <a:p>
            <a:pPr>
              <a:lnSpc>
                <a:spcPct val="80000"/>
              </a:lnSpc>
            </a:pPr>
            <a:r>
              <a:rPr lang="cs-CZ" sz="1800" u="sng" smtClean="0">
                <a:latin typeface="Arial" pitchFamily="34" charset="0"/>
              </a:rPr>
              <a:t>sekundární procesy</a:t>
            </a:r>
            <a:r>
              <a:rPr lang="cs-CZ" sz="1800" smtClean="0">
                <a:latin typeface="Arial" pitchFamily="34" charset="0"/>
              </a:rPr>
              <a:t>: bimolekulární chemické reakce, záchyt elektronů na částicích s velkou elektronovou afinitou za vzniku záporných iontů, rekombinace elektronů a kladných iontů za vzniku radikálů atp.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 smtClean="0">
                <a:latin typeface="Arial" pitchFamily="34" charset="0"/>
              </a:rPr>
              <a:t>	Primární  procesy jsou bezprostředním důsledkem interakce záření s materiálem, k sekundárním procesům dochází následně mezi produkty primárních procesů. Může dojít k řetězové reakci.</a:t>
            </a:r>
            <a:endParaRPr lang="cs-CZ" sz="1800" u="sng" smtClean="0"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1800" u="sng" smtClean="0">
                <a:latin typeface="Arial" pitchFamily="34" charset="0"/>
              </a:rPr>
              <a:t>V organických látkách</a:t>
            </a:r>
            <a:r>
              <a:rPr lang="cs-CZ" sz="1800" smtClean="0">
                <a:latin typeface="Arial" pitchFamily="34" charset="0"/>
              </a:rPr>
              <a:t> :</a:t>
            </a:r>
            <a:r>
              <a:rPr lang="cs-CZ" sz="1800" u="sng" smtClean="0">
                <a:latin typeface="Arial" pitchFamily="34" charset="0"/>
              </a:rPr>
              <a:t> </a:t>
            </a:r>
            <a:endParaRPr lang="cs-CZ" sz="180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cs-CZ" sz="1800" smtClean="0">
                <a:latin typeface="Arial" pitchFamily="34" charset="0"/>
              </a:rPr>
              <a:t>rozrušování a změny uspořádání kovalentních vazeb v molekulách, degradace nebo naopak síťování nebo roubování polymerů,</a:t>
            </a:r>
          </a:p>
          <a:p>
            <a:pPr>
              <a:lnSpc>
                <a:spcPct val="80000"/>
              </a:lnSpc>
            </a:pPr>
            <a:r>
              <a:rPr lang="cs-CZ" sz="1800" smtClean="0">
                <a:latin typeface="Arial" pitchFamily="34" charset="0"/>
              </a:rPr>
              <a:t>polymerace monomerů</a:t>
            </a:r>
          </a:p>
        </p:txBody>
      </p:sp>
      <p:pic>
        <p:nvPicPr>
          <p:cNvPr id="26628" name="Picture 4" descr="neopre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113" y="1125538"/>
            <a:ext cx="2401887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Park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2503488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0" y="2074863"/>
            <a:ext cx="208756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400" b="1">
                <a:latin typeface="Arial" pitchFamily="34" charset="0"/>
              </a:rPr>
              <a:t>Příklady využití:</a:t>
            </a:r>
          </a:p>
          <a:p>
            <a:endParaRPr lang="cs-CZ" sz="1400" b="1">
              <a:latin typeface="Arial" pitchFamily="34" charset="0"/>
            </a:endParaRPr>
          </a:p>
          <a:p>
            <a:r>
              <a:rPr lang="cs-CZ" sz="1400">
                <a:latin typeface="Arial" pitchFamily="34" charset="0"/>
              </a:rPr>
              <a:t>radiační vulkanizace</a:t>
            </a:r>
          </a:p>
          <a:p>
            <a:pPr>
              <a:spcBef>
                <a:spcPct val="50000"/>
              </a:spcBef>
            </a:pPr>
            <a:r>
              <a:rPr lang="cs-CZ" sz="1400">
                <a:latin typeface="Arial" pitchFamily="34" charset="0"/>
              </a:rPr>
              <a:t>vytvrzování laků</a:t>
            </a:r>
          </a:p>
        </p:txBody>
      </p:sp>
    </p:spTree>
    <p:extLst>
      <p:ext uri="{BB962C8B-B14F-4D97-AF65-F5344CB8AC3E}">
        <p14:creationId xmlns:p14="http://schemas.microsoft.com/office/powerpoint/2010/main" val="12243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371475"/>
          </a:xfrm>
        </p:spPr>
        <p:txBody>
          <a:bodyPr>
            <a:normAutofit fontScale="90000"/>
          </a:bodyPr>
          <a:lstStyle/>
          <a:p>
            <a:r>
              <a:rPr lang="cs-CZ" sz="2400" b="1" smtClean="0">
                <a:latin typeface="Arial" pitchFamily="34" charset="0"/>
              </a:rPr>
              <a:t>Biologické účinky ionizujícího záření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4321175" cy="50212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pitchFamily="34" charset="0"/>
              </a:rPr>
              <a:t>Chemický základ </a:t>
            </a:r>
          </a:p>
          <a:p>
            <a:pPr lvl="2">
              <a:lnSpc>
                <a:spcPct val="90000"/>
              </a:lnSpc>
            </a:pPr>
            <a:r>
              <a:rPr lang="cs-CZ" sz="1800" smtClean="0">
                <a:latin typeface="Arial" pitchFamily="34" charset="0"/>
              </a:rPr>
              <a:t>excitace, ionizace (do 10</a:t>
            </a:r>
            <a:r>
              <a:rPr lang="cs-CZ" sz="1800" baseline="30000" smtClean="0">
                <a:latin typeface="Arial" pitchFamily="34" charset="0"/>
              </a:rPr>
              <a:t>-14</a:t>
            </a:r>
            <a:r>
              <a:rPr lang="cs-CZ" sz="1800" smtClean="0">
                <a:latin typeface="Arial" pitchFamily="34" charset="0"/>
              </a:rPr>
              <a:t>s po interakci)</a:t>
            </a:r>
          </a:p>
          <a:p>
            <a:pPr lvl="2">
              <a:lnSpc>
                <a:spcPct val="90000"/>
              </a:lnSpc>
            </a:pPr>
            <a:r>
              <a:rPr lang="cs-CZ" sz="1800" smtClean="0">
                <a:latin typeface="Arial" pitchFamily="34" charset="0"/>
              </a:rPr>
              <a:t>radiolýza vody, vznik radikálů</a:t>
            </a:r>
          </a:p>
          <a:p>
            <a:pPr lvl="2">
              <a:lnSpc>
                <a:spcPct val="90000"/>
              </a:lnSpc>
            </a:pPr>
            <a:r>
              <a:rPr lang="cs-CZ" sz="1800" smtClean="0">
                <a:latin typeface="Arial" pitchFamily="34" charset="0"/>
              </a:rPr>
              <a:t>štěpení kovalentní vazby</a:t>
            </a:r>
          </a:p>
          <a:p>
            <a:pPr lvl="2">
              <a:lnSpc>
                <a:spcPct val="90000"/>
              </a:lnSpc>
            </a:pPr>
            <a:r>
              <a:rPr lang="cs-CZ" sz="1800" smtClean="0">
                <a:latin typeface="Arial" pitchFamily="34" charset="0"/>
              </a:rPr>
              <a:t>vznik složitějších molekul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1800" smtClean="0">
                <a:latin typeface="Arial" pitchFamily="34" charset="0"/>
              </a:rPr>
              <a:t>Ve tkáni vzniká peroxid vodíku, atomární vodík a vysoce reaktivní radikály </a:t>
            </a:r>
          </a:p>
          <a:p>
            <a:pPr lvl="2">
              <a:lnSpc>
                <a:spcPct val="90000"/>
              </a:lnSpc>
            </a:pPr>
            <a:r>
              <a:rPr lang="cs-CZ" sz="1800" smtClean="0">
                <a:latin typeface="Arial" pitchFamily="34" charset="0"/>
              </a:rPr>
              <a:t>(tím více, čím je tkáň více okysličena)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sz="1800" smtClean="0">
                <a:latin typeface="Arial" pitchFamily="34" charset="0"/>
              </a:rPr>
              <a:t>Buňka 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cs-CZ" sz="1800" smtClean="0">
                <a:latin typeface="Arial" pitchFamily="34" charset="0"/>
              </a:rPr>
              <a:t>Přímý účinek (změna makromolekuly přímým zásahem nebo sekundárním elektronem)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cs-CZ" sz="1800" smtClean="0">
                <a:latin typeface="Arial" pitchFamily="34" charset="0"/>
              </a:rPr>
              <a:t>Nepřímý účinek (radiolýza, vznik cizích bílkovin, změny propustnosti membrán)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1800" smtClean="0">
              <a:latin typeface="Arial" pitchFamily="34" charset="0"/>
            </a:endParaRPr>
          </a:p>
        </p:txBody>
      </p:sp>
      <p:pic>
        <p:nvPicPr>
          <p:cNvPr id="27652" name="Picture 4" descr="RadiacniUcinky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412875"/>
            <a:ext cx="3763963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ovéPole 6"/>
          <p:cNvSpPr txBox="1">
            <a:spLocks noChangeArrowheads="1"/>
          </p:cNvSpPr>
          <p:nvPr/>
        </p:nvSpPr>
        <p:spPr bwMode="auto">
          <a:xfrm>
            <a:off x="249238" y="6021388"/>
            <a:ext cx="8643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1800">
                <a:latin typeface="Arial" pitchFamily="34" charset="0"/>
              </a:rPr>
              <a:t>Možnost reparace - stejná dávka rozložená v čase má menší nebo žádné účinky ve srovnání s jednorázovou dávkou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4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0000"/>
                </a:solidFill>
              </a:rPr>
              <a:t>Biologický efekt RTG a gama záření</a:t>
            </a:r>
          </a:p>
        </p:txBody>
      </p:sp>
      <p:pic>
        <p:nvPicPr>
          <p:cNvPr id="5" name="Picture 4" descr="C:\Documents and Settings\laborant\Plocha\RadiacniUcinky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05048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7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3018"/>
            <a:ext cx="7946293" cy="614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267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1594"/>
            <a:ext cx="7776864" cy="657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55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772400" cy="382587"/>
          </a:xfrm>
        </p:spPr>
        <p:txBody>
          <a:bodyPr>
            <a:normAutofit fontScale="90000"/>
          </a:bodyPr>
          <a:lstStyle/>
          <a:p>
            <a:r>
              <a:rPr lang="cs-CZ" sz="2400" b="1" smtClean="0">
                <a:latin typeface="Arial" pitchFamily="34" charset="0"/>
              </a:rPr>
              <a:t>Účinky záření na lidský organizmus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457" y="1412776"/>
            <a:ext cx="8620023" cy="460851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cs-CZ" sz="1800" b="1" dirty="0" smtClean="0">
                <a:latin typeface="Arial" pitchFamily="34" charset="0"/>
              </a:rPr>
              <a:t>Stochastické (nahodilé) - poškozeno málo buněk, podprahová dávka nebo opakované malé dávky</a:t>
            </a:r>
          </a:p>
          <a:p>
            <a:pPr>
              <a:buFontTx/>
              <a:buNone/>
            </a:pPr>
            <a:endParaRPr lang="cs-CZ" sz="1800" b="1" dirty="0" smtClean="0">
              <a:latin typeface="Arial" pitchFamily="34" charset="0"/>
            </a:endParaRPr>
          </a:p>
          <a:p>
            <a:r>
              <a:rPr lang="cs-CZ" sz="1800" dirty="0" smtClean="0">
                <a:latin typeface="Arial" pitchFamily="34" charset="0"/>
              </a:rPr>
              <a:t>Dá se vypočítat pouze pravděpodobnost újmy, žádná újma nemusí nastat</a:t>
            </a:r>
          </a:p>
          <a:p>
            <a:r>
              <a:rPr lang="cs-CZ" sz="1800" dirty="0" smtClean="0">
                <a:latin typeface="Arial" pitchFamily="34" charset="0"/>
              </a:rPr>
              <a:t>Lze odhalit (ověřit) jen pozorováním velkého množství osob</a:t>
            </a:r>
          </a:p>
          <a:p>
            <a:r>
              <a:rPr lang="cs-CZ" sz="1800" dirty="0" smtClean="0">
                <a:latin typeface="Arial" pitchFamily="34" charset="0"/>
              </a:rPr>
              <a:t>Riziko malých dávek? Vědci se zatím neshodují, nelze potvrdit ani vyvrátit, neexistuje totiž vzorek lidí, kteří by nebyli vystaveni vůbec žádné radiaci.</a:t>
            </a:r>
          </a:p>
          <a:p>
            <a:r>
              <a:rPr lang="cs-CZ" sz="1800" dirty="0" smtClean="0">
                <a:latin typeface="Arial" pitchFamily="34" charset="0"/>
              </a:rPr>
              <a:t>Je známo, že existuje „ochranný efekt“ záření (</a:t>
            </a:r>
            <a:r>
              <a:rPr lang="cs-CZ" sz="1800" dirty="0" err="1" smtClean="0">
                <a:latin typeface="Arial" pitchFamily="34" charset="0"/>
              </a:rPr>
              <a:t>hormeze</a:t>
            </a:r>
            <a:r>
              <a:rPr lang="cs-CZ" sz="1800" dirty="0" smtClean="0">
                <a:latin typeface="Arial" pitchFamily="34" charset="0"/>
              </a:rPr>
              <a:t>) – v místech s vyšší radioaktivitou bývá menší výskyt rakoviny (buňky reparují jakékoliv poškození)</a:t>
            </a:r>
          </a:p>
          <a:p>
            <a:pPr lvl="1">
              <a:buFontTx/>
              <a:buNone/>
            </a:pPr>
            <a:endParaRPr lang="cs-CZ" sz="1800" dirty="0" smtClean="0">
              <a:latin typeface="Arial" pitchFamily="34" charset="0"/>
            </a:endParaRPr>
          </a:p>
          <a:p>
            <a:pPr>
              <a:buFontTx/>
              <a:buNone/>
            </a:pPr>
            <a:r>
              <a:rPr lang="cs-CZ" sz="1800" b="1" dirty="0" err="1" smtClean="0">
                <a:latin typeface="Arial" pitchFamily="34" charset="0"/>
              </a:rPr>
              <a:t>Nestochastické</a:t>
            </a:r>
            <a:r>
              <a:rPr lang="cs-CZ" sz="1800" b="1" dirty="0" smtClean="0">
                <a:latin typeface="Arial" pitchFamily="34" charset="0"/>
              </a:rPr>
              <a:t> účinky (deterministické) - po ozáření velkou dávkou, mnoha buněk, projeví se v krátké době</a:t>
            </a:r>
          </a:p>
          <a:p>
            <a:r>
              <a:rPr lang="cs-CZ" sz="1800" dirty="0" smtClean="0">
                <a:latin typeface="Arial" pitchFamily="34" charset="0"/>
              </a:rPr>
              <a:t>Příklady</a:t>
            </a:r>
            <a:endParaRPr lang="cs-CZ" sz="2000" dirty="0" smtClean="0">
              <a:latin typeface="Arial" pitchFamily="34" charset="0"/>
            </a:endParaRPr>
          </a:p>
          <a:p>
            <a:pPr lvl="1"/>
            <a:r>
              <a:rPr lang="cs-CZ" sz="1800" dirty="0" smtClean="0">
                <a:latin typeface="Arial" pitchFamily="34" charset="0"/>
              </a:rPr>
              <a:t>Lokální dermatitida</a:t>
            </a:r>
          </a:p>
          <a:p>
            <a:pPr lvl="1"/>
            <a:r>
              <a:rPr lang="cs-CZ" sz="1800" dirty="0" smtClean="0">
                <a:latin typeface="Arial" pitchFamily="34" charset="0"/>
              </a:rPr>
              <a:t>Zákal oční čočky </a:t>
            </a:r>
          </a:p>
          <a:p>
            <a:pPr lvl="1"/>
            <a:r>
              <a:rPr lang="cs-CZ" sz="1800" dirty="0" smtClean="0">
                <a:latin typeface="Arial" pitchFamily="34" charset="0"/>
              </a:rPr>
              <a:t>Poškození plodu</a:t>
            </a:r>
          </a:p>
          <a:p>
            <a:pPr lvl="1"/>
            <a:r>
              <a:rPr lang="cs-CZ" sz="1800" dirty="0" smtClean="0">
                <a:latin typeface="Arial" pitchFamily="34" charset="0"/>
              </a:rPr>
              <a:t>Poruchy plodnosti</a:t>
            </a:r>
          </a:p>
          <a:p>
            <a:pPr lvl="1"/>
            <a:r>
              <a:rPr lang="cs-CZ" sz="1800" dirty="0" smtClean="0">
                <a:latin typeface="Arial" pitchFamily="34" charset="0"/>
              </a:rPr>
              <a:t>Akutní nemoc z ozáření</a:t>
            </a:r>
          </a:p>
          <a:p>
            <a:pPr lvl="1"/>
            <a:endParaRPr lang="cs-CZ" sz="18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Stochastické </a:t>
            </a:r>
            <a:r>
              <a:rPr lang="cs-CZ" b="1" dirty="0" smtClean="0"/>
              <a:t>účinky</a:t>
            </a:r>
          </a:p>
          <a:p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dávka záření není velká, s naprostou většinou poškození biologicky aktivních látek se organismus úspěšně vyrovná svými reparačními mechanismy. I při malých </a:t>
            </a:r>
            <a:r>
              <a:rPr lang="cs-CZ" dirty="0" smtClean="0"/>
              <a:t>dávkách </a:t>
            </a:r>
            <a:r>
              <a:rPr lang="cs-CZ" dirty="0"/>
              <a:t>však existuje určitá pravděpodobnost, že některá poškození se opravit nepodaří </a:t>
            </a:r>
            <a:r>
              <a:rPr lang="cs-CZ" dirty="0" smtClean="0"/>
              <a:t>resp</a:t>
            </a:r>
            <a:r>
              <a:rPr lang="cs-CZ" dirty="0"/>
              <a:t>. při opravě dojde k "chybě</a:t>
            </a:r>
            <a:r>
              <a:rPr lang="cs-CZ" dirty="0" smtClean="0"/>
              <a:t>", </a:t>
            </a:r>
            <a:r>
              <a:rPr lang="cs-CZ" dirty="0"/>
              <a:t>která může vyústit v </a:t>
            </a:r>
            <a:r>
              <a:rPr lang="cs-CZ" i="1" dirty="0"/>
              <a:t>mutace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Pokud </a:t>
            </a:r>
            <a:r>
              <a:rPr lang="cs-CZ" dirty="0"/>
              <a:t>se </a:t>
            </a:r>
            <a:r>
              <a:rPr lang="cs-CZ" b="1" dirty="0"/>
              <a:t>mutované buňky</a:t>
            </a:r>
            <a:r>
              <a:rPr lang="cs-CZ" dirty="0"/>
              <a:t> dále dělí, mohou vzniknout pozdní trvalé následky genetického nebo nádorového </a:t>
            </a:r>
            <a:r>
              <a:rPr lang="cs-CZ" dirty="0" smtClean="0"/>
              <a:t>charakteru</a:t>
            </a:r>
            <a:endParaRPr lang="cs-CZ" dirty="0"/>
          </a:p>
          <a:p>
            <a:r>
              <a:rPr lang="cs-CZ" dirty="0" smtClean="0"/>
              <a:t>Mají </a:t>
            </a:r>
            <a:r>
              <a:rPr lang="cs-CZ" dirty="0"/>
              <a:t>pravděpodobnostní charakter - u jedinců z ozářeného souboru osob se poškození či onemocnění vyskytují </a:t>
            </a:r>
            <a:r>
              <a:rPr lang="cs-CZ" b="1" dirty="0"/>
              <a:t>náhodně</a:t>
            </a:r>
            <a:r>
              <a:rPr lang="cs-CZ" dirty="0"/>
              <a:t> s určitou pravděpodobností, která roste s dávkou.</a:t>
            </a:r>
            <a:br>
              <a:rPr lang="cs-CZ" dirty="0"/>
            </a:br>
            <a:r>
              <a:rPr lang="cs-CZ" dirty="0" smtClean="0"/>
              <a:t>Stochastické </a:t>
            </a:r>
            <a:r>
              <a:rPr lang="cs-CZ" dirty="0"/>
              <a:t>účinky mohou nastat samozřejmě i při vyšších dávkách, po příp. odeznění účinků deterministických. </a:t>
            </a:r>
          </a:p>
          <a:p>
            <a:r>
              <a:rPr lang="cs-CZ" dirty="0"/>
              <a:t>U stochastických účinků závažnost postižení a průběh vzniklého onemocnění </a:t>
            </a:r>
            <a:r>
              <a:rPr lang="cs-CZ" b="1" dirty="0"/>
              <a:t>nejsou závislé na výši dávky</a:t>
            </a:r>
            <a:r>
              <a:rPr lang="cs-CZ" dirty="0"/>
              <a:t>; na absorbované dávce závisí pouze </a:t>
            </a:r>
            <a:r>
              <a:rPr lang="cs-CZ" b="1" dirty="0"/>
              <a:t>pravděpodobnost výskytu</a:t>
            </a:r>
            <a:r>
              <a:rPr lang="cs-CZ" dirty="0"/>
              <a:t> nádorového či genetického poškození. Jde přitom o chorobné stavy, které i bez vlivu záření se "samovolně" </a:t>
            </a:r>
            <a:r>
              <a:rPr lang="cs-CZ" dirty="0" smtClean="0"/>
              <a:t>vyskytují </a:t>
            </a:r>
            <a:r>
              <a:rPr lang="cs-CZ" dirty="0"/>
              <a:t>v populaci. V jednotlivých konkrétních případech není možné radiačně indukované nádory a genetické změny odlišit od samovolně vzniklých případů, jejich klinický obraz je </a:t>
            </a:r>
            <a:r>
              <a:rPr lang="cs-CZ" b="1" dirty="0"/>
              <a:t>stejný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Ionizační </a:t>
            </a:r>
            <a:r>
              <a:rPr lang="cs-CZ" dirty="0"/>
              <a:t>ozáření pouze </a:t>
            </a:r>
            <a:r>
              <a:rPr lang="cs-CZ" b="1" dirty="0"/>
              <a:t>zvyšuje pravděpodobnost</a:t>
            </a:r>
            <a:r>
              <a:rPr lang="cs-CZ" dirty="0"/>
              <a:t> vzniku těchto onemocnění, příslušné riziko je </a:t>
            </a:r>
            <a:r>
              <a:rPr lang="cs-CZ" i="1" dirty="0"/>
              <a:t>přídavné</a:t>
            </a:r>
            <a:r>
              <a:rPr lang="cs-CZ" dirty="0"/>
              <a:t> k ostatním rizikům. </a:t>
            </a:r>
            <a:endParaRPr lang="cs-CZ" dirty="0" smtClean="0"/>
          </a:p>
          <a:p>
            <a:r>
              <a:rPr lang="cs-CZ" dirty="0" smtClean="0"/>
              <a:t>Průměrný </a:t>
            </a:r>
            <a:r>
              <a:rPr lang="cs-CZ" i="1" dirty="0"/>
              <a:t>koeficient rizika</a:t>
            </a:r>
            <a:r>
              <a:rPr lang="cs-CZ" dirty="0"/>
              <a:t> vzniku radiačně indukovaného maligního onemocnění se odhaduje na 0,005 Sv</a:t>
            </a:r>
            <a:r>
              <a:rPr lang="cs-CZ" baseline="30000" dirty="0"/>
              <a:t>-1</a:t>
            </a:r>
            <a:r>
              <a:rPr lang="cs-CZ" dirty="0"/>
              <a:t> (tj. pokud 1000 osob obdrží dávku 1Sv, lze očekávat, že u 5 z nich to vyvolá fatální zhoubný nádor).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2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1206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Deterministické </a:t>
            </a:r>
            <a:r>
              <a:rPr lang="cs-CZ" b="1" dirty="0" smtClean="0"/>
              <a:t>účinky</a:t>
            </a:r>
          </a:p>
          <a:p>
            <a:endParaRPr lang="cs-CZ" dirty="0" smtClean="0"/>
          </a:p>
          <a:p>
            <a:r>
              <a:rPr lang="cs-CZ" dirty="0" smtClean="0"/>
              <a:t>Při </a:t>
            </a:r>
            <a:r>
              <a:rPr lang="cs-CZ" dirty="0"/>
              <a:t>vysokých dávkách záření je počet poškozených molekul biologicky aktivních látek již natolik vysoký, že buňky ani organismus nejsou schopny je zcela opravit – větší </a:t>
            </a:r>
            <a:r>
              <a:rPr lang="cs-CZ" b="1" dirty="0"/>
              <a:t>část buněk hyne</a:t>
            </a:r>
            <a:r>
              <a:rPr lang="cs-CZ" dirty="0"/>
              <a:t>, vzniká </a:t>
            </a:r>
            <a:r>
              <a:rPr lang="cs-CZ" b="1" dirty="0"/>
              <a:t>nemoc z ozáření</a:t>
            </a:r>
            <a:r>
              <a:rPr lang="cs-CZ" dirty="0"/>
              <a:t>. Poškození tkáně je zde přímo úměrné obdržené dávce záření, není již náhodné, je naopak </a:t>
            </a:r>
            <a:r>
              <a:rPr lang="cs-CZ" b="1" dirty="0" smtClean="0"/>
              <a:t>předvídatelné.</a:t>
            </a:r>
            <a:endParaRPr lang="cs-CZ" dirty="0" smtClean="0"/>
          </a:p>
          <a:p>
            <a:r>
              <a:rPr lang="cs-CZ" dirty="0" smtClean="0"/>
              <a:t>Deterministické </a:t>
            </a:r>
            <a:r>
              <a:rPr lang="cs-CZ" dirty="0"/>
              <a:t>účinky se klinicky projevují až po dosažení určité </a:t>
            </a:r>
            <a:r>
              <a:rPr lang="cs-CZ" b="1" dirty="0"/>
              <a:t>prahové dávky</a:t>
            </a:r>
            <a:r>
              <a:rPr lang="cs-CZ" dirty="0"/>
              <a:t>, přičemž s rostoucí dávkou roste jednak pravděpodobnost vzniku poškození (tj. při ozáření souboru osob roste počet jedinců, u nichž lze poškození prokázat; při vyšších dávkách se účinky projeví u každého), jednak u daného jedince se </a:t>
            </a:r>
            <a:r>
              <a:rPr lang="cs-CZ" b="1" dirty="0"/>
              <a:t>zvyšuje závažnost poškození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Základním </a:t>
            </a:r>
            <a:r>
              <a:rPr lang="cs-CZ" dirty="0"/>
              <a:t>patogenním mechanismem je </a:t>
            </a:r>
            <a:r>
              <a:rPr lang="cs-CZ" b="1" dirty="0"/>
              <a:t>snížení počtu buněk</a:t>
            </a:r>
            <a:r>
              <a:rPr lang="cs-CZ" dirty="0"/>
              <a:t> (</a:t>
            </a:r>
            <a:r>
              <a:rPr lang="cs-CZ" i="1" dirty="0"/>
              <a:t>deplece</a:t>
            </a:r>
            <a:r>
              <a:rPr lang="cs-CZ" dirty="0"/>
              <a:t> buněk) v ozářené tkáni. Na škodlivém účinku se podílejí i </a:t>
            </a:r>
            <a:r>
              <a:rPr lang="cs-CZ" b="1" dirty="0"/>
              <a:t>toxické látky</a:t>
            </a:r>
            <a:r>
              <a:rPr lang="cs-CZ" dirty="0"/>
              <a:t>, vznikající při zániku a rozkladu velkého počtu buněk. </a:t>
            </a:r>
            <a:endParaRPr lang="cs-CZ" dirty="0" smtClean="0"/>
          </a:p>
          <a:p>
            <a:r>
              <a:rPr lang="cs-CZ" dirty="0" smtClean="0"/>
              <a:t>Pokles </a:t>
            </a:r>
            <a:r>
              <a:rPr lang="cs-CZ" dirty="0"/>
              <a:t>počtu buněk se stoupající dávkou proto zpočátku nezpůsobuje v ozařované tkáni žádné funkční potíže, teprve při vyšších dávkách vede deficit buněk k somatickým projevům. </a:t>
            </a:r>
            <a:endParaRPr lang="cs-CZ" dirty="0" smtClean="0"/>
          </a:p>
          <a:p>
            <a:r>
              <a:rPr lang="cs-CZ" dirty="0" smtClean="0"/>
              <a:t>Hodnota </a:t>
            </a:r>
            <a:r>
              <a:rPr lang="cs-CZ" dirty="0"/>
              <a:t>prahové dávky pro člověka kolem </a:t>
            </a:r>
            <a:r>
              <a:rPr lang="cs-CZ" b="1" dirty="0"/>
              <a:t>1Gy</a:t>
            </a:r>
            <a:r>
              <a:rPr lang="cs-CZ" dirty="0"/>
              <a:t> </a:t>
            </a:r>
            <a:r>
              <a:rPr lang="cs-CZ" dirty="0" smtClean="0"/>
              <a:t>je </a:t>
            </a:r>
            <a:r>
              <a:rPr lang="cs-CZ" dirty="0"/>
              <a:t>jen </a:t>
            </a:r>
            <a:r>
              <a:rPr lang="cs-CZ" b="1" dirty="0"/>
              <a:t>průměrná</a:t>
            </a:r>
            <a:r>
              <a:rPr lang="cs-CZ" dirty="0"/>
              <a:t> (</a:t>
            </a:r>
            <a:r>
              <a:rPr lang="cs-CZ" i="1" dirty="0"/>
              <a:t>celotělová</a:t>
            </a:r>
            <a:r>
              <a:rPr lang="cs-CZ" dirty="0"/>
              <a:t>) a orientační. </a:t>
            </a:r>
            <a:endParaRPr lang="cs-CZ" dirty="0" smtClean="0"/>
          </a:p>
          <a:p>
            <a:r>
              <a:rPr lang="cs-CZ" dirty="0" smtClean="0"/>
              <a:t>Každá </a:t>
            </a:r>
            <a:r>
              <a:rPr lang="cs-CZ" dirty="0"/>
              <a:t>tkáň má obecně </a:t>
            </a:r>
            <a:r>
              <a:rPr lang="cs-CZ" b="1" dirty="0"/>
              <a:t>jinou prahovou dávku</a:t>
            </a:r>
            <a:r>
              <a:rPr lang="cs-CZ" dirty="0"/>
              <a:t> projevu deterministických účinků, závislou na </a:t>
            </a:r>
            <a:r>
              <a:rPr lang="cs-CZ" i="1" dirty="0" err="1"/>
              <a:t>radiosenzitivitě</a:t>
            </a:r>
            <a:r>
              <a:rPr lang="cs-CZ" i="1" dirty="0"/>
              <a:t> buněk</a:t>
            </a:r>
            <a:r>
              <a:rPr lang="cs-CZ" dirty="0"/>
              <a:t> a </a:t>
            </a:r>
            <a:r>
              <a:rPr lang="cs-CZ" i="1" dirty="0"/>
              <a:t>funkční rezervě</a:t>
            </a:r>
            <a:r>
              <a:rPr lang="cs-CZ" dirty="0"/>
              <a:t> v tkáni - např. přibližně: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kůže </a:t>
            </a:r>
            <a:r>
              <a:rPr lang="cs-CZ" dirty="0"/>
              <a:t>3Gy, plíce 5Gy, spermie 0,3Gy, oční čočka 1,5Gy, vyvíjející se zárodek in </a:t>
            </a:r>
            <a:r>
              <a:rPr lang="cs-CZ" dirty="0" err="1"/>
              <a:t>utero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0,1Gy</a:t>
            </a:r>
            <a:r>
              <a:rPr lang="cs-CZ" dirty="0"/>
              <a:t>, .....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23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0" y="188641"/>
            <a:ext cx="8158400" cy="62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59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8621"/>
            <a:ext cx="8208912" cy="638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5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Elektromagnetické spektrum</a:t>
            </a:r>
            <a:endParaRPr lang="cs-CZ" dirty="0"/>
          </a:p>
        </p:txBody>
      </p:sp>
      <p:pic>
        <p:nvPicPr>
          <p:cNvPr id="1026" name="Picture 2" descr="C:\Users\rtg\Desktop\elmg.spek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1" y="1230922"/>
            <a:ext cx="7104183" cy="50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8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1" y="620688"/>
            <a:ext cx="859586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136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764704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Akutní nemoc z ozáření</a:t>
            </a:r>
            <a:r>
              <a:rPr lang="cs-CZ" dirty="0"/>
              <a:t> (akutní </a:t>
            </a:r>
            <a:r>
              <a:rPr lang="cs-CZ" dirty="0" err="1" smtClean="0"/>
              <a:t>poradiační</a:t>
            </a:r>
            <a:r>
              <a:rPr lang="cs-CZ" dirty="0" smtClean="0"/>
              <a:t> </a:t>
            </a:r>
            <a:r>
              <a:rPr lang="cs-CZ" dirty="0"/>
              <a:t>syndrom</a:t>
            </a:r>
            <a:r>
              <a:rPr lang="cs-CZ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Vzniká </a:t>
            </a:r>
            <a:r>
              <a:rPr lang="cs-CZ" dirty="0"/>
              <a:t>po jednorázovém ozáření celého těla (či jeho větší části) dávkami většími než asi 3Gy. Klinický průběh zde závisí na velikosti </a:t>
            </a:r>
            <a:r>
              <a:rPr lang="cs-CZ" dirty="0" smtClean="0"/>
              <a:t>dávky:</a:t>
            </a:r>
          </a:p>
          <a:p>
            <a:r>
              <a:rPr lang="cs-CZ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dávkách od cca 3 do 8Gy vzniká </a:t>
            </a:r>
            <a:r>
              <a:rPr lang="cs-CZ" b="1" dirty="0"/>
              <a:t>krevní</a:t>
            </a:r>
            <a:r>
              <a:rPr lang="cs-CZ" dirty="0"/>
              <a:t> (dřeňová, hematologická) forma způsobená poškozením orgánů krvetvorby. V krevním obraze výrazně poklesne počet bílých krvinek, lymfocytů, klesá i počet červených krvinek a krevních destiček. Pokud jsou v kostní dřeni zachovány ostrůvky funkčních kmenových buněk krvetvorby, může jejich dělením docházet k postupné regeneraci po 6-8 týdnech. </a:t>
            </a:r>
            <a:r>
              <a:rPr lang="cs-CZ" dirty="0" smtClean="0"/>
              <a:t>Při </a:t>
            </a:r>
            <a:r>
              <a:rPr lang="cs-CZ" dirty="0"/>
              <a:t>dávkách kolem 10Gy jsou buňky krvetvorby zpravidla nevratně zničeny, dávka je smrtelná, pokud se nepodaří kostní dřeň úspěšně nahradit transplantací</a:t>
            </a:r>
            <a:r>
              <a:rPr lang="cs-CZ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dávkách vyšších než 10Gy se navíc rozvíjí </a:t>
            </a:r>
            <a:r>
              <a:rPr lang="cs-CZ" b="1" dirty="0"/>
              <a:t>střevní</a:t>
            </a:r>
            <a:r>
              <a:rPr lang="cs-CZ" dirty="0"/>
              <a:t> (gastrointestinální) forma nemoci z ozáření, způsobená zničením buněk střevní výstelky. Zde dochází k závažným poruchám hospodaření organismu s tekutinami a minerály.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ještě vyšších dávkách na úrovních desítek a stovek </a:t>
            </a:r>
            <a:r>
              <a:rPr lang="cs-CZ" dirty="0" err="1"/>
              <a:t>Gy</a:t>
            </a:r>
            <a:r>
              <a:rPr lang="cs-CZ" dirty="0"/>
              <a:t> nastupuje velmi rychle po ozáření </a:t>
            </a:r>
            <a:r>
              <a:rPr lang="cs-CZ" b="1" dirty="0"/>
              <a:t>nervová</a:t>
            </a:r>
            <a:r>
              <a:rPr lang="cs-CZ" dirty="0"/>
              <a:t> forma akutní nemoci z ozáření, spojená se zánikem většího množství nervových buněk, následnými poruchami orientace a koordinace, bezvědomím a smrtí.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899592" y="220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/>
              <a:t>I. </a:t>
            </a:r>
            <a:r>
              <a:rPr lang="cs-CZ" sz="2400" b="1" dirty="0" smtClean="0"/>
              <a:t>Časné </a:t>
            </a:r>
            <a:r>
              <a:rPr lang="cs-CZ" sz="2400" b="1" dirty="0"/>
              <a:t>účinky ozáření</a:t>
            </a: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49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771"/>
            <a:ext cx="8280920" cy="62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6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1" y="476672"/>
            <a:ext cx="837508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589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039"/>
            <a:ext cx="8352928" cy="611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48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4989"/>
            <a:ext cx="8564698" cy="620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02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7" y="476672"/>
            <a:ext cx="8727043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35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6" y="620688"/>
            <a:ext cx="837075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448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8" y="476672"/>
            <a:ext cx="8538091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602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527"/>
            <a:ext cx="8593333" cy="640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35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2" y="476672"/>
            <a:ext cx="845331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1193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02189" cy="641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76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7023" y="1196752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Akutní radiační </a:t>
            </a:r>
            <a:r>
              <a:rPr lang="cs-CZ" b="1" dirty="0" smtClean="0"/>
              <a:t>dermatitida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ozáření kůže dávkami nad 3Gy dochází k dermatitidě 1.stupně - k erytému (zrudnutí) kůže a ztrátě ochlupení,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 </a:t>
            </a:r>
            <a:r>
              <a:rPr lang="cs-CZ" dirty="0"/>
              <a:t>dávkách nad 10Gy </a:t>
            </a:r>
            <a:r>
              <a:rPr lang="cs-CZ" dirty="0" smtClean="0"/>
              <a:t>vzniká dermatitida </a:t>
            </a:r>
            <a:r>
              <a:rPr lang="cs-CZ" dirty="0"/>
              <a:t>2.stupně spojená s puchýři a vředy na kůži, dále k nekróze (dermatitis 3.stupně).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r</a:t>
            </a:r>
            <a:r>
              <a:rPr lang="cs-CZ" dirty="0" smtClean="0"/>
              <a:t>adiační </a:t>
            </a:r>
            <a:r>
              <a:rPr lang="cs-CZ" dirty="0"/>
              <a:t>dermatitidy jsou doprovázeny degenerativními změnami kůže a obtížně se hojí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endParaRPr lang="cs-CZ" dirty="0"/>
          </a:p>
          <a:p>
            <a:r>
              <a:rPr lang="cs-CZ" b="1" dirty="0"/>
              <a:t>Radiační </a:t>
            </a:r>
            <a:r>
              <a:rPr lang="cs-CZ" b="1" dirty="0" smtClean="0"/>
              <a:t>záněty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Tkáň jimi reaguje </a:t>
            </a:r>
            <a:r>
              <a:rPr lang="cs-CZ" dirty="0"/>
              <a:t>na rychlý zánik většího počtu buněk za vzniků zplodin buněčného rozkladu. </a:t>
            </a:r>
            <a:endParaRPr lang="cs-CZ" dirty="0" smtClean="0"/>
          </a:p>
          <a:p>
            <a:endParaRPr lang="cs-CZ" b="1" dirty="0"/>
          </a:p>
          <a:p>
            <a:r>
              <a:rPr lang="cs-CZ" b="1" dirty="0"/>
              <a:t>Poškození fertility </a:t>
            </a:r>
          </a:p>
        </p:txBody>
      </p:sp>
    </p:spTree>
    <p:extLst>
      <p:ext uri="{BB962C8B-B14F-4D97-AF65-F5344CB8AC3E}">
        <p14:creationId xmlns:p14="http://schemas.microsoft.com/office/powerpoint/2010/main" val="19407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1726"/>
            <a:ext cx="8223314" cy="63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2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548680"/>
            <a:ext cx="85689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II. Pozdní </a:t>
            </a:r>
            <a:r>
              <a:rPr lang="cs-CZ" sz="2400" b="1" dirty="0"/>
              <a:t>účinky ozáření</a:t>
            </a:r>
            <a:r>
              <a:rPr lang="cs-CZ" sz="2400" dirty="0"/>
              <a:t> </a:t>
            </a:r>
            <a:endParaRPr lang="cs-CZ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mohou se projevit </a:t>
            </a:r>
            <a:r>
              <a:rPr lang="cs-CZ" dirty="0"/>
              <a:t>po několika měsících, letech až desítkách let latence od ozáření.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r>
              <a:rPr lang="cs-CZ" dirty="0" smtClean="0"/>
              <a:t>Vznikají </a:t>
            </a:r>
            <a:r>
              <a:rPr lang="cs-CZ" dirty="0"/>
              <a:t>buď </a:t>
            </a:r>
            <a:r>
              <a:rPr lang="cs-CZ" dirty="0" smtClean="0"/>
              <a:t>jako:</a:t>
            </a:r>
          </a:p>
          <a:p>
            <a:endParaRPr lang="cs-CZ" dirty="0" smtClean="0"/>
          </a:p>
          <a:p>
            <a:r>
              <a:rPr lang="cs-CZ" b="1" dirty="0" smtClean="0"/>
              <a:t>1. deterministické </a:t>
            </a:r>
            <a:r>
              <a:rPr lang="cs-CZ" b="1" dirty="0"/>
              <a:t>účinky</a:t>
            </a:r>
            <a:r>
              <a:rPr lang="cs-CZ" dirty="0"/>
              <a:t> po intenzívním ozáření, dlouhodobé či opakované expozici menšími dávkami záření (nenádorová pozdní </a:t>
            </a:r>
            <a:r>
              <a:rPr lang="cs-CZ" dirty="0" smtClean="0"/>
              <a:t>poškození) </a:t>
            </a:r>
            <a:r>
              <a:rPr lang="cs-CZ" dirty="0"/>
              <a:t>- </a:t>
            </a:r>
            <a:r>
              <a:rPr lang="cs-CZ" b="1" dirty="0"/>
              <a:t>pozdní </a:t>
            </a:r>
            <a:r>
              <a:rPr lang="cs-CZ" b="1" dirty="0" err="1" smtClean="0"/>
              <a:t>radiotoxicita</a:t>
            </a:r>
            <a:endParaRPr lang="cs-CZ" dirty="0"/>
          </a:p>
          <a:p>
            <a:r>
              <a:rPr lang="cs-CZ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jsou </a:t>
            </a:r>
            <a:r>
              <a:rPr lang="cs-CZ" dirty="0"/>
              <a:t>způsobeny poškozením tkání s pomalou obnovou efektorových buněk a tedy s nízkou proliferační aktivitou kmenových buněk.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oškození </a:t>
            </a:r>
            <a:r>
              <a:rPr lang="cs-CZ" dirty="0"/>
              <a:t>kmenových buněk ozářením se projeví až při potřebě jejich mitózy pro doplnění buněk efektorových, což zde bývá s odstupem řádově měsíců. Pak teprve poškozené kmenové buňky hynou a v tkáni se začne projevovat nedostatek efektorových buněk.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t</a:t>
            </a:r>
            <a:r>
              <a:rPr lang="cs-CZ" dirty="0" smtClean="0"/>
              <a:t>káně </a:t>
            </a:r>
            <a:r>
              <a:rPr lang="cs-CZ" dirty="0"/>
              <a:t>tohoto typu (jako jsou pojivové tkáně, svalové tkáně, ledviny) s pomalým buněčným dělením mají nízkou </a:t>
            </a:r>
            <a:r>
              <a:rPr lang="cs-CZ" dirty="0" err="1"/>
              <a:t>radiosenzitivitu</a:t>
            </a:r>
            <a:r>
              <a:rPr lang="cs-CZ" dirty="0"/>
              <a:t> a pomalou reakci na ozáření. Účinky však přetrvávají dlouho, někdy jsou i trvalé</a:t>
            </a:r>
            <a:r>
              <a:rPr lang="cs-CZ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r>
              <a:rPr lang="cs-CZ" b="1" dirty="0" smtClean="0"/>
              <a:t>2. stochastické </a:t>
            </a:r>
            <a:r>
              <a:rPr lang="cs-CZ" b="1" dirty="0"/>
              <a:t>účinky</a:t>
            </a:r>
            <a:r>
              <a:rPr lang="cs-CZ" dirty="0"/>
              <a:t> (nádorová a genetická postižení).</a:t>
            </a:r>
          </a:p>
          <a:p>
            <a:r>
              <a:rPr lang="cs-CZ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4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620688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Poškození embrya a </a:t>
            </a:r>
            <a:r>
              <a:rPr lang="cs-CZ" b="1" dirty="0" smtClean="0"/>
              <a:t>plodu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l</a:t>
            </a:r>
            <a:r>
              <a:rPr lang="cs-CZ" dirty="0" smtClean="0"/>
              <a:t>idský </a:t>
            </a:r>
            <a:r>
              <a:rPr lang="cs-CZ" dirty="0"/>
              <a:t>zárodek a plod, tvořený intenzívně se dělícími buňkami, je </a:t>
            </a:r>
            <a:r>
              <a:rPr lang="cs-CZ" b="1" dirty="0"/>
              <a:t>velice citlivý</a:t>
            </a:r>
            <a:r>
              <a:rPr lang="cs-CZ" dirty="0"/>
              <a:t> k ionizujícímu záření; k jeho poškození může dojít již při ozáření dávkou od 0,1Gy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c</a:t>
            </a:r>
            <a:r>
              <a:rPr lang="cs-CZ" dirty="0" smtClean="0"/>
              <a:t>harakter </a:t>
            </a:r>
            <a:r>
              <a:rPr lang="cs-CZ" dirty="0"/>
              <a:t>poškození plodu ionizujícím zářením závisí, kromě výše dávky, především na </a:t>
            </a:r>
            <a:r>
              <a:rPr lang="cs-CZ" b="1" dirty="0"/>
              <a:t>stádiu vývoje</a:t>
            </a:r>
            <a:r>
              <a:rPr lang="cs-CZ" dirty="0"/>
              <a:t>, tj. na době uplynulé od oplodnění.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b="1" dirty="0"/>
              <a:t>počátečních fázích</a:t>
            </a:r>
            <a:r>
              <a:rPr lang="cs-CZ" dirty="0"/>
              <a:t> (v prvních 3 týdnech), kdy počet buněk v zárodku je ještě malý a jejich funkce není specializována, má jejich radiační poškození zpravidla za následek </a:t>
            </a:r>
            <a:r>
              <a:rPr lang="cs-CZ" b="1" dirty="0"/>
              <a:t>zánik zárodku</a:t>
            </a:r>
            <a:r>
              <a:rPr lang="cs-CZ" dirty="0"/>
              <a:t> a ukončení gravidity.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- charakter </a:t>
            </a:r>
            <a:r>
              <a:rPr lang="cs-CZ" dirty="0"/>
              <a:t>tohoto účinku v raném stádiu embrya se někdy označuje </a:t>
            </a:r>
            <a:r>
              <a:rPr lang="cs-CZ" dirty="0" smtClean="0"/>
              <a:t>heslem</a:t>
            </a:r>
          </a:p>
          <a:p>
            <a:r>
              <a:rPr lang="cs-CZ" dirty="0"/>
              <a:t> </a:t>
            </a:r>
            <a:r>
              <a:rPr lang="cs-CZ" dirty="0" smtClean="0"/>
              <a:t>     "</a:t>
            </a:r>
            <a:r>
              <a:rPr lang="cs-CZ" i="1" dirty="0"/>
              <a:t>všechno nebo nic</a:t>
            </a:r>
            <a:r>
              <a:rPr lang="cs-CZ" dirty="0"/>
              <a:t>" - zárodek buď zanikne, nebo přežije bez následků. </a:t>
            </a:r>
            <a:endParaRPr lang="cs-CZ" dirty="0" smtClean="0"/>
          </a:p>
          <a:p>
            <a:pPr marL="342900" indent="-342900">
              <a:buAutoNum type="arabicPeriod" startAt="2"/>
            </a:pPr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období hlavní </a:t>
            </a:r>
            <a:r>
              <a:rPr lang="cs-CZ" b="1" dirty="0"/>
              <a:t>organogeneze</a:t>
            </a:r>
            <a:r>
              <a:rPr lang="cs-CZ" dirty="0"/>
              <a:t> (od 3. do 8.týdne) může ozáření </a:t>
            </a:r>
            <a:r>
              <a:rPr lang="cs-CZ" dirty="0" smtClean="0"/>
              <a:t>způsobit</a:t>
            </a:r>
          </a:p>
          <a:p>
            <a:r>
              <a:rPr lang="cs-CZ" dirty="0" smtClean="0"/>
              <a:t>       </a:t>
            </a:r>
            <a:r>
              <a:rPr lang="cs-CZ" b="1" dirty="0"/>
              <a:t>malformace</a:t>
            </a:r>
            <a:r>
              <a:rPr lang="cs-CZ" dirty="0"/>
              <a:t> ve vyvíjejících se orgánech zárodku. </a:t>
            </a:r>
            <a:endParaRPr lang="cs-CZ" dirty="0" smtClean="0"/>
          </a:p>
          <a:p>
            <a:pPr marL="342900" indent="-342900">
              <a:buAutoNum type="arabicPeriod" startAt="3"/>
            </a:pPr>
            <a:r>
              <a:rPr lang="cs-CZ" dirty="0"/>
              <a:t>p</a:t>
            </a:r>
            <a:r>
              <a:rPr lang="cs-CZ" dirty="0" smtClean="0"/>
              <a:t>ři </a:t>
            </a:r>
            <a:r>
              <a:rPr lang="cs-CZ" dirty="0"/>
              <a:t>ozáření plodu v období </a:t>
            </a:r>
            <a:r>
              <a:rPr lang="cs-CZ" b="1" dirty="0"/>
              <a:t>2.-6.měsíce </a:t>
            </a:r>
            <a:r>
              <a:rPr lang="cs-CZ" dirty="0"/>
              <a:t>gravidity se objevuje riziko </a:t>
            </a:r>
            <a:r>
              <a:rPr lang="cs-CZ" b="1" dirty="0"/>
              <a:t>vývojových </a:t>
            </a:r>
            <a:endParaRPr lang="cs-CZ" b="1" dirty="0" smtClean="0"/>
          </a:p>
          <a:p>
            <a:r>
              <a:rPr lang="cs-CZ" b="1" dirty="0"/>
              <a:t> </a:t>
            </a:r>
            <a:r>
              <a:rPr lang="cs-CZ" b="1" dirty="0" smtClean="0"/>
              <a:t>      poruch </a:t>
            </a:r>
            <a:r>
              <a:rPr lang="cs-CZ" b="1" dirty="0"/>
              <a:t>a mentálního postižení </a:t>
            </a:r>
            <a:r>
              <a:rPr lang="cs-CZ" dirty="0"/>
              <a:t>narozeného </a:t>
            </a:r>
            <a:r>
              <a:rPr lang="cs-CZ" dirty="0" smtClean="0"/>
              <a:t>dítěte.  </a:t>
            </a:r>
            <a:endParaRPr lang="cs-CZ" dirty="0"/>
          </a:p>
          <a:p>
            <a:r>
              <a:rPr lang="cs-CZ" dirty="0" smtClean="0"/>
              <a:t>4.   V </a:t>
            </a:r>
            <a:r>
              <a:rPr lang="cs-CZ" b="1" dirty="0" smtClean="0"/>
              <a:t>posledním </a:t>
            </a:r>
            <a:r>
              <a:rPr lang="cs-CZ" b="1" dirty="0"/>
              <a:t>trimestru </a:t>
            </a:r>
            <a:r>
              <a:rPr lang="cs-CZ" dirty="0"/>
              <a:t>gravidity již nastupuje relativně vyšší </a:t>
            </a:r>
            <a:r>
              <a:rPr lang="cs-CZ" b="1" dirty="0" err="1"/>
              <a:t>radiorezistence</a:t>
            </a:r>
            <a:r>
              <a:rPr lang="cs-CZ" b="1" dirty="0"/>
              <a:t>. </a:t>
            </a: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endParaRPr lang="cs-CZ" dirty="0" smtClean="0"/>
          </a:p>
          <a:p>
            <a:r>
              <a:rPr lang="cs-CZ" dirty="0" smtClean="0"/>
              <a:t>Obecně lze říci, že ozáření </a:t>
            </a:r>
            <a:r>
              <a:rPr lang="cs-CZ" dirty="0"/>
              <a:t>plodu </a:t>
            </a:r>
            <a:r>
              <a:rPr lang="cs-CZ" dirty="0" smtClean="0"/>
              <a:t>vede </a:t>
            </a:r>
            <a:r>
              <a:rPr lang="cs-CZ" dirty="0"/>
              <a:t>k podstatně </a:t>
            </a:r>
            <a:r>
              <a:rPr lang="cs-CZ" b="1" dirty="0"/>
              <a:t>vyššímu riziku</a:t>
            </a:r>
            <a:r>
              <a:rPr lang="cs-CZ" dirty="0"/>
              <a:t> stochastických účinků </a:t>
            </a:r>
            <a:r>
              <a:rPr lang="cs-CZ" b="1" dirty="0"/>
              <a:t>nádorového charakteru</a:t>
            </a:r>
            <a:r>
              <a:rPr lang="cs-CZ" dirty="0"/>
              <a:t>, než je tomu při ozáření dospělých osob. </a:t>
            </a:r>
          </a:p>
        </p:txBody>
      </p:sp>
    </p:spTree>
    <p:extLst>
      <p:ext uri="{BB962C8B-B14F-4D97-AF65-F5344CB8AC3E}">
        <p14:creationId xmlns:p14="http://schemas.microsoft.com/office/powerpoint/2010/main" val="42224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0" y="620688"/>
            <a:ext cx="85225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27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3757" y="260648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III. Kombinace </a:t>
            </a:r>
            <a:r>
              <a:rPr lang="cs-CZ" sz="2400" b="1" dirty="0"/>
              <a:t>časných a pozdních radiačních </a:t>
            </a:r>
            <a:r>
              <a:rPr lang="cs-CZ" sz="2400" b="1" dirty="0" smtClean="0"/>
              <a:t>účinků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Jednotlivé </a:t>
            </a:r>
            <a:r>
              <a:rPr lang="cs-CZ" dirty="0"/>
              <a:t>orgány jsou často tvořeny různými druhy funkčně propojených tkání - rychle i pozdně reagujících, v rámci jednoho orgánu. Při ozáření proto nejdříve nastoupí časná akutní </a:t>
            </a:r>
            <a:r>
              <a:rPr lang="cs-CZ" dirty="0" err="1"/>
              <a:t>radiotoxicita</a:t>
            </a:r>
            <a:r>
              <a:rPr lang="cs-CZ" dirty="0"/>
              <a:t>, po jejím odeznění se pak s časovým odstupem může projevit následná (konsekvenční) pozdní </a:t>
            </a:r>
            <a:r>
              <a:rPr lang="cs-CZ" dirty="0" err="1"/>
              <a:t>radiotoxicita</a:t>
            </a:r>
            <a:r>
              <a:rPr lang="cs-CZ" dirty="0"/>
              <a:t>. Např. při ozáření plic může po akutní radiační pneumonitidě postupně dojít k rozvoji pozdní plicní fibrózy</a:t>
            </a:r>
            <a:r>
              <a:rPr lang="cs-CZ" dirty="0" smtClean="0"/>
              <a:t>.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Mezi pozdní účinky záření zařazujeme následující druhy radiačního poškození 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/>
              <a:t>D</a:t>
            </a:r>
            <a:r>
              <a:rPr lang="cs-CZ" b="1" dirty="0" smtClean="0"/>
              <a:t>eterministické účinky</a:t>
            </a:r>
          </a:p>
          <a:p>
            <a:pPr marL="342900" indent="-342900">
              <a:buAutoNum type="arabicPeriod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c</a:t>
            </a:r>
            <a:r>
              <a:rPr lang="cs-CZ" b="1" dirty="0" smtClean="0"/>
              <a:t>hronická </a:t>
            </a:r>
            <a:r>
              <a:rPr lang="cs-CZ" b="1" dirty="0"/>
              <a:t>radiační dermatitida</a:t>
            </a:r>
            <a:r>
              <a:rPr lang="cs-CZ" dirty="0"/>
              <a:t> - vyskytovala se zvláště u rentgenologů, kteří prováděli skiaskopická rentgenová vyšetření bez dostatečné ochrany.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z</a:t>
            </a:r>
            <a:r>
              <a:rPr lang="cs-CZ" b="1" dirty="0" smtClean="0"/>
              <a:t>ákal </a:t>
            </a:r>
            <a:r>
              <a:rPr lang="cs-CZ" b="1" dirty="0"/>
              <a:t>oční čočky</a:t>
            </a:r>
            <a:r>
              <a:rPr lang="cs-CZ" dirty="0"/>
              <a:t> (katarakta) může vzniknout po ozáření očí dávkami vyššími než cca 4-8 </a:t>
            </a:r>
            <a:r>
              <a:rPr lang="cs-CZ" dirty="0" err="1"/>
              <a:t>Gy</a:t>
            </a:r>
            <a:r>
              <a:rPr lang="cs-CZ" dirty="0"/>
              <a:t>.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r>
              <a:rPr lang="cs-CZ" b="1" dirty="0"/>
              <a:t>2. </a:t>
            </a:r>
            <a:r>
              <a:rPr lang="cs-CZ" b="1" dirty="0" smtClean="0"/>
              <a:t> Stochastické účinky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z</a:t>
            </a:r>
            <a:r>
              <a:rPr lang="cs-CZ" b="1" dirty="0" smtClean="0"/>
              <a:t>houbné </a:t>
            </a:r>
            <a:r>
              <a:rPr lang="cs-CZ" b="1" dirty="0"/>
              <a:t>nádory</a:t>
            </a:r>
            <a:r>
              <a:rPr lang="cs-CZ" dirty="0"/>
              <a:t> - jsou nejzávažnějšími pozdními somatickými účinky stochastické povahy. Mohou vznikat jako následek </a:t>
            </a:r>
            <a:r>
              <a:rPr lang="cs-CZ" b="1" dirty="0"/>
              <a:t>mutací</a:t>
            </a:r>
            <a:r>
              <a:rPr lang="cs-CZ" dirty="0"/>
              <a:t>, které vyústí ve ztrátu kontroly nad dělením buněk a </a:t>
            </a:r>
            <a:r>
              <a:rPr lang="cs-CZ" b="1" dirty="0"/>
              <a:t>maligní transformaci</a:t>
            </a:r>
            <a:r>
              <a:rPr lang="cs-CZ" dirty="0"/>
              <a:t> postižených buněk 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/>
              <a:t>g</a:t>
            </a:r>
            <a:r>
              <a:rPr lang="cs-CZ" b="1" dirty="0" smtClean="0"/>
              <a:t>enetické </a:t>
            </a:r>
            <a:r>
              <a:rPr lang="cs-CZ" b="1" dirty="0"/>
              <a:t>změny</a:t>
            </a:r>
            <a:r>
              <a:rPr lang="cs-CZ" dirty="0"/>
              <a:t> se projevují postižením potomstva ozářených osob na základě mutací v zárodečných buňkách. </a:t>
            </a:r>
          </a:p>
        </p:txBody>
      </p:sp>
    </p:spTree>
    <p:extLst>
      <p:ext uri="{BB962C8B-B14F-4D97-AF65-F5344CB8AC3E}">
        <p14:creationId xmlns:p14="http://schemas.microsoft.com/office/powerpoint/2010/main" val="338064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Seznam úrovní ozáření a jejich příznaků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800" b="1" dirty="0"/>
              <a:t>0,05 – 0,2 </a:t>
            </a:r>
            <a:r>
              <a:rPr lang="cs-CZ" sz="1800" b="1" dirty="0" err="1"/>
              <a:t>Sv</a:t>
            </a:r>
            <a:endParaRPr lang="cs-CZ" sz="1800" b="1" dirty="0"/>
          </a:p>
          <a:p>
            <a:r>
              <a:rPr lang="cs-CZ" sz="1800" b="1" dirty="0" smtClean="0"/>
              <a:t>Příznaky</a:t>
            </a:r>
            <a:r>
              <a:rPr lang="cs-CZ" sz="1800" b="1" dirty="0"/>
              <a:t>:</a:t>
            </a:r>
            <a:r>
              <a:rPr lang="cs-CZ" sz="1800" dirty="0"/>
              <a:t> Žádné příznaky. Úroveň je potenciálně nebezpečná pro pozdější vznik rakoviny a změny v genetickém </a:t>
            </a:r>
            <a:r>
              <a:rPr lang="cs-CZ" sz="1800" dirty="0" smtClean="0"/>
              <a:t>kódu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b="1" dirty="0" smtClean="0"/>
              <a:t>0,2 </a:t>
            </a:r>
            <a:r>
              <a:rPr lang="cs-CZ" sz="1800" b="1" dirty="0"/>
              <a:t>– 0,5 </a:t>
            </a:r>
            <a:r>
              <a:rPr lang="cs-CZ" sz="1800" b="1" dirty="0" err="1"/>
              <a:t>Sv</a:t>
            </a:r>
            <a:endParaRPr lang="cs-CZ" sz="1800" b="1" dirty="0"/>
          </a:p>
          <a:p>
            <a:r>
              <a:rPr lang="cs-CZ" sz="1800" b="1" dirty="0" smtClean="0"/>
              <a:t>Příznaky</a:t>
            </a:r>
            <a:r>
              <a:rPr lang="cs-CZ" sz="1800" b="1" dirty="0"/>
              <a:t>:</a:t>
            </a:r>
            <a:r>
              <a:rPr lang="cs-CZ" sz="1800" dirty="0"/>
              <a:t> Žádné znatelné symptomy. Počet červených krvinek se dočasně snižuje</a:t>
            </a:r>
            <a:r>
              <a:rPr lang="cs-CZ" sz="1800" dirty="0" smtClean="0"/>
              <a:t>.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b="1" dirty="0"/>
              <a:t>0,5 – 1 </a:t>
            </a:r>
            <a:r>
              <a:rPr lang="cs-CZ" sz="1800" b="1" dirty="0" err="1" smtClean="0"/>
              <a:t>Sv</a:t>
            </a:r>
            <a:r>
              <a:rPr lang="cs-CZ" sz="1800" b="1" dirty="0" smtClean="0"/>
              <a:t>  -  Mírná </a:t>
            </a:r>
            <a:r>
              <a:rPr lang="cs-CZ" sz="1800" b="1" dirty="0"/>
              <a:t>nemoc z ozáření</a:t>
            </a:r>
          </a:p>
          <a:p>
            <a:r>
              <a:rPr lang="cs-CZ" sz="1800" b="1" dirty="0" smtClean="0"/>
              <a:t>Příznaky</a:t>
            </a:r>
            <a:r>
              <a:rPr lang="cs-CZ" sz="1800" b="1" dirty="0"/>
              <a:t>:</a:t>
            </a:r>
            <a:r>
              <a:rPr lang="cs-CZ" sz="1800" dirty="0"/>
              <a:t> Bolesti </a:t>
            </a:r>
            <a:r>
              <a:rPr lang="cs-CZ" sz="1800" dirty="0" smtClean="0"/>
              <a:t>hlavy a </a:t>
            </a:r>
            <a:r>
              <a:rPr lang="cs-CZ" sz="1800" dirty="0"/>
              <a:t>zvýšené riziko infekce z důvodu narušení imunitních </a:t>
            </a:r>
            <a:r>
              <a:rPr lang="cs-CZ" sz="1800" dirty="0" smtClean="0"/>
              <a:t>buněk. </a:t>
            </a:r>
            <a:r>
              <a:rPr lang="cs-CZ" sz="1800" dirty="0"/>
              <a:t>Dočasná sterilita u mužů je </a:t>
            </a:r>
            <a:r>
              <a:rPr lang="cs-CZ" sz="1800" dirty="0" smtClean="0"/>
              <a:t>možná.</a:t>
            </a:r>
          </a:p>
          <a:p>
            <a:endParaRPr lang="cs-CZ" sz="1800" dirty="0" smtClean="0"/>
          </a:p>
          <a:p>
            <a:pPr marL="0" indent="0">
              <a:buNone/>
            </a:pPr>
            <a:r>
              <a:rPr lang="cs-CZ" sz="1800" b="1" dirty="0"/>
              <a:t>1 – 2 </a:t>
            </a:r>
            <a:r>
              <a:rPr lang="cs-CZ" sz="1800" b="1" dirty="0" err="1" smtClean="0"/>
              <a:t>Sv</a:t>
            </a:r>
            <a:r>
              <a:rPr lang="cs-CZ" sz="1800" b="1" dirty="0" smtClean="0"/>
              <a:t>  -  Lehká </a:t>
            </a:r>
            <a:r>
              <a:rPr lang="cs-CZ" sz="1800" b="1" dirty="0"/>
              <a:t>otrava ozářením</a:t>
            </a:r>
          </a:p>
          <a:p>
            <a:r>
              <a:rPr lang="cs-CZ" sz="1800" b="1" dirty="0" smtClean="0"/>
              <a:t>Příznaky</a:t>
            </a:r>
            <a:r>
              <a:rPr lang="cs-CZ" sz="1800" b="1" dirty="0"/>
              <a:t>:</a:t>
            </a:r>
            <a:r>
              <a:rPr lang="cs-CZ" sz="1800" dirty="0"/>
              <a:t> Typickými příznaky jsou mírná až střední nevolnost s příležitostným zvracením začínajícím 3 až 6 hodin po ozáření a končícím do jednoho dne. Dále následuje desetidenní až čtrnáctidenní latentní fáze, po které se objeví lehké symptomy jako vyčerpanost. Imunitní systém je utlumený; nemoci se léčí pomaleji a je zvýšené riziko infekce. Dočasná mužská neplodnost je obvyklá. U </a:t>
            </a:r>
            <a:r>
              <a:rPr lang="cs-CZ" sz="1800" dirty="0" smtClean="0"/>
              <a:t>těhotných</a:t>
            </a:r>
            <a:r>
              <a:rPr lang="cs-CZ" sz="1800" dirty="0"/>
              <a:t> </a:t>
            </a:r>
            <a:r>
              <a:rPr lang="cs-CZ" sz="1800" dirty="0" smtClean="0"/>
              <a:t>žen nastane </a:t>
            </a:r>
            <a:r>
              <a:rPr lang="cs-CZ" sz="1800" dirty="0"/>
              <a:t>spontánní potrat nebo narození mrtvého plodu.</a:t>
            </a:r>
          </a:p>
          <a:p>
            <a:r>
              <a:rPr lang="cs-CZ" sz="1800" dirty="0"/>
              <a:t>10% úmrtnost po 30 dnech.</a:t>
            </a:r>
          </a:p>
          <a:p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99425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900" b="1" dirty="0"/>
              <a:t>2 – 3 </a:t>
            </a:r>
            <a:r>
              <a:rPr lang="cs-CZ" sz="1900" b="1" dirty="0" err="1" smtClean="0"/>
              <a:t>Sv</a:t>
            </a:r>
            <a:r>
              <a:rPr lang="cs-CZ" sz="1900" b="1" dirty="0" smtClean="0"/>
              <a:t>  - Vážná </a:t>
            </a:r>
            <a:r>
              <a:rPr lang="cs-CZ" sz="1900" b="1" dirty="0"/>
              <a:t>otrava radiací</a:t>
            </a:r>
          </a:p>
          <a:p>
            <a:r>
              <a:rPr lang="cs-CZ" sz="1900" b="1" dirty="0" smtClean="0"/>
              <a:t>Příznaky</a:t>
            </a:r>
            <a:r>
              <a:rPr lang="cs-CZ" sz="1900" b="1" dirty="0"/>
              <a:t>:</a:t>
            </a:r>
            <a:r>
              <a:rPr lang="cs-CZ" sz="1900" dirty="0"/>
              <a:t> Nevolnost je obvyklá, s 50% rizikem zvracení. Příznaky nastupují od 1 do 6 hodin po ozáření a končí po jednom až dvou dnech. Poté nastává latentní fáze, při které vypadají všechny vlasy a chlupy po těle, objeví se </a:t>
            </a:r>
            <a:r>
              <a:rPr lang="cs-CZ" sz="1900" dirty="0" smtClean="0"/>
              <a:t>únava a </a:t>
            </a:r>
            <a:r>
              <a:rPr lang="cs-CZ" sz="1900" dirty="0"/>
              <a:t>celkově nezdravý vzhled. Při takovýchto úrovních ozáření prudce klesne počet leukocytů (bílých krvinek), což výrazně zvyšuje nebezpečí infekcí. Existuje možnost permanentní ženské sterility. Rekonvalescence trvá několik měsíců</a:t>
            </a:r>
            <a:r>
              <a:rPr lang="cs-CZ" sz="1900" dirty="0" smtClean="0"/>
              <a:t>.</a:t>
            </a:r>
          </a:p>
          <a:p>
            <a:r>
              <a:rPr lang="cs-CZ" sz="1900" dirty="0"/>
              <a:t>35% úmrtnost po 30 dnech</a:t>
            </a:r>
            <a:r>
              <a:rPr lang="cs-CZ" sz="1900" dirty="0" smtClean="0"/>
              <a:t>.</a:t>
            </a:r>
          </a:p>
          <a:p>
            <a:endParaRPr lang="cs-CZ" sz="1900" dirty="0"/>
          </a:p>
          <a:p>
            <a:pPr marL="0" indent="0">
              <a:buNone/>
            </a:pPr>
            <a:r>
              <a:rPr lang="cs-CZ" sz="2000" b="1" dirty="0"/>
              <a:t>3 – 4 </a:t>
            </a:r>
            <a:r>
              <a:rPr lang="cs-CZ" sz="2000" b="1" dirty="0" err="1" smtClean="0"/>
              <a:t>Sv</a:t>
            </a:r>
            <a:r>
              <a:rPr lang="cs-CZ" sz="2000" b="1" dirty="0" smtClean="0"/>
              <a:t>  - Vážná </a:t>
            </a:r>
            <a:r>
              <a:rPr lang="cs-CZ" sz="2000" b="1" dirty="0"/>
              <a:t>otrava radiací</a:t>
            </a:r>
          </a:p>
          <a:p>
            <a:r>
              <a:rPr lang="cs-CZ" sz="2000" b="1" dirty="0"/>
              <a:t>Příznaky:</a:t>
            </a:r>
            <a:r>
              <a:rPr lang="cs-CZ" sz="2000" dirty="0"/>
              <a:t> Symptomy jsou podobné jako u dávky 2 – 3 </a:t>
            </a:r>
            <a:r>
              <a:rPr lang="cs-CZ" sz="2000" dirty="0" err="1"/>
              <a:t>Sv</a:t>
            </a:r>
            <a:r>
              <a:rPr lang="cs-CZ" sz="2000" dirty="0"/>
              <a:t>, navíc s nekontrolovatelným krvácením z úst, zpod kůže a z ledvin (vnitřní </a:t>
            </a:r>
            <a:r>
              <a:rPr lang="cs-CZ" sz="2000" dirty="0" smtClean="0"/>
              <a:t>krvácení).</a:t>
            </a:r>
            <a:endParaRPr lang="cs-CZ" sz="2000" dirty="0"/>
          </a:p>
          <a:p>
            <a:r>
              <a:rPr lang="cs-CZ" sz="2000" dirty="0" smtClean="0"/>
              <a:t>50</a:t>
            </a:r>
            <a:r>
              <a:rPr lang="cs-CZ" sz="2000" dirty="0"/>
              <a:t>% úmrtnost po 30 dnech</a:t>
            </a:r>
            <a:r>
              <a:rPr lang="cs-CZ" sz="2000" dirty="0" smtClean="0"/>
              <a:t>.</a:t>
            </a:r>
            <a:endParaRPr lang="cs-CZ" sz="1900" dirty="0"/>
          </a:p>
          <a:p>
            <a:endParaRPr lang="cs-CZ" sz="1900" dirty="0"/>
          </a:p>
          <a:p>
            <a:pPr marL="0" indent="0">
              <a:buNone/>
            </a:pPr>
            <a:r>
              <a:rPr lang="cs-CZ" sz="1900" b="1" dirty="0"/>
              <a:t>4 – 6 </a:t>
            </a:r>
            <a:r>
              <a:rPr lang="cs-CZ" sz="1900" b="1" dirty="0" err="1" smtClean="0"/>
              <a:t>Sv</a:t>
            </a:r>
            <a:r>
              <a:rPr lang="cs-CZ" sz="1900" b="1" dirty="0" smtClean="0"/>
              <a:t>  -  Vážná </a:t>
            </a:r>
            <a:r>
              <a:rPr lang="cs-CZ" sz="1900" b="1" dirty="0"/>
              <a:t>otrava radiací</a:t>
            </a:r>
          </a:p>
          <a:p>
            <a:r>
              <a:rPr lang="cs-CZ" sz="1900" b="1" dirty="0" smtClean="0"/>
              <a:t>Příznaky</a:t>
            </a:r>
            <a:r>
              <a:rPr lang="cs-CZ" sz="1900" b="1" dirty="0"/>
              <a:t>:</a:t>
            </a:r>
            <a:r>
              <a:rPr lang="cs-CZ" sz="1900" dirty="0"/>
              <a:t> Příznaky začínají půl hodiny až 2 hodiny po ozáření a končí do dvou dnů. Po 7 až 14 dnech </a:t>
            </a:r>
            <a:r>
              <a:rPr lang="cs-CZ" sz="1900" dirty="0" smtClean="0"/>
              <a:t>latentní fáze</a:t>
            </a:r>
            <a:r>
              <a:rPr lang="cs-CZ" sz="1900" dirty="0"/>
              <a:t>, nastávají stejné příznaky jako po 3 – 4 Sv. Při této úrovni je obvyklá ženská sterilita. Rekonvalescence trvá několik měsíců až rok. Pokud je expozice radiaci delší, zasažený umírá na infekce a vnitřní krvácení</a:t>
            </a:r>
            <a:r>
              <a:rPr lang="cs-CZ" sz="1900" dirty="0" smtClean="0"/>
              <a:t>.</a:t>
            </a:r>
          </a:p>
          <a:p>
            <a:r>
              <a:rPr lang="cs-CZ" sz="1900" dirty="0"/>
              <a:t>60% úmrtnost po 30 dnech.</a:t>
            </a:r>
          </a:p>
          <a:p>
            <a:endParaRPr lang="cs-CZ" sz="1900" dirty="0"/>
          </a:p>
          <a:p>
            <a:pPr marL="0" indent="0">
              <a:buNone/>
            </a:pPr>
            <a:r>
              <a:rPr lang="cs-CZ" sz="1900" b="1" dirty="0"/>
              <a:t>6 – 10 </a:t>
            </a:r>
            <a:r>
              <a:rPr lang="cs-CZ" sz="1900" b="1" dirty="0" err="1" smtClean="0"/>
              <a:t>Sv</a:t>
            </a:r>
            <a:r>
              <a:rPr lang="cs-CZ" sz="1900" b="1" dirty="0" smtClean="0"/>
              <a:t> -  </a:t>
            </a:r>
            <a:r>
              <a:rPr lang="cs-CZ" sz="1900" b="1" dirty="0"/>
              <a:t>Akutní otrava ozářením</a:t>
            </a:r>
          </a:p>
          <a:p>
            <a:r>
              <a:rPr lang="cs-CZ" sz="1900" b="1" dirty="0" smtClean="0"/>
              <a:t>Příznaky</a:t>
            </a:r>
            <a:r>
              <a:rPr lang="cs-CZ" sz="1900" b="1" dirty="0"/>
              <a:t>:</a:t>
            </a:r>
            <a:r>
              <a:rPr lang="cs-CZ" sz="1900" dirty="0"/>
              <a:t> Přežití závisí na intenzivní lékařské péči. Kostní </a:t>
            </a:r>
            <a:r>
              <a:rPr lang="cs-CZ" sz="1900" dirty="0" smtClean="0"/>
              <a:t>dřeň je </a:t>
            </a:r>
            <a:r>
              <a:rPr lang="cs-CZ" sz="1900" dirty="0"/>
              <a:t>skoro kompletně zničená, je nezbytná její transplantace. Gastrické a </a:t>
            </a:r>
            <a:r>
              <a:rPr lang="cs-CZ" sz="1900" dirty="0" smtClean="0"/>
              <a:t>střevní tkáně </a:t>
            </a:r>
            <a:r>
              <a:rPr lang="cs-CZ" sz="1900" dirty="0"/>
              <a:t>jsou vážně poškozené. Příznaky začínají 15 až 30 minut po ozáření a končí do dvou dní; mezitím je pětidenní až desetidenní fáze, po které postižený umírá na infekci nebo vnitřní krvácení. Rekonvalescence trvá několik let a osoba se pravděpodobně nikdy plně </a:t>
            </a:r>
            <a:r>
              <a:rPr lang="cs-CZ" sz="1900" dirty="0" smtClean="0"/>
              <a:t>nezotaví.</a:t>
            </a:r>
          </a:p>
          <a:p>
            <a:r>
              <a:rPr lang="cs-CZ" sz="1900" dirty="0" smtClean="0"/>
              <a:t>Téměř </a:t>
            </a:r>
            <a:r>
              <a:rPr lang="cs-CZ" sz="1900" dirty="0"/>
              <a:t>100% úmrtnost po 14 dnech.</a:t>
            </a:r>
          </a:p>
          <a:p>
            <a:endParaRPr lang="cs-CZ" sz="1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5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20688"/>
            <a:ext cx="828092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900" b="1" dirty="0"/>
              <a:t>10 – 50 </a:t>
            </a:r>
            <a:r>
              <a:rPr lang="cs-CZ" sz="1900" b="1" dirty="0" err="1" smtClean="0"/>
              <a:t>Sv</a:t>
            </a:r>
            <a:r>
              <a:rPr lang="cs-CZ" sz="1900" b="1" dirty="0" smtClean="0"/>
              <a:t>  -  </a:t>
            </a:r>
            <a:r>
              <a:rPr lang="cs-CZ" sz="1900" b="1" dirty="0"/>
              <a:t>Akutní otrava ozářením</a:t>
            </a:r>
          </a:p>
          <a:p>
            <a:r>
              <a:rPr lang="cs-CZ" sz="1900" b="1" dirty="0" smtClean="0"/>
              <a:t>Příznaky</a:t>
            </a:r>
            <a:r>
              <a:rPr lang="cs-CZ" sz="1900" b="1" dirty="0"/>
              <a:t>:</a:t>
            </a:r>
            <a:r>
              <a:rPr lang="cs-CZ" sz="1900" dirty="0"/>
              <a:t> Expozice takovéto úrovně vede ke spontánním </a:t>
            </a:r>
            <a:r>
              <a:rPr lang="cs-CZ" sz="1900" dirty="0" smtClean="0"/>
              <a:t>symptomům po </a:t>
            </a:r>
            <a:r>
              <a:rPr lang="cs-CZ" sz="1900" dirty="0"/>
              <a:t>5 až 30 minutách. Po silné vyčerpanosti a okamžité nevolnosti způsobené přímou aktivací chemických receptorů v mozku po ozáření nastává perioda několika dní relativní pohody, nazývaná </a:t>
            </a:r>
            <a:r>
              <a:rPr lang="cs-CZ" sz="1900" dirty="0" smtClean="0"/>
              <a:t>latentní fáze</a:t>
            </a:r>
            <a:r>
              <a:rPr lang="cs-CZ" sz="1900" dirty="0"/>
              <a:t>. Poté buněčná smrt v gastrické a střevní tkáni, způsobující masivní průjem, střevní krvácení a ztrátu vody, vede k vodo-elektrolytické </a:t>
            </a:r>
            <a:r>
              <a:rPr lang="cs-CZ" sz="1900" dirty="0" err="1"/>
              <a:t>imbalanci</a:t>
            </a:r>
            <a:r>
              <a:rPr lang="cs-CZ" sz="1900" dirty="0"/>
              <a:t>. Smrt nastane s deliriem a kómatem způsobeným selháním oběhu. </a:t>
            </a:r>
            <a:r>
              <a:rPr lang="cs-CZ" sz="1900" dirty="0" smtClean="0"/>
              <a:t>Úmrtí je </a:t>
            </a:r>
            <a:r>
              <a:rPr lang="cs-CZ" sz="1900" dirty="0"/>
              <a:t>prakticky nevyhnutelné; jedinou léčbou je podávání léků utišujících bolest</a:t>
            </a:r>
            <a:r>
              <a:rPr lang="cs-CZ" sz="1900" dirty="0" smtClean="0"/>
              <a:t>.</a:t>
            </a:r>
          </a:p>
          <a:p>
            <a:r>
              <a:rPr lang="cs-CZ" sz="1900" dirty="0"/>
              <a:t>100% úmrtnost po 7 dnech.</a:t>
            </a:r>
          </a:p>
          <a:p>
            <a:endParaRPr lang="cs-CZ" sz="1900" dirty="0"/>
          </a:p>
          <a:p>
            <a:pPr marL="0" indent="0">
              <a:buNone/>
            </a:pPr>
            <a:r>
              <a:rPr lang="cs-CZ" sz="1900" b="1" dirty="0" smtClean="0"/>
              <a:t>50 </a:t>
            </a:r>
            <a:r>
              <a:rPr lang="cs-CZ" sz="1900" b="1" dirty="0"/>
              <a:t>– 80 </a:t>
            </a:r>
            <a:r>
              <a:rPr lang="cs-CZ" sz="1900" b="1" dirty="0" err="1" smtClean="0"/>
              <a:t>Sv</a:t>
            </a:r>
            <a:r>
              <a:rPr lang="cs-CZ" sz="1900" b="1" dirty="0" smtClean="0"/>
              <a:t>  -  Akutní </a:t>
            </a:r>
            <a:r>
              <a:rPr lang="cs-CZ" sz="1900" b="1" dirty="0"/>
              <a:t>otrava ozářením</a:t>
            </a:r>
          </a:p>
          <a:p>
            <a:r>
              <a:rPr lang="cs-CZ" sz="1900" b="1" dirty="0" smtClean="0"/>
              <a:t>Příznaky</a:t>
            </a:r>
            <a:r>
              <a:rPr lang="cs-CZ" sz="1900" b="1" dirty="0"/>
              <a:t>:</a:t>
            </a:r>
            <a:r>
              <a:rPr lang="cs-CZ" sz="1900" dirty="0"/>
              <a:t> Okamžitá dezorientace a kóma v řádech minut nebo sekund. Smrt nastává po několika hodinách kolapsem nervového systému</a:t>
            </a:r>
            <a:r>
              <a:rPr lang="cs-CZ" sz="1900" dirty="0" smtClean="0"/>
              <a:t>.</a:t>
            </a:r>
          </a:p>
          <a:p>
            <a:r>
              <a:rPr lang="cs-CZ" sz="1900" dirty="0"/>
              <a:t>100% úmrtnost.</a:t>
            </a:r>
          </a:p>
          <a:p>
            <a:endParaRPr lang="cs-CZ" sz="1900" dirty="0"/>
          </a:p>
          <a:p>
            <a:pPr marL="0" indent="0">
              <a:buNone/>
            </a:pPr>
            <a:r>
              <a:rPr lang="cs-CZ" sz="1900" b="1" dirty="0" smtClean="0"/>
              <a:t> </a:t>
            </a:r>
            <a:r>
              <a:rPr lang="cs-CZ" sz="1900" b="1" dirty="0"/>
              <a:t>&gt; 80 </a:t>
            </a:r>
            <a:r>
              <a:rPr lang="cs-CZ" sz="1900" b="1" dirty="0" err="1" smtClean="0"/>
              <a:t>Sv</a:t>
            </a:r>
            <a:r>
              <a:rPr lang="cs-CZ" sz="1900" b="1" dirty="0" smtClean="0"/>
              <a:t>  -  Akutní </a:t>
            </a:r>
            <a:r>
              <a:rPr lang="cs-CZ" sz="1900" b="1" dirty="0"/>
              <a:t>otrava ozářením</a:t>
            </a:r>
          </a:p>
          <a:p>
            <a:r>
              <a:rPr lang="cs-CZ" sz="1900" b="1" dirty="0" smtClean="0"/>
              <a:t>Příznaky</a:t>
            </a:r>
            <a:r>
              <a:rPr lang="cs-CZ" sz="1900" b="1" dirty="0"/>
              <a:t>:</a:t>
            </a:r>
            <a:r>
              <a:rPr lang="cs-CZ" sz="1900" dirty="0"/>
              <a:t> Předpokládá se okamžitá smrt.</a:t>
            </a:r>
          </a:p>
          <a:p>
            <a:r>
              <a:rPr lang="cs-CZ" sz="1900" dirty="0"/>
              <a:t>100% úmrtnost.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50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62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985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152474"/>
            <a:ext cx="4533900" cy="360363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>
                <a:latin typeface="Arial" pitchFamily="34" charset="0"/>
              </a:rPr>
              <a:t>Porovnání radiačních dávek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75" y="404813"/>
            <a:ext cx="5329113" cy="633655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cs-CZ" sz="900" b="1" dirty="0" smtClean="0">
                <a:latin typeface="Arial" pitchFamily="34" charset="0"/>
              </a:rPr>
              <a:t>Překlad: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0,1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- Snědení 1 banánu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0,4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- Přírodní radioaktivita lidského těla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- Užívání CRT monitoru (starší TV obrazovky) po 1 rok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3,5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- Extra dávka za 1 den poblíž </a:t>
            </a:r>
            <a:r>
              <a:rPr lang="cs-CZ" sz="900" dirty="0" err="1" smtClean="0">
                <a:latin typeface="Arial" pitchFamily="34" charset="0"/>
              </a:rPr>
              <a:t>Fukušimy</a:t>
            </a:r>
            <a:r>
              <a:rPr lang="cs-CZ" sz="900" dirty="0" smtClean="0">
                <a:latin typeface="Arial" pitchFamily="34" charset="0"/>
              </a:rPr>
              <a:t> (duben 2011)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5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 - RTG zubů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10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- Dávka z přírodního pozadí pro průměrného jednotlivce za 1 den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40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- Let z New Yorku do Los Angeles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70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 - Bydlení v kamenné nebo betonové budově po 1 rok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100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- RTG snímek hrudníku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250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- Dovolený limit ročních výpustí jaderné elektrárny v UK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400 </a:t>
            </a:r>
            <a:r>
              <a:rPr lang="cs-CZ" sz="900" dirty="0" err="1" smtClean="0">
                <a:latin typeface="Arial" pitchFamily="34" charset="0"/>
              </a:rPr>
              <a:t>mikroSv</a:t>
            </a:r>
            <a:r>
              <a:rPr lang="cs-CZ" sz="900" dirty="0" smtClean="0">
                <a:latin typeface="Arial" pitchFamily="34" charset="0"/>
              </a:rPr>
              <a:t> - Roční dávka pro průměrnou osobu z potravin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EPA (US </a:t>
            </a:r>
            <a:r>
              <a:rPr lang="cs-CZ" sz="900" dirty="0" err="1" smtClean="0">
                <a:latin typeface="Arial" pitchFamily="34" charset="0"/>
              </a:rPr>
              <a:t>Environmental</a:t>
            </a:r>
            <a:r>
              <a:rPr lang="cs-CZ" sz="900" dirty="0" smtClean="0">
                <a:latin typeface="Arial" pitchFamily="34" charset="0"/>
              </a:rPr>
              <a:t> </a:t>
            </a:r>
            <a:r>
              <a:rPr lang="cs-CZ" sz="900" dirty="0" err="1" smtClean="0">
                <a:latin typeface="Arial" pitchFamily="34" charset="0"/>
              </a:rPr>
              <a:t>Protection</a:t>
            </a:r>
            <a:r>
              <a:rPr lang="cs-CZ" sz="900" dirty="0" smtClean="0">
                <a:latin typeface="Arial" pitchFamily="34" charset="0"/>
              </a:rPr>
              <a:t> </a:t>
            </a:r>
            <a:r>
              <a:rPr lang="cs-CZ" sz="900" dirty="0" err="1" smtClean="0">
                <a:latin typeface="Arial" pitchFamily="34" charset="0"/>
              </a:rPr>
              <a:t>Agency</a:t>
            </a:r>
            <a:r>
              <a:rPr lang="cs-CZ" sz="900" dirty="0" smtClean="0">
                <a:latin typeface="Arial" pitchFamily="34" charset="0"/>
              </a:rPr>
              <a:t>) roční limit povoleného dodatečného ozáření jednotlivce z veřejnosti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1,5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RTG snímek páteře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2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Záření z přírodních zdrojů v UK, kterému je vystaven průměrný jedinec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3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 - </a:t>
            </a:r>
            <a:r>
              <a:rPr lang="cs-CZ" sz="900" dirty="0" err="1" smtClean="0">
                <a:latin typeface="Arial" pitchFamily="34" charset="0"/>
              </a:rPr>
              <a:t>Mammogram</a:t>
            </a:r>
            <a:endParaRPr lang="cs-CZ" sz="900" dirty="0" smtClean="0">
              <a:latin typeface="Arial" pitchFamily="34" charset="0"/>
            </a:endParaRP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3,6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Extra dávka za 1 den v místě 50 km SZ od </a:t>
            </a:r>
            <a:r>
              <a:rPr lang="cs-CZ" sz="900" dirty="0" err="1" smtClean="0">
                <a:latin typeface="Arial" pitchFamily="34" charset="0"/>
              </a:rPr>
              <a:t>Fukušimy</a:t>
            </a:r>
            <a:r>
              <a:rPr lang="cs-CZ" sz="900" dirty="0" smtClean="0">
                <a:latin typeface="Arial" pitchFamily="34" charset="0"/>
              </a:rPr>
              <a:t>, kde byla zjištěna vyšší úroveň radiace (v jiných místech je podstatně nižší)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6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Dávka za 1 hodinu strávenou v Černobylu v r. 2010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Průměrný CT </a:t>
            </a:r>
            <a:r>
              <a:rPr lang="cs-CZ" sz="900" dirty="0" err="1" smtClean="0">
                <a:latin typeface="Arial" pitchFamily="34" charset="0"/>
              </a:rPr>
              <a:t>scan</a:t>
            </a:r>
            <a:endParaRPr lang="cs-CZ" sz="900" dirty="0" smtClean="0">
              <a:latin typeface="Arial" pitchFamily="34" charset="0"/>
            </a:endParaRP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36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Kouření 1 a ½ balíčku cigaret denně po dobu 1 roku (tabák obsahuje polonium a další přírodní radioizotopy)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50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Maximální roční dávka povolená pro profesionální pracovníky se zářením v USA i ČR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Roční dávka, při které může ke zvýšení pravděpodobnosti onemocnění rakovinou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250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Dávkový limit pro záchranáře v USA když zachraňují životy u radiačních havárií 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400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Maximální radiační úroveň změřená ve </a:t>
            </a:r>
            <a:r>
              <a:rPr lang="cs-CZ" sz="900" dirty="0" err="1" smtClean="0">
                <a:latin typeface="Arial" pitchFamily="34" charset="0"/>
              </a:rPr>
              <a:t>Fukušimě</a:t>
            </a:r>
            <a:r>
              <a:rPr lang="cs-CZ" sz="900" dirty="0" smtClean="0">
                <a:latin typeface="Arial" pitchFamily="34" charset="0"/>
              </a:rPr>
              <a:t> za hodinu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Zvýšení rizika rakoviny u 1 člověka z 250 (500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), lékařsky zjistitelné změny krevního obrazu (pokles počtu krvinek), návrat do normálu během několika dní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Dočasná nemoc z ozáření, zvracení, pokles počtu krvinek, není smrtelné. Tento dávkový příkon za 1 hodinu byl naměřen na hladině vody v podzemním tunelu pod </a:t>
            </a:r>
            <a:r>
              <a:rPr lang="cs-CZ" sz="900" dirty="0" err="1" smtClean="0">
                <a:latin typeface="Arial" pitchFamily="34" charset="0"/>
              </a:rPr>
              <a:t>Fukušimským</a:t>
            </a:r>
            <a:r>
              <a:rPr lang="cs-CZ" sz="900" dirty="0" smtClean="0">
                <a:latin typeface="Arial" pitchFamily="34" charset="0"/>
              </a:rPr>
              <a:t> reaktorem č. 2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2 000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Vážná nemoc z ozáření, zvracení, uzdravení pravděpodobné.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4  000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- Extrémně vážné ozáření, přežití možné při okamžité lékařské pomoci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5 000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– Extrémně vážné ozáření, vysoká pravděpodobnost úmrtí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6 000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– obvykle smrtelná dávka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10 000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– smrtelná dávka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30 000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– smrt během 2 – 3 týdnů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50 000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– 10 minut v aktivní zóně černobylského reaktoru po roztavení paliva</a:t>
            </a:r>
          </a:p>
          <a:p>
            <a:pPr marL="0" indent="0">
              <a:lnSpc>
                <a:spcPct val="80000"/>
              </a:lnSpc>
            </a:pPr>
            <a:r>
              <a:rPr lang="cs-CZ" sz="900" dirty="0" smtClean="0">
                <a:latin typeface="Arial" pitchFamily="34" charset="0"/>
              </a:rPr>
              <a:t>100 000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– smrt do několika hodin</a:t>
            </a:r>
          </a:p>
          <a:p>
            <a:pPr marL="0" indent="0">
              <a:lnSpc>
                <a:spcPct val="80000"/>
              </a:lnSpc>
            </a:pPr>
            <a:endParaRPr lang="cs-CZ" sz="900" dirty="0" smtClean="0">
              <a:latin typeface="Arial" pitchFamily="34" charset="0"/>
            </a:endParaRPr>
          </a:p>
          <a:p>
            <a:pPr marL="0" indent="0">
              <a:lnSpc>
                <a:spcPct val="80000"/>
              </a:lnSpc>
            </a:pPr>
            <a:endParaRPr lang="cs-CZ" sz="900" dirty="0" smtClean="0"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900" dirty="0" smtClean="0">
                <a:latin typeface="Arial" pitchFamily="34" charset="0"/>
              </a:rPr>
              <a:t>Riziko záleží nejen na dávce, ale také na době expozice. Např. 1 000 </a:t>
            </a:r>
            <a:r>
              <a:rPr lang="cs-CZ" sz="900" dirty="0" err="1" smtClean="0">
                <a:latin typeface="Arial" pitchFamily="34" charset="0"/>
              </a:rPr>
              <a:t>mSv</a:t>
            </a:r>
            <a:r>
              <a:rPr lang="cs-CZ" sz="900" dirty="0" smtClean="0">
                <a:latin typeface="Arial" pitchFamily="34" charset="0"/>
              </a:rPr>
              <a:t> během hodiny znamená mnohem vážnější újmu než rozložené během 1 roku.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900" dirty="0" smtClean="0"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900" dirty="0" smtClean="0">
                <a:solidFill>
                  <a:srgbClr val="FF0000"/>
                </a:solidFill>
                <a:latin typeface="Arial" pitchFamily="34" charset="0"/>
              </a:rPr>
              <a:t>Poznámka: je použita logaritmická stupnice, tj. rozestup hodnot není jednotkový, ale vždy desetinásobný</a:t>
            </a:r>
            <a:r>
              <a:rPr lang="cs-CZ" sz="900" dirty="0" smtClean="0">
                <a:latin typeface="Arial" pitchFamily="34" charset="0"/>
              </a:rPr>
              <a:t>! Trojúhelník je pouze grafický prvek.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cs-CZ" sz="900" dirty="0" smtClean="0">
              <a:latin typeface="Arial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cs-CZ" sz="900" dirty="0" smtClean="0">
                <a:latin typeface="Arial" pitchFamily="34" charset="0"/>
              </a:rPr>
              <a:t>Zdroj: BBC, </a:t>
            </a:r>
            <a:r>
              <a:rPr lang="cs-CZ" sz="900" dirty="0" err="1" smtClean="0">
                <a:latin typeface="Arial" pitchFamily="34" charset="0"/>
              </a:rPr>
              <a:t>Guardian</a:t>
            </a:r>
            <a:r>
              <a:rPr lang="cs-CZ" sz="900" dirty="0" smtClean="0">
                <a:latin typeface="Arial" pitchFamily="34" charset="0"/>
              </a:rPr>
              <a:t>, </a:t>
            </a:r>
            <a:r>
              <a:rPr lang="cs-CZ" sz="900" dirty="0" err="1" smtClean="0">
                <a:latin typeface="Arial" pitchFamily="34" charset="0"/>
              </a:rPr>
              <a:t>Mayo</a:t>
            </a:r>
            <a:r>
              <a:rPr lang="cs-CZ" sz="900" dirty="0" smtClean="0">
                <a:latin typeface="Arial" pitchFamily="34" charset="0"/>
              </a:rPr>
              <a:t> </a:t>
            </a:r>
            <a:r>
              <a:rPr lang="cs-CZ" sz="900" dirty="0" err="1" smtClean="0">
                <a:latin typeface="Arial" pitchFamily="34" charset="0"/>
              </a:rPr>
              <a:t>Clinic</a:t>
            </a:r>
            <a:endParaRPr lang="cs-CZ" sz="900" dirty="0" smtClean="0">
              <a:latin typeface="Arial" pitchFamily="34" charset="0"/>
            </a:endParaRPr>
          </a:p>
        </p:txBody>
      </p:sp>
      <p:pic>
        <p:nvPicPr>
          <p:cNvPr id="104452" name="Picture 4" descr="radiation_chart_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2656"/>
            <a:ext cx="259805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8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6048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b="1">
                <a:latin typeface="Arial" pitchFamily="34" charset="0"/>
                <a:cs typeface="Times New Roman" pitchFamily="18" charset="0"/>
              </a:rPr>
              <a:t>Letální dávky pro různé organizmy</a:t>
            </a:r>
            <a:endParaRPr lang="cs-CZ" sz="4400">
              <a:latin typeface="Arial" pitchFamily="34" charset="0"/>
            </a:endParaRPr>
          </a:p>
        </p:txBody>
      </p:sp>
      <p:graphicFrame>
        <p:nvGraphicFramePr>
          <p:cNvPr id="180227" name="Group 3"/>
          <p:cNvGraphicFramePr>
            <a:graphicFrameLocks noGrp="1"/>
          </p:cNvGraphicFramePr>
          <p:nvPr/>
        </p:nvGraphicFramePr>
        <p:xfrm>
          <a:off x="827088" y="2205038"/>
          <a:ext cx="7848600" cy="3721104"/>
        </p:xfrm>
        <a:graphic>
          <a:graphicData uri="http://schemas.openxmlformats.org/drawingml/2006/table">
            <a:tbl>
              <a:tblPr/>
              <a:tblGrid>
                <a:gridCol w="4325937"/>
                <a:gridCol w="3522663"/>
              </a:tblGrid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Organismus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Dávka (kGy)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Vyšší živočichové včetně savců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0,005 - 0,01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Hmyz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0,01-1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Plísně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2,5 - 6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Kvasinky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5 - 20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Nesporulující baktérie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0.5 - 10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Sporulující baktérie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10 - 50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Viry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10 - 1500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0" y="4846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7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712"/>
            <a:ext cx="7776864" cy="645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0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1056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0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9" y="476672"/>
            <a:ext cx="854761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51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tg\Desktop\85e58de2c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84787" cy="62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9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692150"/>
          </a:xfrm>
        </p:spPr>
        <p:txBody>
          <a:bodyPr/>
          <a:lstStyle/>
          <a:p>
            <a:r>
              <a:rPr lang="cs-CZ" sz="2400" b="1" smtClean="0">
                <a:latin typeface="Arial" pitchFamily="34" charset="0"/>
              </a:rPr>
              <a:t>Porovnání některých radiačních dávek </a:t>
            </a:r>
          </a:p>
        </p:txBody>
      </p:sp>
      <p:grpSp>
        <p:nvGrpSpPr>
          <p:cNvPr id="96273" name="Group 17"/>
          <p:cNvGrpSpPr>
            <a:grpSpLocks/>
          </p:cNvGrpSpPr>
          <p:nvPr/>
        </p:nvGrpSpPr>
        <p:grpSpPr bwMode="auto">
          <a:xfrm>
            <a:off x="76200" y="765175"/>
            <a:ext cx="9109075" cy="5256213"/>
            <a:chOff x="48" y="482"/>
            <a:chExt cx="5738" cy="3838"/>
          </a:xfrm>
        </p:grpSpPr>
        <p:graphicFrame>
          <p:nvGraphicFramePr>
            <p:cNvPr id="96260" name="Object 4"/>
            <p:cNvGraphicFramePr>
              <a:graphicFrameLocks noChangeAspect="1"/>
            </p:cNvGraphicFramePr>
            <p:nvPr/>
          </p:nvGraphicFramePr>
          <p:xfrm>
            <a:off x="48" y="482"/>
            <a:ext cx="5712" cy="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Graf" r:id="rId3" imgW="9067935" imgH="5105400" progId="MSGraph.Chart.8">
                    <p:embed followColorScheme="full"/>
                  </p:oleObj>
                </mc:Choice>
                <mc:Fallback>
                  <p:oleObj name="Graf" r:id="rId3" imgW="9067935" imgH="51054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482"/>
                          <a:ext cx="5712" cy="3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975" y="798"/>
              <a:ext cx="3616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1600">
                  <a:latin typeface="Arial" pitchFamily="34" charset="0"/>
                </a:rPr>
                <a:t>Limit pro zaměstnance ve Fukušimě (250 mSv kumulovaně, </a:t>
              </a:r>
            </a:p>
            <a:p>
              <a:r>
                <a:rPr lang="cs-CZ" sz="1600">
                  <a:latin typeface="Arial" pitchFamily="34" charset="0"/>
                </a:rPr>
                <a:t>lékařsky zjistitelné vlivy na zdraví se projevují až od 500 mSv)</a:t>
              </a:r>
            </a:p>
          </p:txBody>
        </p:sp>
        <p:sp>
          <p:nvSpPr>
            <p:cNvPr id="96264" name="Text Box 8"/>
            <p:cNvSpPr txBox="1">
              <a:spLocks noChangeArrowheads="1"/>
            </p:cNvSpPr>
            <p:nvPr/>
          </p:nvSpPr>
          <p:spPr bwMode="auto">
            <a:xfrm>
              <a:off x="1292" y="1525"/>
              <a:ext cx="2359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1600">
                  <a:latin typeface="Arial" pitchFamily="34" charset="0"/>
                </a:rPr>
                <a:t>Limit pro zaměstnance v ČR (50 mSv/r)</a:t>
              </a:r>
            </a:p>
          </p:txBody>
        </p: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1791" y="2054"/>
              <a:ext cx="3070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1600">
                  <a:latin typeface="Arial" pitchFamily="34" charset="0"/>
                </a:rPr>
                <a:t>Roční dávka pilota na trasách NY – Tokyo (9 mSv/r)</a:t>
              </a:r>
            </a:p>
          </p:txBody>
        </p:sp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2744" y="2659"/>
              <a:ext cx="187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1600">
                  <a:latin typeface="Arial" pitchFamily="34" charset="0"/>
                </a:rPr>
                <a:t>Přírodní pozadí v ČR (3 mSv/r)</a:t>
              </a:r>
            </a:p>
          </p:txBody>
        </p:sp>
        <p:sp>
          <p:nvSpPr>
            <p:cNvPr id="96267" name="Text Box 11"/>
            <p:cNvSpPr txBox="1">
              <a:spLocks noChangeArrowheads="1"/>
            </p:cNvSpPr>
            <p:nvPr/>
          </p:nvSpPr>
          <p:spPr bwMode="auto">
            <a:xfrm>
              <a:off x="3334" y="3022"/>
              <a:ext cx="213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1600">
                  <a:latin typeface="Arial" pitchFamily="34" charset="0"/>
                </a:rPr>
                <a:t>Limit pro jednotlivce v ČR (1 mSv/r)</a:t>
              </a:r>
            </a:p>
          </p:txBody>
        </p:sp>
        <p:sp>
          <p:nvSpPr>
            <p:cNvPr id="96268" name="Text Box 12"/>
            <p:cNvSpPr txBox="1">
              <a:spLocks noChangeArrowheads="1"/>
            </p:cNvSpPr>
            <p:nvPr/>
          </p:nvSpPr>
          <p:spPr bwMode="auto">
            <a:xfrm>
              <a:off x="4161" y="3385"/>
              <a:ext cx="1625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1600">
                  <a:latin typeface="Arial" pitchFamily="34" charset="0"/>
                </a:rPr>
                <a:t>Roční dávka od draslíku </a:t>
              </a:r>
            </a:p>
            <a:p>
              <a:r>
                <a:rPr lang="cs-CZ" sz="1600">
                  <a:latin typeface="Arial" pitchFamily="34" charset="0"/>
                </a:rPr>
                <a:t>přirozeně se vyskytujícího </a:t>
              </a:r>
            </a:p>
            <a:p>
              <a:r>
                <a:rPr lang="cs-CZ" sz="1600">
                  <a:latin typeface="Arial" pitchFamily="34" charset="0"/>
                </a:rPr>
                <a:t>v lidském těle (0,4 mSv/r)</a:t>
              </a:r>
            </a:p>
          </p:txBody>
        </p:sp>
        <p:sp>
          <p:nvSpPr>
            <p:cNvPr id="96269" name="Line 13"/>
            <p:cNvSpPr>
              <a:spLocks noChangeShapeType="1"/>
            </p:cNvSpPr>
            <p:nvPr/>
          </p:nvSpPr>
          <p:spPr bwMode="auto">
            <a:xfrm flipH="1">
              <a:off x="1474" y="1752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70" name="Line 14"/>
            <p:cNvSpPr>
              <a:spLocks noChangeShapeType="1"/>
            </p:cNvSpPr>
            <p:nvPr/>
          </p:nvSpPr>
          <p:spPr bwMode="auto">
            <a:xfrm>
              <a:off x="2200" y="2296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71" name="Line 15"/>
            <p:cNvSpPr>
              <a:spLocks noChangeShapeType="1"/>
            </p:cNvSpPr>
            <p:nvPr/>
          </p:nvSpPr>
          <p:spPr bwMode="auto">
            <a:xfrm>
              <a:off x="2880" y="2840"/>
              <a:ext cx="0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6272" name="Line 16"/>
            <p:cNvSpPr>
              <a:spLocks noChangeShapeType="1"/>
            </p:cNvSpPr>
            <p:nvPr/>
          </p:nvSpPr>
          <p:spPr bwMode="auto">
            <a:xfrm>
              <a:off x="3696" y="3385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1116013" y="6237288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3492500" y="5876925"/>
            <a:ext cx="54721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>
                <a:latin typeface="Arial" pitchFamily="34" charset="0"/>
              </a:rPr>
              <a:t>Roční příspěvek z činnosti všech jaderných průmyslových zařízení se pohybuje v setinách mSv</a:t>
            </a:r>
          </a:p>
        </p:txBody>
      </p:sp>
    </p:spTree>
    <p:extLst>
      <p:ext uri="{BB962C8B-B14F-4D97-AF65-F5344CB8AC3E}">
        <p14:creationId xmlns:p14="http://schemas.microsoft.com/office/powerpoint/2010/main" val="30862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704856" cy="633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6648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57188" y="485775"/>
            <a:ext cx="8420100" cy="5360987"/>
            <a:chOff x="225" y="306"/>
            <a:chExt cx="5304" cy="337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7" y="306"/>
              <a:ext cx="5114" cy="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46" y="326"/>
              <a:ext cx="176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Vyhláška č. 307/2002 Sb.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617" y="326"/>
              <a:ext cx="10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782" y="574"/>
              <a:ext cx="8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782" y="797"/>
              <a:ext cx="8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25" y="952"/>
              <a:ext cx="123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ekvivalentní dávka H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395" y="1010"/>
              <a:ext cx="87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368" y="1015"/>
              <a:ext cx="5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25" y="1161"/>
              <a:ext cx="215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je součin radiačního váhového faktoru w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309" y="1221"/>
              <a:ext cx="8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326" y="1161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391" y="1171"/>
              <a:ext cx="70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uvedeného v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96" y="1161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073" y="1171"/>
              <a:ext cx="54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tabulce č.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510" y="1161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574" y="1169"/>
              <a:ext cx="6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119" y="1161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622" y="1161"/>
              <a:ext cx="119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a střední absorbované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25" y="1304"/>
              <a:ext cx="39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dávky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563" y="1302"/>
              <a:ext cx="14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653" y="1361"/>
              <a:ext cx="16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T,R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782" y="1304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819" y="1304"/>
              <a:ext cx="11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880" y="1304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911" y="1304"/>
              <a:ext cx="231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orgánu nebo tkáni T pro ionizující záření R,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127" y="1304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164" y="1304"/>
              <a:ext cx="232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nebo součet takových součinů, jestliže pole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225" y="1447"/>
              <a:ext cx="314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ionizujícího záření je složeno z více druhů nebo energií, čili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8" name="Rectangle 32"/>
            <p:cNvSpPr>
              <a:spLocks noChangeArrowheads="1"/>
            </p:cNvSpPr>
            <p:nvPr/>
          </p:nvSpPr>
          <p:spPr bwMode="auto">
            <a:xfrm>
              <a:off x="3193" y="1447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69" name="Rectangle 33"/>
            <p:cNvSpPr>
              <a:spLocks noChangeArrowheads="1"/>
            </p:cNvSpPr>
            <p:nvPr/>
          </p:nvSpPr>
          <p:spPr bwMode="auto">
            <a:xfrm>
              <a:off x="2319" y="1717"/>
              <a:ext cx="19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1" name="Rectangle 34"/>
            <p:cNvSpPr>
              <a:spLocks noChangeArrowheads="1"/>
            </p:cNvSpPr>
            <p:nvPr/>
          </p:nvSpPr>
          <p:spPr bwMode="auto">
            <a:xfrm>
              <a:off x="2443" y="1790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2" name="Rectangle 35"/>
            <p:cNvSpPr>
              <a:spLocks noChangeArrowheads="1"/>
            </p:cNvSpPr>
            <p:nvPr/>
          </p:nvSpPr>
          <p:spPr bwMode="auto">
            <a:xfrm>
              <a:off x="2510" y="1717"/>
              <a:ext cx="10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3" name="Rectangle 36"/>
            <p:cNvSpPr>
              <a:spLocks noChangeArrowheads="1"/>
            </p:cNvSpPr>
            <p:nvPr/>
          </p:nvSpPr>
          <p:spPr bwMode="auto">
            <a:xfrm>
              <a:off x="2549" y="1717"/>
              <a:ext cx="19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=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4" name="Rectangle 37"/>
            <p:cNvSpPr>
              <a:spLocks noChangeArrowheads="1"/>
            </p:cNvSpPr>
            <p:nvPr/>
          </p:nvSpPr>
          <p:spPr bwMode="auto">
            <a:xfrm>
              <a:off x="2678" y="1656"/>
              <a:ext cx="25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S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5" name="Rectangle 38"/>
            <p:cNvSpPr>
              <a:spLocks noChangeArrowheads="1"/>
            </p:cNvSpPr>
            <p:nvPr/>
          </p:nvSpPr>
          <p:spPr bwMode="auto">
            <a:xfrm>
              <a:off x="2800" y="1717"/>
              <a:ext cx="10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6" name="Rectangle 39"/>
            <p:cNvSpPr>
              <a:spLocks noChangeArrowheads="1"/>
            </p:cNvSpPr>
            <p:nvPr/>
          </p:nvSpPr>
          <p:spPr bwMode="auto">
            <a:xfrm>
              <a:off x="2838" y="1717"/>
              <a:ext cx="18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w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7" name="Rectangle 40"/>
            <p:cNvSpPr>
              <a:spLocks noChangeArrowheads="1"/>
            </p:cNvSpPr>
            <p:nvPr/>
          </p:nvSpPr>
          <p:spPr bwMode="auto">
            <a:xfrm>
              <a:off x="2954" y="1790"/>
              <a:ext cx="11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8" name="Rectangle 41"/>
            <p:cNvSpPr>
              <a:spLocks noChangeArrowheads="1"/>
            </p:cNvSpPr>
            <p:nvPr/>
          </p:nvSpPr>
          <p:spPr bwMode="auto">
            <a:xfrm>
              <a:off x="3027" y="1717"/>
              <a:ext cx="22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.D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79" name="Rectangle 42"/>
            <p:cNvSpPr>
              <a:spLocks noChangeArrowheads="1"/>
            </p:cNvSpPr>
            <p:nvPr/>
          </p:nvSpPr>
          <p:spPr bwMode="auto">
            <a:xfrm>
              <a:off x="3180" y="1790"/>
              <a:ext cx="21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T,R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0" name="Rectangle 43"/>
            <p:cNvSpPr>
              <a:spLocks noChangeArrowheads="1"/>
            </p:cNvSpPr>
            <p:nvPr/>
          </p:nvSpPr>
          <p:spPr bwMode="auto">
            <a:xfrm>
              <a:off x="3345" y="1790"/>
              <a:ext cx="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1" name="Rectangle 44"/>
            <p:cNvSpPr>
              <a:spLocks noChangeArrowheads="1"/>
            </p:cNvSpPr>
            <p:nvPr/>
          </p:nvSpPr>
          <p:spPr bwMode="auto">
            <a:xfrm>
              <a:off x="225" y="1918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2" name="Rectangle 45"/>
            <p:cNvSpPr>
              <a:spLocks noChangeArrowheads="1"/>
            </p:cNvSpPr>
            <p:nvPr/>
          </p:nvSpPr>
          <p:spPr bwMode="auto">
            <a:xfrm>
              <a:off x="624" y="1918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3" name="Rectangle 46"/>
            <p:cNvSpPr>
              <a:spLocks noChangeArrowheads="1"/>
            </p:cNvSpPr>
            <p:nvPr/>
          </p:nvSpPr>
          <p:spPr bwMode="auto">
            <a:xfrm>
              <a:off x="1023" y="1918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4" name="Rectangle 47"/>
            <p:cNvSpPr>
              <a:spLocks noChangeArrowheads="1"/>
            </p:cNvSpPr>
            <p:nvPr/>
          </p:nvSpPr>
          <p:spPr bwMode="auto">
            <a:xfrm>
              <a:off x="1422" y="1918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5" name="Rectangle 48"/>
            <p:cNvSpPr>
              <a:spLocks noChangeArrowheads="1"/>
            </p:cNvSpPr>
            <p:nvPr/>
          </p:nvSpPr>
          <p:spPr bwMode="auto">
            <a:xfrm>
              <a:off x="1822" y="1918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6" name="Rectangle 49"/>
            <p:cNvSpPr>
              <a:spLocks noChangeArrowheads="1"/>
            </p:cNvSpPr>
            <p:nvPr/>
          </p:nvSpPr>
          <p:spPr bwMode="auto">
            <a:xfrm>
              <a:off x="2221" y="1918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7" name="Rectangle 50"/>
            <p:cNvSpPr>
              <a:spLocks noChangeArrowheads="1"/>
            </p:cNvSpPr>
            <p:nvPr/>
          </p:nvSpPr>
          <p:spPr bwMode="auto">
            <a:xfrm>
              <a:off x="2620" y="1918"/>
              <a:ext cx="1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8" name="Rectangle 51"/>
            <p:cNvSpPr>
              <a:spLocks noChangeArrowheads="1"/>
            </p:cNvSpPr>
            <p:nvPr/>
          </p:nvSpPr>
          <p:spPr bwMode="auto">
            <a:xfrm>
              <a:off x="2733" y="1918"/>
              <a:ext cx="12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89" name="Rectangle 52"/>
            <p:cNvSpPr>
              <a:spLocks noChangeArrowheads="1"/>
            </p:cNvSpPr>
            <p:nvPr/>
          </p:nvSpPr>
          <p:spPr bwMode="auto">
            <a:xfrm>
              <a:off x="2815" y="1918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0" name="Rectangle 53"/>
            <p:cNvSpPr>
              <a:spLocks noChangeArrowheads="1"/>
            </p:cNvSpPr>
            <p:nvPr/>
          </p:nvSpPr>
          <p:spPr bwMode="auto">
            <a:xfrm>
              <a:off x="225" y="2048"/>
              <a:ext cx="102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efektivní dávka E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1" name="Rectangle 54"/>
            <p:cNvSpPr>
              <a:spLocks noChangeArrowheads="1"/>
            </p:cNvSpPr>
            <p:nvPr/>
          </p:nvSpPr>
          <p:spPr bwMode="auto">
            <a:xfrm>
              <a:off x="1156" y="2048"/>
              <a:ext cx="88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2" name="Rectangle 55"/>
            <p:cNvSpPr>
              <a:spLocks noChangeArrowheads="1"/>
            </p:cNvSpPr>
            <p:nvPr/>
          </p:nvSpPr>
          <p:spPr bwMode="auto">
            <a:xfrm>
              <a:off x="225" y="2257"/>
              <a:ext cx="257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je součet součinů tkáňových váhových faktorů w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3" name="Rectangle 56"/>
            <p:cNvSpPr>
              <a:spLocks noChangeArrowheads="1"/>
            </p:cNvSpPr>
            <p:nvPr/>
          </p:nvSpPr>
          <p:spPr bwMode="auto">
            <a:xfrm>
              <a:off x="2725" y="2310"/>
              <a:ext cx="1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4" name="Rectangle 57"/>
            <p:cNvSpPr>
              <a:spLocks noChangeArrowheads="1"/>
            </p:cNvSpPr>
            <p:nvPr/>
          </p:nvSpPr>
          <p:spPr bwMode="auto">
            <a:xfrm>
              <a:off x="2800" y="2257"/>
              <a:ext cx="70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uvedených v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5" name="Rectangle 58"/>
            <p:cNvSpPr>
              <a:spLocks noChangeArrowheads="1"/>
            </p:cNvSpPr>
            <p:nvPr/>
          </p:nvSpPr>
          <p:spPr bwMode="auto">
            <a:xfrm>
              <a:off x="3386" y="2257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6" name="Rectangle 59"/>
            <p:cNvSpPr>
              <a:spLocks noChangeArrowheads="1"/>
            </p:cNvSpPr>
            <p:nvPr/>
          </p:nvSpPr>
          <p:spPr bwMode="auto">
            <a:xfrm>
              <a:off x="3482" y="2257"/>
              <a:ext cx="52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tabulce č..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7" name="Rectangle 60"/>
            <p:cNvSpPr>
              <a:spLocks noChangeArrowheads="1"/>
            </p:cNvSpPr>
            <p:nvPr/>
          </p:nvSpPr>
          <p:spPr bwMode="auto">
            <a:xfrm>
              <a:off x="3942" y="2257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8" name="Rectangle 61"/>
            <p:cNvSpPr>
              <a:spLocks noChangeArrowheads="1"/>
            </p:cNvSpPr>
            <p:nvPr/>
          </p:nvSpPr>
          <p:spPr bwMode="auto">
            <a:xfrm>
              <a:off x="3965" y="2257"/>
              <a:ext cx="7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sz="1600" dirty="0">
                  <a:latin typeface="Arial" pitchFamily="34" charset="0"/>
                  <a:cs typeface="Arial" pitchFamily="34" charset="0"/>
                </a:rPr>
                <a:t>2</a:t>
              </a:r>
              <a:endParaRPr kumimoji="0" lang="cs-CZ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99" name="Rectangle 62"/>
            <p:cNvSpPr>
              <a:spLocks noChangeArrowheads="1"/>
            </p:cNvSpPr>
            <p:nvPr/>
          </p:nvSpPr>
          <p:spPr bwMode="auto">
            <a:xfrm>
              <a:off x="4384" y="2257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0" name="Rectangle 63"/>
            <p:cNvSpPr>
              <a:spLocks noChangeArrowheads="1"/>
            </p:cNvSpPr>
            <p:nvPr/>
          </p:nvSpPr>
          <p:spPr bwMode="auto">
            <a:xfrm>
              <a:off x="4419" y="2257"/>
              <a:ext cx="3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1" name="Rectangle 64"/>
            <p:cNvSpPr>
              <a:spLocks noChangeArrowheads="1"/>
            </p:cNvSpPr>
            <p:nvPr/>
          </p:nvSpPr>
          <p:spPr bwMode="auto">
            <a:xfrm>
              <a:off x="4506" y="2257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2" name="Rectangle 65"/>
            <p:cNvSpPr>
              <a:spLocks noChangeArrowheads="1"/>
            </p:cNvSpPr>
            <p:nvPr/>
          </p:nvSpPr>
          <p:spPr bwMode="auto">
            <a:xfrm>
              <a:off x="4038" y="2246"/>
              <a:ext cx="79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a ekvivalentní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3" name="Rectangle 66"/>
            <p:cNvSpPr>
              <a:spLocks noChangeArrowheads="1"/>
            </p:cNvSpPr>
            <p:nvPr/>
          </p:nvSpPr>
          <p:spPr bwMode="auto">
            <a:xfrm>
              <a:off x="225" y="2401"/>
              <a:ext cx="49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dávky H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4" name="Rectangle 67"/>
            <p:cNvSpPr>
              <a:spLocks noChangeArrowheads="1"/>
            </p:cNvSpPr>
            <p:nvPr/>
          </p:nvSpPr>
          <p:spPr bwMode="auto">
            <a:xfrm>
              <a:off x="648" y="2460"/>
              <a:ext cx="10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5" name="Rectangle 68"/>
            <p:cNvSpPr>
              <a:spLocks noChangeArrowheads="1"/>
            </p:cNvSpPr>
            <p:nvPr/>
          </p:nvSpPr>
          <p:spPr bwMode="auto">
            <a:xfrm>
              <a:off x="716" y="2401"/>
              <a:ext cx="11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6" name="Rectangle 69"/>
            <p:cNvSpPr>
              <a:spLocks noChangeArrowheads="1"/>
            </p:cNvSpPr>
            <p:nvPr/>
          </p:nvSpPr>
          <p:spPr bwMode="auto">
            <a:xfrm>
              <a:off x="777" y="2401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7" name="Rectangle 70"/>
            <p:cNvSpPr>
              <a:spLocks noChangeArrowheads="1"/>
            </p:cNvSpPr>
            <p:nvPr/>
          </p:nvSpPr>
          <p:spPr bwMode="auto">
            <a:xfrm>
              <a:off x="808" y="2401"/>
              <a:ext cx="2126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ozářených tkáních nebo orgánech T, čili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8" name="Rectangle 71"/>
            <p:cNvSpPr>
              <a:spLocks noChangeArrowheads="1"/>
            </p:cNvSpPr>
            <p:nvPr/>
          </p:nvSpPr>
          <p:spPr bwMode="auto">
            <a:xfrm>
              <a:off x="2800" y="2401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09" name="Rectangle 72"/>
            <p:cNvSpPr>
              <a:spLocks noChangeArrowheads="1"/>
            </p:cNvSpPr>
            <p:nvPr/>
          </p:nvSpPr>
          <p:spPr bwMode="auto">
            <a:xfrm>
              <a:off x="1876" y="2670"/>
              <a:ext cx="34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E =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0" name="Rectangle 73"/>
            <p:cNvSpPr>
              <a:spLocks noChangeArrowheads="1"/>
            </p:cNvSpPr>
            <p:nvPr/>
          </p:nvSpPr>
          <p:spPr bwMode="auto">
            <a:xfrm>
              <a:off x="2149" y="2609"/>
              <a:ext cx="25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S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1" name="Rectangle 74"/>
            <p:cNvSpPr>
              <a:spLocks noChangeArrowheads="1"/>
            </p:cNvSpPr>
            <p:nvPr/>
          </p:nvSpPr>
          <p:spPr bwMode="auto">
            <a:xfrm>
              <a:off x="2271" y="2670"/>
              <a:ext cx="10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2" name="Rectangle 75"/>
            <p:cNvSpPr>
              <a:spLocks noChangeArrowheads="1"/>
            </p:cNvSpPr>
            <p:nvPr/>
          </p:nvSpPr>
          <p:spPr bwMode="auto">
            <a:xfrm>
              <a:off x="2309" y="2670"/>
              <a:ext cx="18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w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3" name="Rectangle 76"/>
            <p:cNvSpPr>
              <a:spLocks noChangeArrowheads="1"/>
            </p:cNvSpPr>
            <p:nvPr/>
          </p:nvSpPr>
          <p:spPr bwMode="auto">
            <a:xfrm>
              <a:off x="2425" y="2743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4" name="Rectangle 77"/>
            <p:cNvSpPr>
              <a:spLocks noChangeArrowheads="1"/>
            </p:cNvSpPr>
            <p:nvPr/>
          </p:nvSpPr>
          <p:spPr bwMode="auto">
            <a:xfrm>
              <a:off x="2493" y="2670"/>
              <a:ext cx="10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5" name="Rectangle 78"/>
            <p:cNvSpPr>
              <a:spLocks noChangeArrowheads="1"/>
            </p:cNvSpPr>
            <p:nvPr/>
          </p:nvSpPr>
          <p:spPr bwMode="auto">
            <a:xfrm>
              <a:off x="2532" y="2670"/>
              <a:ext cx="19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6" name="Rectangle 79"/>
            <p:cNvSpPr>
              <a:spLocks noChangeArrowheads="1"/>
            </p:cNvSpPr>
            <p:nvPr/>
          </p:nvSpPr>
          <p:spPr bwMode="auto">
            <a:xfrm>
              <a:off x="2655" y="2743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7" name="Rectangle 80"/>
            <p:cNvSpPr>
              <a:spLocks noChangeArrowheads="1"/>
            </p:cNvSpPr>
            <p:nvPr/>
          </p:nvSpPr>
          <p:spPr bwMode="auto">
            <a:xfrm>
              <a:off x="2723" y="2670"/>
              <a:ext cx="10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8" name="Rectangle 81"/>
            <p:cNvSpPr>
              <a:spLocks noChangeArrowheads="1"/>
            </p:cNvSpPr>
            <p:nvPr/>
          </p:nvSpPr>
          <p:spPr bwMode="auto">
            <a:xfrm>
              <a:off x="2762" y="2670"/>
              <a:ext cx="19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=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19" name="Rectangle 82"/>
            <p:cNvSpPr>
              <a:spLocks noChangeArrowheads="1"/>
            </p:cNvSpPr>
            <p:nvPr/>
          </p:nvSpPr>
          <p:spPr bwMode="auto">
            <a:xfrm>
              <a:off x="2890" y="2609"/>
              <a:ext cx="250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5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S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0" name="Rectangle 83"/>
            <p:cNvSpPr>
              <a:spLocks noChangeArrowheads="1"/>
            </p:cNvSpPr>
            <p:nvPr/>
          </p:nvSpPr>
          <p:spPr bwMode="auto">
            <a:xfrm>
              <a:off x="3011" y="2628"/>
              <a:ext cx="141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1" name="Rectangle 84"/>
            <p:cNvSpPr>
              <a:spLocks noChangeArrowheads="1"/>
            </p:cNvSpPr>
            <p:nvPr/>
          </p:nvSpPr>
          <p:spPr bwMode="auto">
            <a:xfrm>
              <a:off x="3061" y="2670"/>
              <a:ext cx="18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w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2" name="Rectangle 85"/>
            <p:cNvSpPr>
              <a:spLocks noChangeArrowheads="1"/>
            </p:cNvSpPr>
            <p:nvPr/>
          </p:nvSpPr>
          <p:spPr bwMode="auto">
            <a:xfrm>
              <a:off x="3176" y="2743"/>
              <a:ext cx="11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3" name="Rectangle 86"/>
            <p:cNvSpPr>
              <a:spLocks noChangeArrowheads="1"/>
            </p:cNvSpPr>
            <p:nvPr/>
          </p:nvSpPr>
          <p:spPr bwMode="auto">
            <a:xfrm>
              <a:off x="3242" y="2670"/>
              <a:ext cx="10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4" name="Rectangle 87"/>
            <p:cNvSpPr>
              <a:spLocks noChangeArrowheads="1"/>
            </p:cNvSpPr>
            <p:nvPr/>
          </p:nvSpPr>
          <p:spPr bwMode="auto">
            <a:xfrm>
              <a:off x="3280" y="2670"/>
              <a:ext cx="18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w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5" name="Rectangle 88"/>
            <p:cNvSpPr>
              <a:spLocks noChangeArrowheads="1"/>
            </p:cNvSpPr>
            <p:nvPr/>
          </p:nvSpPr>
          <p:spPr bwMode="auto">
            <a:xfrm>
              <a:off x="3396" y="2743"/>
              <a:ext cx="11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6" name="Rectangle 89"/>
            <p:cNvSpPr>
              <a:spLocks noChangeArrowheads="1"/>
            </p:cNvSpPr>
            <p:nvPr/>
          </p:nvSpPr>
          <p:spPr bwMode="auto">
            <a:xfrm>
              <a:off x="3469" y="2670"/>
              <a:ext cx="22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.D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7" name="Rectangle 90"/>
            <p:cNvSpPr>
              <a:spLocks noChangeArrowheads="1"/>
            </p:cNvSpPr>
            <p:nvPr/>
          </p:nvSpPr>
          <p:spPr bwMode="auto">
            <a:xfrm>
              <a:off x="3622" y="2743"/>
              <a:ext cx="21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T,R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8" name="Rectangle 91"/>
            <p:cNvSpPr>
              <a:spLocks noChangeArrowheads="1"/>
            </p:cNvSpPr>
            <p:nvPr/>
          </p:nvSpPr>
          <p:spPr bwMode="auto">
            <a:xfrm>
              <a:off x="3789" y="2743"/>
              <a:ext cx="7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29" name="Rectangle 92"/>
            <p:cNvSpPr>
              <a:spLocks noChangeArrowheads="1"/>
            </p:cNvSpPr>
            <p:nvPr/>
          </p:nvSpPr>
          <p:spPr bwMode="auto">
            <a:xfrm>
              <a:off x="225" y="2873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0" name="Rectangle 93"/>
            <p:cNvSpPr>
              <a:spLocks noChangeArrowheads="1"/>
            </p:cNvSpPr>
            <p:nvPr/>
          </p:nvSpPr>
          <p:spPr bwMode="auto">
            <a:xfrm>
              <a:off x="624" y="2873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1" name="Rectangle 94"/>
            <p:cNvSpPr>
              <a:spLocks noChangeArrowheads="1"/>
            </p:cNvSpPr>
            <p:nvPr/>
          </p:nvSpPr>
          <p:spPr bwMode="auto">
            <a:xfrm>
              <a:off x="1023" y="2873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2" name="Rectangle 95"/>
            <p:cNvSpPr>
              <a:spLocks noChangeArrowheads="1"/>
            </p:cNvSpPr>
            <p:nvPr/>
          </p:nvSpPr>
          <p:spPr bwMode="auto">
            <a:xfrm>
              <a:off x="1422" y="2873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3" name="Rectangle 96"/>
            <p:cNvSpPr>
              <a:spLocks noChangeArrowheads="1"/>
            </p:cNvSpPr>
            <p:nvPr/>
          </p:nvSpPr>
          <p:spPr bwMode="auto">
            <a:xfrm>
              <a:off x="1822" y="2873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4" name="Rectangle 97"/>
            <p:cNvSpPr>
              <a:spLocks noChangeArrowheads="1"/>
            </p:cNvSpPr>
            <p:nvPr/>
          </p:nvSpPr>
          <p:spPr bwMode="auto">
            <a:xfrm>
              <a:off x="2221" y="2873"/>
              <a:ext cx="1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5" name="Rectangle 98"/>
            <p:cNvSpPr>
              <a:spLocks noChangeArrowheads="1"/>
            </p:cNvSpPr>
            <p:nvPr/>
          </p:nvSpPr>
          <p:spPr bwMode="auto">
            <a:xfrm>
              <a:off x="2296" y="2873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6" name="Rectangle 99"/>
            <p:cNvSpPr>
              <a:spLocks noChangeArrowheads="1"/>
            </p:cNvSpPr>
            <p:nvPr/>
          </p:nvSpPr>
          <p:spPr bwMode="auto">
            <a:xfrm>
              <a:off x="2620" y="2873"/>
              <a:ext cx="32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        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7" name="Rectangle 100"/>
            <p:cNvSpPr>
              <a:spLocks noChangeArrowheads="1"/>
            </p:cNvSpPr>
            <p:nvPr/>
          </p:nvSpPr>
          <p:spPr bwMode="auto">
            <a:xfrm>
              <a:off x="2903" y="2873"/>
              <a:ext cx="23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T,R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8" name="Rectangle 101"/>
            <p:cNvSpPr>
              <a:spLocks noChangeArrowheads="1"/>
            </p:cNvSpPr>
            <p:nvPr/>
          </p:nvSpPr>
          <p:spPr bwMode="auto">
            <a:xfrm>
              <a:off x="3087" y="2873"/>
              <a:ext cx="7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39" name="Rectangle 102"/>
            <p:cNvSpPr>
              <a:spLocks noChangeArrowheads="1"/>
            </p:cNvSpPr>
            <p:nvPr/>
          </p:nvSpPr>
          <p:spPr bwMode="auto">
            <a:xfrm>
              <a:off x="2782" y="3068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0" name="Rectangle 103"/>
            <p:cNvSpPr>
              <a:spLocks noChangeArrowheads="1"/>
            </p:cNvSpPr>
            <p:nvPr/>
          </p:nvSpPr>
          <p:spPr bwMode="auto">
            <a:xfrm>
              <a:off x="225" y="3277"/>
              <a:ext cx="259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kolektivní efektivní, popř. ekvivalentní dávka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1" name="Rectangle 104"/>
            <p:cNvSpPr>
              <a:spLocks noChangeArrowheads="1"/>
            </p:cNvSpPr>
            <p:nvPr/>
          </p:nvSpPr>
          <p:spPr bwMode="auto">
            <a:xfrm>
              <a:off x="2666" y="3279"/>
              <a:ext cx="2863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, což je součet efektivních popř. ekvivalentních dávek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2" name="Rectangle 105"/>
            <p:cNvSpPr>
              <a:spLocks noChangeArrowheads="1"/>
            </p:cNvSpPr>
            <p:nvPr/>
          </p:nvSpPr>
          <p:spPr bwMode="auto">
            <a:xfrm>
              <a:off x="225" y="3421"/>
              <a:ext cx="59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všech jedn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3" name="Rectangle 106"/>
            <p:cNvSpPr>
              <a:spLocks noChangeArrowheads="1"/>
            </p:cNvSpPr>
            <p:nvPr/>
          </p:nvSpPr>
          <p:spPr bwMode="auto">
            <a:xfrm>
              <a:off x="753" y="3421"/>
              <a:ext cx="509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otlivců v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4" name="Rectangle 107"/>
            <p:cNvSpPr>
              <a:spLocks noChangeArrowheads="1"/>
            </p:cNvSpPr>
            <p:nvPr/>
          </p:nvSpPr>
          <p:spPr bwMode="auto">
            <a:xfrm>
              <a:off x="1190" y="3421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5" name="Rectangle 108"/>
            <p:cNvSpPr>
              <a:spLocks noChangeArrowheads="1"/>
            </p:cNvSpPr>
            <p:nvPr/>
          </p:nvSpPr>
          <p:spPr bwMode="auto">
            <a:xfrm>
              <a:off x="1221" y="3421"/>
              <a:ext cx="81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určité skupině,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46" name="Rectangle 109"/>
            <p:cNvSpPr>
              <a:spLocks noChangeArrowheads="1"/>
            </p:cNvSpPr>
            <p:nvPr/>
          </p:nvSpPr>
          <p:spPr bwMode="auto">
            <a:xfrm>
              <a:off x="1950" y="3421"/>
              <a:ext cx="84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58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16995"/>
              </p:ext>
            </p:extLst>
          </p:nvPr>
        </p:nvGraphicFramePr>
        <p:xfrm>
          <a:off x="827585" y="1052733"/>
          <a:ext cx="7344814" cy="5328594"/>
        </p:xfrm>
        <a:graphic>
          <a:graphicData uri="http://schemas.openxmlformats.org/drawingml/2006/table">
            <a:tbl>
              <a:tblPr/>
              <a:tblGrid>
                <a:gridCol w="2129014"/>
                <a:gridCol w="950467"/>
                <a:gridCol w="874170"/>
                <a:gridCol w="2356282"/>
                <a:gridCol w="1034881"/>
              </a:tblGrid>
              <a:tr h="592066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1" dirty="0">
                          <a:effectLst/>
                          <a:latin typeface="Times New Roman"/>
                          <a:ea typeface="Times New Roman"/>
                        </a:rPr>
                        <a:t>Tabulka č. 1 </a:t>
                      </a:r>
                      <a:br>
                        <a:rPr lang="cs-CZ" sz="10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cs-CZ" sz="1000" b="1" dirty="0">
                          <a:effectLst/>
                          <a:latin typeface="Times New Roman"/>
                          <a:ea typeface="Times New Roman"/>
                        </a:rPr>
                        <a:t>Radiační váhové faktory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800" b="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800" b="0" dirty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b="1" dirty="0">
                          <a:effectLst/>
                          <a:latin typeface="Times New Roman"/>
                          <a:ea typeface="Times New Roman"/>
                        </a:rPr>
                        <a:t>Tabulka č. 2</a:t>
                      </a:r>
                      <a:r>
                        <a:rPr lang="cs-CZ" sz="1000" b="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cs-CZ" sz="1000" b="1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cs-CZ" sz="10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cs-CZ" sz="1000" b="1" dirty="0">
                          <a:effectLst/>
                          <a:latin typeface="Times New Roman"/>
                          <a:ea typeface="Times New Roman"/>
                        </a:rPr>
                        <a:t>Tkáňové váhové faktory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800" b="0"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8099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Times New Roman"/>
                        </a:rPr>
                        <a:t>Typ záření a příp. energie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Radiační váhový faktor w</a:t>
                      </a:r>
                      <a:r>
                        <a:rPr lang="cs-CZ" sz="1000" baseline="-25000">
                          <a:effectLst/>
                          <a:latin typeface="Times New Roman"/>
                          <a:ea typeface="Times New Roman"/>
                        </a:rPr>
                        <a:t>R</a:t>
                      </a: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Tkáň, orgán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Tkáňový</a:t>
                      </a:r>
                      <a:br>
                        <a:rPr lang="cs-CZ" sz="100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váhový faktor w</a:t>
                      </a:r>
                      <a:r>
                        <a:rPr lang="cs-CZ" sz="1000" baseline="-25000">
                          <a:effectLst/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fotony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Gonády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0,20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elektrony, miony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Červená kostní dřeň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neutrony, méně než 10 keV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Tlusté střevo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neutrony, 10keV až 100 keV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Plíce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neutrony, 100 keV až 2 MeV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Žaludek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0,12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neutrony, 2 MeV až 20 MeV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Močový měchýř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neutrony, více než 20 MeV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Mléčná žláza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protony, více než 2 MeV,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65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Játra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(mimo odražené )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Jícen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částice alfa, těžká jádra,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652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Štítná žláza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štěpné fragmenty 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Kůže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0,01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Povrchy kostí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0,01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33">
                <a:tc>
                  <a:txBody>
                    <a:bodyPr/>
                    <a:lstStyle/>
                    <a:p>
                      <a:pPr marL="36195" marR="3619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>
                          <a:effectLst/>
                          <a:latin typeface="Times New Roman"/>
                          <a:ea typeface="Times New Roman"/>
                        </a:rPr>
                        <a:t>Ostatní orgány a tkáně*)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" marR="135255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cs-CZ" sz="1000" dirty="0">
                          <a:effectLst/>
                          <a:latin typeface="Times New Roman"/>
                          <a:ea typeface="Times New Roman"/>
                        </a:rPr>
                        <a:t>0,05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4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318"/>
            <a:ext cx="8208912" cy="64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6497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786"/>
            <a:ext cx="7992888" cy="668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65336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53988" y="1516856"/>
            <a:ext cx="8732837" cy="3106737"/>
            <a:chOff x="113" y="509"/>
            <a:chExt cx="5501" cy="1957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3" y="527"/>
              <a:ext cx="5443" cy="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47" y="509"/>
              <a:ext cx="489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Pro potřeby výpočtu jsou jako ostatní orgány a tkáně (zbytek těla) voleny následující tkáně a orgány: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69" y="751"/>
              <a:ext cx="150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nadledvinky, mozek, </a:t>
              </a:r>
              <a:r>
                <a:rPr kumimoji="0" lang="cs-CZ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vzestupn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800" y="751"/>
              <a:ext cx="360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á část tlustého střeva, tenké střevo, ledviny, svaly, slinivka břišní, slezina,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69" y="871"/>
              <a:ext cx="518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69" y="895"/>
              <a:ext cx="77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thymus, děloha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133" y="895"/>
              <a:ext cx="255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Hlavní seznam obsahuje orgány, které mohou být s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899" y="895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692" y="895"/>
              <a:ext cx="164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jistou pravděpodobností ozářeny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69" y="1015"/>
              <a:ext cx="764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69" y="1040"/>
              <a:ext cx="68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selektivně. O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007" y="1040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037" y="1040"/>
              <a:ext cx="60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některých z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599" y="1040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629" y="1040"/>
              <a:ext cx="26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nich je známo, že mohou být citlivější ke vzniku nádo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217" y="1040"/>
              <a:ext cx="133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ru</a:t>
              </a: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. Jestliže se i u ostatních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69" y="1184"/>
              <a:ext cx="5245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tkání a orgánů následně prokáže možnost rizika vzniku nádoru, budou rovněž se svou specifickou hodnotou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69" y="1328"/>
              <a:ext cx="1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w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54" y="1382"/>
              <a:ext cx="8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02" y="1328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544" y="1328"/>
              <a:ext cx="491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zahrnuty do hlavního seznamu, případně budou zařazeny do seznamu orgánů a tkání tvořících zbytek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69" y="1472"/>
              <a:ext cx="24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těla.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572" y="1472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369" y="1688"/>
              <a:ext cx="13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56" y="1688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86" y="1688"/>
              <a:ext cx="78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těch výjimečný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208" y="1688"/>
              <a:ext cx="4383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ch případech, při nichž tkáň nebo jeden orgán zařazený do zbytku těla obdrží ekvivalentní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4" name="Rectangle 32"/>
            <p:cNvSpPr>
              <a:spLocks noChangeArrowheads="1"/>
            </p:cNvSpPr>
            <p:nvPr/>
          </p:nvSpPr>
          <p:spPr bwMode="auto">
            <a:xfrm>
              <a:off x="369" y="1832"/>
              <a:ext cx="173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dávku přesahující nejvyšší dávku v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5" name="Rectangle 33"/>
            <p:cNvSpPr>
              <a:spLocks noChangeArrowheads="1"/>
            </p:cNvSpPr>
            <p:nvPr/>
          </p:nvSpPr>
          <p:spPr bwMode="auto">
            <a:xfrm>
              <a:off x="2093" y="1832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7" name="Rectangle 34"/>
            <p:cNvSpPr>
              <a:spLocks noChangeArrowheads="1"/>
            </p:cNvSpPr>
            <p:nvPr/>
          </p:nvSpPr>
          <p:spPr bwMode="auto">
            <a:xfrm>
              <a:off x="2125" y="1832"/>
              <a:ext cx="70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kterémkoliv z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8" name="Rectangle 35"/>
            <p:cNvSpPr>
              <a:spLocks noChangeArrowheads="1"/>
            </p:cNvSpPr>
            <p:nvPr/>
          </p:nvSpPr>
          <p:spPr bwMode="auto">
            <a:xfrm>
              <a:off x="2796" y="1832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9" name="Rectangle 36"/>
            <p:cNvSpPr>
              <a:spLocks noChangeArrowheads="1"/>
            </p:cNvSpPr>
            <p:nvPr/>
          </p:nvSpPr>
          <p:spPr bwMode="auto">
            <a:xfrm>
              <a:off x="2826" y="1832"/>
              <a:ext cx="145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dvanácti orgánů uvedených v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37"/>
            <p:cNvSpPr>
              <a:spLocks noChangeArrowheads="1"/>
            </p:cNvSpPr>
            <p:nvPr/>
          </p:nvSpPr>
          <p:spPr bwMode="auto">
            <a:xfrm>
              <a:off x="4265" y="1832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1" name="Rectangle 38"/>
            <p:cNvSpPr>
              <a:spLocks noChangeArrowheads="1"/>
            </p:cNvSpPr>
            <p:nvPr/>
          </p:nvSpPr>
          <p:spPr bwMode="auto">
            <a:xfrm>
              <a:off x="4296" y="1832"/>
              <a:ext cx="130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hlavním seznamu, měl by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2" name="Rectangle 39"/>
            <p:cNvSpPr>
              <a:spLocks noChangeArrowheads="1"/>
            </p:cNvSpPr>
            <p:nvPr/>
          </p:nvSpPr>
          <p:spPr bwMode="auto">
            <a:xfrm>
              <a:off x="369" y="1976"/>
              <a:ext cx="328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být pro takovou tkáň nebo orgán aplikován váhový faktor 0,025 a p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3" name="Rectangle 40"/>
            <p:cNvSpPr>
              <a:spLocks noChangeArrowheads="1"/>
            </p:cNvSpPr>
            <p:nvPr/>
          </p:nvSpPr>
          <p:spPr bwMode="auto">
            <a:xfrm>
              <a:off x="3601" y="1976"/>
              <a:ext cx="18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ro průměrnou dávku ostatního zbytku </a:t>
              </a:r>
              <a:endPara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4" name="Rectangle 41"/>
            <p:cNvSpPr>
              <a:spLocks noChangeArrowheads="1"/>
            </p:cNvSpPr>
            <p:nvPr/>
          </p:nvSpPr>
          <p:spPr bwMode="auto">
            <a:xfrm>
              <a:off x="369" y="2120"/>
              <a:ext cx="275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těla, tak jak byl vymezen výše, pak váhový faktor 0,025.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5" name="Rectangle 42"/>
            <p:cNvSpPr>
              <a:spLocks noChangeArrowheads="1"/>
            </p:cNvSpPr>
            <p:nvPr/>
          </p:nvSpPr>
          <p:spPr bwMode="auto">
            <a:xfrm>
              <a:off x="3085" y="2120"/>
              <a:ext cx="78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6" name="Rectangle 43"/>
            <p:cNvSpPr>
              <a:spLocks noChangeArrowheads="1"/>
            </p:cNvSpPr>
            <p:nvPr/>
          </p:nvSpPr>
          <p:spPr bwMode="auto">
            <a:xfrm>
              <a:off x="113" y="2258"/>
              <a:ext cx="8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15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406537" y="833917"/>
            <a:ext cx="814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i="1" dirty="0" err="1"/>
              <a:t>w</a:t>
            </a:r>
            <a:r>
              <a:rPr lang="cs-CZ" b="1" i="1" baseline="-25000" dirty="0" err="1"/>
              <a:t>T</a:t>
            </a:r>
            <a:r>
              <a:rPr lang="cs-CZ" b="1" baseline="-25000" dirty="0"/>
              <a:t> </a:t>
            </a:r>
            <a:r>
              <a:rPr lang="cs-CZ" b="1" dirty="0"/>
              <a:t>je tkáňový váhový faktor vyjadřující </a:t>
            </a:r>
            <a:r>
              <a:rPr lang="cs-CZ" b="1" dirty="0" err="1"/>
              <a:t>radiosenzitivitu</a:t>
            </a:r>
            <a:r>
              <a:rPr lang="cs-CZ" b="1" dirty="0"/>
              <a:t> terčového orgánu z hlediska stochastických účinků ionizujícího záření </a:t>
            </a:r>
          </a:p>
        </p:txBody>
      </p:sp>
    </p:spTree>
    <p:extLst>
      <p:ext uri="{BB962C8B-B14F-4D97-AF65-F5344CB8AC3E}">
        <p14:creationId xmlns:p14="http://schemas.microsoft.com/office/powerpoint/2010/main" val="27183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045"/>
            <a:ext cx="7848872" cy="648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17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4280"/>
            <a:ext cx="8352928" cy="637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81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/>
              <a:t>RTG záření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>
            <a:noAutofit/>
          </a:bodyPr>
          <a:lstStyle/>
          <a:p>
            <a:r>
              <a:rPr lang="cs-CZ" sz="1800" b="1" dirty="0"/>
              <a:t>E</a:t>
            </a:r>
            <a:r>
              <a:rPr lang="cs-CZ" sz="1800" b="1" dirty="0" smtClean="0"/>
              <a:t>lektromagnetické </a:t>
            </a:r>
            <a:r>
              <a:rPr lang="cs-CZ" sz="1800" b="1" dirty="0"/>
              <a:t>vlnění o velmi krátkých vlnových délkách a vysokých frekvencích</a:t>
            </a:r>
            <a:r>
              <a:rPr lang="cs-CZ" sz="1800" dirty="0"/>
              <a:t>. 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/>
              <a:t>J</a:t>
            </a:r>
            <a:r>
              <a:rPr lang="cs-CZ" sz="1800" dirty="0" smtClean="0"/>
              <a:t>eho </a:t>
            </a:r>
            <a:r>
              <a:rPr lang="cs-CZ" sz="1800" dirty="0"/>
              <a:t>vlnové délky odpovídají hodnotám </a:t>
            </a:r>
            <a:r>
              <a:rPr lang="cs-CZ" sz="1800" b="1" dirty="0"/>
              <a:t>10 nanometrů až 100 </a:t>
            </a:r>
            <a:r>
              <a:rPr lang="cs-CZ" sz="1800" b="1" dirty="0" err="1" smtClean="0"/>
              <a:t>pikometrů</a:t>
            </a:r>
            <a:r>
              <a:rPr lang="cs-CZ" sz="1800" dirty="0"/>
              <a:t> </a:t>
            </a:r>
            <a:r>
              <a:rPr lang="cs-CZ" sz="1800" dirty="0" smtClean="0"/>
              <a:t>(10</a:t>
            </a:r>
            <a:r>
              <a:rPr lang="cs-CZ" sz="1800" baseline="30000" dirty="0" smtClean="0"/>
              <a:t> −8</a:t>
            </a:r>
            <a:r>
              <a:rPr lang="cs-CZ" sz="1800" dirty="0" smtClean="0"/>
              <a:t> -  </a:t>
            </a:r>
            <a:r>
              <a:rPr lang="cs-CZ" sz="1800" dirty="0"/>
              <a:t>10</a:t>
            </a:r>
            <a:r>
              <a:rPr lang="cs-CZ" sz="1800" baseline="30000" dirty="0"/>
              <a:t> −</a:t>
            </a:r>
            <a:r>
              <a:rPr lang="cs-CZ" sz="1800" baseline="30000" dirty="0" smtClean="0"/>
              <a:t>12 </a:t>
            </a:r>
            <a:r>
              <a:rPr lang="cs-CZ" sz="1800" dirty="0" smtClean="0"/>
              <a:t>m)</a:t>
            </a:r>
          </a:p>
          <a:p>
            <a:endParaRPr lang="cs-CZ" sz="1800" baseline="30000" dirty="0"/>
          </a:p>
          <a:p>
            <a:r>
              <a:rPr lang="cs-CZ" sz="1800" dirty="0" smtClean="0"/>
              <a:t>Vzniká při přeměně energie rychle se pohybujících elektronů, které dopadají na povrch kovové elektrody, na energii elektromagnetického záření. Příkladem </a:t>
            </a:r>
            <a:r>
              <a:rPr lang="cs-CZ" sz="1800" dirty="0"/>
              <a:t>j</a:t>
            </a:r>
            <a:r>
              <a:rPr lang="cs-CZ" sz="1800" dirty="0" smtClean="0"/>
              <a:t>e rentgenka.</a:t>
            </a:r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Přirozené záření X vzniká za teplot milionů stupňů Celsia např. na Slunci a šíří se kosmem.</a:t>
            </a:r>
          </a:p>
          <a:p>
            <a:endParaRPr lang="cs-CZ" sz="1800" b="1" dirty="0"/>
          </a:p>
          <a:p>
            <a:endParaRPr lang="cs-CZ" sz="1800" baseline="30000" dirty="0" smtClean="0"/>
          </a:p>
          <a:p>
            <a:pPr marL="0" indent="0">
              <a:buNone/>
            </a:pPr>
            <a:r>
              <a:rPr lang="cs-CZ" sz="1800" dirty="0" smtClean="0"/>
              <a:t> </a:t>
            </a:r>
          </a:p>
          <a:p>
            <a:endParaRPr lang="cs-CZ" sz="1800" b="1" dirty="0"/>
          </a:p>
          <a:p>
            <a:endParaRPr lang="cs-CZ" sz="1800" dirty="0"/>
          </a:p>
        </p:txBody>
      </p:sp>
      <p:pic>
        <p:nvPicPr>
          <p:cNvPr id="6" name="Picture 2" descr="C:\Users\rtg\Desktop\rotacniano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289" y="3717032"/>
            <a:ext cx="340161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3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4133</Words>
  <Application>Microsoft Office PowerPoint</Application>
  <PresentationFormat>Předvádění na obrazovce (4:3)</PresentationFormat>
  <Paragraphs>552</Paragraphs>
  <Slides>61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3" baseType="lpstr">
      <vt:lpstr>Motiv systému Office</vt:lpstr>
      <vt:lpstr>Graf</vt:lpstr>
      <vt:lpstr>Radiační ochrana</vt:lpstr>
      <vt:lpstr>Prezentace aplikace PowerPoint</vt:lpstr>
      <vt:lpstr>Elektromagnetické spektrum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RTG záření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Veličiny a jednotky</vt:lpstr>
      <vt:lpstr>Fyzikální účinky ionizujícího záření</vt:lpstr>
      <vt:lpstr>Chemické účinky ionizujícího záření</vt:lpstr>
      <vt:lpstr>Biologické účinky ionizujícího záření</vt:lpstr>
      <vt:lpstr>Biologický efekt RTG a gama záření</vt:lpstr>
      <vt:lpstr>Prezentace aplikace PowerPoint</vt:lpstr>
      <vt:lpstr>Prezentace aplikace PowerPoint</vt:lpstr>
      <vt:lpstr>Účinky záření na lidský organizmus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úrovní ozáření a jejich příznaků</vt:lpstr>
      <vt:lpstr>Prezentace aplikace PowerPoint</vt:lpstr>
      <vt:lpstr>Prezentace aplikace PowerPoint</vt:lpstr>
      <vt:lpstr>Porovnání radiačních dávek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Porovnání některých radiačních dávek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Radiační ochrana</dc:title>
  <dc:creator>NTB</dc:creator>
  <cp:lastModifiedBy>NTB</cp:lastModifiedBy>
  <cp:revision>109</cp:revision>
  <cp:lastPrinted>2012-02-14T09:16:38Z</cp:lastPrinted>
  <dcterms:created xsi:type="dcterms:W3CDTF">2012-01-21T12:50:42Z</dcterms:created>
  <dcterms:modified xsi:type="dcterms:W3CDTF">2015-06-13T17:32:33Z</dcterms:modified>
</cp:coreProperties>
</file>