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411" r:id="rId2"/>
    <p:sldId id="418" r:id="rId3"/>
    <p:sldId id="420" r:id="rId4"/>
    <p:sldId id="422" r:id="rId5"/>
    <p:sldId id="538" r:id="rId6"/>
    <p:sldId id="425" r:id="rId7"/>
    <p:sldId id="426" r:id="rId8"/>
    <p:sldId id="536" r:id="rId9"/>
    <p:sldId id="427" r:id="rId10"/>
    <p:sldId id="478" r:id="rId11"/>
    <p:sldId id="428" r:id="rId12"/>
    <p:sldId id="421" r:id="rId13"/>
    <p:sldId id="429" r:id="rId14"/>
    <p:sldId id="430" r:id="rId15"/>
    <p:sldId id="432" r:id="rId16"/>
    <p:sldId id="435" r:id="rId17"/>
    <p:sldId id="436" r:id="rId18"/>
    <p:sldId id="512" r:id="rId19"/>
    <p:sldId id="514" r:id="rId20"/>
    <p:sldId id="515" r:id="rId21"/>
    <p:sldId id="481" r:id="rId22"/>
    <p:sldId id="483" r:id="rId23"/>
    <p:sldId id="482" r:id="rId24"/>
    <p:sldId id="484" r:id="rId25"/>
    <p:sldId id="485" r:id="rId26"/>
    <p:sldId id="487" r:id="rId27"/>
    <p:sldId id="516" r:id="rId28"/>
    <p:sldId id="434" r:id="rId29"/>
    <p:sldId id="541" r:id="rId30"/>
    <p:sldId id="479" r:id="rId31"/>
    <p:sldId id="519" r:id="rId32"/>
    <p:sldId id="520" r:id="rId33"/>
    <p:sldId id="521" r:id="rId34"/>
    <p:sldId id="522" r:id="rId35"/>
    <p:sldId id="523" r:id="rId36"/>
    <p:sldId id="528" r:id="rId37"/>
    <p:sldId id="524" r:id="rId38"/>
    <p:sldId id="542" r:id="rId39"/>
    <p:sldId id="543" r:id="rId40"/>
    <p:sldId id="544" r:id="rId41"/>
    <p:sldId id="525" r:id="rId42"/>
    <p:sldId id="539" r:id="rId43"/>
    <p:sldId id="540" r:id="rId44"/>
    <p:sldId id="529" r:id="rId45"/>
    <p:sldId id="530" r:id="rId46"/>
    <p:sldId id="531" r:id="rId47"/>
    <p:sldId id="532" r:id="rId48"/>
    <p:sldId id="533" r:id="rId49"/>
    <p:sldId id="534" r:id="rId50"/>
    <p:sldId id="467" r:id="rId51"/>
    <p:sldId id="488" r:id="rId52"/>
    <p:sldId id="468" r:id="rId53"/>
    <p:sldId id="489" r:id="rId54"/>
    <p:sldId id="469" r:id="rId55"/>
    <p:sldId id="491" r:id="rId56"/>
    <p:sldId id="492" r:id="rId57"/>
    <p:sldId id="495" r:id="rId58"/>
    <p:sldId id="496" r:id="rId59"/>
    <p:sldId id="490" r:id="rId60"/>
    <p:sldId id="497" r:id="rId61"/>
    <p:sldId id="498" r:id="rId62"/>
    <p:sldId id="499" r:id="rId63"/>
    <p:sldId id="500" r:id="rId64"/>
    <p:sldId id="501" r:id="rId65"/>
    <p:sldId id="502" r:id="rId66"/>
    <p:sldId id="503" r:id="rId67"/>
    <p:sldId id="504" r:id="rId68"/>
    <p:sldId id="505" r:id="rId69"/>
    <p:sldId id="506" r:id="rId70"/>
    <p:sldId id="507" r:id="rId71"/>
    <p:sldId id="508" r:id="rId72"/>
    <p:sldId id="509" r:id="rId73"/>
    <p:sldId id="438" r:id="rId74"/>
    <p:sldId id="494" r:id="rId75"/>
    <p:sldId id="448" r:id="rId76"/>
    <p:sldId id="449" r:id="rId77"/>
    <p:sldId id="537" r:id="rId78"/>
    <p:sldId id="450" r:id="rId79"/>
    <p:sldId id="535" r:id="rId8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2" autoAdjust="0"/>
    <p:restoredTop sz="94660"/>
  </p:normalViewPr>
  <p:slideViewPr>
    <p:cSldViewPr>
      <p:cViewPr varScale="1">
        <p:scale>
          <a:sx n="53" d="100"/>
          <a:sy n="53" d="100"/>
        </p:scale>
        <p:origin x="-67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B6AE30-FC8D-454A-B779-9882B1DD51B4}" type="datetimeFigureOut">
              <a:rPr lang="cs-CZ" smtClean="0"/>
              <a:t>13.6.2015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D127D8-F4C3-4633-966F-39A84F1503E2}" type="slidenum">
              <a:rPr lang="cs-CZ" smtClean="0"/>
              <a:t>‹#›</a:t>
            </a:fld>
            <a:endParaRPr lang="cs-CZ"/>
          </a:p>
        </p:txBody>
      </p:sp>
    </p:spTree>
    <p:extLst>
      <p:ext uri="{BB962C8B-B14F-4D97-AF65-F5344CB8AC3E}">
        <p14:creationId xmlns:p14="http://schemas.microsoft.com/office/powerpoint/2010/main" val="270480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F186BE7-C150-4AF5-AE8D-8115ADCCCB06}" type="datetimeFigureOut">
              <a:rPr lang="cs-CZ" smtClean="0"/>
              <a:t>13.6.2015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FBD87DE-18E6-486E-AEAB-B3BAFE757A9A}" type="slidenum">
              <a:rPr lang="cs-CZ" smtClean="0"/>
              <a:t>‹#›</a:t>
            </a:fld>
            <a:endParaRPr lang="cs-CZ"/>
          </a:p>
        </p:txBody>
      </p:sp>
    </p:spTree>
    <p:extLst>
      <p:ext uri="{BB962C8B-B14F-4D97-AF65-F5344CB8AC3E}">
        <p14:creationId xmlns:p14="http://schemas.microsoft.com/office/powerpoint/2010/main" val="779874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F186BE7-C150-4AF5-AE8D-8115ADCCCB06}" type="datetimeFigureOut">
              <a:rPr lang="cs-CZ" smtClean="0"/>
              <a:t>13.6.2015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FBD87DE-18E6-486E-AEAB-B3BAFE757A9A}" type="slidenum">
              <a:rPr lang="cs-CZ" smtClean="0"/>
              <a:t>‹#›</a:t>
            </a:fld>
            <a:endParaRPr lang="cs-CZ"/>
          </a:p>
        </p:txBody>
      </p:sp>
    </p:spTree>
    <p:extLst>
      <p:ext uri="{BB962C8B-B14F-4D97-AF65-F5344CB8AC3E}">
        <p14:creationId xmlns:p14="http://schemas.microsoft.com/office/powerpoint/2010/main" val="4141202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F186BE7-C150-4AF5-AE8D-8115ADCCCB06}" type="datetimeFigureOut">
              <a:rPr lang="cs-CZ" smtClean="0"/>
              <a:t>13.6.2015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FBD87DE-18E6-486E-AEAB-B3BAFE757A9A}" type="slidenum">
              <a:rPr lang="cs-CZ" smtClean="0"/>
              <a:t>‹#›</a:t>
            </a:fld>
            <a:endParaRPr lang="cs-CZ"/>
          </a:p>
        </p:txBody>
      </p:sp>
    </p:spTree>
    <p:extLst>
      <p:ext uri="{BB962C8B-B14F-4D97-AF65-F5344CB8AC3E}">
        <p14:creationId xmlns:p14="http://schemas.microsoft.com/office/powerpoint/2010/main" val="307868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F186BE7-C150-4AF5-AE8D-8115ADCCCB06}" type="datetimeFigureOut">
              <a:rPr lang="cs-CZ" smtClean="0"/>
              <a:t>13.6.2015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FBD87DE-18E6-486E-AEAB-B3BAFE757A9A}" type="slidenum">
              <a:rPr lang="cs-CZ" smtClean="0"/>
              <a:t>‹#›</a:t>
            </a:fld>
            <a:endParaRPr lang="cs-CZ"/>
          </a:p>
        </p:txBody>
      </p:sp>
    </p:spTree>
    <p:extLst>
      <p:ext uri="{BB962C8B-B14F-4D97-AF65-F5344CB8AC3E}">
        <p14:creationId xmlns:p14="http://schemas.microsoft.com/office/powerpoint/2010/main" val="326045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F186BE7-C150-4AF5-AE8D-8115ADCCCB06}" type="datetimeFigureOut">
              <a:rPr lang="cs-CZ" smtClean="0"/>
              <a:t>13.6.2015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FBD87DE-18E6-486E-AEAB-B3BAFE757A9A}" type="slidenum">
              <a:rPr lang="cs-CZ" smtClean="0"/>
              <a:t>‹#›</a:t>
            </a:fld>
            <a:endParaRPr lang="cs-CZ"/>
          </a:p>
        </p:txBody>
      </p:sp>
    </p:spTree>
    <p:extLst>
      <p:ext uri="{BB962C8B-B14F-4D97-AF65-F5344CB8AC3E}">
        <p14:creationId xmlns:p14="http://schemas.microsoft.com/office/powerpoint/2010/main" val="144221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F186BE7-C150-4AF5-AE8D-8115ADCCCB06}" type="datetimeFigureOut">
              <a:rPr lang="cs-CZ" smtClean="0"/>
              <a:t>13.6.2015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FBD87DE-18E6-486E-AEAB-B3BAFE757A9A}" type="slidenum">
              <a:rPr lang="cs-CZ" smtClean="0"/>
              <a:t>‹#›</a:t>
            </a:fld>
            <a:endParaRPr lang="cs-CZ"/>
          </a:p>
        </p:txBody>
      </p:sp>
    </p:spTree>
    <p:extLst>
      <p:ext uri="{BB962C8B-B14F-4D97-AF65-F5344CB8AC3E}">
        <p14:creationId xmlns:p14="http://schemas.microsoft.com/office/powerpoint/2010/main" val="1205689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F186BE7-C150-4AF5-AE8D-8115ADCCCB06}" type="datetimeFigureOut">
              <a:rPr lang="cs-CZ" smtClean="0"/>
              <a:t>13.6.2015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FBD87DE-18E6-486E-AEAB-B3BAFE757A9A}" type="slidenum">
              <a:rPr lang="cs-CZ" smtClean="0"/>
              <a:t>‹#›</a:t>
            </a:fld>
            <a:endParaRPr lang="cs-CZ"/>
          </a:p>
        </p:txBody>
      </p:sp>
    </p:spTree>
    <p:extLst>
      <p:ext uri="{BB962C8B-B14F-4D97-AF65-F5344CB8AC3E}">
        <p14:creationId xmlns:p14="http://schemas.microsoft.com/office/powerpoint/2010/main" val="2073003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F186BE7-C150-4AF5-AE8D-8115ADCCCB06}" type="datetimeFigureOut">
              <a:rPr lang="cs-CZ" smtClean="0"/>
              <a:t>13.6.2015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FBD87DE-18E6-486E-AEAB-B3BAFE757A9A}" type="slidenum">
              <a:rPr lang="cs-CZ" smtClean="0"/>
              <a:t>‹#›</a:t>
            </a:fld>
            <a:endParaRPr lang="cs-CZ"/>
          </a:p>
        </p:txBody>
      </p:sp>
    </p:spTree>
    <p:extLst>
      <p:ext uri="{BB962C8B-B14F-4D97-AF65-F5344CB8AC3E}">
        <p14:creationId xmlns:p14="http://schemas.microsoft.com/office/powerpoint/2010/main" val="4185220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F186BE7-C150-4AF5-AE8D-8115ADCCCB06}" type="datetimeFigureOut">
              <a:rPr lang="cs-CZ" smtClean="0"/>
              <a:t>13.6.2015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FBD87DE-18E6-486E-AEAB-B3BAFE757A9A}" type="slidenum">
              <a:rPr lang="cs-CZ" smtClean="0"/>
              <a:t>‹#›</a:t>
            </a:fld>
            <a:endParaRPr lang="cs-CZ"/>
          </a:p>
        </p:txBody>
      </p:sp>
    </p:spTree>
    <p:extLst>
      <p:ext uri="{BB962C8B-B14F-4D97-AF65-F5344CB8AC3E}">
        <p14:creationId xmlns:p14="http://schemas.microsoft.com/office/powerpoint/2010/main" val="410270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F186BE7-C150-4AF5-AE8D-8115ADCCCB06}" type="datetimeFigureOut">
              <a:rPr lang="cs-CZ" smtClean="0"/>
              <a:t>13.6.2015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FBD87DE-18E6-486E-AEAB-B3BAFE757A9A}" type="slidenum">
              <a:rPr lang="cs-CZ" smtClean="0"/>
              <a:t>‹#›</a:t>
            </a:fld>
            <a:endParaRPr lang="cs-CZ"/>
          </a:p>
        </p:txBody>
      </p:sp>
    </p:spTree>
    <p:extLst>
      <p:ext uri="{BB962C8B-B14F-4D97-AF65-F5344CB8AC3E}">
        <p14:creationId xmlns:p14="http://schemas.microsoft.com/office/powerpoint/2010/main" val="3546603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F186BE7-C150-4AF5-AE8D-8115ADCCCB06}" type="datetimeFigureOut">
              <a:rPr lang="cs-CZ" smtClean="0"/>
              <a:t>13.6.2015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FBD87DE-18E6-486E-AEAB-B3BAFE757A9A}" type="slidenum">
              <a:rPr lang="cs-CZ" smtClean="0"/>
              <a:t>‹#›</a:t>
            </a:fld>
            <a:endParaRPr lang="cs-CZ"/>
          </a:p>
        </p:txBody>
      </p:sp>
    </p:spTree>
    <p:extLst>
      <p:ext uri="{BB962C8B-B14F-4D97-AF65-F5344CB8AC3E}">
        <p14:creationId xmlns:p14="http://schemas.microsoft.com/office/powerpoint/2010/main" val="2120168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86BE7-C150-4AF5-AE8D-8115ADCCCB06}" type="datetimeFigureOut">
              <a:rPr lang="cs-CZ" smtClean="0"/>
              <a:t>13.6.2015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D87DE-18E6-486E-AEAB-B3BAFE757A9A}" type="slidenum">
              <a:rPr lang="cs-CZ" smtClean="0"/>
              <a:t>‹#›</a:t>
            </a:fld>
            <a:endParaRPr lang="cs-CZ"/>
          </a:p>
        </p:txBody>
      </p:sp>
    </p:spTree>
    <p:extLst>
      <p:ext uri="{BB962C8B-B14F-4D97-AF65-F5344CB8AC3E}">
        <p14:creationId xmlns:p14="http://schemas.microsoft.com/office/powerpoint/2010/main" val="1992592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pravnipredpisy.cz/predpisy/ZAKONY/1997/018997/Sb_018997_------_.php"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556792"/>
            <a:ext cx="8229600" cy="1143000"/>
          </a:xfrm>
        </p:spPr>
        <p:txBody>
          <a:bodyPr/>
          <a:lstStyle/>
          <a:p>
            <a:r>
              <a:rPr lang="cs-CZ" dirty="0" smtClean="0"/>
              <a:t>Radiační ochrana 3</a:t>
            </a:r>
            <a:endParaRPr lang="cs-CZ" dirty="0"/>
          </a:p>
        </p:txBody>
      </p:sp>
    </p:spTree>
    <p:extLst>
      <p:ext uri="{BB962C8B-B14F-4D97-AF65-F5344CB8AC3E}">
        <p14:creationId xmlns:p14="http://schemas.microsoft.com/office/powerpoint/2010/main" val="2290781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512" y="49427"/>
            <a:ext cx="8856984" cy="6912768"/>
          </a:xfrm>
        </p:spPr>
        <p:txBody>
          <a:bodyPr>
            <a:noAutofit/>
          </a:bodyPr>
          <a:lstStyle/>
          <a:p>
            <a:pPr marL="0" indent="0">
              <a:buNone/>
            </a:pPr>
            <a:r>
              <a:rPr lang="cs-CZ" sz="1600" b="1" u="sng" dirty="0" smtClean="0"/>
              <a:t>Jaderná elektrárna </a:t>
            </a:r>
          </a:p>
          <a:p>
            <a:pPr marL="0" indent="0">
              <a:buNone/>
            </a:pPr>
            <a:endParaRPr lang="cs-CZ" sz="1600" dirty="0"/>
          </a:p>
          <a:p>
            <a:pPr marL="0" indent="0">
              <a:buNone/>
            </a:pPr>
            <a:r>
              <a:rPr lang="cs-CZ" sz="1600" dirty="0" smtClean="0"/>
              <a:t>je </a:t>
            </a:r>
            <a:r>
              <a:rPr lang="cs-CZ" sz="1600" dirty="0"/>
              <a:t>zařízení, sloužící k přeměně vazebné energie jader těžkých prvků na elektrickou energii. </a:t>
            </a:r>
            <a:endParaRPr lang="cs-CZ" sz="1600" dirty="0" smtClean="0"/>
          </a:p>
          <a:p>
            <a:r>
              <a:rPr lang="cs-CZ" sz="1600" dirty="0" smtClean="0"/>
              <a:t>Skládá </a:t>
            </a:r>
            <a:r>
              <a:rPr lang="cs-CZ" sz="1600" dirty="0"/>
              <a:t>se obvykle z jaderného reaktoru, parní turbíny s elektrickým generátorem a z mnoha dalších pomocných provozů. </a:t>
            </a:r>
            <a:endParaRPr lang="cs-CZ" sz="1600" dirty="0" smtClean="0"/>
          </a:p>
          <a:p>
            <a:r>
              <a:rPr lang="cs-CZ" sz="1600" dirty="0" smtClean="0"/>
              <a:t>Jaderné </a:t>
            </a:r>
            <a:r>
              <a:rPr lang="cs-CZ" sz="1600" dirty="0"/>
              <a:t>elektrárny jsou jednookruhové a dvouokruhové. </a:t>
            </a:r>
            <a:endParaRPr lang="cs-CZ" sz="1600" dirty="0" smtClean="0"/>
          </a:p>
          <a:p>
            <a:pPr marL="0" indent="0">
              <a:buNone/>
            </a:pPr>
            <a:r>
              <a:rPr lang="cs-CZ" sz="1600" dirty="0" smtClean="0"/>
              <a:t>a/ u </a:t>
            </a:r>
            <a:r>
              <a:rPr lang="cs-CZ" sz="1600" b="1" dirty="0"/>
              <a:t>jednookruhové</a:t>
            </a:r>
            <a:r>
              <a:rPr lang="cs-CZ" sz="1600" dirty="0"/>
              <a:t> jaderné elektrárny se pára vyrobená v jaderném reaktoru přivádí </a:t>
            </a:r>
            <a:r>
              <a:rPr lang="cs-CZ" sz="1600" dirty="0" smtClean="0"/>
              <a:t>přímo do turbíny, b/ u </a:t>
            </a:r>
            <a:r>
              <a:rPr lang="cs-CZ" sz="1600" b="1" dirty="0"/>
              <a:t>dvouokruhové</a:t>
            </a:r>
            <a:r>
              <a:rPr lang="cs-CZ" sz="1600" dirty="0"/>
              <a:t> se teplo z reaktoru odvádí teplonosnou látkou primárním </a:t>
            </a:r>
            <a:r>
              <a:rPr lang="cs-CZ" sz="1600" dirty="0" smtClean="0"/>
              <a:t>okruhem do </a:t>
            </a:r>
            <a:r>
              <a:rPr lang="cs-CZ" sz="1600" dirty="0"/>
              <a:t>výměníku tepla (parního generátoru), kde vzniká pára, která se sekundárním </a:t>
            </a:r>
            <a:r>
              <a:rPr lang="cs-CZ" sz="1600" dirty="0" smtClean="0"/>
              <a:t>okruhem přivádí </a:t>
            </a:r>
            <a:r>
              <a:rPr lang="cs-CZ" sz="1600" dirty="0"/>
              <a:t>k turbíně pohánějící alternátor. </a:t>
            </a:r>
          </a:p>
          <a:p>
            <a:r>
              <a:rPr lang="cs-CZ" sz="1600" dirty="0"/>
              <a:t>V alternátoru se energie vodní páry mění na </a:t>
            </a:r>
            <a:r>
              <a:rPr lang="cs-CZ" sz="1600" dirty="0" smtClean="0"/>
              <a:t>elektrickou</a:t>
            </a:r>
            <a:r>
              <a:rPr lang="cs-CZ" sz="1600" dirty="0"/>
              <a:t>. Poté se pára opět chladí v chladících věžích a celý proces se opakuje.</a:t>
            </a:r>
          </a:p>
          <a:p>
            <a:r>
              <a:rPr lang="cs-CZ" sz="1600" dirty="0"/>
              <a:t>Zjednodušeně můžeme říci, že jaderná elektrárna je tepelná elektrárna a od klasické tepelné elektrárny se liší v podstatě jen zdrojem tepla potřebného ke vzniku páry. Teplo nevzniká spalováním fosilního paliva, ale </a:t>
            </a:r>
            <a:r>
              <a:rPr lang="cs-CZ" sz="1600" b="1" dirty="0"/>
              <a:t>štěpením uranu </a:t>
            </a:r>
            <a:r>
              <a:rPr lang="cs-CZ" sz="1600" b="1" baseline="30000" dirty="0"/>
              <a:t>235</a:t>
            </a:r>
            <a:r>
              <a:rPr lang="cs-CZ" sz="1600" b="1" dirty="0"/>
              <a:t>U </a:t>
            </a:r>
            <a:r>
              <a:rPr lang="cs-CZ" sz="1600" b="1" dirty="0" smtClean="0"/>
              <a:t>v </a:t>
            </a:r>
            <a:r>
              <a:rPr lang="cs-CZ" sz="1600" b="1" dirty="0"/>
              <a:t>jaderném reaktoru</a:t>
            </a:r>
            <a:r>
              <a:rPr lang="cs-CZ" sz="1600" dirty="0"/>
              <a:t>. Vzniklá pára pohání turbínu a generátor vyrábí elektrickou energii. </a:t>
            </a:r>
          </a:p>
          <a:p>
            <a:r>
              <a:rPr lang="cs-CZ" sz="1600" dirty="0" smtClean="0"/>
              <a:t>Jaderné </a:t>
            </a:r>
            <a:r>
              <a:rPr lang="cs-CZ" sz="1600" dirty="0"/>
              <a:t>elektrárny, pracující dnes v mnoha zemích světa, se liší jak typem reaktorů, tak i různým konstrukčním a stavebním provedením.</a:t>
            </a:r>
          </a:p>
          <a:p>
            <a:r>
              <a:rPr lang="cs-CZ" sz="1600" dirty="0" smtClean="0"/>
              <a:t>Největším </a:t>
            </a:r>
            <a:r>
              <a:rPr lang="cs-CZ" sz="1600" dirty="0"/>
              <a:t>problémem radioaktivních elektráren je odpad, který je radioaktivní ještě stovky až tisíce let po použití v elektrárně. Svět tudíž řeší problém, kde by se měl odpad uskladňovat.</a:t>
            </a:r>
          </a:p>
          <a:p>
            <a:pPr marL="0" indent="0">
              <a:buNone/>
            </a:pPr>
            <a:endParaRPr lang="cs-CZ" sz="1600" dirty="0" smtClean="0"/>
          </a:p>
          <a:p>
            <a:r>
              <a:rPr lang="cs-CZ" sz="1600" dirty="0" smtClean="0"/>
              <a:t>1951 </a:t>
            </a:r>
            <a:r>
              <a:rPr lang="cs-CZ" sz="1600" dirty="0"/>
              <a:t>- vyrobeno první zařízení na výrobu energie (USA)</a:t>
            </a:r>
          </a:p>
          <a:p>
            <a:r>
              <a:rPr lang="cs-CZ" sz="1600" dirty="0"/>
              <a:t>1954 - první pokusná jaderná elektrárna (Rusko)</a:t>
            </a:r>
          </a:p>
          <a:p>
            <a:r>
              <a:rPr lang="cs-CZ" sz="1600" dirty="0" smtClean="0"/>
              <a:t>Česká </a:t>
            </a:r>
            <a:r>
              <a:rPr lang="cs-CZ" sz="1600" dirty="0"/>
              <a:t>republika: Dukovany (1985), Temelín (</a:t>
            </a:r>
            <a:r>
              <a:rPr lang="cs-CZ" sz="1600" dirty="0" smtClean="0"/>
              <a:t>2002)</a:t>
            </a:r>
            <a:endParaRPr lang="cs-CZ" sz="1600" dirty="0"/>
          </a:p>
          <a:p>
            <a:endParaRPr lang="cs-CZ" sz="1600" dirty="0"/>
          </a:p>
        </p:txBody>
      </p:sp>
    </p:spTree>
    <p:extLst>
      <p:ext uri="{BB962C8B-B14F-4D97-AF65-F5344CB8AC3E}">
        <p14:creationId xmlns:p14="http://schemas.microsoft.com/office/powerpoint/2010/main" val="2195259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332656"/>
            <a:ext cx="8568952" cy="6525344"/>
          </a:xfrm>
        </p:spPr>
        <p:txBody>
          <a:bodyPr>
            <a:normAutofit lnSpcReduction="10000"/>
          </a:bodyPr>
          <a:lstStyle/>
          <a:p>
            <a:pPr marL="0" indent="0">
              <a:buNone/>
            </a:pPr>
            <a:r>
              <a:rPr lang="cs-CZ" sz="1800" b="1" dirty="0"/>
              <a:t>1. Moderace neutronů </a:t>
            </a:r>
            <a:r>
              <a:rPr lang="cs-CZ" sz="1800" dirty="0"/>
              <a:t>(lat. </a:t>
            </a:r>
            <a:r>
              <a:rPr lang="cs-CZ" sz="1800" i="1" dirty="0" err="1"/>
              <a:t>moderari</a:t>
            </a:r>
            <a:r>
              <a:rPr lang="cs-CZ" sz="1800" i="1" dirty="0"/>
              <a:t> = mírnit, </a:t>
            </a:r>
            <a:r>
              <a:rPr lang="cs-CZ" sz="1800" i="1" dirty="0" err="1"/>
              <a:t>krotit,zdržovat,zpomalovat</a:t>
            </a:r>
            <a:r>
              <a:rPr lang="cs-CZ" sz="1800" dirty="0" smtClean="0"/>
              <a:t>)</a:t>
            </a:r>
          </a:p>
          <a:p>
            <a:endParaRPr lang="cs-CZ" sz="1800" dirty="0"/>
          </a:p>
          <a:p>
            <a:r>
              <a:rPr lang="cs-CZ" sz="1800" dirty="0" smtClean="0"/>
              <a:t>Neutrony </a:t>
            </a:r>
            <a:r>
              <a:rPr lang="cs-CZ" sz="1800" dirty="0"/>
              <a:t>emitované při štěpení, které mají většinou poměrně vysoké energie (v průměru asi 1,5MeV), se </a:t>
            </a:r>
            <a:r>
              <a:rPr lang="cs-CZ" sz="1800" b="1" dirty="0"/>
              <a:t>zpomalují</a:t>
            </a:r>
            <a:r>
              <a:rPr lang="cs-CZ" sz="1800" dirty="0"/>
              <a:t> </a:t>
            </a:r>
            <a:r>
              <a:rPr lang="cs-CZ" sz="1800" dirty="0" smtClean="0"/>
              <a:t> </a:t>
            </a:r>
            <a:r>
              <a:rPr lang="cs-CZ" sz="1800" dirty="0"/>
              <a:t>na "tepelnou" energii cca 2,5eV </a:t>
            </a:r>
            <a:r>
              <a:rPr lang="cs-CZ" sz="1800" dirty="0" smtClean="0"/>
              <a:t>interakcí </a:t>
            </a:r>
            <a:r>
              <a:rPr lang="cs-CZ" sz="1800" dirty="0"/>
              <a:t>s látkami o nízké jaderné hmotnosti - tzv. </a:t>
            </a:r>
            <a:r>
              <a:rPr lang="cs-CZ" sz="1800" b="1" dirty="0"/>
              <a:t>moderátory</a:t>
            </a:r>
            <a:r>
              <a:rPr lang="cs-CZ" sz="1800" dirty="0"/>
              <a:t>, aby tyto neutrony zůstaly dostatečně dlouho zachovány v reakčním prostoru pro uskutečnění dalšího </a:t>
            </a:r>
            <a:r>
              <a:rPr lang="cs-CZ" sz="1800" dirty="0" smtClean="0"/>
              <a:t>štěpení.</a:t>
            </a:r>
          </a:p>
          <a:p>
            <a:endParaRPr lang="cs-CZ" sz="1800" dirty="0" smtClean="0"/>
          </a:p>
          <a:p>
            <a:r>
              <a:rPr lang="cs-CZ" sz="1800" dirty="0" smtClean="0"/>
              <a:t>Jako </a:t>
            </a:r>
            <a:r>
              <a:rPr lang="cs-CZ" sz="1800" dirty="0"/>
              <a:t>moderátory </a:t>
            </a:r>
            <a:r>
              <a:rPr lang="cs-CZ" sz="1800" dirty="0" smtClean="0"/>
              <a:t>jsou nejvhodnější látky </a:t>
            </a:r>
            <a:r>
              <a:rPr lang="cs-CZ" sz="1800" dirty="0"/>
              <a:t>obsahující </a:t>
            </a:r>
            <a:r>
              <a:rPr lang="cs-CZ" sz="1800" b="1" dirty="0"/>
              <a:t>lehká jádra</a:t>
            </a:r>
            <a:r>
              <a:rPr lang="cs-CZ" sz="1800" dirty="0"/>
              <a:t>, neboť podle zákona zachování hybnosti a energie je při pružné srážce neutronu s lehkým jádrem předána největší hybnost a </a:t>
            </a:r>
            <a:r>
              <a:rPr lang="cs-CZ" sz="1800" dirty="0" smtClean="0"/>
              <a:t>energie.</a:t>
            </a:r>
          </a:p>
          <a:p>
            <a:pPr marL="0" indent="0">
              <a:buNone/>
            </a:pPr>
            <a:r>
              <a:rPr lang="cs-CZ" sz="1800" dirty="0" smtClean="0"/>
              <a:t> </a:t>
            </a:r>
            <a:endParaRPr lang="cs-CZ" sz="1800" dirty="0"/>
          </a:p>
          <a:p>
            <a:r>
              <a:rPr lang="cs-CZ" sz="1800" dirty="0" smtClean="0"/>
              <a:t>Naopak </a:t>
            </a:r>
            <a:r>
              <a:rPr lang="cs-CZ" sz="1800" dirty="0"/>
              <a:t>při srážce neutronu s těžkým jádrem dojde k odrazu a kinetická energie neutronu se změní jen málo. Můžeme si to představit v analogii pingpongového míčku jako neutronu, dalšího míčku jako lehkého jádra a kulečníkové koule jako těžkého jádra. Při nárazu letícího míčku do jiného (stojícího) míčku je předána </a:t>
            </a:r>
            <a:r>
              <a:rPr lang="cs-CZ" sz="1800" dirty="0" smtClean="0"/>
              <a:t>více než </a:t>
            </a:r>
            <a:r>
              <a:rPr lang="cs-CZ" sz="1800" dirty="0"/>
              <a:t>polovina energie, zatímco při nárazu do kulečníkové koule se tato sotva pohne z místa a míček se odrazí s téměř původní hodnotou kinetické energie</a:t>
            </a:r>
            <a:r>
              <a:rPr lang="cs-CZ" sz="1800" dirty="0" smtClean="0"/>
              <a:t>.</a:t>
            </a:r>
          </a:p>
          <a:p>
            <a:endParaRPr lang="cs-CZ" sz="1800" dirty="0" smtClean="0"/>
          </a:p>
          <a:p>
            <a:r>
              <a:rPr lang="cs-CZ" sz="1800" dirty="0" smtClean="0"/>
              <a:t>Nejúčinnějším </a:t>
            </a:r>
            <a:r>
              <a:rPr lang="cs-CZ" sz="1800" dirty="0"/>
              <a:t>moderátorem je tedy </a:t>
            </a:r>
            <a:r>
              <a:rPr lang="cs-CZ" sz="1800" b="1" dirty="0" smtClean="0"/>
              <a:t>vodík</a:t>
            </a:r>
            <a:r>
              <a:rPr lang="cs-CZ" sz="1800" dirty="0" smtClean="0"/>
              <a:t>, </a:t>
            </a:r>
            <a:r>
              <a:rPr lang="cs-CZ" sz="1800" dirty="0"/>
              <a:t>který je bohatě obsažen ve </a:t>
            </a:r>
            <a:r>
              <a:rPr lang="cs-CZ" sz="1800" dirty="0" smtClean="0"/>
              <a:t>vodě. </a:t>
            </a:r>
            <a:r>
              <a:rPr lang="cs-CZ" sz="1800" dirty="0"/>
              <a:t/>
            </a:r>
            <a:br>
              <a:rPr lang="cs-CZ" sz="1800" dirty="0"/>
            </a:br>
            <a:r>
              <a:rPr lang="cs-CZ" sz="1800" dirty="0"/>
              <a:t>Dalším požadavkem je, aby tato látka málo absorbovala neutrony. Z těchto hledisek je vhodným moderátorem </a:t>
            </a:r>
            <a:r>
              <a:rPr lang="cs-CZ" sz="1800" b="1" dirty="0"/>
              <a:t>voda</a:t>
            </a:r>
            <a:r>
              <a:rPr lang="cs-CZ" sz="1800" dirty="0"/>
              <a:t> či těžká voda, uhlík (grafit), </a:t>
            </a:r>
            <a:r>
              <a:rPr lang="cs-CZ" sz="1800" dirty="0" err="1"/>
              <a:t>berylium</a:t>
            </a:r>
            <a:r>
              <a:rPr lang="cs-CZ" sz="1800" dirty="0"/>
              <a:t> (nikoli ale bór, který neutrony účinně pohlcuje).</a:t>
            </a:r>
          </a:p>
          <a:p>
            <a:endParaRPr lang="cs-CZ" sz="1900" dirty="0"/>
          </a:p>
        </p:txBody>
      </p:sp>
    </p:spTree>
    <p:extLst>
      <p:ext uri="{BB962C8B-B14F-4D97-AF65-F5344CB8AC3E}">
        <p14:creationId xmlns:p14="http://schemas.microsoft.com/office/powerpoint/2010/main" val="2112533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332656"/>
            <a:ext cx="8496944" cy="5040560"/>
          </a:xfrm>
        </p:spPr>
        <p:txBody>
          <a:bodyPr>
            <a:normAutofit fontScale="92500" lnSpcReduction="10000"/>
          </a:bodyPr>
          <a:lstStyle/>
          <a:p>
            <a:pPr marL="0" indent="0">
              <a:buNone/>
            </a:pPr>
            <a:r>
              <a:rPr lang="cs-CZ" sz="1800" b="1" dirty="0"/>
              <a:t>2. </a:t>
            </a:r>
            <a:r>
              <a:rPr lang="cs-CZ" sz="1800" b="1" dirty="0" smtClean="0"/>
              <a:t>Absorpce neutronů</a:t>
            </a:r>
          </a:p>
          <a:p>
            <a:endParaRPr lang="cs-CZ" sz="1800" b="1" dirty="0"/>
          </a:p>
          <a:p>
            <a:r>
              <a:rPr lang="cs-CZ" sz="1800" dirty="0" smtClean="0"/>
              <a:t>Pro </a:t>
            </a:r>
            <a:r>
              <a:rPr lang="cs-CZ" sz="1800" dirty="0"/>
              <a:t>dosažení hodnoty multiplikačního faktoru k=1 je potřeba přebytek neutronů (který by jinak vyvolal lavinovité štěpení a havárii reaktoru) </a:t>
            </a:r>
            <a:r>
              <a:rPr lang="cs-CZ" sz="1800" b="1" dirty="0"/>
              <a:t>pohltit</a:t>
            </a:r>
            <a:r>
              <a:rPr lang="cs-CZ" sz="1800" dirty="0"/>
              <a:t> ve vhodném </a:t>
            </a:r>
            <a:r>
              <a:rPr lang="cs-CZ" sz="1800" b="1" dirty="0"/>
              <a:t>absorbátoru</a:t>
            </a:r>
            <a:r>
              <a:rPr lang="cs-CZ" sz="1800" dirty="0"/>
              <a:t> - nejčastěji je to </a:t>
            </a:r>
            <a:r>
              <a:rPr lang="cs-CZ" sz="1800" b="1" dirty="0"/>
              <a:t>kadmium</a:t>
            </a:r>
            <a:r>
              <a:rPr lang="cs-CZ" sz="1800" dirty="0"/>
              <a:t> nebo </a:t>
            </a:r>
            <a:r>
              <a:rPr lang="cs-CZ" sz="1800" b="1" dirty="0"/>
              <a:t>bór</a:t>
            </a:r>
            <a:r>
              <a:rPr lang="cs-CZ" sz="1800" dirty="0"/>
              <a:t> </a:t>
            </a:r>
            <a:r>
              <a:rPr lang="cs-CZ" sz="1800" dirty="0" smtClean="0"/>
              <a:t>které </a:t>
            </a:r>
            <a:r>
              <a:rPr lang="cs-CZ" sz="1800" dirty="0"/>
              <a:t>mají vysoký účinný průřez pro </a:t>
            </a:r>
            <a:r>
              <a:rPr lang="cs-CZ" sz="1800" dirty="0" smtClean="0"/>
              <a:t>absorpci </a:t>
            </a:r>
            <a:r>
              <a:rPr lang="cs-CZ" sz="1800" dirty="0"/>
              <a:t>tepelných neutronů</a:t>
            </a:r>
            <a:r>
              <a:rPr lang="cs-CZ" sz="1800" dirty="0" smtClean="0"/>
              <a:t>.</a:t>
            </a:r>
          </a:p>
          <a:p>
            <a:endParaRPr lang="cs-CZ" sz="1800" dirty="0" smtClean="0"/>
          </a:p>
          <a:p>
            <a:r>
              <a:rPr lang="cs-CZ" sz="1800" dirty="0" smtClean="0"/>
              <a:t>Absorbátory </a:t>
            </a:r>
            <a:r>
              <a:rPr lang="cs-CZ" sz="1800" dirty="0"/>
              <a:t>jsou většinou provedeny ve tvaru tyčí, které se do reaktoru zasouvají a tím </a:t>
            </a:r>
            <a:r>
              <a:rPr lang="cs-CZ" sz="1800" b="1" dirty="0"/>
              <a:t>řídí rychlost reakce</a:t>
            </a:r>
            <a:r>
              <a:rPr lang="cs-CZ" sz="1800" dirty="0"/>
              <a:t>: </a:t>
            </a:r>
            <a:endParaRPr lang="cs-CZ" sz="1800" dirty="0" smtClean="0"/>
          </a:p>
          <a:p>
            <a:endParaRPr lang="cs-CZ" sz="1800" dirty="0" smtClean="0"/>
          </a:p>
          <a:p>
            <a:pPr marL="0" indent="0">
              <a:buNone/>
            </a:pPr>
            <a:r>
              <a:rPr lang="cs-CZ" sz="1800" dirty="0"/>
              <a:t>	</a:t>
            </a:r>
            <a:r>
              <a:rPr lang="cs-CZ" sz="1800" dirty="0" smtClean="0"/>
              <a:t>chceme-li </a:t>
            </a:r>
            <a:r>
              <a:rPr lang="cs-CZ" sz="1800" dirty="0"/>
              <a:t>zvětšit počet štěpení, tyče mírně vysuneme, pro </a:t>
            </a:r>
            <a:r>
              <a:rPr lang="cs-CZ" sz="1800" dirty="0" smtClean="0"/>
              <a:t>zpomalení </a:t>
            </a:r>
            <a:r>
              <a:rPr lang="cs-CZ" sz="1800" dirty="0"/>
              <a:t>reakce </a:t>
            </a:r>
            <a:r>
              <a:rPr lang="cs-CZ" sz="1800" dirty="0" smtClean="0"/>
              <a:t>	tyče </a:t>
            </a:r>
            <a:r>
              <a:rPr lang="cs-CZ" sz="1800" dirty="0"/>
              <a:t>zasuneme. </a:t>
            </a:r>
            <a:endParaRPr lang="cs-CZ" sz="1800" dirty="0" smtClean="0"/>
          </a:p>
          <a:p>
            <a:pPr marL="0" indent="0">
              <a:buNone/>
            </a:pPr>
            <a:endParaRPr lang="cs-CZ" sz="1800" dirty="0" smtClean="0"/>
          </a:p>
          <a:p>
            <a:r>
              <a:rPr lang="cs-CZ" sz="1800" dirty="0" smtClean="0"/>
              <a:t>V </a:t>
            </a:r>
            <a:r>
              <a:rPr lang="cs-CZ" sz="1800" dirty="0"/>
              <a:t>různých místech kolem reaktoru jsou umístěny </a:t>
            </a:r>
            <a:r>
              <a:rPr lang="cs-CZ" sz="1800" b="1" dirty="0"/>
              <a:t>detektory neutronů</a:t>
            </a:r>
            <a:r>
              <a:rPr lang="cs-CZ" sz="1800" dirty="0"/>
              <a:t>, dále se monitoruje teplota a tlak v aktivní zóně, jakož i okamžitý tepelný výkon reaktoru. </a:t>
            </a:r>
            <a:endParaRPr lang="cs-CZ" sz="1800" dirty="0" smtClean="0"/>
          </a:p>
          <a:p>
            <a:endParaRPr lang="cs-CZ" sz="1800" dirty="0" smtClean="0"/>
          </a:p>
          <a:p>
            <a:r>
              <a:rPr lang="cs-CZ" sz="1800" dirty="0" smtClean="0"/>
              <a:t>Intenzita </a:t>
            </a:r>
            <a:r>
              <a:rPr lang="cs-CZ" sz="1800" dirty="0"/>
              <a:t>toku neutronů je citlivým indikátorem intenzity štěpné reakce uvnitř aktivní zóny reaktoru, což umožňuje ve zpětné vazbě elektronicky řídit </a:t>
            </a:r>
            <a:r>
              <a:rPr lang="cs-CZ" sz="1800" dirty="0" smtClean="0"/>
              <a:t>absorpční </a:t>
            </a:r>
            <a:r>
              <a:rPr lang="cs-CZ" sz="1800" dirty="0"/>
              <a:t>tyče a tím běh </a:t>
            </a:r>
            <a:r>
              <a:rPr lang="cs-CZ" sz="1800" dirty="0" smtClean="0"/>
              <a:t>reaktoru</a:t>
            </a:r>
            <a:endParaRPr lang="cs-CZ" sz="1800" dirty="0"/>
          </a:p>
        </p:txBody>
      </p:sp>
    </p:spTree>
    <p:extLst>
      <p:ext uri="{BB962C8B-B14F-4D97-AF65-F5344CB8AC3E}">
        <p14:creationId xmlns:p14="http://schemas.microsoft.com/office/powerpoint/2010/main" val="1291828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5579" y="0"/>
            <a:ext cx="8229600" cy="1143000"/>
          </a:xfrm>
        </p:spPr>
        <p:txBody>
          <a:bodyPr>
            <a:normAutofit/>
          </a:bodyPr>
          <a:lstStyle/>
          <a:p>
            <a:r>
              <a:rPr lang="cs-CZ" sz="2400" dirty="0"/>
              <a:t>Zjednodušené principiální schéma štěpného jaderného reaktoru.</a:t>
            </a:r>
          </a:p>
        </p:txBody>
      </p:sp>
      <p:pic>
        <p:nvPicPr>
          <p:cNvPr id="4098" name="Picture 2" descr="C:\Users\rtg\Desktop\JadReakto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2736"/>
            <a:ext cx="8568952" cy="562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346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260648"/>
            <a:ext cx="8640960" cy="6336704"/>
          </a:xfrm>
        </p:spPr>
        <p:txBody>
          <a:bodyPr>
            <a:noAutofit/>
          </a:bodyPr>
          <a:lstStyle/>
          <a:p>
            <a:r>
              <a:rPr lang="cs-CZ" sz="1400" dirty="0"/>
              <a:t>Ta část reaktoru, v níž je umístěn štěpný materiál a ve které probíhá řetězová štěpná reakce, se nazývá </a:t>
            </a:r>
            <a:r>
              <a:rPr lang="cs-CZ" sz="1400" b="1" dirty="0"/>
              <a:t>aktivní zóna</a:t>
            </a:r>
            <a:r>
              <a:rPr lang="cs-CZ" sz="1400" dirty="0" smtClean="0"/>
              <a:t>.</a:t>
            </a:r>
          </a:p>
          <a:p>
            <a:endParaRPr lang="cs-CZ" sz="1400" dirty="0" smtClean="0"/>
          </a:p>
          <a:p>
            <a:r>
              <a:rPr lang="cs-CZ" sz="1400" dirty="0" smtClean="0"/>
              <a:t>Štěpný </a:t>
            </a:r>
            <a:r>
              <a:rPr lang="cs-CZ" sz="1400" dirty="0"/>
              <a:t>materiál (což je většinou obohacený uran) je v reaktoru uložen ve formě většího počtu oddělených a samostatných tzv. </a:t>
            </a:r>
            <a:r>
              <a:rPr lang="cs-CZ" sz="1400" b="1" dirty="0"/>
              <a:t>palivových článků</a:t>
            </a:r>
            <a:r>
              <a:rPr lang="cs-CZ" sz="1400" dirty="0"/>
              <a:t>, kde je štěpný materiál zapouzdřen v obalu, chráněném vhodnou povrchovou vrstvou. </a:t>
            </a:r>
            <a:endParaRPr lang="cs-CZ" sz="1400" dirty="0" smtClean="0"/>
          </a:p>
          <a:p>
            <a:endParaRPr lang="cs-CZ" sz="1400" dirty="0" smtClean="0"/>
          </a:p>
          <a:p>
            <a:r>
              <a:rPr lang="cs-CZ" sz="1400" dirty="0" smtClean="0"/>
              <a:t>Mezi </a:t>
            </a:r>
            <a:r>
              <a:rPr lang="cs-CZ" sz="1400" dirty="0"/>
              <a:t>palivovými články je moderátor a mezi ně se též zasouvají </a:t>
            </a:r>
            <a:r>
              <a:rPr lang="cs-CZ" sz="1400" b="1" dirty="0"/>
              <a:t>regulační </a:t>
            </a:r>
            <a:r>
              <a:rPr lang="cs-CZ" sz="1400" b="1" dirty="0" smtClean="0"/>
              <a:t>absorpční tyče</a:t>
            </a:r>
            <a:r>
              <a:rPr lang="cs-CZ" sz="1400" dirty="0" smtClean="0"/>
              <a:t>.</a:t>
            </a:r>
          </a:p>
          <a:p>
            <a:pPr marL="0" indent="0">
              <a:buNone/>
            </a:pPr>
            <a:r>
              <a:rPr lang="cs-CZ" sz="1400" dirty="0" smtClean="0"/>
              <a:t> </a:t>
            </a:r>
          </a:p>
          <a:p>
            <a:r>
              <a:rPr lang="cs-CZ" sz="1400" dirty="0" smtClean="0"/>
              <a:t>Aktivní </a:t>
            </a:r>
            <a:r>
              <a:rPr lang="cs-CZ" sz="1400" dirty="0"/>
              <a:t>zóna reaktoru bývá dále obklopena tzv. </a:t>
            </a:r>
            <a:r>
              <a:rPr lang="cs-CZ" sz="1400" b="1" dirty="0"/>
              <a:t>reflektorem</a:t>
            </a:r>
            <a:r>
              <a:rPr lang="cs-CZ" sz="1400" dirty="0"/>
              <a:t> - vrstvou vhodného materiálu, který odráží unikající neutrony a vrací je částečně zpět do reakčního objemu reaktoru, což poněkud zvyšuje výtěžnost reakce. V reflektoru se používá v zásadě stejných materiálů jako v moderátoru - grafit, těžká voda. </a:t>
            </a:r>
            <a:endParaRPr lang="cs-CZ" sz="1400" dirty="0" smtClean="0"/>
          </a:p>
          <a:p>
            <a:endParaRPr lang="cs-CZ" sz="1400" dirty="0" smtClean="0"/>
          </a:p>
          <a:p>
            <a:r>
              <a:rPr lang="cs-CZ" sz="1400" dirty="0" smtClean="0"/>
              <a:t>Vnitřní </a:t>
            </a:r>
            <a:r>
              <a:rPr lang="cs-CZ" sz="1400" dirty="0"/>
              <a:t>část, primární okruh, reaktoru je uložen v pevné železobetonové ochranné obálce s hermetickou ocelovou výstelkou, tzv. </a:t>
            </a:r>
            <a:r>
              <a:rPr lang="cs-CZ" sz="1400" i="1" dirty="0" smtClean="0"/>
              <a:t>kontejnment</a:t>
            </a:r>
            <a:r>
              <a:rPr lang="cs-CZ" sz="1400" dirty="0" smtClean="0"/>
              <a:t>.</a:t>
            </a:r>
          </a:p>
          <a:p>
            <a:endParaRPr lang="cs-CZ" sz="1400" dirty="0" smtClean="0"/>
          </a:p>
          <a:p>
            <a:r>
              <a:rPr lang="cs-CZ" sz="1400" dirty="0" smtClean="0"/>
              <a:t>Při </a:t>
            </a:r>
            <a:r>
              <a:rPr lang="cs-CZ" sz="1400" dirty="0"/>
              <a:t>řetězové štěpné reakci se uvolňuje </a:t>
            </a:r>
            <a:r>
              <a:rPr lang="cs-CZ" sz="1400" b="1" dirty="0"/>
              <a:t>značné množství energie</a:t>
            </a:r>
            <a:r>
              <a:rPr lang="cs-CZ" sz="1400" dirty="0"/>
              <a:t> - jádra-odštěpky, vylétající s velkou kinetickou energií, se rychle </a:t>
            </a:r>
            <a:r>
              <a:rPr lang="cs-CZ" sz="1400" b="1" dirty="0"/>
              <a:t>zabrzdí</a:t>
            </a:r>
            <a:r>
              <a:rPr lang="cs-CZ" sz="1400" dirty="0"/>
              <a:t> nárazy na okolní atomy a předávají tak materiálu svou energii ve formě </a:t>
            </a:r>
            <a:r>
              <a:rPr lang="cs-CZ" sz="1400" b="1" dirty="0"/>
              <a:t>tepla</a:t>
            </a:r>
            <a:r>
              <a:rPr lang="cs-CZ" sz="1400" dirty="0"/>
              <a:t>. </a:t>
            </a:r>
            <a:endParaRPr lang="cs-CZ" sz="1400" dirty="0" smtClean="0"/>
          </a:p>
          <a:p>
            <a:endParaRPr lang="cs-CZ" sz="1400" dirty="0" smtClean="0"/>
          </a:p>
          <a:p>
            <a:r>
              <a:rPr lang="cs-CZ" sz="1400" dirty="0" smtClean="0"/>
              <a:t>Štěpný </a:t>
            </a:r>
            <a:r>
              <a:rPr lang="cs-CZ" sz="1400" dirty="0"/>
              <a:t>materiál se tedy zahřívá a je třeba jej </a:t>
            </a:r>
            <a:r>
              <a:rPr lang="cs-CZ" sz="1400" b="1" dirty="0"/>
              <a:t>intenzívně chladit</a:t>
            </a:r>
            <a:r>
              <a:rPr lang="cs-CZ" sz="1400" dirty="0"/>
              <a:t> vhodným chladícím materiálem (např. </a:t>
            </a:r>
            <a:r>
              <a:rPr lang="cs-CZ" sz="1400" dirty="0" smtClean="0"/>
              <a:t>vodou, která </a:t>
            </a:r>
            <a:r>
              <a:rPr lang="cs-CZ" sz="1400" dirty="0"/>
              <a:t>může být s výhodou použita současně jako </a:t>
            </a:r>
            <a:r>
              <a:rPr lang="cs-CZ" sz="1400" b="1" dirty="0"/>
              <a:t>moderátor</a:t>
            </a:r>
            <a:r>
              <a:rPr lang="cs-CZ" sz="1400" dirty="0"/>
              <a:t> i </a:t>
            </a:r>
            <a:r>
              <a:rPr lang="cs-CZ" sz="1400" b="1" dirty="0"/>
              <a:t>chladivo</a:t>
            </a:r>
            <a:r>
              <a:rPr lang="cs-CZ" sz="1400" dirty="0" smtClean="0"/>
              <a:t>) </a:t>
            </a:r>
            <a:r>
              <a:rPr lang="cs-CZ" sz="1400" dirty="0"/>
              <a:t>protékajícím přímo kolem palivových článků - to je tzv. </a:t>
            </a:r>
            <a:r>
              <a:rPr lang="cs-CZ" sz="1400" b="1" dirty="0"/>
              <a:t>primární chladící okruh</a:t>
            </a:r>
            <a:r>
              <a:rPr lang="cs-CZ" sz="1400" dirty="0" smtClean="0"/>
              <a:t>.</a:t>
            </a:r>
          </a:p>
          <a:p>
            <a:pPr marL="0" indent="0">
              <a:buNone/>
            </a:pPr>
            <a:r>
              <a:rPr lang="cs-CZ" sz="1400" dirty="0" smtClean="0"/>
              <a:t> </a:t>
            </a:r>
          </a:p>
          <a:p>
            <a:r>
              <a:rPr lang="cs-CZ" sz="1400" dirty="0" smtClean="0"/>
              <a:t>U </a:t>
            </a:r>
            <a:r>
              <a:rPr lang="cs-CZ" sz="1400" dirty="0"/>
              <a:t>dvouokruhových systémů se teplo z primárního chladícího okruhu v </a:t>
            </a:r>
            <a:r>
              <a:rPr lang="cs-CZ" sz="1400" b="1" dirty="0"/>
              <a:t>tepelném výměníku</a:t>
            </a:r>
            <a:r>
              <a:rPr lang="cs-CZ" sz="1400" dirty="0"/>
              <a:t> předává vodě </a:t>
            </a:r>
            <a:r>
              <a:rPr lang="cs-CZ" sz="1400" b="1" dirty="0"/>
              <a:t>sekundárního chladícího okruhu</a:t>
            </a:r>
            <a:r>
              <a:rPr lang="cs-CZ" sz="1400" dirty="0"/>
              <a:t>; v </a:t>
            </a:r>
            <a:r>
              <a:rPr lang="cs-CZ" sz="1400" b="1" dirty="0"/>
              <a:t>jaderné elektrárně</a:t>
            </a:r>
            <a:r>
              <a:rPr lang="cs-CZ" sz="1400" dirty="0"/>
              <a:t> je sekundárním chladícím okruhem </a:t>
            </a:r>
            <a:r>
              <a:rPr lang="cs-CZ" sz="1400" b="1" dirty="0"/>
              <a:t>parogenerátor</a:t>
            </a:r>
            <a:r>
              <a:rPr lang="cs-CZ" sz="1400" dirty="0"/>
              <a:t>, jehož pára roztáčí lopatky turbíny pohánějící generátor vyrábějící elektrický </a:t>
            </a:r>
            <a:r>
              <a:rPr lang="cs-CZ" sz="1400" dirty="0" smtClean="0"/>
              <a:t>proud</a:t>
            </a:r>
            <a:r>
              <a:rPr lang="cs-CZ" sz="1400" dirty="0"/>
              <a:t/>
            </a:r>
            <a:br>
              <a:rPr lang="cs-CZ" sz="1400" dirty="0"/>
            </a:br>
            <a:endParaRPr lang="cs-CZ" sz="1400" dirty="0"/>
          </a:p>
        </p:txBody>
      </p:sp>
    </p:spTree>
    <p:extLst>
      <p:ext uri="{BB962C8B-B14F-4D97-AF65-F5344CB8AC3E}">
        <p14:creationId xmlns:p14="http://schemas.microsoft.com/office/powerpoint/2010/main" val="3811227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19" y="199482"/>
            <a:ext cx="8712969" cy="6469878"/>
          </a:xfrm>
        </p:spPr>
        <p:txBody>
          <a:bodyPr>
            <a:normAutofit/>
          </a:bodyPr>
          <a:lstStyle/>
          <a:p>
            <a:pPr marL="0" indent="0">
              <a:buNone/>
            </a:pPr>
            <a:r>
              <a:rPr lang="cs-CZ" sz="1200" b="1" dirty="0"/>
              <a:t>Vyhořívání paliva</a:t>
            </a:r>
            <a:r>
              <a:rPr lang="cs-CZ" sz="1200" baseline="30000" dirty="0"/>
              <a:t> </a:t>
            </a:r>
            <a:endParaRPr lang="cs-CZ" sz="1200" baseline="30000" dirty="0" smtClean="0"/>
          </a:p>
          <a:p>
            <a:endParaRPr lang="cs-CZ" sz="1200" dirty="0"/>
          </a:p>
          <a:p>
            <a:r>
              <a:rPr lang="cs-CZ" sz="1200" dirty="0" smtClean="0"/>
              <a:t>Vedle </a:t>
            </a:r>
            <a:r>
              <a:rPr lang="cs-CZ" sz="1200" dirty="0"/>
              <a:t>mechanismů okamžité regulace štěpné reakce probíhají v aktivní zóně při delším provozu reaktoru určité </a:t>
            </a:r>
            <a:r>
              <a:rPr lang="cs-CZ" sz="1200" b="1" dirty="0"/>
              <a:t>změny dlouhodobějšího charakteru</a:t>
            </a:r>
            <a:r>
              <a:rPr lang="cs-CZ" sz="1200" dirty="0"/>
              <a:t>, ovlivňující (většinou snižující) výtěžnost reakce. Především je jasné, že při štěpení postupně </a:t>
            </a:r>
            <a:r>
              <a:rPr lang="cs-CZ" sz="1200" b="1" dirty="0"/>
              <a:t>klesá</a:t>
            </a:r>
            <a:r>
              <a:rPr lang="cs-CZ" sz="1200" dirty="0"/>
              <a:t> počet atomů štěpného materiálu, dochází k "</a:t>
            </a:r>
            <a:r>
              <a:rPr lang="cs-CZ" sz="1200" b="1" dirty="0"/>
              <a:t>vyhořívání</a:t>
            </a:r>
            <a:r>
              <a:rPr lang="cs-CZ" sz="1200" dirty="0"/>
              <a:t>" </a:t>
            </a:r>
            <a:r>
              <a:rPr lang="cs-CZ" sz="1200" b="1" dirty="0"/>
              <a:t>paliva</a:t>
            </a:r>
            <a:r>
              <a:rPr lang="cs-CZ" sz="1200" dirty="0"/>
              <a:t>. </a:t>
            </a:r>
            <a:endParaRPr lang="cs-CZ" sz="1200" dirty="0" smtClean="0"/>
          </a:p>
          <a:p>
            <a:r>
              <a:rPr lang="cs-CZ" sz="1200" dirty="0" smtClean="0"/>
              <a:t>Tím </a:t>
            </a:r>
            <a:r>
              <a:rPr lang="cs-CZ" sz="1200" dirty="0"/>
              <a:t>se snižuje multiplikační faktor a pro udržení rovnovážného chodu reakce musí regulační obvody postupně vysunovat absorbátory neutronů - tzv. </a:t>
            </a:r>
            <a:r>
              <a:rPr lang="cs-CZ" sz="1200" b="1" dirty="0"/>
              <a:t>kompenzační tyče</a:t>
            </a:r>
            <a:r>
              <a:rPr lang="cs-CZ" sz="1200" dirty="0"/>
              <a:t>. Další možností dlouhodobé regulace a kompenzace vyhořívání paliva je změna koncentrace vhodné látky absorbující neutrony, např.</a:t>
            </a:r>
            <a:r>
              <a:rPr lang="cs-CZ" sz="1200" i="1" dirty="0"/>
              <a:t> bóru</a:t>
            </a:r>
            <a:r>
              <a:rPr lang="cs-CZ" sz="1200" dirty="0"/>
              <a:t>, rozpuštěné v chladivu. Toho se využívá u některých vodou chlazených reaktorů, kde do chladicí vody se přidá cca 1% kyseliny borité a pak v průběhu provozu a vyhořívání paliva se její koncentrace postupně </a:t>
            </a:r>
            <a:r>
              <a:rPr lang="cs-CZ" sz="1200" dirty="0" smtClean="0"/>
              <a:t>snižuje </a:t>
            </a:r>
            <a:r>
              <a:rPr lang="cs-CZ" sz="1200" dirty="0"/>
              <a:t>až prakticky na nulu před výměnou paliva. </a:t>
            </a:r>
            <a:endParaRPr lang="cs-CZ" sz="1200" dirty="0" smtClean="0"/>
          </a:p>
          <a:p>
            <a:endParaRPr lang="cs-CZ" sz="1200" dirty="0" smtClean="0"/>
          </a:p>
          <a:p>
            <a:pPr marL="0" indent="0">
              <a:buNone/>
            </a:pPr>
            <a:r>
              <a:rPr lang="cs-CZ" sz="1200" b="1" dirty="0" smtClean="0"/>
              <a:t>Výměna </a:t>
            </a:r>
            <a:r>
              <a:rPr lang="cs-CZ" sz="1200" b="1" dirty="0"/>
              <a:t>vyhořelých palivových článků</a:t>
            </a:r>
            <a:r>
              <a:rPr lang="cs-CZ" sz="1200" baseline="30000" dirty="0"/>
              <a:t> </a:t>
            </a:r>
            <a:endParaRPr lang="cs-CZ" sz="1200" baseline="30000" dirty="0" smtClean="0"/>
          </a:p>
          <a:p>
            <a:endParaRPr lang="cs-CZ" sz="1200" dirty="0"/>
          </a:p>
          <a:p>
            <a:r>
              <a:rPr lang="cs-CZ" sz="1200" dirty="0" smtClean="0"/>
              <a:t>Když </a:t>
            </a:r>
            <a:r>
              <a:rPr lang="cs-CZ" sz="1200" dirty="0"/>
              <a:t>koncentrace štěpného materiálu poklesne natolik, že štěpná reakce by se již neudržela ani při dostatečně vytažených </a:t>
            </a:r>
            <a:r>
              <a:rPr lang="cs-CZ" sz="1200" dirty="0" smtClean="0"/>
              <a:t>absorpčních </a:t>
            </a:r>
            <a:r>
              <a:rPr lang="cs-CZ" sz="1200" dirty="0"/>
              <a:t>tyčích, je třeba takovéto </a:t>
            </a:r>
            <a:r>
              <a:rPr lang="cs-CZ" sz="1200" b="1" dirty="0"/>
              <a:t>vyhořelé palivové články</a:t>
            </a:r>
            <a:r>
              <a:rPr lang="cs-CZ" sz="1200" dirty="0"/>
              <a:t> nahradit novými. Bývá to zpravidla po 12-36 měsících provozu </a:t>
            </a:r>
            <a:r>
              <a:rPr lang="cs-CZ" sz="1200" dirty="0" smtClean="0"/>
              <a:t>reaktoru, tato </a:t>
            </a:r>
            <a:r>
              <a:rPr lang="cs-CZ" sz="1200" dirty="0"/>
              <a:t>doba se nazývá "</a:t>
            </a:r>
            <a:r>
              <a:rPr lang="cs-CZ" sz="1200" i="1" dirty="0"/>
              <a:t>reaktorová kampaň</a:t>
            </a:r>
            <a:r>
              <a:rPr lang="cs-CZ" sz="1200" dirty="0"/>
              <a:t>". </a:t>
            </a:r>
            <a:endParaRPr lang="cs-CZ" sz="1200" dirty="0" smtClean="0"/>
          </a:p>
          <a:p>
            <a:r>
              <a:rPr lang="cs-CZ" sz="1200" dirty="0" smtClean="0"/>
              <a:t>U </a:t>
            </a:r>
            <a:r>
              <a:rPr lang="cs-CZ" sz="1200" dirty="0"/>
              <a:t>většiny typů je pro tuto výměnu nutno odstavit </a:t>
            </a:r>
            <a:r>
              <a:rPr lang="cs-CZ" sz="1200" dirty="0" smtClean="0"/>
              <a:t>reaktor, některé </a:t>
            </a:r>
            <a:r>
              <a:rPr lang="cs-CZ" sz="1200" dirty="0"/>
              <a:t>typy však umožňují </a:t>
            </a:r>
            <a:r>
              <a:rPr lang="cs-CZ" sz="1200" i="1" dirty="0"/>
              <a:t>kontinuální</a:t>
            </a:r>
            <a:r>
              <a:rPr lang="cs-CZ" sz="1200" dirty="0"/>
              <a:t> postupnou výměnu paliva za provozu. Výměna palivových článků je značně náročná práce. </a:t>
            </a:r>
            <a:endParaRPr lang="cs-CZ" sz="1200" dirty="0" smtClean="0"/>
          </a:p>
          <a:p>
            <a:r>
              <a:rPr lang="cs-CZ" sz="1200" dirty="0" smtClean="0"/>
              <a:t>Na </a:t>
            </a:r>
            <a:r>
              <a:rPr lang="cs-CZ" sz="1200" dirty="0"/>
              <a:t>rozdíl od nových (čerstvých, nepoužitých) palivových článků, jejichž aktivita je poměrně nízká (dlouhý poločas a-rozpadu uranu), jsou vyhořelé palivové články </a:t>
            </a:r>
            <a:r>
              <a:rPr lang="cs-CZ" sz="1200" b="1" dirty="0"/>
              <a:t>vysoce radioaktivní</a:t>
            </a:r>
            <a:r>
              <a:rPr lang="cs-CZ" sz="1200" dirty="0"/>
              <a:t> </a:t>
            </a:r>
            <a:r>
              <a:rPr lang="cs-CZ" sz="1200" dirty="0" smtClean="0"/>
              <a:t>a </a:t>
            </a:r>
            <a:r>
              <a:rPr lang="cs-CZ" sz="1200" dirty="0"/>
              <a:t>nikdo se k nim nesmí přiblížit! </a:t>
            </a:r>
            <a:endParaRPr lang="cs-CZ" sz="1200" dirty="0" smtClean="0"/>
          </a:p>
          <a:p>
            <a:r>
              <a:rPr lang="cs-CZ" sz="1200" dirty="0" smtClean="0"/>
              <a:t>Články </a:t>
            </a:r>
            <a:r>
              <a:rPr lang="cs-CZ" sz="1200" dirty="0"/>
              <a:t>se vytahují z aktivní zóny reaktoru pomocí dálkově ovládaných </a:t>
            </a:r>
            <a:r>
              <a:rPr lang="cs-CZ" sz="1200" b="1" dirty="0"/>
              <a:t>manipulátorů</a:t>
            </a:r>
            <a:r>
              <a:rPr lang="cs-CZ" sz="1200" dirty="0"/>
              <a:t> a ihned se zasunují do silných stínících kontejnerů. </a:t>
            </a:r>
            <a:endParaRPr lang="cs-CZ" sz="1200" dirty="0" smtClean="0"/>
          </a:p>
          <a:p>
            <a:r>
              <a:rPr lang="cs-CZ" sz="1200" dirty="0" smtClean="0"/>
              <a:t>Radioaktivní </a:t>
            </a:r>
            <a:r>
              <a:rPr lang="cs-CZ" sz="1200" dirty="0"/>
              <a:t>rozpad štěpných produktů ve vyhořelých palivových článcích je zpočátku tak intenzívní, že se uvolňuje teplo a materiál se </a:t>
            </a:r>
            <a:r>
              <a:rPr lang="cs-CZ" sz="1200" b="1" dirty="0"/>
              <a:t>zahřívá</a:t>
            </a:r>
            <a:r>
              <a:rPr lang="cs-CZ" sz="1200" dirty="0"/>
              <a:t> - čerstvě vyhořelé palivové články je nutno </a:t>
            </a:r>
            <a:r>
              <a:rPr lang="cs-CZ" sz="1200" b="1" dirty="0"/>
              <a:t>chladit</a:t>
            </a:r>
            <a:r>
              <a:rPr lang="cs-CZ" sz="1200" dirty="0"/>
              <a:t>. Nejčastějším způsobem jejich počátečního skladování je umístění ve vodním bazénu u reaktoru; voda zajišťuje nejen chlazení, ale i poměrně účinné stínění před zářením. Dalším způsobem je "suché" chlazení, kde se palivové články umísťují do speciálních kontejnerů naplněných héliem, kontejnery jsou zvenku chlazeny vzduchem. </a:t>
            </a:r>
            <a:endParaRPr lang="cs-CZ" sz="1200" dirty="0" smtClean="0"/>
          </a:p>
          <a:p>
            <a:r>
              <a:rPr lang="cs-CZ" sz="1200" dirty="0" smtClean="0"/>
              <a:t>Po </a:t>
            </a:r>
            <a:r>
              <a:rPr lang="cs-CZ" sz="1200" dirty="0"/>
              <a:t>asi 5 letech, kdy aktivita materiálu dostatečně poklesne, se palivové články umísťují do </a:t>
            </a:r>
            <a:r>
              <a:rPr lang="cs-CZ" sz="1200" b="1" dirty="0"/>
              <a:t>meziskladů</a:t>
            </a:r>
            <a:r>
              <a:rPr lang="cs-CZ" sz="1200" dirty="0"/>
              <a:t> a teprve po mnoha letech se ukládají na definitivní </a:t>
            </a:r>
            <a:r>
              <a:rPr lang="cs-CZ" sz="1200" b="1" dirty="0"/>
              <a:t>centrální úložiště</a:t>
            </a:r>
            <a:r>
              <a:rPr lang="cs-CZ" sz="1200" dirty="0"/>
              <a:t> (pokud se ovšem nepřikročí k jejich vhodnému dalšímu </a:t>
            </a:r>
            <a:r>
              <a:rPr lang="cs-CZ" sz="1200" dirty="0" smtClean="0"/>
              <a:t>zpracování).</a:t>
            </a:r>
            <a:r>
              <a:rPr lang="cs-CZ" sz="1200" dirty="0"/>
              <a:t/>
            </a:r>
            <a:br>
              <a:rPr lang="cs-CZ" sz="1200" dirty="0"/>
            </a:br>
            <a:endParaRPr lang="cs-CZ" sz="1200" dirty="0"/>
          </a:p>
        </p:txBody>
      </p:sp>
    </p:spTree>
    <p:extLst>
      <p:ext uri="{BB962C8B-B14F-4D97-AF65-F5344CB8AC3E}">
        <p14:creationId xmlns:p14="http://schemas.microsoft.com/office/powerpoint/2010/main" val="2698348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06478" y="332656"/>
            <a:ext cx="8712968" cy="5509200"/>
          </a:xfrm>
          <a:prstGeom prst="rect">
            <a:avLst/>
          </a:prstGeom>
        </p:spPr>
        <p:txBody>
          <a:bodyPr wrap="square">
            <a:spAutoFit/>
          </a:bodyPr>
          <a:lstStyle/>
          <a:p>
            <a:r>
              <a:rPr lang="cs-CZ" sz="1600" b="1" u="sng" dirty="0"/>
              <a:t>Jaderné </a:t>
            </a:r>
            <a:r>
              <a:rPr lang="cs-CZ" sz="1600" b="1" u="sng" dirty="0" smtClean="0"/>
              <a:t>odpady</a:t>
            </a:r>
          </a:p>
          <a:p>
            <a:pPr marL="285750" indent="-285750">
              <a:buFont typeface="Arial" pitchFamily="34" charset="0"/>
              <a:buChar char="•"/>
            </a:pPr>
            <a:endParaRPr lang="cs-CZ" sz="1600" dirty="0"/>
          </a:p>
          <a:p>
            <a:pPr marL="285750" indent="-285750">
              <a:buFont typeface="Arial" pitchFamily="34" charset="0"/>
              <a:buChar char="•"/>
            </a:pPr>
            <a:r>
              <a:rPr lang="cs-CZ" sz="1600" dirty="0" smtClean="0"/>
              <a:t>Obvyklá </a:t>
            </a:r>
            <a:r>
              <a:rPr lang="cs-CZ" sz="1600" dirty="0"/>
              <a:t>"vsádka" paliva </a:t>
            </a:r>
            <a:r>
              <a:rPr lang="cs-CZ" sz="1600" dirty="0" smtClean="0"/>
              <a:t>do jaderného </a:t>
            </a:r>
            <a:r>
              <a:rPr lang="cs-CZ" sz="1600" dirty="0"/>
              <a:t>reaktoru o výkonu 1000 MW je kolem 100 tun uranu obohaceného na cca 3%. Jedna tuna takového paliva obsahuje 967kg uranu-238 a 33kg uranu-235. Po třech letech provozu reaktoru z jedné tohoto tuny paliva vyhoří asi 25kg uranu-235 a 24kg uranu-238. Vznikne přitom 35kg štěpných </a:t>
            </a:r>
            <a:r>
              <a:rPr lang="cs-CZ" sz="1600" dirty="0" smtClean="0"/>
              <a:t>produktů, asi </a:t>
            </a:r>
            <a:r>
              <a:rPr lang="cs-CZ" sz="1600" dirty="0"/>
              <a:t>9kg isotopů plutonia, 4,5kg isotopu uranu-236, 0,5kg neptunia-237, 120g americia-243 a menší množství dalších transuranů. Všechny tyto radionuklidy, obsažené ve vyhořelém jaderném palivu, jsou z hlediska klasického reaktoru </a:t>
            </a:r>
            <a:r>
              <a:rPr lang="cs-CZ" sz="1600" b="1" dirty="0"/>
              <a:t>jaderným odpadem</a:t>
            </a:r>
            <a:r>
              <a:rPr lang="cs-CZ" sz="1600" dirty="0" smtClean="0"/>
              <a:t>.</a:t>
            </a:r>
          </a:p>
          <a:p>
            <a:pPr marL="285750" indent="-285750">
              <a:buFont typeface="Arial" pitchFamily="34" charset="0"/>
              <a:buChar char="•"/>
            </a:pPr>
            <a:endParaRPr lang="cs-CZ" sz="1600" dirty="0" smtClean="0"/>
          </a:p>
          <a:p>
            <a:pPr marL="285750" indent="-285750">
              <a:buFont typeface="Arial" pitchFamily="34" charset="0"/>
              <a:buChar char="•"/>
            </a:pPr>
            <a:r>
              <a:rPr lang="cs-CZ" sz="1600" dirty="0" smtClean="0"/>
              <a:t>Jedním </a:t>
            </a:r>
            <a:r>
              <a:rPr lang="cs-CZ" sz="1600" dirty="0"/>
              <a:t>z hlavních problémů současné jaderné energetiky tedy je </a:t>
            </a:r>
            <a:r>
              <a:rPr lang="cs-CZ" sz="1600" b="1" dirty="0"/>
              <a:t>vyhořelé jaderné palivo</a:t>
            </a:r>
            <a:r>
              <a:rPr lang="cs-CZ" sz="1600" dirty="0"/>
              <a:t>, které obsahuje vysoké aktivity řady </a:t>
            </a:r>
            <a:r>
              <a:rPr lang="cs-CZ" sz="1600" dirty="0" smtClean="0"/>
              <a:t>radioisotopů, </a:t>
            </a:r>
            <a:r>
              <a:rPr lang="cs-CZ" sz="1600" dirty="0"/>
              <a:t>často se značně dlouhým poločasem rozpadu. Jejich únik do biosféry je po dlouhou dobu potenciálním rizikem. Vedle poměrně krátkodobých radionuklidů (jako je </a:t>
            </a:r>
            <a:r>
              <a:rPr lang="cs-CZ" sz="1600" baseline="30000" dirty="0"/>
              <a:t>131</a:t>
            </a:r>
            <a:r>
              <a:rPr lang="cs-CZ" sz="1600" dirty="0"/>
              <a:t>J s T</a:t>
            </a:r>
            <a:r>
              <a:rPr lang="cs-CZ" sz="1600" baseline="-25000" dirty="0"/>
              <a:t>1/2</a:t>
            </a:r>
            <a:r>
              <a:rPr lang="cs-CZ" sz="1600" dirty="0"/>
              <a:t> 8dnů) je zde obsaženo velké množství např. </a:t>
            </a:r>
            <a:r>
              <a:rPr lang="cs-CZ" sz="1600" baseline="30000" dirty="0"/>
              <a:t>137</a:t>
            </a:r>
            <a:r>
              <a:rPr lang="cs-CZ" sz="1600" dirty="0"/>
              <a:t>Cs (T</a:t>
            </a:r>
            <a:r>
              <a:rPr lang="cs-CZ" sz="1600" baseline="-25000" dirty="0"/>
              <a:t>1/2</a:t>
            </a:r>
            <a:r>
              <a:rPr lang="cs-CZ" sz="1600" dirty="0"/>
              <a:t> 30roků), </a:t>
            </a:r>
            <a:r>
              <a:rPr lang="cs-CZ" sz="1600" baseline="30000" dirty="0"/>
              <a:t>90</a:t>
            </a:r>
            <a:r>
              <a:rPr lang="cs-CZ" sz="1600" dirty="0"/>
              <a:t>Sr (T</a:t>
            </a:r>
            <a:r>
              <a:rPr lang="cs-CZ" sz="1600" baseline="-25000" dirty="0"/>
              <a:t>1/2</a:t>
            </a:r>
            <a:r>
              <a:rPr lang="cs-CZ" sz="1600" dirty="0"/>
              <a:t> 28,8roků), </a:t>
            </a:r>
            <a:r>
              <a:rPr lang="cs-CZ" sz="1600" baseline="30000" dirty="0"/>
              <a:t>241</a:t>
            </a:r>
            <a:r>
              <a:rPr lang="cs-CZ" sz="1600" dirty="0"/>
              <a:t>Am (T</a:t>
            </a:r>
            <a:r>
              <a:rPr lang="cs-CZ" sz="1600" baseline="-25000" dirty="0"/>
              <a:t>1/2</a:t>
            </a:r>
            <a:r>
              <a:rPr lang="cs-CZ" sz="1600" dirty="0"/>
              <a:t> 458roků), </a:t>
            </a:r>
            <a:r>
              <a:rPr lang="cs-CZ" sz="1600" baseline="30000" dirty="0"/>
              <a:t>239</a:t>
            </a:r>
            <a:r>
              <a:rPr lang="cs-CZ" sz="1600" dirty="0"/>
              <a:t>Pu (T</a:t>
            </a:r>
            <a:r>
              <a:rPr lang="cs-CZ" sz="1600" baseline="-25000" dirty="0"/>
              <a:t>1/2</a:t>
            </a:r>
            <a:r>
              <a:rPr lang="cs-CZ" sz="1600" dirty="0"/>
              <a:t> 2.10</a:t>
            </a:r>
            <a:r>
              <a:rPr lang="cs-CZ" sz="1600" baseline="30000" dirty="0"/>
              <a:t>4</a:t>
            </a:r>
            <a:r>
              <a:rPr lang="cs-CZ" sz="1600" dirty="0"/>
              <a:t>roků), </a:t>
            </a:r>
            <a:r>
              <a:rPr lang="cs-CZ" sz="1600" baseline="30000" dirty="0"/>
              <a:t>240</a:t>
            </a:r>
            <a:r>
              <a:rPr lang="cs-CZ" sz="1600" dirty="0"/>
              <a:t>Pu (T</a:t>
            </a:r>
            <a:r>
              <a:rPr lang="cs-CZ" sz="1600" baseline="-25000" dirty="0"/>
              <a:t>1/2</a:t>
            </a:r>
            <a:r>
              <a:rPr lang="cs-CZ" sz="1600" dirty="0"/>
              <a:t> 6.10</a:t>
            </a:r>
            <a:r>
              <a:rPr lang="cs-CZ" sz="1600" baseline="30000" dirty="0"/>
              <a:t>3</a:t>
            </a:r>
            <a:r>
              <a:rPr lang="cs-CZ" sz="1600" dirty="0"/>
              <a:t>roků) a řada dalších dlouhodobých radionuklidů</a:t>
            </a:r>
            <a:r>
              <a:rPr lang="cs-CZ" sz="1600" dirty="0" smtClean="0"/>
              <a:t>.</a:t>
            </a:r>
          </a:p>
          <a:p>
            <a:pPr marL="285750" indent="-285750">
              <a:buFont typeface="Arial" pitchFamily="34" charset="0"/>
              <a:buChar char="•"/>
            </a:pPr>
            <a:endParaRPr lang="cs-CZ" sz="1600" dirty="0" smtClean="0"/>
          </a:p>
          <a:p>
            <a:pPr marL="285750" indent="-285750">
              <a:buFont typeface="Arial" pitchFamily="34" charset="0"/>
              <a:buChar char="•"/>
            </a:pPr>
            <a:r>
              <a:rPr lang="cs-CZ" sz="1600" dirty="0" smtClean="0"/>
              <a:t>Nové </a:t>
            </a:r>
            <a:r>
              <a:rPr lang="cs-CZ" sz="1600" dirty="0"/>
              <a:t>(čerstvé, nepoužité) palivové články mají </a:t>
            </a:r>
            <a:r>
              <a:rPr lang="cs-CZ" sz="1600" b="1" dirty="0"/>
              <a:t>aktivitu poměrně nízkou</a:t>
            </a:r>
            <a:r>
              <a:rPr lang="cs-CZ" sz="1600" dirty="0"/>
              <a:t> vzhledem k dlouhému poločasu </a:t>
            </a:r>
            <a:r>
              <a:rPr lang="cs-CZ" sz="1600" dirty="0" smtClean="0"/>
              <a:t>rozpadu </a:t>
            </a:r>
            <a:r>
              <a:rPr lang="cs-CZ" sz="1600" dirty="0"/>
              <a:t>uranu (450 miliónů let). Při štěpení uranu však vznikají radionuklidy s podstatně </a:t>
            </a:r>
            <a:r>
              <a:rPr lang="cs-CZ" sz="1600" b="1" dirty="0"/>
              <a:t>kratšími poločasy rozpadu</a:t>
            </a:r>
            <a:r>
              <a:rPr lang="cs-CZ" sz="1600" dirty="0"/>
              <a:t> (řádu dnů či roků), takže čerstvě vyhořelé palivové články jsou </a:t>
            </a:r>
            <a:r>
              <a:rPr lang="cs-CZ" sz="1600" b="1" dirty="0"/>
              <a:t>vysoce radioaktivní</a:t>
            </a:r>
            <a:r>
              <a:rPr lang="cs-CZ" sz="1600" dirty="0"/>
              <a:t>! </a:t>
            </a:r>
            <a:endParaRPr lang="cs-CZ" sz="1600" dirty="0" smtClean="0"/>
          </a:p>
          <a:p>
            <a:pPr marL="285750" indent="-285750">
              <a:buFont typeface="Arial" pitchFamily="34" charset="0"/>
              <a:buChar char="•"/>
            </a:pPr>
            <a:endParaRPr lang="cs-CZ" sz="1600" dirty="0"/>
          </a:p>
        </p:txBody>
      </p:sp>
    </p:spTree>
    <p:extLst>
      <p:ext uri="{BB962C8B-B14F-4D97-AF65-F5344CB8AC3E}">
        <p14:creationId xmlns:p14="http://schemas.microsoft.com/office/powerpoint/2010/main" val="2699030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67544" y="764704"/>
            <a:ext cx="8148942" cy="4278094"/>
          </a:xfrm>
          <a:prstGeom prst="rect">
            <a:avLst/>
          </a:prstGeom>
        </p:spPr>
        <p:txBody>
          <a:bodyPr wrap="square">
            <a:spAutoFit/>
          </a:bodyPr>
          <a:lstStyle/>
          <a:p>
            <a:r>
              <a:rPr lang="cs-CZ" sz="1600" dirty="0"/>
              <a:t>S těmito nebezpečnými radioaktivními odpady je možno po krátkém chladícím období a přechodném uskladnění v meziskladech nakládat v zásadě dvojím způsobem</a:t>
            </a:r>
            <a:r>
              <a:rPr lang="cs-CZ" sz="1600" dirty="0" smtClean="0"/>
              <a:t>:</a:t>
            </a:r>
          </a:p>
          <a:p>
            <a:endParaRPr lang="cs-CZ" sz="1600" dirty="0"/>
          </a:p>
          <a:p>
            <a:endParaRPr lang="cs-CZ" sz="1600" dirty="0"/>
          </a:p>
          <a:p>
            <a:pPr marL="342900" indent="-342900">
              <a:buAutoNum type="arabicPeriod"/>
            </a:pPr>
            <a:r>
              <a:rPr lang="cs-CZ" sz="1600" b="1" dirty="0" smtClean="0"/>
              <a:t>Ukládání</a:t>
            </a:r>
            <a:r>
              <a:rPr lang="cs-CZ" sz="1600" dirty="0" smtClean="0"/>
              <a:t> </a:t>
            </a:r>
          </a:p>
          <a:p>
            <a:r>
              <a:rPr lang="cs-CZ" sz="1600" dirty="0"/>
              <a:t/>
            </a:r>
            <a:br>
              <a:rPr lang="cs-CZ" sz="1600" dirty="0"/>
            </a:br>
            <a:r>
              <a:rPr lang="cs-CZ" sz="1600" dirty="0"/>
              <a:t>těchto odpadů na </a:t>
            </a:r>
            <a:r>
              <a:rPr lang="cs-CZ" sz="1600" b="1" dirty="0"/>
              <a:t>bezpečné úložiště</a:t>
            </a:r>
            <a:r>
              <a:rPr lang="cs-CZ" sz="1600" dirty="0"/>
              <a:t>, které by mělo zajistit, aby se dlouhodobé radioisotopy obsažené ve vyhořelém palivu nedostaly po dobu několika tisíc let do biosféry. To není nikterak snadné technicky zajistit - jsou kladeny vysoké požadavky na těsnost a odolnost obalů vůči korozi, úložiště musí být vhodné i z geologického hlediska</a:t>
            </a:r>
            <a:r>
              <a:rPr lang="cs-CZ" sz="1600" dirty="0" smtClean="0"/>
              <a:t>.</a:t>
            </a:r>
          </a:p>
          <a:p>
            <a:r>
              <a:rPr lang="cs-CZ" sz="1600" dirty="0" smtClean="0"/>
              <a:t> </a:t>
            </a:r>
            <a:endParaRPr lang="cs-CZ" sz="1600" dirty="0"/>
          </a:p>
          <a:p>
            <a:pPr marL="342900" indent="-342900">
              <a:buAutoNum type="arabicPeriod" startAt="2"/>
            </a:pPr>
            <a:r>
              <a:rPr lang="cs-CZ" sz="1600" b="1" dirty="0" smtClean="0"/>
              <a:t>Přepracování</a:t>
            </a:r>
            <a:r>
              <a:rPr lang="cs-CZ" sz="1600" dirty="0" smtClean="0"/>
              <a:t> </a:t>
            </a:r>
          </a:p>
          <a:p>
            <a:r>
              <a:rPr lang="cs-CZ" sz="1600" dirty="0"/>
              <a:t> </a:t>
            </a:r>
            <a:br>
              <a:rPr lang="cs-CZ" sz="1600" dirty="0"/>
            </a:br>
            <a:r>
              <a:rPr lang="cs-CZ" sz="1600" dirty="0"/>
              <a:t>vyhořelého jaderného paliva, při němž je jednak možno některé složky vyhořelého jaderného paliva znovu </a:t>
            </a:r>
            <a:r>
              <a:rPr lang="cs-CZ" sz="1600" b="1" dirty="0"/>
              <a:t>využít</a:t>
            </a:r>
            <a:r>
              <a:rPr lang="cs-CZ" sz="1600" dirty="0"/>
              <a:t>, jednak převážnou část </a:t>
            </a:r>
            <a:r>
              <a:rPr lang="cs-CZ" sz="1600" dirty="0" smtClean="0"/>
              <a:t>dlouho žijících </a:t>
            </a:r>
            <a:r>
              <a:rPr lang="cs-CZ" sz="1600" dirty="0"/>
              <a:t>radionuklidů </a:t>
            </a:r>
            <a:r>
              <a:rPr lang="cs-CZ" sz="1600" b="1" dirty="0"/>
              <a:t>přeměnit</a:t>
            </a:r>
            <a:r>
              <a:rPr lang="cs-CZ" sz="1600" dirty="0"/>
              <a:t> na jiné isotopy, které by byly buď stabilní, nebo měly podstatně kratší poločasy rozpadu. Vyhořelé jaderné palivo by tak přestalo být obtížným odpadem, ale mohlo by se dokonce stát i důležitou </a:t>
            </a:r>
            <a:r>
              <a:rPr lang="cs-CZ" sz="1600" b="1" dirty="0"/>
              <a:t>surovinou</a:t>
            </a:r>
            <a:r>
              <a:rPr lang="cs-CZ" sz="1600" dirty="0"/>
              <a:t>. </a:t>
            </a:r>
          </a:p>
        </p:txBody>
      </p:sp>
    </p:spTree>
    <p:extLst>
      <p:ext uri="{BB962C8B-B14F-4D97-AF65-F5344CB8AC3E}">
        <p14:creationId xmlns:p14="http://schemas.microsoft.com/office/powerpoint/2010/main" val="2623831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16632"/>
            <a:ext cx="8229600" cy="634082"/>
          </a:xfrm>
        </p:spPr>
        <p:txBody>
          <a:bodyPr>
            <a:normAutofit fontScale="90000"/>
          </a:bodyPr>
          <a:lstStyle/>
          <a:p>
            <a:r>
              <a:rPr lang="cs-CZ" sz="3600" dirty="0" smtClean="0"/>
              <a:t>Úložiště jaderného odpadu v ČR</a:t>
            </a:r>
            <a:endParaRPr lang="cs-CZ" sz="3600" dirty="0"/>
          </a:p>
        </p:txBody>
      </p:sp>
      <p:sp>
        <p:nvSpPr>
          <p:cNvPr id="3" name="Zástupný symbol pro obsah 2"/>
          <p:cNvSpPr>
            <a:spLocks noGrp="1"/>
          </p:cNvSpPr>
          <p:nvPr>
            <p:ph idx="1"/>
          </p:nvPr>
        </p:nvSpPr>
        <p:spPr>
          <a:xfrm>
            <a:off x="467544" y="836712"/>
            <a:ext cx="8229600" cy="4525963"/>
          </a:xfrm>
        </p:spPr>
        <p:txBody>
          <a:bodyPr>
            <a:normAutofit/>
          </a:bodyPr>
          <a:lstStyle/>
          <a:p>
            <a:pPr marL="0" lvl="0" indent="0">
              <a:buNone/>
            </a:pPr>
            <a:r>
              <a:rPr lang="cs-CZ" sz="1500" b="1" dirty="0">
                <a:solidFill>
                  <a:prstClr val="black"/>
                </a:solidFill>
              </a:rPr>
              <a:t>Úložiště Richard u Litoměřic</a:t>
            </a:r>
          </a:p>
          <a:p>
            <a:pPr lvl="0"/>
            <a:r>
              <a:rPr lang="cs-CZ" sz="1500" dirty="0">
                <a:solidFill>
                  <a:prstClr val="black"/>
                </a:solidFill>
              </a:rPr>
              <a:t>Úložiště tvoří malá část bývalého důlního komplexu Richard I, II a III, který má více než 40 km </a:t>
            </a:r>
            <a:r>
              <a:rPr lang="cs-CZ" sz="1500" dirty="0" smtClean="0">
                <a:solidFill>
                  <a:prstClr val="black"/>
                </a:solidFill>
              </a:rPr>
              <a:t>chodeb. Ukládají </a:t>
            </a:r>
            <a:r>
              <a:rPr lang="cs-CZ" sz="1500" dirty="0">
                <a:solidFill>
                  <a:prstClr val="black"/>
                </a:solidFill>
              </a:rPr>
              <a:t>se zde tzv. institucionální radioaktivní odpady z průmyslu, zdravotnictví, výzkumu apod. </a:t>
            </a:r>
          </a:p>
          <a:p>
            <a:pPr lvl="0"/>
            <a:endParaRPr lang="cs-CZ" sz="1500" b="1" dirty="0">
              <a:solidFill>
                <a:prstClr val="black"/>
              </a:solidFill>
            </a:endParaRPr>
          </a:p>
          <a:p>
            <a:pPr marL="0" lvl="0" indent="0">
              <a:buNone/>
            </a:pPr>
            <a:r>
              <a:rPr lang="cs-CZ" sz="1500" b="1" dirty="0">
                <a:solidFill>
                  <a:prstClr val="black"/>
                </a:solidFill>
              </a:rPr>
              <a:t>Úložiště </a:t>
            </a:r>
            <a:r>
              <a:rPr lang="cs-CZ" sz="1500" b="1" dirty="0" smtClean="0">
                <a:solidFill>
                  <a:prstClr val="black"/>
                </a:solidFill>
              </a:rPr>
              <a:t>v jaderné </a:t>
            </a:r>
            <a:r>
              <a:rPr lang="cs-CZ" sz="1500" b="1" dirty="0">
                <a:solidFill>
                  <a:prstClr val="black"/>
                </a:solidFill>
              </a:rPr>
              <a:t>elektrárně Dukovany</a:t>
            </a:r>
          </a:p>
          <a:p>
            <a:pPr lvl="0"/>
            <a:r>
              <a:rPr lang="cs-CZ" sz="1500" dirty="0">
                <a:solidFill>
                  <a:prstClr val="black"/>
                </a:solidFill>
              </a:rPr>
              <a:t>V areálu jaderné elektrárny jsou ukládány odpady ve 200 l pozinkovaných sudech z provozu </a:t>
            </a:r>
            <a:r>
              <a:rPr lang="cs-CZ" sz="1500" dirty="0" smtClean="0">
                <a:solidFill>
                  <a:prstClr val="black"/>
                </a:solidFill>
              </a:rPr>
              <a:t>zařízení</a:t>
            </a:r>
            <a:endParaRPr lang="cs-CZ" sz="1500" dirty="0">
              <a:solidFill>
                <a:prstClr val="black"/>
              </a:solidFill>
            </a:endParaRPr>
          </a:p>
          <a:p>
            <a:pPr lvl="0"/>
            <a:endParaRPr lang="cs-CZ" sz="1500" dirty="0">
              <a:solidFill>
                <a:prstClr val="black"/>
              </a:solidFill>
            </a:endParaRPr>
          </a:p>
          <a:p>
            <a:pPr marL="0" lvl="0" indent="0">
              <a:buNone/>
            </a:pPr>
            <a:r>
              <a:rPr lang="cs-CZ" sz="1500" b="1" dirty="0">
                <a:solidFill>
                  <a:prstClr val="black"/>
                </a:solidFill>
              </a:rPr>
              <a:t>Úložiště Bratrství - Jáchymov</a:t>
            </a:r>
          </a:p>
          <a:p>
            <a:pPr lvl="0"/>
            <a:r>
              <a:rPr lang="cs-CZ" sz="1500" dirty="0">
                <a:solidFill>
                  <a:prstClr val="black"/>
                </a:solidFill>
              </a:rPr>
              <a:t>Úložiště Bratrství v Jáchymově je vybudováno v části opuštěných podzemních prostor bývalého uranového dolu Bratrství. Do tohoto úložiště jsou přijímány pouze odpady, které obsahují přirozené radionuklidy.</a:t>
            </a:r>
          </a:p>
          <a:p>
            <a:pPr lvl="0"/>
            <a:endParaRPr lang="cs-CZ" sz="1500" dirty="0">
              <a:solidFill>
                <a:prstClr val="black"/>
              </a:solidFill>
            </a:endParaRPr>
          </a:p>
          <a:p>
            <a:pPr marL="0" lvl="0" indent="0">
              <a:buNone/>
            </a:pPr>
            <a:r>
              <a:rPr lang="cs-CZ" sz="1500" b="1" dirty="0">
                <a:solidFill>
                  <a:prstClr val="black"/>
                </a:solidFill>
              </a:rPr>
              <a:t>Úložiště Hostim-Beroun</a:t>
            </a:r>
          </a:p>
          <a:p>
            <a:pPr lvl="0"/>
            <a:r>
              <a:rPr lang="cs-CZ" sz="1500" dirty="0">
                <a:solidFill>
                  <a:prstClr val="black"/>
                </a:solidFill>
              </a:rPr>
              <a:t>V provozu bylo v letech 1959 až 1964. Nyní je toto úložiště uzavřeno.</a:t>
            </a:r>
          </a:p>
          <a:p>
            <a:endParaRPr lang="cs-CZ" dirty="0"/>
          </a:p>
        </p:txBody>
      </p:sp>
      <p:pic>
        <p:nvPicPr>
          <p:cNvPr id="4098" name="Picture 2" descr="C:\Users\rtg\Desktop\4652125-soucasna-ulozis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512130"/>
            <a:ext cx="3373388" cy="232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055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60648"/>
            <a:ext cx="8229600" cy="792088"/>
          </a:xfrm>
        </p:spPr>
        <p:txBody>
          <a:bodyPr>
            <a:normAutofit fontScale="90000"/>
          </a:bodyPr>
          <a:lstStyle/>
          <a:p>
            <a:r>
              <a:rPr lang="cs-CZ" sz="3200" dirty="0" smtClean="0"/>
              <a:t>Schéma připravovaného úložiště jaderného odpadu</a:t>
            </a:r>
            <a:endParaRPr lang="cs-CZ" sz="3200" dirty="0"/>
          </a:p>
        </p:txBody>
      </p:sp>
      <p:pic>
        <p:nvPicPr>
          <p:cNvPr id="6146" name="Picture 2" descr="C:\Users\rtg\Desktop\4651317-hlubinne-uloziste-jaderneho-odpad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73135"/>
            <a:ext cx="5020226" cy="353598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rtg\Desktop\4651481-jak-bude-palivo-ulozen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140968"/>
            <a:ext cx="4104299" cy="3461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703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512" y="332656"/>
            <a:ext cx="8424936" cy="6264696"/>
          </a:xfrm>
        </p:spPr>
        <p:txBody>
          <a:bodyPr>
            <a:normAutofit/>
          </a:bodyPr>
          <a:lstStyle/>
          <a:p>
            <a:pPr marL="0" indent="0">
              <a:buNone/>
            </a:pPr>
            <a:r>
              <a:rPr lang="cs-CZ" sz="2200" b="1" u="sng" dirty="0"/>
              <a:t>Jaderná </a:t>
            </a:r>
            <a:r>
              <a:rPr lang="cs-CZ" sz="2200" b="1" u="sng" dirty="0" smtClean="0"/>
              <a:t>energie  </a:t>
            </a:r>
            <a:r>
              <a:rPr lang="cs-CZ" sz="2200" b="1" dirty="0" smtClean="0"/>
              <a:t>= </a:t>
            </a:r>
            <a:r>
              <a:rPr lang="cs-CZ" sz="2200" dirty="0" smtClean="0"/>
              <a:t>energie </a:t>
            </a:r>
            <a:r>
              <a:rPr lang="cs-CZ" sz="2200" dirty="0"/>
              <a:t>uvolněná při přeměně radioaktivních jader </a:t>
            </a:r>
            <a:endParaRPr lang="cs-CZ" b="1" u="sng" dirty="0" smtClean="0"/>
          </a:p>
          <a:p>
            <a:endParaRPr lang="cs-CZ" b="1" dirty="0"/>
          </a:p>
          <a:p>
            <a:r>
              <a:rPr lang="cs-CZ" sz="1800" dirty="0"/>
              <a:t>n</a:t>
            </a:r>
            <a:r>
              <a:rPr lang="cs-CZ" sz="1800" dirty="0" smtClean="0"/>
              <a:t>ukleony </a:t>
            </a:r>
            <a:r>
              <a:rPr lang="cs-CZ" sz="1800" dirty="0"/>
              <a:t>jsou v atomových jádrech silně vázány jadernými silami, s čímž je spojena značná potenciální </a:t>
            </a:r>
            <a:r>
              <a:rPr lang="cs-CZ" sz="1800" b="1" dirty="0"/>
              <a:t>vazbová energie</a:t>
            </a:r>
            <a:r>
              <a:rPr lang="cs-CZ" sz="1800" dirty="0"/>
              <a:t> E</a:t>
            </a:r>
            <a:r>
              <a:rPr lang="cs-CZ" sz="1800" baseline="-25000" dirty="0"/>
              <a:t>v</a:t>
            </a:r>
            <a:r>
              <a:rPr lang="cs-CZ" sz="1800" dirty="0"/>
              <a:t>. </a:t>
            </a:r>
            <a:endParaRPr lang="cs-CZ" sz="1800" dirty="0" smtClean="0"/>
          </a:p>
          <a:p>
            <a:r>
              <a:rPr lang="cs-CZ" sz="1800" b="1" dirty="0"/>
              <a:t>vazbová energie</a:t>
            </a:r>
            <a:r>
              <a:rPr lang="cs-CZ" sz="1800" dirty="0"/>
              <a:t> E</a:t>
            </a:r>
            <a:r>
              <a:rPr lang="cs-CZ" sz="1800" baseline="-25000" dirty="0"/>
              <a:t>v  </a:t>
            </a:r>
            <a:r>
              <a:rPr lang="cs-CZ" sz="1800" dirty="0" smtClean="0"/>
              <a:t>je energie </a:t>
            </a:r>
            <a:r>
              <a:rPr lang="cs-CZ" sz="1800" dirty="0"/>
              <a:t>potřebná na úplné "rozebrání" jádra na jednotlivé nukleony, nebo obráceně energie která se uvolní při "složení" jádra z těchto nukleonů. </a:t>
            </a:r>
            <a:endParaRPr lang="cs-CZ" sz="1800" dirty="0" smtClean="0"/>
          </a:p>
          <a:p>
            <a:r>
              <a:rPr lang="cs-CZ" sz="1800" dirty="0"/>
              <a:t>c</a:t>
            </a:r>
            <a:r>
              <a:rPr lang="cs-CZ" sz="1800" dirty="0" smtClean="0"/>
              <a:t>elková </a:t>
            </a:r>
            <a:r>
              <a:rPr lang="cs-CZ" sz="1800" dirty="0"/>
              <a:t>vazbová energie jádra E</a:t>
            </a:r>
            <a:r>
              <a:rPr lang="cs-CZ" sz="1800" baseline="-25000" dirty="0"/>
              <a:t>v</a:t>
            </a:r>
            <a:r>
              <a:rPr lang="cs-CZ" sz="1800" dirty="0"/>
              <a:t> roste s počtem nukleonů, avšak pro stabilitu jádra a energetickou bilanci při transmutacích jader je </a:t>
            </a:r>
            <a:r>
              <a:rPr lang="cs-CZ" sz="1800" dirty="0" smtClean="0"/>
              <a:t>důležitější </a:t>
            </a:r>
            <a:r>
              <a:rPr lang="cs-CZ" sz="1800" b="1" dirty="0" smtClean="0"/>
              <a:t>střední vazbová energie připadající na jeden nukleon: E</a:t>
            </a:r>
            <a:r>
              <a:rPr lang="cs-CZ" sz="1800" b="1" baseline="-25000" dirty="0" smtClean="0"/>
              <a:t>v</a:t>
            </a:r>
            <a:r>
              <a:rPr lang="cs-CZ" sz="1800" b="1" dirty="0" smtClean="0"/>
              <a:t>/N</a:t>
            </a:r>
          </a:p>
          <a:p>
            <a:r>
              <a:rPr lang="cs-CZ" sz="1800" dirty="0" smtClean="0"/>
              <a:t>pro </a:t>
            </a:r>
            <a:r>
              <a:rPr lang="cs-CZ" sz="1800" dirty="0"/>
              <a:t>různá atomová jádra je tato vazbová energie na jeden nukleon různá, jak je vidět </a:t>
            </a:r>
            <a:r>
              <a:rPr lang="cs-CZ" sz="1800" dirty="0" smtClean="0"/>
              <a:t>na následujícím grafu. </a:t>
            </a:r>
          </a:p>
          <a:p>
            <a:r>
              <a:rPr lang="cs-CZ" sz="1800" dirty="0" smtClean="0"/>
              <a:t>u </a:t>
            </a:r>
            <a:r>
              <a:rPr lang="cs-CZ" sz="1800" dirty="0"/>
              <a:t>lehkých prvků tato vazbová energie roste s </a:t>
            </a:r>
            <a:r>
              <a:rPr lang="cs-CZ" sz="1800" dirty="0" smtClean="0"/>
              <a:t>protonovým </a:t>
            </a:r>
            <a:r>
              <a:rPr lang="cs-CZ" sz="1800" dirty="0"/>
              <a:t>číslem </a:t>
            </a:r>
            <a:endParaRPr lang="cs-CZ" sz="1800" dirty="0" smtClean="0"/>
          </a:p>
          <a:p>
            <a:pPr marL="0" indent="0">
              <a:buNone/>
            </a:pPr>
            <a:r>
              <a:rPr lang="cs-CZ" sz="1800" dirty="0"/>
              <a:t> </a:t>
            </a:r>
            <a:r>
              <a:rPr lang="cs-CZ" sz="1800" dirty="0" smtClean="0"/>
              <a:t>     (</a:t>
            </a:r>
            <a:r>
              <a:rPr lang="cs-CZ" sz="1800" dirty="0"/>
              <a:t>s určitými výkyvy u nejlehčích prvků), pak se růst zpomaluje </a:t>
            </a:r>
            <a:r>
              <a:rPr lang="cs-CZ" sz="1800" dirty="0" smtClean="0"/>
              <a:t>a</a:t>
            </a:r>
          </a:p>
          <a:p>
            <a:pPr marL="0" indent="0">
              <a:buNone/>
            </a:pPr>
            <a:r>
              <a:rPr lang="cs-CZ" sz="1800" dirty="0"/>
              <a:t> </a:t>
            </a:r>
            <a:r>
              <a:rPr lang="cs-CZ" sz="1800" dirty="0" smtClean="0"/>
              <a:t>      </a:t>
            </a:r>
            <a:r>
              <a:rPr lang="cs-CZ" sz="1800" dirty="0"/>
              <a:t>maxima se dosahuje pro prvky skupiny železa (chrom, mangan, </a:t>
            </a:r>
            <a:r>
              <a:rPr lang="cs-CZ" sz="1800" dirty="0" smtClean="0"/>
              <a:t> železo</a:t>
            </a:r>
            <a:r>
              <a:rPr lang="cs-CZ" sz="1800" dirty="0"/>
              <a:t>, nikl, měď). </a:t>
            </a:r>
            <a:endParaRPr lang="cs-CZ" sz="1800" dirty="0" smtClean="0"/>
          </a:p>
          <a:p>
            <a:r>
              <a:rPr lang="cs-CZ" sz="1800" dirty="0" smtClean="0"/>
              <a:t>pro </a:t>
            </a:r>
            <a:r>
              <a:rPr lang="cs-CZ" sz="1800" dirty="0"/>
              <a:t>jádra těžší než železo se vazbová energie nukleonu opět zmenšuje; je to způsobeno tím, že pro velká jádra se začíná vedle přitažlivých jaderných sil krátkého dosahu stále více uplatňovat elektrická odpudivá síla mezi protony.</a:t>
            </a:r>
          </a:p>
          <a:p>
            <a:endParaRPr lang="cs-CZ" sz="1800" dirty="0"/>
          </a:p>
        </p:txBody>
      </p:sp>
    </p:spTree>
    <p:extLst>
      <p:ext uri="{BB962C8B-B14F-4D97-AF65-F5344CB8AC3E}">
        <p14:creationId xmlns:p14="http://schemas.microsoft.com/office/powerpoint/2010/main" val="95609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404664"/>
            <a:ext cx="8496944" cy="6264696"/>
          </a:xfrm>
        </p:spPr>
        <p:txBody>
          <a:bodyPr>
            <a:normAutofit lnSpcReduction="10000"/>
          </a:bodyPr>
          <a:lstStyle/>
          <a:p>
            <a:pPr lvl="0">
              <a:lnSpc>
                <a:spcPct val="150000"/>
              </a:lnSpc>
            </a:pPr>
            <a:r>
              <a:rPr lang="cs-CZ" sz="1400" dirty="0">
                <a:solidFill>
                  <a:prstClr val="black"/>
                </a:solidFill>
              </a:rPr>
              <a:t>Povrchový areál má přijímat radioaktivní odpady a vyhořelé jaderné palivo</a:t>
            </a:r>
            <a:r>
              <a:rPr lang="cs-CZ" sz="1400" dirty="0" smtClean="0">
                <a:solidFill>
                  <a:prstClr val="black"/>
                </a:solidFill>
              </a:rPr>
              <a:t>. </a:t>
            </a:r>
            <a:endParaRPr lang="cs-CZ" sz="1400" dirty="0">
              <a:solidFill>
                <a:prstClr val="black"/>
              </a:solidFill>
            </a:endParaRPr>
          </a:p>
          <a:p>
            <a:pPr lvl="0">
              <a:lnSpc>
                <a:spcPct val="150000"/>
              </a:lnSpc>
            </a:pPr>
            <a:r>
              <a:rPr lang="cs-CZ" sz="1400" dirty="0">
                <a:solidFill>
                  <a:prstClr val="black"/>
                </a:solidFill>
              </a:rPr>
              <a:t>Odpad a palivo bude do areálu dopravováno po železnici</a:t>
            </a:r>
            <a:r>
              <a:rPr lang="cs-CZ" sz="1400" dirty="0" smtClean="0">
                <a:solidFill>
                  <a:prstClr val="black"/>
                </a:solidFill>
              </a:rPr>
              <a:t>.</a:t>
            </a:r>
            <a:endParaRPr lang="cs-CZ" sz="1400" dirty="0">
              <a:solidFill>
                <a:prstClr val="black"/>
              </a:solidFill>
            </a:endParaRPr>
          </a:p>
          <a:p>
            <a:pPr lvl="0">
              <a:lnSpc>
                <a:spcPct val="150000"/>
              </a:lnSpc>
            </a:pPr>
            <a:r>
              <a:rPr lang="cs-CZ" sz="1400" dirty="0">
                <a:solidFill>
                  <a:prstClr val="black"/>
                </a:solidFill>
              </a:rPr>
              <a:t>Po přejímce bude odpad a palivo překládáno do úložných souborů, odtud bude palivo transportováno do podzemí</a:t>
            </a:r>
            <a:r>
              <a:rPr lang="cs-CZ" sz="1400" dirty="0" smtClean="0">
                <a:solidFill>
                  <a:prstClr val="black"/>
                </a:solidFill>
              </a:rPr>
              <a:t>.</a:t>
            </a:r>
            <a:endParaRPr lang="cs-CZ" sz="1400" dirty="0">
              <a:solidFill>
                <a:prstClr val="black"/>
              </a:solidFill>
            </a:endParaRPr>
          </a:p>
          <a:p>
            <a:pPr lvl="0">
              <a:lnSpc>
                <a:spcPct val="150000"/>
              </a:lnSpc>
            </a:pPr>
            <a:r>
              <a:rPr lang="cs-CZ" sz="1400" dirty="0">
                <a:solidFill>
                  <a:prstClr val="black"/>
                </a:solidFill>
              </a:rPr>
              <a:t>Areál má zabírat plochu 29 hektarů, z toho na 3 hektarech probíhá práce s radioaktivním materiálem; areál zahrnuje technické zázemí, administrativní budovu, informační služby, komunikace atd. </a:t>
            </a:r>
          </a:p>
          <a:p>
            <a:pPr lvl="0">
              <a:lnSpc>
                <a:spcPct val="150000"/>
              </a:lnSpc>
            </a:pPr>
            <a:r>
              <a:rPr lang="cs-CZ" sz="1400" dirty="0">
                <a:solidFill>
                  <a:prstClr val="black"/>
                </a:solidFill>
              </a:rPr>
              <a:t>Úložná podzemní část se předpokládá v hloubce cca 500 až 1000 metrů pod zemí. Podzemí se bude rozkládat na celistvé ploše cca 300 </a:t>
            </a:r>
            <a:r>
              <a:rPr lang="cs-CZ" sz="1400" dirty="0" smtClean="0">
                <a:solidFill>
                  <a:prstClr val="black"/>
                </a:solidFill>
              </a:rPr>
              <a:t>ha.</a:t>
            </a:r>
            <a:endParaRPr lang="cs-CZ" sz="1400" dirty="0">
              <a:solidFill>
                <a:prstClr val="black"/>
              </a:solidFill>
            </a:endParaRPr>
          </a:p>
          <a:p>
            <a:pPr lvl="0">
              <a:lnSpc>
                <a:spcPct val="150000"/>
              </a:lnSpc>
            </a:pPr>
            <a:r>
              <a:rPr lang="cs-CZ" sz="1400" dirty="0">
                <a:solidFill>
                  <a:prstClr val="black"/>
                </a:solidFill>
              </a:rPr>
              <a:t>Úložné obalové soubory s jaderným odpadem se do podzemí spustí těžním strojem. V podzemí se odpad přepravuje po kolejích na samohybném vozíku. Úložné soubory s palivem se mohou ukládat v chodbách horizontálně - až do vyplnění celého prostoru chodby</a:t>
            </a:r>
            <a:r>
              <a:rPr lang="cs-CZ" sz="1400" dirty="0" smtClean="0">
                <a:solidFill>
                  <a:prstClr val="black"/>
                </a:solidFill>
              </a:rPr>
              <a:t>.</a:t>
            </a:r>
            <a:endParaRPr lang="cs-CZ" sz="1400" dirty="0">
              <a:solidFill>
                <a:prstClr val="black"/>
              </a:solidFill>
            </a:endParaRPr>
          </a:p>
          <a:p>
            <a:pPr lvl="0">
              <a:lnSpc>
                <a:spcPct val="150000"/>
              </a:lnSpc>
            </a:pPr>
            <a:r>
              <a:rPr lang="cs-CZ" sz="1400" dirty="0">
                <a:solidFill>
                  <a:prstClr val="black"/>
                </a:solidFill>
              </a:rPr>
              <a:t>Síť ukládacích chodeb se bude razit v žulových horninách. Chodby mohou být vybudovány v jedné či více hloubkových úrovních (patrech). Jednotlivé chodby mohou mít délku až 300 m. </a:t>
            </a:r>
          </a:p>
          <a:p>
            <a:pPr lvl="0">
              <a:lnSpc>
                <a:spcPct val="150000"/>
              </a:lnSpc>
            </a:pPr>
            <a:r>
              <a:rPr lang="cs-CZ" sz="1400" dirty="0">
                <a:solidFill>
                  <a:prstClr val="black"/>
                </a:solidFill>
              </a:rPr>
              <a:t>Palivové články - Tato část obsahuje palivové tablety uzavřené v proutcích. Články slouží k jaderné štěpné reakci v reaktoru. </a:t>
            </a:r>
          </a:p>
          <a:p>
            <a:pPr lvl="0">
              <a:lnSpc>
                <a:spcPct val="150000"/>
              </a:lnSpc>
            </a:pPr>
            <a:r>
              <a:rPr lang="cs-CZ" sz="1400" dirty="0">
                <a:solidFill>
                  <a:prstClr val="black"/>
                </a:solidFill>
              </a:rPr>
              <a:t>Kovové ukládací kontejnery - Vyhořelé palivo v článcích se uzavře do ukládacího kontejneru vyrobeného ze stabilních materiálů - speciální ocel s obsahem niklu, titanu, mědi atd. </a:t>
            </a:r>
          </a:p>
          <a:p>
            <a:pPr lvl="0">
              <a:lnSpc>
                <a:spcPct val="150000"/>
              </a:lnSpc>
            </a:pPr>
            <a:r>
              <a:rPr lang="cs-CZ" sz="1400" dirty="0">
                <a:solidFill>
                  <a:prstClr val="black"/>
                </a:solidFill>
              </a:rPr>
              <a:t>Bentonitový obal - Ukládací kontejner bude v hornině umístěný pomocí jílového materiálu, který ve vlhkém prostředí bobtná. Tím se kontejner v úložné komoře utěsní. </a:t>
            </a:r>
          </a:p>
        </p:txBody>
      </p:sp>
    </p:spTree>
    <p:extLst>
      <p:ext uri="{BB962C8B-B14F-4D97-AF65-F5344CB8AC3E}">
        <p14:creationId xmlns:p14="http://schemas.microsoft.com/office/powerpoint/2010/main" val="3962012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07732" y="260648"/>
            <a:ext cx="8828764" cy="6480720"/>
          </a:xfrm>
        </p:spPr>
        <p:txBody>
          <a:bodyPr>
            <a:noAutofit/>
          </a:bodyPr>
          <a:lstStyle/>
          <a:p>
            <a:pPr marL="0" indent="0">
              <a:buNone/>
            </a:pPr>
            <a:r>
              <a:rPr lang="cs-CZ" sz="1800" b="1" u="sng" dirty="0"/>
              <a:t>Radiační nehody</a:t>
            </a:r>
            <a:r>
              <a:rPr lang="cs-CZ" sz="1800" u="sng" dirty="0"/>
              <a:t> </a:t>
            </a:r>
            <a:r>
              <a:rPr lang="cs-CZ" sz="1800" b="1" u="sng" dirty="0"/>
              <a:t>(havárie)</a:t>
            </a:r>
            <a:r>
              <a:rPr lang="cs-CZ" sz="1400" dirty="0"/>
              <a:t/>
            </a:r>
            <a:br>
              <a:rPr lang="cs-CZ" sz="1400" dirty="0"/>
            </a:br>
            <a:r>
              <a:rPr lang="cs-CZ" sz="1400" dirty="0"/>
              <a:t/>
            </a:r>
            <a:br>
              <a:rPr lang="cs-CZ" sz="1400" dirty="0"/>
            </a:br>
            <a:r>
              <a:rPr lang="cs-CZ" sz="1400" dirty="0"/>
              <a:t>Pod </a:t>
            </a:r>
            <a:r>
              <a:rPr lang="cs-CZ" sz="1400" b="1" dirty="0"/>
              <a:t>radiační nehodou</a:t>
            </a:r>
            <a:r>
              <a:rPr lang="cs-CZ" sz="1400" dirty="0"/>
              <a:t> rozumíme neplánovanou událost, která zvýší </a:t>
            </a:r>
            <a:r>
              <a:rPr lang="cs-CZ" sz="1400" b="1" dirty="0"/>
              <a:t>ohrožení</a:t>
            </a:r>
            <a:r>
              <a:rPr lang="cs-CZ" sz="1400" dirty="0"/>
              <a:t> osob ionizujícím zářením. Na pracovištích s uzavřenými zářiči se jedná především o nežádoucí </a:t>
            </a:r>
            <a:r>
              <a:rPr lang="cs-CZ" sz="1400" b="1" dirty="0"/>
              <a:t>ozáření osob</a:t>
            </a:r>
            <a:r>
              <a:rPr lang="cs-CZ" sz="1400" dirty="0"/>
              <a:t>. </a:t>
            </a:r>
            <a:endParaRPr lang="cs-CZ" sz="1400" dirty="0" smtClean="0"/>
          </a:p>
          <a:p>
            <a:pPr marL="0" indent="0">
              <a:buNone/>
            </a:pPr>
            <a:endParaRPr lang="cs-CZ" sz="1400" dirty="0" smtClean="0"/>
          </a:p>
          <a:p>
            <a:r>
              <a:rPr lang="cs-CZ" sz="1400" dirty="0" smtClean="0"/>
              <a:t>Na </a:t>
            </a:r>
            <a:r>
              <a:rPr lang="cs-CZ" sz="1400" dirty="0"/>
              <a:t>pracovištích s otevřenými zářiči se zejména jedná o nekontrolovaný </a:t>
            </a:r>
            <a:r>
              <a:rPr lang="cs-CZ" sz="1400" b="1" dirty="0"/>
              <a:t>únik radioaktivní látky</a:t>
            </a:r>
            <a:r>
              <a:rPr lang="cs-CZ" sz="1400" dirty="0"/>
              <a:t> do pracovního prostředí (např. rozlitím, rozstříknutím, rozbitím lahvičky s radioaktivním roztokem a pod.) s následnou </a:t>
            </a:r>
            <a:r>
              <a:rPr lang="cs-CZ" sz="1400" b="1" dirty="0"/>
              <a:t>kontaminací</a:t>
            </a:r>
            <a:r>
              <a:rPr lang="cs-CZ" sz="1400" dirty="0"/>
              <a:t> pracovního prostředí nebo pracovníků. K takovým událostem může dojít při manipulaci s otevřenými zářiči v procesu jejich přípravy, transportu, skladování, aplikaci a likvidaci</a:t>
            </a:r>
            <a:r>
              <a:rPr lang="cs-CZ" sz="1400" dirty="0" smtClean="0"/>
              <a:t>.</a:t>
            </a:r>
          </a:p>
          <a:p>
            <a:endParaRPr lang="cs-CZ" sz="1400" dirty="0" smtClean="0"/>
          </a:p>
          <a:p>
            <a:r>
              <a:rPr lang="cs-CZ" sz="1400" dirty="0" smtClean="0"/>
              <a:t>Pro </a:t>
            </a:r>
            <a:r>
              <a:rPr lang="cs-CZ" sz="1400" dirty="0"/>
              <a:t>radiační nehody (zvláště drobnější) se někdy používá i název </a:t>
            </a:r>
            <a:r>
              <a:rPr lang="cs-CZ" sz="1400" b="1" dirty="0"/>
              <a:t>mimořádná událost</a:t>
            </a:r>
            <a:r>
              <a:rPr lang="cs-CZ" sz="1400" dirty="0"/>
              <a:t>. Rozsah radiační nehody či mimořádné události se rozlišuje 1.-3.</a:t>
            </a:r>
            <a:r>
              <a:rPr lang="cs-CZ" sz="1400" b="1" dirty="0"/>
              <a:t>stupněm závažnosti</a:t>
            </a:r>
            <a:r>
              <a:rPr lang="cs-CZ" sz="1400" dirty="0"/>
              <a:t> </a:t>
            </a:r>
            <a:r>
              <a:rPr lang="cs-CZ" sz="1400" dirty="0" smtClean="0"/>
              <a:t>:</a:t>
            </a:r>
          </a:p>
          <a:p>
            <a:endParaRPr lang="cs-CZ" sz="1400" dirty="0"/>
          </a:p>
          <a:p>
            <a:r>
              <a:rPr lang="cs-CZ" sz="1400" b="1" dirty="0"/>
              <a:t>1.stupeň</a:t>
            </a:r>
            <a:r>
              <a:rPr lang="cs-CZ" sz="1400" dirty="0"/>
              <a:t/>
            </a:r>
            <a:br>
              <a:rPr lang="cs-CZ" sz="1400" dirty="0"/>
            </a:br>
            <a:r>
              <a:rPr lang="cs-CZ" sz="1400" dirty="0"/>
              <a:t>Drobná radiační nehoda či mimořádná událost, která má omezený a </a:t>
            </a:r>
            <a:r>
              <a:rPr lang="cs-CZ" sz="1400" b="1" dirty="0"/>
              <a:t>lokální dosah</a:t>
            </a:r>
            <a:r>
              <a:rPr lang="cs-CZ" sz="1400" dirty="0"/>
              <a:t>, k jejímu řešení stačí běžné prostředky obsluhujících pracovníků, nedochází k deterministickým účinkům ozáření. </a:t>
            </a:r>
            <a:endParaRPr lang="cs-CZ" sz="1400" dirty="0" smtClean="0"/>
          </a:p>
          <a:p>
            <a:endParaRPr lang="cs-CZ" sz="1400" dirty="0"/>
          </a:p>
          <a:p>
            <a:r>
              <a:rPr lang="cs-CZ" sz="1400" b="1" dirty="0"/>
              <a:t>2.stupeň</a:t>
            </a:r>
            <a:r>
              <a:rPr lang="cs-CZ" sz="1400" dirty="0"/>
              <a:t/>
            </a:r>
            <a:br>
              <a:rPr lang="cs-CZ" sz="1400" dirty="0"/>
            </a:br>
            <a:r>
              <a:rPr lang="cs-CZ" sz="1400" dirty="0"/>
              <a:t>Jedná se o </a:t>
            </a:r>
            <a:r>
              <a:rPr lang="cs-CZ" sz="1400" b="1" dirty="0"/>
              <a:t>závažnější ozáření</a:t>
            </a:r>
            <a:r>
              <a:rPr lang="cs-CZ" sz="1400" dirty="0"/>
              <a:t> nebo </a:t>
            </a:r>
            <a:r>
              <a:rPr lang="cs-CZ" sz="1400" b="1" dirty="0"/>
              <a:t>kontaminaci</a:t>
            </a:r>
            <a:r>
              <a:rPr lang="cs-CZ" sz="1400" dirty="0"/>
              <a:t> pracoviště, které však ještě nevyžaduje opatření k ochraně obyvatel a životního prostředí a k jejímu zvládnutí postačí prostředky pracoviště, příp. ve spolupráci s dalšími odbornými pracovníky. </a:t>
            </a:r>
            <a:endParaRPr lang="cs-CZ" sz="1400" dirty="0" smtClean="0"/>
          </a:p>
          <a:p>
            <a:endParaRPr lang="cs-CZ" sz="1400" dirty="0"/>
          </a:p>
          <a:p>
            <a:r>
              <a:rPr lang="cs-CZ" sz="1400" b="1" dirty="0"/>
              <a:t>3.stupeň</a:t>
            </a:r>
            <a:r>
              <a:rPr lang="cs-CZ" sz="1400" dirty="0"/>
              <a:t/>
            </a:r>
            <a:br>
              <a:rPr lang="cs-CZ" sz="1400" dirty="0"/>
            </a:br>
            <a:r>
              <a:rPr lang="cs-CZ" sz="1400" dirty="0"/>
              <a:t>Jedná se o </a:t>
            </a:r>
            <a:r>
              <a:rPr lang="cs-CZ" sz="1400" b="1" dirty="0"/>
              <a:t>závažnou radiační nehodu</a:t>
            </a:r>
            <a:r>
              <a:rPr lang="cs-CZ" sz="1400" dirty="0"/>
              <a:t> spojenou s nebezpečným uvolněním radioaktivních látek do životního prostředí, vyžadující zavedení opatření k </a:t>
            </a:r>
            <a:r>
              <a:rPr lang="cs-CZ" sz="1400" b="1" dirty="0"/>
              <a:t>ochraně obyvatel</a:t>
            </a:r>
            <a:r>
              <a:rPr lang="cs-CZ" sz="1400" dirty="0"/>
              <a:t> a životního prostředí. Nejzávažnější radiační nehoda </a:t>
            </a:r>
            <a:r>
              <a:rPr lang="cs-CZ" sz="1400" dirty="0" smtClean="0"/>
              <a:t>se </a:t>
            </a:r>
            <a:r>
              <a:rPr lang="cs-CZ" sz="1400" dirty="0"/>
              <a:t>označuje též jako </a:t>
            </a:r>
            <a:r>
              <a:rPr lang="cs-CZ" sz="1400" b="1" dirty="0"/>
              <a:t>radiační havárie</a:t>
            </a:r>
            <a:r>
              <a:rPr lang="cs-CZ" sz="1400" dirty="0"/>
              <a:t>. Při těžkých radiačních haváriích může dojít i k </a:t>
            </a:r>
            <a:r>
              <a:rPr lang="cs-CZ" sz="1400" b="1" dirty="0"/>
              <a:t>letálnímu ozáření</a:t>
            </a:r>
            <a:r>
              <a:rPr lang="cs-CZ" sz="1400" dirty="0"/>
              <a:t> osob nacházejících se v místě nehody. </a:t>
            </a:r>
            <a:endParaRPr lang="cs-CZ" sz="1400" dirty="0" smtClean="0"/>
          </a:p>
          <a:p>
            <a:endParaRPr lang="cs-CZ" sz="1400" dirty="0"/>
          </a:p>
          <a:p>
            <a:endParaRPr lang="cs-CZ" sz="1400" dirty="0"/>
          </a:p>
          <a:p>
            <a:endParaRPr lang="cs-CZ" sz="1400" dirty="0"/>
          </a:p>
          <a:p>
            <a:endParaRPr lang="cs-CZ" sz="1400" dirty="0"/>
          </a:p>
        </p:txBody>
      </p:sp>
    </p:spTree>
    <p:extLst>
      <p:ext uri="{BB962C8B-B14F-4D97-AF65-F5344CB8AC3E}">
        <p14:creationId xmlns:p14="http://schemas.microsoft.com/office/powerpoint/2010/main" val="23554592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620688"/>
            <a:ext cx="8352928" cy="4176464"/>
          </a:xfrm>
        </p:spPr>
        <p:txBody>
          <a:bodyPr>
            <a:noAutofit/>
          </a:bodyPr>
          <a:lstStyle/>
          <a:p>
            <a:pPr marL="0" indent="0">
              <a:buNone/>
            </a:pPr>
            <a:r>
              <a:rPr lang="cs-CZ" sz="1800" b="1" u="sng" dirty="0" smtClean="0"/>
              <a:t>A/ Radioaktivní kontaminace</a:t>
            </a:r>
          </a:p>
          <a:p>
            <a:pPr marL="0" indent="0">
              <a:buNone/>
            </a:pPr>
            <a:r>
              <a:rPr lang="cs-CZ" sz="1600" dirty="0"/>
              <a:t/>
            </a:r>
            <a:br>
              <a:rPr lang="cs-CZ" sz="1600" dirty="0"/>
            </a:br>
            <a:r>
              <a:rPr lang="cs-CZ" sz="1600" dirty="0"/>
              <a:t>Při manipulaci s otevřenými radioaktivními látkami může dojít k jejich úniku a následné </a:t>
            </a:r>
            <a:r>
              <a:rPr lang="cs-CZ" sz="1600" b="1" dirty="0"/>
              <a:t>kontaminaci </a:t>
            </a:r>
            <a:r>
              <a:rPr lang="cs-CZ" sz="1600" dirty="0"/>
              <a:t>(zamoření) předmětů, pracovního prostředí a osob těmito radioaktivními látkami</a:t>
            </a:r>
            <a:r>
              <a:rPr lang="cs-CZ" sz="1600" dirty="0" smtClean="0"/>
              <a:t>.</a:t>
            </a:r>
          </a:p>
          <a:p>
            <a:pPr marL="0" indent="0">
              <a:buNone/>
            </a:pPr>
            <a:endParaRPr lang="cs-CZ" sz="1600" dirty="0"/>
          </a:p>
          <a:p>
            <a:pPr marL="514350" indent="-514350">
              <a:buFont typeface="+mj-lt"/>
              <a:buAutoNum type="arabicPeriod"/>
            </a:pPr>
            <a:r>
              <a:rPr lang="cs-CZ" sz="1600" b="1" dirty="0"/>
              <a:t>Povrchová </a:t>
            </a:r>
            <a:r>
              <a:rPr lang="cs-CZ" sz="1600" b="1" dirty="0" smtClean="0"/>
              <a:t>kontaminace</a:t>
            </a:r>
          </a:p>
          <a:p>
            <a:pPr marL="0" indent="0">
              <a:buNone/>
            </a:pPr>
            <a:r>
              <a:rPr lang="cs-CZ" sz="1600" dirty="0"/>
              <a:t/>
            </a:r>
            <a:br>
              <a:rPr lang="cs-CZ" sz="1600" dirty="0"/>
            </a:br>
            <a:r>
              <a:rPr lang="cs-CZ" sz="1600" dirty="0"/>
              <a:t>Nejčastěji dochází k </a:t>
            </a:r>
            <a:r>
              <a:rPr lang="cs-CZ" sz="1600" b="1" dirty="0"/>
              <a:t>povrchové kontaminaci</a:t>
            </a:r>
            <a:r>
              <a:rPr lang="cs-CZ" sz="1600" dirty="0"/>
              <a:t> pracovních ploch, pomůcek, oděvů nebo osob</a:t>
            </a:r>
            <a:r>
              <a:rPr lang="cs-CZ" sz="1600" dirty="0" smtClean="0"/>
              <a:t>.</a:t>
            </a:r>
          </a:p>
          <a:p>
            <a:pPr marL="0" indent="0">
              <a:buNone/>
            </a:pPr>
            <a:r>
              <a:rPr lang="cs-CZ" sz="1600" dirty="0" smtClean="0"/>
              <a:t> </a:t>
            </a:r>
          </a:p>
          <a:p>
            <a:r>
              <a:rPr lang="cs-CZ" sz="1600" dirty="0" smtClean="0"/>
              <a:t>Povrchová </a:t>
            </a:r>
            <a:r>
              <a:rPr lang="cs-CZ" sz="1600" dirty="0"/>
              <a:t>kontaminace může vést k </a:t>
            </a:r>
            <a:r>
              <a:rPr lang="cs-CZ" sz="1600" b="1" dirty="0"/>
              <a:t>vyšším dávkám záření</a:t>
            </a:r>
            <a:r>
              <a:rPr lang="cs-CZ" sz="1600" dirty="0"/>
              <a:t> především na kontaminované oblasti kůže, v některých případech však může vyústit i ve vnitřní </a:t>
            </a:r>
            <a:r>
              <a:rPr lang="cs-CZ" sz="1600" dirty="0" smtClean="0"/>
              <a:t>kontaminaci. </a:t>
            </a:r>
          </a:p>
          <a:p>
            <a:endParaRPr lang="cs-CZ" sz="1600" dirty="0" smtClean="0"/>
          </a:p>
          <a:p>
            <a:r>
              <a:rPr lang="cs-CZ" sz="1600" dirty="0" smtClean="0"/>
              <a:t>K </a:t>
            </a:r>
            <a:r>
              <a:rPr lang="cs-CZ" sz="1600" dirty="0"/>
              <a:t>průběžné kontrole povrchové kontaminace během práce a po jejím skončení se používají především </a:t>
            </a:r>
            <a:r>
              <a:rPr lang="cs-CZ" sz="1600" b="1" dirty="0"/>
              <a:t>radiometry</a:t>
            </a:r>
            <a:r>
              <a:rPr lang="cs-CZ" sz="1600" dirty="0"/>
              <a:t> s velkoplošnými sondami, které by se měly nacházet na všech exponovaných pracovištích a v hygienických smyčkách. </a:t>
            </a:r>
            <a:endParaRPr lang="cs-CZ" sz="1600" dirty="0" smtClean="0"/>
          </a:p>
          <a:p>
            <a:endParaRPr lang="cs-CZ" sz="1600" dirty="0" smtClean="0"/>
          </a:p>
          <a:p>
            <a:r>
              <a:rPr lang="cs-CZ" sz="1600" dirty="0" smtClean="0"/>
              <a:t>Citlivou </a:t>
            </a:r>
            <a:r>
              <a:rPr lang="cs-CZ" sz="1600" dirty="0"/>
              <a:t>metodou kontroly kontaminace je i metoda </a:t>
            </a:r>
            <a:r>
              <a:rPr lang="cs-CZ" sz="1600" b="1" dirty="0"/>
              <a:t>stěrů</a:t>
            </a:r>
            <a:r>
              <a:rPr lang="cs-CZ" sz="1600" dirty="0"/>
              <a:t>, kdy štětičkou z vaty namočenou ve vhodném rozpouštědle (</a:t>
            </a:r>
            <a:r>
              <a:rPr lang="cs-CZ" sz="1600" dirty="0" err="1"/>
              <a:t>lihobenzin</a:t>
            </a:r>
            <a:r>
              <a:rPr lang="cs-CZ" sz="1600" dirty="0"/>
              <a:t>) setřeme příp. kontaminaci z definované plochy exponovaného místa a pak ji ve zkumavce přeměříme studnovým scintilačním detektorem. </a:t>
            </a:r>
          </a:p>
          <a:p>
            <a:endParaRPr lang="cs-CZ" sz="1600" dirty="0"/>
          </a:p>
          <a:p>
            <a:endParaRPr lang="cs-CZ" sz="1600" dirty="0"/>
          </a:p>
        </p:txBody>
      </p:sp>
    </p:spTree>
    <p:extLst>
      <p:ext uri="{BB962C8B-B14F-4D97-AF65-F5344CB8AC3E}">
        <p14:creationId xmlns:p14="http://schemas.microsoft.com/office/powerpoint/2010/main" val="32574375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116632"/>
            <a:ext cx="8568952" cy="5184576"/>
          </a:xfrm>
        </p:spPr>
        <p:txBody>
          <a:bodyPr>
            <a:noAutofit/>
          </a:bodyPr>
          <a:lstStyle/>
          <a:p>
            <a:pPr marL="514350" indent="-514350">
              <a:buFont typeface="+mj-lt"/>
              <a:buAutoNum type="arabicPeriod" startAt="2"/>
            </a:pPr>
            <a:r>
              <a:rPr lang="cs-CZ" sz="1400" b="1" dirty="0"/>
              <a:t>Vnitřní </a:t>
            </a:r>
            <a:r>
              <a:rPr lang="cs-CZ" sz="1400" b="1" dirty="0" smtClean="0"/>
              <a:t>kontaminace</a:t>
            </a:r>
          </a:p>
          <a:p>
            <a:pPr marL="0" indent="0">
              <a:buNone/>
            </a:pPr>
            <a:r>
              <a:rPr lang="cs-CZ" sz="1400" dirty="0"/>
              <a:t/>
            </a:r>
            <a:br>
              <a:rPr lang="cs-CZ" sz="1400" dirty="0"/>
            </a:br>
            <a:r>
              <a:rPr lang="cs-CZ" sz="1400" dirty="0"/>
              <a:t>Při manipulaci s vyššími aktivitami otevřených zářičů může dojít k nežádoucímu průniku radioaktivních látek dovnitř do organismu - k </a:t>
            </a:r>
            <a:r>
              <a:rPr lang="cs-CZ" sz="1400" b="1" dirty="0"/>
              <a:t>vnitřní kontaminaci</a:t>
            </a:r>
            <a:r>
              <a:rPr lang="cs-CZ" sz="1400" dirty="0"/>
              <a:t> a následnému vnitřnímu ozáření. </a:t>
            </a:r>
            <a:endParaRPr lang="cs-CZ" sz="1400" dirty="0" smtClean="0"/>
          </a:p>
          <a:p>
            <a:r>
              <a:rPr lang="cs-CZ" sz="1400" dirty="0" smtClean="0"/>
              <a:t>Speciálním </a:t>
            </a:r>
            <a:r>
              <a:rPr lang="cs-CZ" sz="1400" dirty="0"/>
              <a:t>případem "vnitřní kontaminace" je záměrná </a:t>
            </a:r>
            <a:r>
              <a:rPr lang="cs-CZ" sz="1400" b="1" dirty="0"/>
              <a:t>aplikace</a:t>
            </a:r>
            <a:r>
              <a:rPr lang="cs-CZ" sz="1400" dirty="0"/>
              <a:t> radioaktivní látky - </a:t>
            </a:r>
            <a:r>
              <a:rPr lang="cs-CZ" sz="1400" b="1" dirty="0"/>
              <a:t>radioindikátoru</a:t>
            </a:r>
            <a:r>
              <a:rPr lang="cs-CZ" sz="1400" dirty="0"/>
              <a:t>, </a:t>
            </a:r>
            <a:r>
              <a:rPr lang="cs-CZ" sz="1400" b="1" dirty="0"/>
              <a:t>radiofarmaka</a:t>
            </a:r>
            <a:r>
              <a:rPr lang="cs-CZ" sz="1400" dirty="0"/>
              <a:t> - do organismu za účelem </a:t>
            </a:r>
            <a:r>
              <a:rPr lang="cs-CZ" sz="1400" b="1" dirty="0"/>
              <a:t>diagnostiky</a:t>
            </a:r>
            <a:r>
              <a:rPr lang="cs-CZ" sz="1400" dirty="0"/>
              <a:t> nebo </a:t>
            </a:r>
            <a:r>
              <a:rPr lang="cs-CZ" sz="1400" b="1" dirty="0"/>
              <a:t>terapie</a:t>
            </a:r>
            <a:r>
              <a:rPr lang="cs-CZ" sz="1400" dirty="0"/>
              <a:t> v nukleární </a:t>
            </a:r>
            <a:r>
              <a:rPr lang="cs-CZ" sz="1400" dirty="0" smtClean="0"/>
              <a:t>medicíně. </a:t>
            </a:r>
          </a:p>
          <a:p>
            <a:r>
              <a:rPr lang="cs-CZ" sz="1400" dirty="0" smtClean="0"/>
              <a:t>Po </a:t>
            </a:r>
            <a:r>
              <a:rPr lang="cs-CZ" sz="1400" dirty="0"/>
              <a:t>proniknutí do organismu radioaktivní látka vstoupí do metabolismu a může se </a:t>
            </a:r>
            <a:r>
              <a:rPr lang="cs-CZ" sz="1400" b="1" dirty="0"/>
              <a:t>distribuovat</a:t>
            </a:r>
            <a:r>
              <a:rPr lang="cs-CZ" sz="1400" dirty="0"/>
              <a:t> v jednotlivých tkáních a orgánech v závislosti na svém chemickém složení - část se může hromadit v tzv. </a:t>
            </a:r>
            <a:r>
              <a:rPr lang="cs-CZ" sz="1400" b="1" dirty="0"/>
              <a:t>cílových orgánech</a:t>
            </a:r>
            <a:r>
              <a:rPr lang="cs-CZ" sz="1400" dirty="0"/>
              <a:t>, zbytek se rozloží v celém těle. Většina radioaktivity je posléze metabolizována a po určité době odchází (většinou močí, v menší míře stolicí, někdy i potem) ven z organismu. </a:t>
            </a:r>
            <a:endParaRPr lang="cs-CZ" sz="1400" dirty="0" smtClean="0"/>
          </a:p>
          <a:p>
            <a:r>
              <a:rPr lang="cs-CZ" sz="1400" dirty="0" smtClean="0"/>
              <a:t>Část </a:t>
            </a:r>
            <a:r>
              <a:rPr lang="cs-CZ" sz="1400" dirty="0"/>
              <a:t>radioaktivity však může zůstat </a:t>
            </a:r>
            <a:r>
              <a:rPr lang="cs-CZ" sz="1400" b="1" dirty="0"/>
              <a:t>trvale vázána</a:t>
            </a:r>
            <a:r>
              <a:rPr lang="cs-CZ" sz="1400" dirty="0"/>
              <a:t> např. v kostech. </a:t>
            </a:r>
            <a:endParaRPr lang="cs-CZ" sz="1400" dirty="0" smtClean="0"/>
          </a:p>
          <a:p>
            <a:endParaRPr lang="cs-CZ" sz="1400" dirty="0" smtClean="0"/>
          </a:p>
          <a:p>
            <a:pPr marL="0" indent="0">
              <a:buNone/>
            </a:pPr>
            <a:r>
              <a:rPr lang="cs-CZ" sz="1400" dirty="0" smtClean="0"/>
              <a:t>Radioaktivní </a:t>
            </a:r>
            <a:r>
              <a:rPr lang="cs-CZ" sz="1400" dirty="0"/>
              <a:t>kontaminace se do organismu může dostat v zásadě čtyřmi způsoby</a:t>
            </a:r>
            <a:r>
              <a:rPr lang="cs-CZ" sz="1400" dirty="0" smtClean="0"/>
              <a:t>:</a:t>
            </a:r>
          </a:p>
          <a:p>
            <a:pPr marL="0" indent="0">
              <a:buNone/>
            </a:pPr>
            <a:endParaRPr lang="cs-CZ" sz="1400" dirty="0"/>
          </a:p>
          <a:p>
            <a:r>
              <a:rPr lang="cs-CZ" sz="1400" b="1" dirty="0" smtClean="0"/>
              <a:t>Ingesce</a:t>
            </a:r>
            <a:endParaRPr lang="cs-CZ" sz="1400" dirty="0" smtClean="0"/>
          </a:p>
          <a:p>
            <a:pPr marL="0" indent="0">
              <a:buNone/>
            </a:pPr>
            <a:r>
              <a:rPr lang="cs-CZ" sz="1400" dirty="0" smtClean="0"/>
              <a:t>Nejčastější </a:t>
            </a:r>
            <a:r>
              <a:rPr lang="cs-CZ" sz="1400" dirty="0"/>
              <a:t>příčinou vnitřní kontaminace, zvláště při laboratorní práci, je </a:t>
            </a:r>
            <a:r>
              <a:rPr lang="cs-CZ" sz="1400" b="1" dirty="0"/>
              <a:t>požití</a:t>
            </a:r>
            <a:r>
              <a:rPr lang="cs-CZ" sz="1400" dirty="0"/>
              <a:t> (ingesce) radioaktivní látky přes kontaminované ruce či jiné předměty, které přicházejí do styku s ústy</a:t>
            </a:r>
            <a:r>
              <a:rPr lang="cs-CZ" sz="1400" dirty="0" smtClean="0"/>
              <a:t>.</a:t>
            </a:r>
          </a:p>
          <a:p>
            <a:pPr marL="0" indent="0">
              <a:buNone/>
            </a:pPr>
            <a:r>
              <a:rPr lang="cs-CZ" sz="1400" dirty="0" smtClean="0"/>
              <a:t> </a:t>
            </a:r>
            <a:endParaRPr lang="cs-CZ" sz="1400" dirty="0"/>
          </a:p>
          <a:p>
            <a:r>
              <a:rPr lang="cs-CZ" sz="1400" b="1" dirty="0" smtClean="0"/>
              <a:t>Inhalace</a:t>
            </a:r>
            <a:endParaRPr lang="cs-CZ" sz="1400" dirty="0" smtClean="0"/>
          </a:p>
          <a:p>
            <a:pPr marL="0" indent="0">
              <a:buNone/>
            </a:pPr>
            <a:r>
              <a:rPr lang="cs-CZ" sz="1400" dirty="0" smtClean="0"/>
              <a:t>Při </a:t>
            </a:r>
            <a:r>
              <a:rPr lang="cs-CZ" sz="1400" dirty="0"/>
              <a:t>práci s radioaktivními plyny, parami či aerosoly může radioaktivita proniknout při </a:t>
            </a:r>
            <a:r>
              <a:rPr lang="cs-CZ" sz="1400" b="1" dirty="0"/>
              <a:t>vdechování</a:t>
            </a:r>
            <a:r>
              <a:rPr lang="cs-CZ" sz="1400" dirty="0"/>
              <a:t> (inhalaci) do plic, a odtud příp. stěnami alveol do krve a dále do organismu. </a:t>
            </a:r>
            <a:endParaRPr lang="cs-CZ" sz="1400" dirty="0" smtClean="0"/>
          </a:p>
          <a:p>
            <a:pPr marL="0" indent="0">
              <a:buNone/>
            </a:pPr>
            <a:endParaRPr lang="cs-CZ" sz="1400" dirty="0"/>
          </a:p>
          <a:p>
            <a:r>
              <a:rPr lang="cs-CZ" sz="1400" b="1" dirty="0"/>
              <a:t>Přes </a:t>
            </a:r>
            <a:r>
              <a:rPr lang="cs-CZ" sz="1400" b="1" dirty="0" smtClean="0"/>
              <a:t>kůži</a:t>
            </a:r>
            <a:endParaRPr lang="cs-CZ" sz="1400" dirty="0" smtClean="0"/>
          </a:p>
          <a:p>
            <a:pPr marL="0" indent="0">
              <a:buNone/>
            </a:pPr>
            <a:r>
              <a:rPr lang="cs-CZ" sz="1400" dirty="0" smtClean="0"/>
              <a:t>Při </a:t>
            </a:r>
            <a:r>
              <a:rPr lang="cs-CZ" sz="1400" dirty="0"/>
              <a:t>kontaminaci povrchu těla jsou některé látky schopné difundovat a proniknout do organismu i </a:t>
            </a:r>
            <a:r>
              <a:rPr lang="cs-CZ" sz="1400" b="1" dirty="0"/>
              <a:t>neporušenou kůží</a:t>
            </a:r>
            <a:r>
              <a:rPr lang="cs-CZ" sz="1400" dirty="0"/>
              <a:t> (např. plutonium či fosfor), popř. otevřeným </a:t>
            </a:r>
            <a:r>
              <a:rPr lang="cs-CZ" sz="1400" b="1" dirty="0"/>
              <a:t>poraněním</a:t>
            </a:r>
            <a:r>
              <a:rPr lang="cs-CZ" sz="1400" dirty="0"/>
              <a:t> na kůži. </a:t>
            </a:r>
            <a:endParaRPr lang="cs-CZ" sz="1400" dirty="0" smtClean="0"/>
          </a:p>
          <a:p>
            <a:endParaRPr lang="cs-CZ" sz="1400" dirty="0"/>
          </a:p>
          <a:p>
            <a:r>
              <a:rPr lang="cs-CZ" sz="1400" b="1" dirty="0"/>
              <a:t>Cílená aplikace</a:t>
            </a:r>
            <a:r>
              <a:rPr lang="cs-CZ" sz="1400" dirty="0"/>
              <a:t> radiofarmaka </a:t>
            </a:r>
            <a:r>
              <a:rPr lang="cs-CZ" sz="1400" dirty="0" smtClean="0"/>
              <a:t>- </a:t>
            </a:r>
            <a:r>
              <a:rPr lang="cs-CZ" sz="1400" dirty="0"/>
              <a:t>pro diagnostiku nebo terapii v nukleární medicíně </a:t>
            </a:r>
          </a:p>
          <a:p>
            <a:endParaRPr lang="cs-CZ" sz="1400" dirty="0"/>
          </a:p>
          <a:p>
            <a:endParaRPr lang="cs-CZ" sz="1400" dirty="0"/>
          </a:p>
        </p:txBody>
      </p:sp>
    </p:spTree>
    <p:extLst>
      <p:ext uri="{BB962C8B-B14F-4D97-AF65-F5344CB8AC3E}">
        <p14:creationId xmlns:p14="http://schemas.microsoft.com/office/powerpoint/2010/main" val="24421249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404664"/>
            <a:ext cx="8424936" cy="6192688"/>
          </a:xfrm>
        </p:spPr>
        <p:txBody>
          <a:bodyPr>
            <a:normAutofit/>
          </a:bodyPr>
          <a:lstStyle/>
          <a:p>
            <a:pPr marL="0" indent="0">
              <a:buNone/>
            </a:pPr>
            <a:r>
              <a:rPr lang="cs-CZ" sz="1800" b="1" u="sng" dirty="0" smtClean="0"/>
              <a:t>Dekontaminace</a:t>
            </a:r>
          </a:p>
          <a:p>
            <a:endParaRPr lang="cs-CZ" sz="1800" dirty="0" smtClean="0"/>
          </a:p>
          <a:p>
            <a:pPr marL="0" indent="0">
              <a:buNone/>
            </a:pPr>
            <a:r>
              <a:rPr lang="cs-CZ" sz="1800" dirty="0" smtClean="0"/>
              <a:t>Při </a:t>
            </a:r>
            <a:r>
              <a:rPr lang="cs-CZ" sz="1800" b="1" dirty="0"/>
              <a:t>kontaminaci pracovního prostředí</a:t>
            </a:r>
            <a:r>
              <a:rPr lang="cs-CZ" sz="1800" dirty="0"/>
              <a:t> je pracovník </a:t>
            </a:r>
            <a:r>
              <a:rPr lang="cs-CZ" sz="1800" dirty="0" smtClean="0"/>
              <a:t>povinen: </a:t>
            </a:r>
          </a:p>
          <a:p>
            <a:pPr marL="0" indent="0">
              <a:buNone/>
            </a:pPr>
            <a:endParaRPr lang="cs-CZ" sz="1800" dirty="0" smtClean="0"/>
          </a:p>
          <a:p>
            <a:r>
              <a:rPr lang="cs-CZ" sz="1800" b="1" dirty="0" smtClean="0"/>
              <a:t>zamezit </a:t>
            </a:r>
            <a:r>
              <a:rPr lang="cs-CZ" sz="1800" b="1" dirty="0"/>
              <a:t>šíření</a:t>
            </a:r>
            <a:r>
              <a:rPr lang="cs-CZ" sz="1800" dirty="0"/>
              <a:t> </a:t>
            </a:r>
            <a:r>
              <a:rPr lang="cs-CZ" sz="1800" dirty="0" smtClean="0"/>
              <a:t>kontaminace</a:t>
            </a:r>
          </a:p>
          <a:p>
            <a:r>
              <a:rPr lang="cs-CZ" sz="1800" b="1" dirty="0" smtClean="0"/>
              <a:t>označit</a:t>
            </a:r>
            <a:r>
              <a:rPr lang="cs-CZ" sz="1800" dirty="0" smtClean="0"/>
              <a:t> </a:t>
            </a:r>
            <a:r>
              <a:rPr lang="cs-CZ" sz="1800" dirty="0"/>
              <a:t>viditelně kontaminovanou </a:t>
            </a:r>
            <a:r>
              <a:rPr lang="cs-CZ" sz="1800" dirty="0" smtClean="0"/>
              <a:t>plochu</a:t>
            </a:r>
          </a:p>
          <a:p>
            <a:r>
              <a:rPr lang="cs-CZ" sz="1800" b="1" dirty="0" smtClean="0"/>
              <a:t>nahlásit</a:t>
            </a:r>
            <a:r>
              <a:rPr lang="cs-CZ" sz="1800" dirty="0" smtClean="0"/>
              <a:t> </a:t>
            </a:r>
            <a:r>
              <a:rPr lang="cs-CZ" sz="1800" dirty="0"/>
              <a:t>tuto příhodu vedoucímu nebo dohlížejícímu pracovníkovi </a:t>
            </a:r>
          </a:p>
          <a:p>
            <a:r>
              <a:rPr lang="cs-CZ" sz="1800" dirty="0" smtClean="0"/>
              <a:t>pod </a:t>
            </a:r>
            <a:r>
              <a:rPr lang="cs-CZ" sz="1800" dirty="0"/>
              <a:t>jeho vedením spolupracovat při </a:t>
            </a:r>
            <a:r>
              <a:rPr lang="cs-CZ" sz="1800" b="1" dirty="0"/>
              <a:t>dekontaminaci</a:t>
            </a:r>
            <a:r>
              <a:rPr lang="cs-CZ" sz="1800" dirty="0"/>
              <a:t>. </a:t>
            </a:r>
            <a:endParaRPr lang="cs-CZ" sz="1800" dirty="0" smtClean="0"/>
          </a:p>
          <a:p>
            <a:endParaRPr lang="cs-CZ" sz="1800" dirty="0"/>
          </a:p>
          <a:p>
            <a:pPr marL="0" indent="0">
              <a:buNone/>
            </a:pPr>
            <a:r>
              <a:rPr lang="cs-CZ" sz="1800" dirty="0" smtClean="0"/>
              <a:t>Při </a:t>
            </a:r>
            <a:r>
              <a:rPr lang="cs-CZ" sz="1800" b="1" dirty="0"/>
              <a:t>dekontaminaci</a:t>
            </a:r>
            <a:r>
              <a:rPr lang="cs-CZ" sz="1800" dirty="0"/>
              <a:t> je třeba </a:t>
            </a:r>
            <a:r>
              <a:rPr lang="cs-CZ" sz="1800" dirty="0" smtClean="0"/>
              <a:t>:</a:t>
            </a:r>
          </a:p>
          <a:p>
            <a:pPr marL="0" indent="0">
              <a:buNone/>
            </a:pPr>
            <a:endParaRPr lang="cs-CZ" sz="1800" dirty="0" smtClean="0"/>
          </a:p>
          <a:p>
            <a:r>
              <a:rPr lang="cs-CZ" sz="1800" dirty="0" smtClean="0"/>
              <a:t>nejprve </a:t>
            </a:r>
            <a:r>
              <a:rPr lang="cs-CZ" sz="1800" dirty="0"/>
              <a:t>filtračním papírem nebo buničinou </a:t>
            </a:r>
            <a:r>
              <a:rPr lang="cs-CZ" sz="1800" b="1" dirty="0"/>
              <a:t>odsát</a:t>
            </a:r>
            <a:r>
              <a:rPr lang="cs-CZ" sz="1800" dirty="0"/>
              <a:t> co největší část aktivní tekutiny </a:t>
            </a:r>
            <a:r>
              <a:rPr lang="cs-CZ" sz="1800" dirty="0" smtClean="0"/>
              <a:t> </a:t>
            </a:r>
          </a:p>
          <a:p>
            <a:r>
              <a:rPr lang="cs-CZ" sz="1800" dirty="0" smtClean="0"/>
              <a:t>dále </a:t>
            </a:r>
            <a:r>
              <a:rPr lang="cs-CZ" sz="1800" dirty="0"/>
              <a:t>kontaminovanou plochu </a:t>
            </a:r>
            <a:r>
              <a:rPr lang="cs-CZ" sz="1800" b="1" dirty="0"/>
              <a:t>omývat</a:t>
            </a:r>
            <a:r>
              <a:rPr lang="cs-CZ" sz="1800" dirty="0"/>
              <a:t> a </a:t>
            </a:r>
            <a:r>
              <a:rPr lang="cs-CZ" sz="1800" b="1" dirty="0"/>
              <a:t>otírat </a:t>
            </a:r>
            <a:r>
              <a:rPr lang="cs-CZ" sz="1800" dirty="0"/>
              <a:t>vhodným čistícím či dekontaminačním </a:t>
            </a:r>
            <a:r>
              <a:rPr lang="cs-CZ" sz="1800" dirty="0" smtClean="0"/>
              <a:t>prostředkem</a:t>
            </a:r>
          </a:p>
          <a:p>
            <a:r>
              <a:rPr lang="cs-CZ" sz="1800" dirty="0"/>
              <a:t>v</a:t>
            </a:r>
            <a:r>
              <a:rPr lang="cs-CZ" sz="1800" dirty="0" smtClean="0"/>
              <a:t>zniklé </a:t>
            </a:r>
            <a:r>
              <a:rPr lang="cs-CZ" sz="1800" b="1" dirty="0"/>
              <a:t>odpady</a:t>
            </a:r>
            <a:r>
              <a:rPr lang="cs-CZ" sz="1800" dirty="0"/>
              <a:t> je nutno ukládat do igelitových sáčků a kontaminované předměty odmořit nebo je uložit v igelitových sáčcích k vyzáření. </a:t>
            </a:r>
          </a:p>
        </p:txBody>
      </p:sp>
    </p:spTree>
    <p:extLst>
      <p:ext uri="{BB962C8B-B14F-4D97-AF65-F5344CB8AC3E}">
        <p14:creationId xmlns:p14="http://schemas.microsoft.com/office/powerpoint/2010/main" val="457654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836712"/>
            <a:ext cx="8208912" cy="5400600"/>
          </a:xfrm>
        </p:spPr>
        <p:txBody>
          <a:bodyPr>
            <a:normAutofit fontScale="55000" lnSpcReduction="20000"/>
          </a:bodyPr>
          <a:lstStyle/>
          <a:p>
            <a:r>
              <a:rPr lang="cs-CZ" b="1" dirty="0"/>
              <a:t>Kontaminovanou vodu</a:t>
            </a:r>
            <a:r>
              <a:rPr lang="cs-CZ" dirty="0"/>
              <a:t> je nutno vylévat do odpadu napojeného na vymírací jímky. </a:t>
            </a:r>
            <a:endParaRPr lang="cs-CZ" dirty="0" smtClean="0"/>
          </a:p>
          <a:p>
            <a:endParaRPr lang="cs-CZ" dirty="0" smtClean="0"/>
          </a:p>
          <a:p>
            <a:r>
              <a:rPr lang="cs-CZ" dirty="0" smtClean="0"/>
              <a:t>Účinnost </a:t>
            </a:r>
            <a:r>
              <a:rPr lang="cs-CZ" dirty="0"/>
              <a:t>dekontaminace se průběžně kontroluje </a:t>
            </a:r>
            <a:r>
              <a:rPr lang="cs-CZ" b="1" dirty="0"/>
              <a:t>přeměřováním</a:t>
            </a:r>
            <a:r>
              <a:rPr lang="cs-CZ" dirty="0"/>
              <a:t> radiometrem. </a:t>
            </a:r>
            <a:endParaRPr lang="cs-CZ" dirty="0" smtClean="0"/>
          </a:p>
          <a:p>
            <a:endParaRPr lang="cs-CZ" dirty="0" smtClean="0"/>
          </a:p>
          <a:p>
            <a:r>
              <a:rPr lang="cs-CZ" dirty="0" smtClean="0"/>
              <a:t>Nepodaří-li </a:t>
            </a:r>
            <a:r>
              <a:rPr lang="cs-CZ" dirty="0"/>
              <a:t>se zcela odstranit aktivitu, je třeba dané místo označit a přikrýt ochranným papírem či fólií; o dalším postupu a opětném obnovení provozu pak rozhodne vedoucí či dohlížející pracovník</a:t>
            </a:r>
            <a:r>
              <a:rPr lang="cs-CZ" dirty="0" smtClean="0"/>
              <a:t>.</a:t>
            </a:r>
          </a:p>
          <a:p>
            <a:endParaRPr lang="cs-CZ" dirty="0" smtClean="0"/>
          </a:p>
          <a:p>
            <a:r>
              <a:rPr lang="cs-CZ" dirty="0" smtClean="0"/>
              <a:t>Při </a:t>
            </a:r>
            <a:r>
              <a:rPr lang="cs-CZ" b="1" dirty="0"/>
              <a:t>kontaminaci osob</a:t>
            </a:r>
            <a:r>
              <a:rPr lang="cs-CZ" dirty="0"/>
              <a:t> musí pracovník svléci kontaminované části oděvu nebo ochranných pomůcek, prověřit kontaminaci povrchu těla a podle potřeby provést </a:t>
            </a:r>
            <a:r>
              <a:rPr lang="cs-CZ" b="1" dirty="0"/>
              <a:t>očistu</a:t>
            </a:r>
            <a:r>
              <a:rPr lang="cs-CZ" dirty="0"/>
              <a:t> omýváním nebo osprchováním. </a:t>
            </a:r>
            <a:endParaRPr lang="cs-CZ" dirty="0" smtClean="0"/>
          </a:p>
          <a:p>
            <a:endParaRPr lang="cs-CZ" dirty="0" smtClean="0"/>
          </a:p>
          <a:p>
            <a:r>
              <a:rPr lang="cs-CZ" dirty="0" smtClean="0"/>
              <a:t>Dále </a:t>
            </a:r>
            <a:r>
              <a:rPr lang="cs-CZ" dirty="0"/>
              <a:t>je nutno prověřit, zda nedošlo k </a:t>
            </a:r>
            <a:r>
              <a:rPr lang="cs-CZ" b="1" dirty="0"/>
              <a:t>vnitřní kontaminaci</a:t>
            </a:r>
            <a:r>
              <a:rPr lang="cs-CZ" dirty="0"/>
              <a:t> pracovníka. </a:t>
            </a:r>
            <a:endParaRPr lang="cs-CZ" dirty="0" smtClean="0"/>
          </a:p>
          <a:p>
            <a:endParaRPr lang="cs-CZ" dirty="0" smtClean="0"/>
          </a:p>
          <a:p>
            <a:r>
              <a:rPr lang="cs-CZ" dirty="0" smtClean="0"/>
              <a:t>Při </a:t>
            </a:r>
            <a:r>
              <a:rPr lang="cs-CZ" dirty="0"/>
              <a:t>podezření na vnitřní kontaminaci a překročení nejvyšší přípustné dávky záření je třeba učinit potřebná </a:t>
            </a:r>
            <a:r>
              <a:rPr lang="cs-CZ" b="1" dirty="0"/>
              <a:t>zdravotnická opatření</a:t>
            </a:r>
            <a:r>
              <a:rPr lang="cs-CZ" dirty="0"/>
              <a:t> ve spolupráci s SÚJB a s hygienickými orgány, včetně dočasného vyřazení pracovníka z prostředí s ionizujícím zářením</a:t>
            </a:r>
            <a:r>
              <a:rPr lang="cs-CZ" dirty="0" smtClean="0"/>
              <a:t>.</a:t>
            </a:r>
          </a:p>
          <a:p>
            <a:endParaRPr lang="cs-CZ" dirty="0" smtClean="0"/>
          </a:p>
          <a:p>
            <a:r>
              <a:rPr lang="cs-CZ" dirty="0" smtClean="0"/>
              <a:t>Rozsáhlejší </a:t>
            </a:r>
            <a:r>
              <a:rPr lang="cs-CZ" dirty="0"/>
              <a:t>radioaktivní kontaminace je již </a:t>
            </a:r>
            <a:r>
              <a:rPr lang="cs-CZ" b="1" dirty="0"/>
              <a:t>radiační havárií</a:t>
            </a:r>
            <a:r>
              <a:rPr lang="cs-CZ" dirty="0"/>
              <a:t> </a:t>
            </a:r>
          </a:p>
          <a:p>
            <a:endParaRPr lang="cs-CZ" dirty="0"/>
          </a:p>
          <a:p>
            <a:endParaRPr lang="cs-CZ" dirty="0"/>
          </a:p>
        </p:txBody>
      </p:sp>
    </p:spTree>
    <p:extLst>
      <p:ext uri="{BB962C8B-B14F-4D97-AF65-F5344CB8AC3E}">
        <p14:creationId xmlns:p14="http://schemas.microsoft.com/office/powerpoint/2010/main" val="12177540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260648"/>
            <a:ext cx="8496944" cy="6408712"/>
          </a:xfrm>
        </p:spPr>
        <p:txBody>
          <a:bodyPr>
            <a:normAutofit/>
          </a:bodyPr>
          <a:lstStyle/>
          <a:p>
            <a:pPr marL="0" indent="0">
              <a:buNone/>
            </a:pPr>
            <a:r>
              <a:rPr lang="cs-CZ" sz="1800" b="1" u="sng" dirty="0" smtClean="0"/>
              <a:t>B/ Radiační </a:t>
            </a:r>
            <a:r>
              <a:rPr lang="cs-CZ" sz="1800" b="1" u="sng" dirty="0"/>
              <a:t>nehody s uzavřenými </a:t>
            </a:r>
            <a:r>
              <a:rPr lang="cs-CZ" sz="1800" b="1" u="sng" dirty="0" smtClean="0"/>
              <a:t>zářiči</a:t>
            </a:r>
          </a:p>
          <a:p>
            <a:pPr marL="0" indent="0">
              <a:buNone/>
            </a:pPr>
            <a:r>
              <a:rPr lang="cs-CZ" sz="1800" dirty="0"/>
              <a:t/>
            </a:r>
            <a:br>
              <a:rPr lang="cs-CZ" sz="1800" dirty="0"/>
            </a:br>
            <a:r>
              <a:rPr lang="cs-CZ" sz="1800" dirty="0"/>
              <a:t>I s </a:t>
            </a:r>
            <a:r>
              <a:rPr lang="cs-CZ" sz="1800" b="1" dirty="0"/>
              <a:t>uzavřenými zářiči</a:t>
            </a:r>
            <a:r>
              <a:rPr lang="cs-CZ" sz="1800" dirty="0"/>
              <a:t> může dojít k vážným radiačním nehodám, pokud je jejich intenzita záření (dávkový příkon) patřičně vysoká. Potenciálně nebezpečnými zářiči z tohoto hlediska jsou zvláště silné </a:t>
            </a:r>
            <a:r>
              <a:rPr lang="cs-CZ" sz="1800" b="1" dirty="0"/>
              <a:t>radioterapeutické ozařovače</a:t>
            </a:r>
            <a:r>
              <a:rPr lang="cs-CZ" sz="1800" dirty="0"/>
              <a:t> či </a:t>
            </a:r>
            <a:r>
              <a:rPr lang="cs-CZ" sz="1800" b="1" dirty="0"/>
              <a:t>průmyslové zářiče</a:t>
            </a:r>
            <a:r>
              <a:rPr lang="cs-CZ" sz="1800" dirty="0"/>
              <a:t> např. pro defektoskopii či sterilizaci. </a:t>
            </a:r>
            <a:endParaRPr lang="cs-CZ" sz="1800" dirty="0" smtClean="0"/>
          </a:p>
          <a:p>
            <a:pPr marL="0" indent="0">
              <a:buNone/>
            </a:pPr>
            <a:endParaRPr lang="cs-CZ" sz="1800" dirty="0" smtClean="0"/>
          </a:p>
          <a:p>
            <a:r>
              <a:rPr lang="cs-CZ" sz="1800" dirty="0" smtClean="0"/>
              <a:t>Při </a:t>
            </a:r>
            <a:r>
              <a:rPr lang="cs-CZ" sz="1800" dirty="0"/>
              <a:t>neopatrné manipulaci s takovými nechráněnými zářiči může dojít k </a:t>
            </a:r>
            <a:r>
              <a:rPr lang="cs-CZ" sz="1800" b="1" dirty="0"/>
              <a:t>vnějšímu ozáření</a:t>
            </a:r>
            <a:r>
              <a:rPr lang="cs-CZ" sz="1800" dirty="0"/>
              <a:t> organismu vysokými radiačními dávkami buď </a:t>
            </a:r>
            <a:r>
              <a:rPr lang="cs-CZ" sz="1800" b="1" dirty="0"/>
              <a:t>celotělově</a:t>
            </a:r>
            <a:r>
              <a:rPr lang="cs-CZ" sz="1800" dirty="0"/>
              <a:t> </a:t>
            </a:r>
            <a:r>
              <a:rPr lang="cs-CZ" sz="1800" dirty="0" smtClean="0"/>
              <a:t>(nemoc </a:t>
            </a:r>
            <a:r>
              <a:rPr lang="cs-CZ" sz="1800" dirty="0"/>
              <a:t>z ozáření - někdy i letální, zvýšený výskyt stochastických účinků), nebo </a:t>
            </a:r>
            <a:r>
              <a:rPr lang="cs-CZ" sz="1800" b="1" dirty="0"/>
              <a:t>lokálně</a:t>
            </a:r>
            <a:r>
              <a:rPr lang="cs-CZ" sz="1800" dirty="0"/>
              <a:t> </a:t>
            </a:r>
            <a:r>
              <a:rPr lang="cs-CZ" sz="1800" dirty="0" smtClean="0"/>
              <a:t>(radiační </a:t>
            </a:r>
            <a:r>
              <a:rPr lang="cs-CZ" sz="1800" dirty="0"/>
              <a:t>popáleniny).</a:t>
            </a:r>
            <a:br>
              <a:rPr lang="cs-CZ" sz="1800" dirty="0"/>
            </a:br>
            <a:endParaRPr lang="cs-CZ" sz="1800" dirty="0" smtClean="0"/>
          </a:p>
          <a:p>
            <a:r>
              <a:rPr lang="cs-CZ" sz="1800" dirty="0" smtClean="0"/>
              <a:t>Řada </a:t>
            </a:r>
            <a:r>
              <a:rPr lang="cs-CZ" sz="1800" dirty="0"/>
              <a:t>radiačních nehod se stala </a:t>
            </a:r>
            <a:r>
              <a:rPr lang="cs-CZ" sz="1800" b="1" dirty="0"/>
              <a:t>přeexponováním pacientů</a:t>
            </a:r>
            <a:r>
              <a:rPr lang="cs-CZ" sz="1800" dirty="0"/>
              <a:t> při radioterapeutickém ozařování v důsledku chybné kalibrace ozařovače či chybě v ozařovacím plánu. </a:t>
            </a:r>
            <a:endParaRPr lang="cs-CZ" sz="1800" dirty="0" smtClean="0"/>
          </a:p>
          <a:p>
            <a:endParaRPr lang="cs-CZ" sz="1800" dirty="0" smtClean="0"/>
          </a:p>
          <a:p>
            <a:r>
              <a:rPr lang="cs-CZ" sz="1800" dirty="0" smtClean="0"/>
              <a:t>Je </a:t>
            </a:r>
            <a:r>
              <a:rPr lang="cs-CZ" sz="1800" dirty="0"/>
              <a:t>třeba </a:t>
            </a:r>
            <a:r>
              <a:rPr lang="cs-CZ" sz="1800" dirty="0" smtClean="0"/>
              <a:t>konstatovat</a:t>
            </a:r>
            <a:r>
              <a:rPr lang="cs-CZ" sz="1800" dirty="0"/>
              <a:t>, že v současné době k radiačním nehodám dochází poměrně </a:t>
            </a:r>
            <a:r>
              <a:rPr lang="cs-CZ" sz="1800" b="1" dirty="0"/>
              <a:t>zřídka</a:t>
            </a:r>
            <a:r>
              <a:rPr lang="cs-CZ" sz="1800" dirty="0"/>
              <a:t>. Oblast aplikací ionizujícího záření je sledována, koordinována a zabezpečena jako snad žádný jiný obor lidské činnosti. Pracují zde většinou odborně fundovaní lidé, dobře obeznámení se zásadami práce s radioaktivitou a ionizujícím zářením i s principy radiační ochrany.</a:t>
            </a:r>
          </a:p>
          <a:p>
            <a:endParaRPr lang="cs-CZ" sz="1800" dirty="0"/>
          </a:p>
          <a:p>
            <a:endParaRPr lang="cs-CZ" sz="1800" dirty="0"/>
          </a:p>
        </p:txBody>
      </p:sp>
    </p:spTree>
    <p:extLst>
      <p:ext uri="{BB962C8B-B14F-4D97-AF65-F5344CB8AC3E}">
        <p14:creationId xmlns:p14="http://schemas.microsoft.com/office/powerpoint/2010/main" val="15663459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smtClean="0"/>
              <a:t>Havárie </a:t>
            </a:r>
            <a:r>
              <a:rPr lang="cs-CZ" sz="3600" dirty="0" err="1" smtClean="0"/>
              <a:t>Goiania</a:t>
            </a:r>
            <a:r>
              <a:rPr lang="cs-CZ" sz="3600" dirty="0" smtClean="0"/>
              <a:t> – stupeň č. 5</a:t>
            </a:r>
            <a:endParaRPr lang="cs-CZ" sz="3600" dirty="0"/>
          </a:p>
        </p:txBody>
      </p:sp>
      <p:sp>
        <p:nvSpPr>
          <p:cNvPr id="3" name="Zástupný symbol pro obsah 2"/>
          <p:cNvSpPr>
            <a:spLocks noGrp="1"/>
          </p:cNvSpPr>
          <p:nvPr>
            <p:ph idx="1"/>
          </p:nvPr>
        </p:nvSpPr>
        <p:spPr/>
        <p:txBody>
          <a:bodyPr>
            <a:normAutofit/>
          </a:bodyPr>
          <a:lstStyle/>
          <a:p>
            <a:r>
              <a:rPr lang="cs-CZ" sz="2000" dirty="0" err="1" smtClean="0"/>
              <a:t>Goiania</a:t>
            </a:r>
            <a:r>
              <a:rPr lang="cs-CZ" sz="2000" dirty="0" smtClean="0"/>
              <a:t> v brazilském státě </a:t>
            </a:r>
            <a:r>
              <a:rPr lang="cs-CZ" sz="2000" dirty="0" err="1" smtClean="0"/>
              <a:t>Goiás</a:t>
            </a:r>
            <a:r>
              <a:rPr lang="cs-CZ" sz="2000" dirty="0" smtClean="0"/>
              <a:t> představuje jadernou nehodu zcela zvláštního druhu. </a:t>
            </a:r>
          </a:p>
          <a:p>
            <a:r>
              <a:rPr lang="cs-CZ" sz="2000" dirty="0" smtClean="0"/>
              <a:t>Z opuštěného nemocničního zařízení zde byl totiž ukraden zářič, se kterým přišlo následně do styku 245 lidí. </a:t>
            </a:r>
          </a:p>
          <a:p>
            <a:r>
              <a:rPr lang="cs-CZ" sz="2000" dirty="0" smtClean="0"/>
              <a:t>Čtyři z nich zemřeli, dvacet dalších vykazovalo známky nemoci z ozáření. MAAE označila incident v </a:t>
            </a:r>
            <a:r>
              <a:rPr lang="cs-CZ" sz="2000" dirty="0" err="1" smtClean="0"/>
              <a:t>Goianii</a:t>
            </a:r>
            <a:r>
              <a:rPr lang="cs-CZ" sz="2000" dirty="0" smtClean="0"/>
              <a:t> stupněm 5.</a:t>
            </a:r>
            <a:endParaRPr lang="cs-CZ" sz="2000" dirty="0"/>
          </a:p>
        </p:txBody>
      </p:sp>
    </p:spTree>
    <p:extLst>
      <p:ext uri="{BB962C8B-B14F-4D97-AF65-F5344CB8AC3E}">
        <p14:creationId xmlns:p14="http://schemas.microsoft.com/office/powerpoint/2010/main" val="1449498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404664"/>
            <a:ext cx="8640960" cy="5755422"/>
          </a:xfrm>
          <a:prstGeom prst="rect">
            <a:avLst/>
          </a:prstGeom>
        </p:spPr>
        <p:txBody>
          <a:bodyPr wrap="square">
            <a:spAutoFit/>
          </a:bodyPr>
          <a:lstStyle/>
          <a:p>
            <a:r>
              <a:rPr lang="cs-CZ" b="1" u="sng" dirty="0" smtClean="0"/>
              <a:t>C/ Havárie </a:t>
            </a:r>
            <a:r>
              <a:rPr lang="cs-CZ" b="1" u="sng" dirty="0"/>
              <a:t>jaderného </a:t>
            </a:r>
            <a:r>
              <a:rPr lang="cs-CZ" b="1" u="sng" dirty="0" smtClean="0"/>
              <a:t>reaktoru</a:t>
            </a:r>
          </a:p>
          <a:p>
            <a:r>
              <a:rPr lang="cs-CZ" sz="1600" dirty="0"/>
              <a:t/>
            </a:r>
            <a:br>
              <a:rPr lang="cs-CZ" sz="1600" dirty="0"/>
            </a:br>
            <a:r>
              <a:rPr lang="cs-CZ" sz="1600" dirty="0"/>
              <a:t>Závažná porucha funkce jaderného reaktoru, spojená s jeho ireverzibilním poškozením, se označuje jako </a:t>
            </a:r>
            <a:r>
              <a:rPr lang="cs-CZ" sz="1600" b="1" dirty="0"/>
              <a:t>havárie</a:t>
            </a:r>
            <a:r>
              <a:rPr lang="cs-CZ" sz="1600" dirty="0"/>
              <a:t>. K takové události může v zásadě dojít buď </a:t>
            </a:r>
            <a:r>
              <a:rPr lang="cs-CZ" sz="1600" b="1" dirty="0"/>
              <a:t>technickou poruchou</a:t>
            </a:r>
            <a:r>
              <a:rPr lang="cs-CZ" sz="1600" dirty="0"/>
              <a:t>, nebo </a:t>
            </a:r>
            <a:r>
              <a:rPr lang="cs-CZ" sz="1600" b="1" dirty="0"/>
              <a:t>lidským faktorem</a:t>
            </a:r>
            <a:r>
              <a:rPr lang="cs-CZ" sz="1600" dirty="0"/>
              <a:t>, příp. kombinací obojího (nesprávný postup pracovníků při řešení technické poruchy). Z hlediska provozu k takové havárii reaktoru může dojít ve dvou fázích</a:t>
            </a:r>
            <a:r>
              <a:rPr lang="cs-CZ" sz="1600" dirty="0" smtClean="0"/>
              <a:t>:</a:t>
            </a:r>
          </a:p>
          <a:p>
            <a:r>
              <a:rPr lang="cs-CZ" sz="1600" dirty="0"/>
              <a:t/>
            </a:r>
            <a:br>
              <a:rPr lang="cs-CZ" sz="1600" dirty="0"/>
            </a:br>
            <a:r>
              <a:rPr lang="cs-CZ" sz="1600" dirty="0" smtClean="0"/>
              <a:t>1. </a:t>
            </a:r>
            <a:r>
              <a:rPr lang="cs-CZ" sz="1600" baseline="30000" dirty="0" smtClean="0"/>
              <a:t> </a:t>
            </a:r>
            <a:r>
              <a:rPr lang="cs-CZ" sz="1600" dirty="0"/>
              <a:t>Havárie ve fázi </a:t>
            </a:r>
            <a:r>
              <a:rPr lang="cs-CZ" sz="1600" b="1" dirty="0"/>
              <a:t>probíhající řetězové štěpné reakce</a:t>
            </a:r>
            <a:r>
              <a:rPr lang="cs-CZ" sz="1600" dirty="0"/>
              <a:t> může být způsobena buď nekontrolovaným rozběhnutím reakce (poruchou regulace toku neutronů), nebo poruchou chlazení a odvodu tepelného výkonu reakce. Zde se většinou jedná o velmi těžkou havárii, spojenou s roztavením vnitřní části a zničením reaktoru.</a:t>
            </a:r>
            <a:br>
              <a:rPr lang="cs-CZ" sz="1600" dirty="0"/>
            </a:br>
            <a:r>
              <a:rPr lang="cs-CZ" sz="1600" dirty="0" smtClean="0"/>
              <a:t>2</a:t>
            </a:r>
            <a:r>
              <a:rPr lang="cs-CZ" sz="1600" b="1" dirty="0" smtClean="0"/>
              <a:t>. </a:t>
            </a:r>
            <a:r>
              <a:rPr lang="cs-CZ" sz="1600" dirty="0" smtClean="0"/>
              <a:t>Havárie </a:t>
            </a:r>
            <a:r>
              <a:rPr lang="cs-CZ" sz="1600" dirty="0"/>
              <a:t>ve fázi </a:t>
            </a:r>
            <a:r>
              <a:rPr lang="cs-CZ" sz="1600" b="1" dirty="0"/>
              <a:t>odstaveného reaktoru</a:t>
            </a:r>
            <a:r>
              <a:rPr lang="cs-CZ" sz="1600" dirty="0"/>
              <a:t> může být způsobena nedostatečným chlazením zbytkového tepelného </a:t>
            </a:r>
            <a:r>
              <a:rPr lang="cs-CZ" sz="1600" dirty="0" smtClean="0"/>
              <a:t>výkonu jakož </a:t>
            </a:r>
            <a:r>
              <a:rPr lang="cs-CZ" sz="1600" dirty="0"/>
              <a:t>i některými manipulacemi při výměně palivových článků</a:t>
            </a:r>
            <a:r>
              <a:rPr lang="cs-CZ" sz="1600" dirty="0" smtClean="0"/>
              <a:t>.</a:t>
            </a:r>
          </a:p>
          <a:p>
            <a:pPr marL="285750" indent="-285750">
              <a:buFont typeface="Arial" pitchFamily="34" charset="0"/>
              <a:buChar char="•"/>
            </a:pPr>
            <a:endParaRPr lang="cs-CZ" sz="1600" dirty="0"/>
          </a:p>
          <a:p>
            <a:pPr marL="285750" indent="-285750">
              <a:buFont typeface="Arial" pitchFamily="34" charset="0"/>
              <a:buChar char="•"/>
            </a:pPr>
            <a:r>
              <a:rPr lang="cs-CZ" sz="1600" dirty="0" smtClean="0"/>
              <a:t>Jaderný </a:t>
            </a:r>
            <a:r>
              <a:rPr lang="cs-CZ" sz="1600" dirty="0"/>
              <a:t>reaktor principiálně </a:t>
            </a:r>
            <a:r>
              <a:rPr lang="cs-CZ" sz="1600" b="1" dirty="0"/>
              <a:t>nemůže jaderně vybuchnout</a:t>
            </a:r>
            <a:r>
              <a:rPr lang="cs-CZ" sz="1600" dirty="0"/>
              <a:t> jako </a:t>
            </a:r>
            <a:r>
              <a:rPr lang="cs-CZ" sz="1600" dirty="0" smtClean="0"/>
              <a:t>atomová bomba, vlivem </a:t>
            </a:r>
            <a:r>
              <a:rPr lang="cs-CZ" sz="1600" dirty="0"/>
              <a:t>zvýšené teploty však může dojít k </a:t>
            </a:r>
            <a:r>
              <a:rPr lang="cs-CZ" sz="1600" dirty="0" smtClean="0"/>
              <a:t>nárůstu </a:t>
            </a:r>
            <a:r>
              <a:rPr lang="cs-CZ" sz="1600" dirty="0"/>
              <a:t>tlaku, který může vést k </a:t>
            </a:r>
            <a:r>
              <a:rPr lang="cs-CZ" sz="1600" b="1" dirty="0"/>
              <a:t>tlakovému výbuchu</a:t>
            </a:r>
            <a:r>
              <a:rPr lang="cs-CZ" sz="1600" dirty="0"/>
              <a:t>. </a:t>
            </a:r>
            <a:endParaRPr lang="cs-CZ" sz="1600" dirty="0" smtClean="0"/>
          </a:p>
          <a:p>
            <a:pPr marL="285750" indent="-285750">
              <a:buFont typeface="Arial" pitchFamily="34" charset="0"/>
              <a:buChar char="•"/>
            </a:pPr>
            <a:endParaRPr lang="cs-CZ" sz="1600" dirty="0" smtClean="0"/>
          </a:p>
          <a:p>
            <a:pPr marL="285750" indent="-285750">
              <a:buFont typeface="Arial" pitchFamily="34" charset="0"/>
              <a:buChar char="•"/>
            </a:pPr>
            <a:r>
              <a:rPr lang="cs-CZ" sz="1600" dirty="0" smtClean="0"/>
              <a:t>Při </a:t>
            </a:r>
            <a:r>
              <a:rPr lang="cs-CZ" sz="1600" dirty="0"/>
              <a:t>enormním zvýšení teploty může docházet k rozkladu vody na vodík a kyslík a následnému </a:t>
            </a:r>
            <a:r>
              <a:rPr lang="cs-CZ" sz="1600" b="1" dirty="0"/>
              <a:t>chemickému výbuchu</a:t>
            </a:r>
            <a:r>
              <a:rPr lang="cs-CZ" sz="1600" dirty="0"/>
              <a:t>. </a:t>
            </a:r>
            <a:endParaRPr lang="cs-CZ" sz="1600" dirty="0" smtClean="0"/>
          </a:p>
          <a:p>
            <a:pPr marL="285750" indent="-285750">
              <a:buFont typeface="Arial" pitchFamily="34" charset="0"/>
              <a:buChar char="•"/>
            </a:pPr>
            <a:endParaRPr lang="cs-CZ" sz="1600" dirty="0" smtClean="0"/>
          </a:p>
          <a:p>
            <a:pPr marL="285750" indent="-285750">
              <a:buFont typeface="Arial" pitchFamily="34" charset="0"/>
              <a:buChar char="•"/>
            </a:pPr>
            <a:r>
              <a:rPr lang="cs-CZ" sz="1600" dirty="0" smtClean="0"/>
              <a:t>Pokud </a:t>
            </a:r>
            <a:r>
              <a:rPr lang="cs-CZ" sz="1600" dirty="0"/>
              <a:t>teplota palivových článků překročí hodnotu cca 600-1000°C, dochází k </a:t>
            </a:r>
            <a:r>
              <a:rPr lang="cs-CZ" sz="1600" b="1" dirty="0"/>
              <a:t>tepelnému poškození</a:t>
            </a:r>
            <a:r>
              <a:rPr lang="cs-CZ" sz="1600" dirty="0"/>
              <a:t> jejich hermetického </a:t>
            </a:r>
            <a:r>
              <a:rPr lang="cs-CZ" sz="1600" dirty="0" smtClean="0"/>
              <a:t>obalu a </a:t>
            </a:r>
            <a:r>
              <a:rPr lang="cs-CZ" sz="1600" dirty="0"/>
              <a:t>může dojít k úniku uvnitř obsažených radionuklidů, především štěpných produktů, do okolního prostředí. </a:t>
            </a:r>
          </a:p>
        </p:txBody>
      </p:sp>
    </p:spTree>
    <p:extLst>
      <p:ext uri="{BB962C8B-B14F-4D97-AF65-F5344CB8AC3E}">
        <p14:creationId xmlns:p14="http://schemas.microsoft.com/office/powerpoint/2010/main" val="9210546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1476"/>
            <a:ext cx="7704856" cy="6474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3508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rmAutofit/>
          </a:bodyPr>
          <a:lstStyle/>
          <a:p>
            <a:r>
              <a:rPr lang="cs-CZ" sz="1600" dirty="0"/>
              <a:t>Závislost střední vazbové energie jednoho nukleonu na nukleonovém čísle jádra. V počáteční části grafu je měřítko na vodorovné ose poněkud roztaženo, aby byly lépe vidět rozdíly vazbové energie u nejlehčích jader. V pravé části jsou </a:t>
            </a:r>
            <a:r>
              <a:rPr lang="cs-CZ" sz="1600" dirty="0" smtClean="0"/>
              <a:t>schematicky </a:t>
            </a:r>
            <a:r>
              <a:rPr lang="cs-CZ" sz="1600" dirty="0"/>
              <a:t>znázorněny oba způsoby uvolnění vazbové energie: rozštěpení těžkého jádra a sloučení dvou lehkých jader.</a:t>
            </a:r>
          </a:p>
        </p:txBody>
      </p:sp>
      <p:pic>
        <p:nvPicPr>
          <p:cNvPr id="2050" name="Picture 2" descr="C:\Users\rtg\Desktop\JadernaEnergi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828" y="1484784"/>
            <a:ext cx="7747952" cy="3330674"/>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371828" y="5085184"/>
            <a:ext cx="8376636" cy="1569660"/>
          </a:xfrm>
          <a:prstGeom prst="rect">
            <a:avLst/>
          </a:prstGeom>
        </p:spPr>
        <p:txBody>
          <a:bodyPr wrap="square">
            <a:spAutoFit/>
          </a:bodyPr>
          <a:lstStyle/>
          <a:p>
            <a:r>
              <a:rPr lang="cs-CZ" sz="1600" dirty="0"/>
              <a:t>Z tvaru křivky vazbové </a:t>
            </a:r>
            <a:r>
              <a:rPr lang="cs-CZ" sz="1600" dirty="0" smtClean="0"/>
              <a:t>energie </a:t>
            </a:r>
            <a:r>
              <a:rPr lang="cs-CZ" sz="1600" dirty="0"/>
              <a:t>plyne, že jsou dvě možnosti </a:t>
            </a:r>
            <a:r>
              <a:rPr lang="cs-CZ" sz="1600" b="1" dirty="0"/>
              <a:t>uvolnění energie</a:t>
            </a:r>
            <a:r>
              <a:rPr lang="cs-CZ" sz="1600" dirty="0"/>
              <a:t> při jaderných přeměnách:</a:t>
            </a:r>
          </a:p>
          <a:p>
            <a:r>
              <a:rPr lang="cs-CZ" sz="1600" b="1" dirty="0"/>
              <a:t>Spojováním</a:t>
            </a:r>
            <a:r>
              <a:rPr lang="cs-CZ" sz="1600" dirty="0"/>
              <a:t>, </a:t>
            </a:r>
            <a:r>
              <a:rPr lang="cs-CZ" sz="1600" dirty="0" smtClean="0"/>
              <a:t>neboli </a:t>
            </a:r>
            <a:r>
              <a:rPr lang="cs-CZ" sz="1600" b="1" dirty="0"/>
              <a:t>jadernou syntézou</a:t>
            </a:r>
            <a:r>
              <a:rPr lang="cs-CZ" sz="1600" dirty="0"/>
              <a:t> čili fúzí, nejlehčích jader (vodík, hélium,...) v jádra těžší. </a:t>
            </a:r>
          </a:p>
          <a:p>
            <a:r>
              <a:rPr lang="cs-CZ" sz="1600" b="1" dirty="0"/>
              <a:t>Rozštěpením</a:t>
            </a:r>
            <a:r>
              <a:rPr lang="cs-CZ" sz="1600" dirty="0"/>
              <a:t> </a:t>
            </a:r>
            <a:r>
              <a:rPr lang="cs-CZ" sz="1600" dirty="0" smtClean="0"/>
              <a:t>nejtěžších </a:t>
            </a:r>
            <a:r>
              <a:rPr lang="cs-CZ" sz="1600" dirty="0"/>
              <a:t>jader (např. uranu) na jádra lehčí. </a:t>
            </a:r>
          </a:p>
          <a:p>
            <a:r>
              <a:rPr lang="cs-CZ" sz="1600" dirty="0"/>
              <a:t>V obou těchto procesech mají nukleony ve výsledných jádrech větší vazbovou energii než v jádrech výchozích a rozdíl těchto vazbových energií se uvolní - získáme </a:t>
            </a:r>
            <a:r>
              <a:rPr lang="cs-CZ" sz="1600" b="1" dirty="0"/>
              <a:t>jadernou energii</a:t>
            </a:r>
            <a:endParaRPr lang="cs-CZ" sz="1600" dirty="0"/>
          </a:p>
        </p:txBody>
      </p:sp>
    </p:spTree>
    <p:extLst>
      <p:ext uri="{BB962C8B-B14F-4D97-AF65-F5344CB8AC3E}">
        <p14:creationId xmlns:p14="http://schemas.microsoft.com/office/powerpoint/2010/main" val="1779751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07504" y="283260"/>
            <a:ext cx="9036496" cy="3785652"/>
          </a:xfrm>
          <a:prstGeom prst="rect">
            <a:avLst/>
          </a:prstGeom>
        </p:spPr>
        <p:txBody>
          <a:bodyPr wrap="square">
            <a:spAutoFit/>
          </a:bodyPr>
          <a:lstStyle/>
          <a:p>
            <a:endParaRPr lang="cs-CZ" sz="1600" dirty="0"/>
          </a:p>
          <a:p>
            <a:endParaRPr lang="cs-CZ" sz="1600" dirty="0"/>
          </a:p>
          <a:p>
            <a:pPr marL="285750" indent="-285750">
              <a:buFont typeface="Arial" pitchFamily="34" charset="0"/>
              <a:buChar char="•"/>
            </a:pPr>
            <a:r>
              <a:rPr lang="cs-CZ" sz="1600" dirty="0" smtClean="0"/>
              <a:t>Při </a:t>
            </a:r>
            <a:r>
              <a:rPr lang="cs-CZ" sz="1600" dirty="0"/>
              <a:t>vážnější havárii jaderného reaktoru tedy může dojít i k </a:t>
            </a:r>
            <a:r>
              <a:rPr lang="cs-CZ" sz="1600" b="1" dirty="0"/>
              <a:t>úniku radioaktivity</a:t>
            </a:r>
            <a:r>
              <a:rPr lang="cs-CZ" sz="1600" dirty="0"/>
              <a:t> do okolního prostoru a životního prostředí. </a:t>
            </a:r>
            <a:endParaRPr lang="cs-CZ" sz="1600" dirty="0" smtClean="0"/>
          </a:p>
          <a:p>
            <a:pPr marL="285750" indent="-285750">
              <a:buFont typeface="Arial" pitchFamily="34" charset="0"/>
              <a:buChar char="•"/>
            </a:pPr>
            <a:endParaRPr lang="cs-CZ" sz="1600" dirty="0" smtClean="0"/>
          </a:p>
          <a:p>
            <a:pPr marL="285750" indent="-285750">
              <a:buFont typeface="Arial" pitchFamily="34" charset="0"/>
              <a:buChar char="•"/>
            </a:pPr>
            <a:r>
              <a:rPr lang="cs-CZ" sz="1600" dirty="0" smtClean="0"/>
              <a:t>Technická </a:t>
            </a:r>
            <a:r>
              <a:rPr lang="cs-CZ" sz="1600" dirty="0"/>
              <a:t>havárie reaktoru tak může být doprovázena </a:t>
            </a:r>
            <a:r>
              <a:rPr lang="cs-CZ" sz="1600" b="1" dirty="0"/>
              <a:t>radiační havárií</a:t>
            </a:r>
            <a:r>
              <a:rPr lang="cs-CZ" sz="1600" dirty="0"/>
              <a:t>  </a:t>
            </a:r>
            <a:r>
              <a:rPr lang="cs-CZ" sz="1600" dirty="0" smtClean="0"/>
              <a:t>a </a:t>
            </a:r>
            <a:r>
              <a:rPr lang="cs-CZ" sz="1600" b="1" dirty="0"/>
              <a:t>radioaktivní kontaminací</a:t>
            </a:r>
            <a:r>
              <a:rPr lang="cs-CZ" sz="1600" dirty="0"/>
              <a:t>. </a:t>
            </a:r>
            <a:endParaRPr lang="cs-CZ" sz="1600" dirty="0" smtClean="0"/>
          </a:p>
          <a:p>
            <a:pPr marL="285750" indent="-285750">
              <a:buFont typeface="Arial" pitchFamily="34" charset="0"/>
              <a:buChar char="•"/>
            </a:pPr>
            <a:endParaRPr lang="cs-CZ" sz="1600" dirty="0" smtClean="0"/>
          </a:p>
          <a:p>
            <a:pPr marL="285750" indent="-285750">
              <a:buFont typeface="Arial" pitchFamily="34" charset="0"/>
              <a:buChar char="•"/>
            </a:pPr>
            <a:r>
              <a:rPr lang="cs-CZ" sz="1600" dirty="0" smtClean="0"/>
              <a:t>Při </a:t>
            </a:r>
            <a:r>
              <a:rPr lang="cs-CZ" sz="1600" dirty="0"/>
              <a:t>havárii jaderného reaktoru s únikem radioaktivity dochází především k úniku štěpných produktů. </a:t>
            </a:r>
          </a:p>
          <a:p>
            <a:pPr marL="285750" indent="-285750">
              <a:buFont typeface="Arial" pitchFamily="34" charset="0"/>
              <a:buChar char="•"/>
            </a:pPr>
            <a:endParaRPr lang="cs-CZ" sz="1600" dirty="0" smtClean="0"/>
          </a:p>
          <a:p>
            <a:pPr marL="285750" indent="-285750">
              <a:buFont typeface="Arial" pitchFamily="34" charset="0"/>
              <a:buChar char="•"/>
            </a:pPr>
            <a:r>
              <a:rPr lang="cs-CZ" sz="1600" dirty="0" smtClean="0"/>
              <a:t>Při </a:t>
            </a:r>
            <a:r>
              <a:rPr lang="cs-CZ" sz="1600" dirty="0"/>
              <a:t>přehřátí dochází přednostně k emisi do vzduchu látek s nízkým teplotním bodem varu, které se snadno odpařují; je to především </a:t>
            </a:r>
            <a:r>
              <a:rPr lang="cs-CZ" sz="1600" b="1" dirty="0"/>
              <a:t>radiojód </a:t>
            </a:r>
            <a:r>
              <a:rPr lang="cs-CZ" sz="1600" b="1" baseline="30000" dirty="0"/>
              <a:t>131</a:t>
            </a:r>
            <a:r>
              <a:rPr lang="cs-CZ" sz="1600" b="1" dirty="0"/>
              <a:t>I a cesium </a:t>
            </a:r>
            <a:r>
              <a:rPr lang="cs-CZ" sz="1600" b="1" baseline="30000" dirty="0"/>
              <a:t>137</a:t>
            </a:r>
            <a:r>
              <a:rPr lang="cs-CZ" sz="1600" b="1" dirty="0"/>
              <a:t>Cs</a:t>
            </a:r>
            <a:r>
              <a:rPr lang="cs-CZ" sz="1600" dirty="0"/>
              <a:t>. Těžké radionuklidy, jako je uran či plutonium s vysokým bodem varu, se naštěstí uvolňují jen velmi málo. Do vody však při porušení těsnosti palivových článků mohou unikat všechny radionuklidy (primární, nuklidy vzniklé jadernými reakcemi i štěpné produkty, v míře závislé na jejich množství a rozpustnosti).</a:t>
            </a:r>
            <a:br>
              <a:rPr lang="cs-CZ" sz="1600" dirty="0"/>
            </a:br>
            <a:endParaRPr lang="cs-CZ" sz="1600" dirty="0"/>
          </a:p>
        </p:txBody>
      </p:sp>
    </p:spTree>
    <p:extLst>
      <p:ext uri="{BB962C8B-B14F-4D97-AF65-F5344CB8AC3E}">
        <p14:creationId xmlns:p14="http://schemas.microsoft.com/office/powerpoint/2010/main" val="1696002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16632"/>
            <a:ext cx="8229600" cy="634082"/>
          </a:xfrm>
        </p:spPr>
        <p:txBody>
          <a:bodyPr>
            <a:normAutofit/>
          </a:bodyPr>
          <a:lstStyle/>
          <a:p>
            <a:r>
              <a:rPr lang="cs-CZ" sz="3200" b="1" dirty="0">
                <a:solidFill>
                  <a:prstClr val="black"/>
                </a:solidFill>
                <a:ea typeface="+mn-ea"/>
                <a:cs typeface="+mn-cs"/>
              </a:rPr>
              <a:t>Havárie jaderné elektrárny </a:t>
            </a:r>
            <a:r>
              <a:rPr lang="cs-CZ" sz="3200" b="1" dirty="0" smtClean="0">
                <a:solidFill>
                  <a:prstClr val="black"/>
                </a:solidFill>
                <a:ea typeface="+mn-ea"/>
                <a:cs typeface="+mn-cs"/>
              </a:rPr>
              <a:t>Černobyl – 7.stupeň</a:t>
            </a:r>
            <a:endParaRPr lang="cs-CZ" sz="3200" dirty="0"/>
          </a:p>
        </p:txBody>
      </p:sp>
      <p:sp>
        <p:nvSpPr>
          <p:cNvPr id="3" name="Zástupný symbol pro obsah 2"/>
          <p:cNvSpPr>
            <a:spLocks noGrp="1"/>
          </p:cNvSpPr>
          <p:nvPr>
            <p:ph idx="1"/>
          </p:nvPr>
        </p:nvSpPr>
        <p:spPr>
          <a:xfrm>
            <a:off x="395536" y="764704"/>
            <a:ext cx="8400343" cy="5736424"/>
          </a:xfrm>
        </p:spPr>
        <p:txBody>
          <a:bodyPr>
            <a:normAutofit fontScale="70000" lnSpcReduction="20000"/>
          </a:bodyPr>
          <a:lstStyle/>
          <a:p>
            <a:pPr marL="0" lvl="0" indent="0">
              <a:buNone/>
            </a:pPr>
            <a:r>
              <a:rPr lang="cs-CZ" sz="1000" b="1" dirty="0" smtClean="0">
                <a:solidFill>
                  <a:prstClr val="black"/>
                </a:solidFill>
              </a:rPr>
              <a:t> </a:t>
            </a:r>
          </a:p>
          <a:p>
            <a:pPr lvl="0"/>
            <a:r>
              <a:rPr lang="cs-CZ" sz="2000" b="1" dirty="0" smtClean="0">
                <a:solidFill>
                  <a:prstClr val="black"/>
                </a:solidFill>
              </a:rPr>
              <a:t>Havárie </a:t>
            </a:r>
            <a:r>
              <a:rPr lang="cs-CZ" sz="2000" dirty="0" smtClean="0">
                <a:solidFill>
                  <a:prstClr val="black"/>
                </a:solidFill>
              </a:rPr>
              <a:t>nenastala v běžném provozu, tedy v režimu standardní výroby elektřiny. Jaderný reaktor byl odstavován z provozu a přitom byl prováděn plánovaný experiment, jehož cílem bylo ověřit, zda </a:t>
            </a:r>
            <a:r>
              <a:rPr lang="cs-CZ" sz="2000" b="1" dirty="0" smtClean="0">
                <a:solidFill>
                  <a:prstClr val="black"/>
                </a:solidFill>
              </a:rPr>
              <a:t>elektrický generátor</a:t>
            </a:r>
            <a:r>
              <a:rPr lang="cs-CZ" sz="2000" dirty="0">
                <a:solidFill>
                  <a:prstClr val="black"/>
                </a:solidFill>
              </a:rPr>
              <a:t> </a:t>
            </a:r>
            <a:r>
              <a:rPr lang="cs-CZ" sz="2000" dirty="0" smtClean="0">
                <a:solidFill>
                  <a:prstClr val="black"/>
                </a:solidFill>
              </a:rPr>
              <a:t>je po rychlém uzavření přívodu páry do turbíny schopen při svém setrvačném doběhu ještě nějakou dobu napájet </a:t>
            </a:r>
            <a:r>
              <a:rPr lang="cs-CZ" sz="2000" b="1" dirty="0" smtClean="0">
                <a:solidFill>
                  <a:prstClr val="black"/>
                </a:solidFill>
              </a:rPr>
              <a:t>čerpadla havarijního chlazení</a:t>
            </a:r>
            <a:r>
              <a:rPr lang="cs-CZ" sz="2000" dirty="0" smtClean="0">
                <a:solidFill>
                  <a:prstClr val="black"/>
                </a:solidFill>
              </a:rPr>
              <a:t> (právě pro případ havárie jaderné elektrárny). </a:t>
            </a:r>
          </a:p>
          <a:p>
            <a:pPr lvl="0"/>
            <a:r>
              <a:rPr lang="cs-CZ" sz="2000" dirty="0" smtClean="0">
                <a:solidFill>
                  <a:prstClr val="black"/>
                </a:solidFill>
              </a:rPr>
              <a:t>Kdyby </a:t>
            </a:r>
            <a:r>
              <a:rPr lang="cs-CZ" sz="2000" dirty="0">
                <a:solidFill>
                  <a:prstClr val="black"/>
                </a:solidFill>
              </a:rPr>
              <a:t>Černobyl v dubnových dnech roku 1986 pracoval v běžném režimu a inkriminovaný experiment se neprováděl, havárie jaderné elektrárny by vůbec nenastala. Navíc, při vyšetřování důvodů k provedení onoho osudného experimentu v Černobylu vyšlo najevo, že systém využití setrvačné energie </a:t>
            </a:r>
            <a:r>
              <a:rPr lang="cs-CZ" sz="2000" b="1" dirty="0">
                <a:solidFill>
                  <a:prstClr val="black"/>
                </a:solidFill>
              </a:rPr>
              <a:t>měl být funkční ještě před spuštěním bloku</a:t>
            </a:r>
            <a:r>
              <a:rPr lang="cs-CZ" sz="2000" dirty="0">
                <a:solidFill>
                  <a:prstClr val="black"/>
                </a:solidFill>
              </a:rPr>
              <a:t> (tedy před udělením souhlasu k zahájení provozu celého bloku). Neměl tedy být vůbec důvod provádět experiment, jehož výsledkem byla osudná havárie jaderné elektrárny, v době standardního provozu reaktoru. </a:t>
            </a:r>
          </a:p>
          <a:p>
            <a:r>
              <a:rPr lang="cs-CZ" sz="2000" dirty="0" smtClean="0"/>
              <a:t>Jaderný </a:t>
            </a:r>
            <a:r>
              <a:rPr lang="cs-CZ" sz="2000" dirty="0"/>
              <a:t>reaktor nedosahoval úrovně současných standardů bezpečného provozu – ať už jde o samotný fyzikální princip fungování, nízkou úroveň automatizační techniky apod. </a:t>
            </a:r>
            <a:r>
              <a:rPr lang="cs-CZ" sz="2000" b="1" dirty="0"/>
              <a:t>Černobyl by dnes nemohl být nikde na světě postaven</a:t>
            </a:r>
            <a:r>
              <a:rPr lang="cs-CZ" sz="2000" dirty="0"/>
              <a:t>. </a:t>
            </a:r>
          </a:p>
          <a:p>
            <a:r>
              <a:rPr lang="cs-CZ" sz="2000" dirty="0"/>
              <a:t>Jaderná havárie byla také do značné míry způsobena </a:t>
            </a:r>
            <a:r>
              <a:rPr lang="cs-CZ" sz="2000" b="1" dirty="0"/>
              <a:t>selháním lidského faktoru</a:t>
            </a:r>
            <a:r>
              <a:rPr lang="cs-CZ" sz="2000" dirty="0"/>
              <a:t> na všech úrovních. Jaderná nehoda v Černobylu byla do značné míry způsobena profesními chybami, kterých se dopustil provozní personál. Ten nerespektoval bezpečnostní omezení a předpisy. </a:t>
            </a:r>
          </a:p>
          <a:p>
            <a:r>
              <a:rPr lang="cs-CZ" sz="2000" dirty="0"/>
              <a:t>Samotný experiment, </a:t>
            </a:r>
            <a:r>
              <a:rPr lang="cs-CZ" sz="2000" dirty="0" smtClean="0"/>
              <a:t>který </a:t>
            </a:r>
            <a:r>
              <a:rPr lang="cs-CZ" sz="2000" dirty="0"/>
              <a:t>nakonec přímo způsobil jadernou havárii, byl pojímán jako čistě elektrotechnická záležitost, která neměla mít žádný význam z hlediska jaderné bezpečnosti – řídili jej proto elektrotechnici, nikoliv specialisté na provozní režimy a jadernou bezpečnost. </a:t>
            </a:r>
          </a:p>
          <a:p>
            <a:r>
              <a:rPr lang="cs-CZ" sz="2000" dirty="0" smtClean="0"/>
              <a:t>Odstavení </a:t>
            </a:r>
            <a:r>
              <a:rPr lang="cs-CZ" sz="2000" dirty="0"/>
              <a:t>jaderného reaktoru z provozu a tedy i začátek experimentu musely být neočekávaně </a:t>
            </a:r>
            <a:r>
              <a:rPr lang="cs-CZ" sz="2000" dirty="0" smtClean="0"/>
              <a:t>odloženy. </a:t>
            </a:r>
            <a:endParaRPr lang="cs-CZ" sz="2000" dirty="0"/>
          </a:p>
          <a:p>
            <a:r>
              <a:rPr lang="cs-CZ" sz="2000" dirty="0"/>
              <a:t>Odklad experimentu způsobil, že jej z hlediska personálu obsluhy elektrárny prováděla jiná směna než ta, která se na jeho realizaci připravovala. V noční směně bylo méně zkušených operátorů, kteří se navíc na experiment nepřipravovali. </a:t>
            </a:r>
          </a:p>
          <a:p>
            <a:r>
              <a:rPr lang="cs-CZ" sz="2000" dirty="0"/>
              <a:t>Vinu na jaderné havárii nese i </a:t>
            </a:r>
            <a:r>
              <a:rPr lang="cs-CZ" sz="2000" b="1" dirty="0"/>
              <a:t>vedení </a:t>
            </a:r>
            <a:r>
              <a:rPr lang="cs-CZ" sz="2000" b="1" dirty="0" smtClean="0"/>
              <a:t>elektrárny</a:t>
            </a:r>
            <a:r>
              <a:rPr lang="cs-CZ" sz="2000" dirty="0" smtClean="0"/>
              <a:t>, opomenout </a:t>
            </a:r>
            <a:r>
              <a:rPr lang="cs-CZ" sz="2000" dirty="0"/>
              <a:t>však nelze ani negativní vliv </a:t>
            </a:r>
            <a:r>
              <a:rPr lang="cs-CZ" sz="2000" b="1" dirty="0"/>
              <a:t>utajovaní informací</a:t>
            </a:r>
            <a:r>
              <a:rPr lang="cs-CZ" sz="2000" dirty="0"/>
              <a:t> souvisejících s jadernou energetikou, které však bylo pro tehdejší sovětský režim typické i ve většině jiných oblastí. </a:t>
            </a:r>
          </a:p>
          <a:p>
            <a:r>
              <a:rPr lang="cs-CZ" sz="2000" dirty="0"/>
              <a:t>Spekuluje se také o </a:t>
            </a:r>
            <a:r>
              <a:rPr lang="cs-CZ" sz="2000" b="1" dirty="0"/>
              <a:t>dalších příčinách jaderné nehody</a:t>
            </a:r>
            <a:r>
              <a:rPr lang="cs-CZ" sz="2000" dirty="0"/>
              <a:t> – některé zdroje uvádějí, že 4. blok reaktoru byl schválen do provozu, přestože některé jeho bezpečnostní testy dopadly špatně. Důvodem byla snaha splnit plán ještě před plánovaným termínem. </a:t>
            </a:r>
          </a:p>
          <a:p>
            <a:endParaRPr lang="cs-CZ" sz="2000" dirty="0"/>
          </a:p>
          <a:p>
            <a:endParaRPr lang="cs-CZ" sz="2000" dirty="0"/>
          </a:p>
        </p:txBody>
      </p:sp>
    </p:spTree>
    <p:extLst>
      <p:ext uri="{BB962C8B-B14F-4D97-AF65-F5344CB8AC3E}">
        <p14:creationId xmlns:p14="http://schemas.microsoft.com/office/powerpoint/2010/main" val="1447516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260648"/>
            <a:ext cx="8280920" cy="5904656"/>
          </a:xfrm>
        </p:spPr>
        <p:txBody>
          <a:bodyPr>
            <a:normAutofit/>
          </a:bodyPr>
          <a:lstStyle/>
          <a:p>
            <a:r>
              <a:rPr lang="cs-CZ" sz="1400" dirty="0" smtClean="0">
                <a:solidFill>
                  <a:prstClr val="black"/>
                </a:solidFill>
              </a:rPr>
              <a:t>4.blok byl </a:t>
            </a:r>
            <a:r>
              <a:rPr lang="cs-CZ" sz="1400" dirty="0">
                <a:solidFill>
                  <a:prstClr val="black"/>
                </a:solidFill>
              </a:rPr>
              <a:t>určen k pravidelné odstávce, která se využívá například k údržbě. Tentokrát se ale odstavení reaktoru mělo využít i k pokusu na systému chlazení reaktoru pro případ výpadku proudu. Šlo o zkoušku úvodní scény scénáře, který se </a:t>
            </a:r>
            <a:r>
              <a:rPr lang="cs-CZ" sz="1400" dirty="0" smtClean="0">
                <a:solidFill>
                  <a:prstClr val="black"/>
                </a:solidFill>
              </a:rPr>
              <a:t>loni v </a:t>
            </a:r>
            <a:r>
              <a:rPr lang="cs-CZ" sz="1400" dirty="0">
                <a:solidFill>
                  <a:prstClr val="black"/>
                </a:solidFill>
              </a:rPr>
              <a:t>březnu odehrál ve </a:t>
            </a:r>
            <a:r>
              <a:rPr lang="cs-CZ" sz="1400" dirty="0" err="1">
                <a:solidFill>
                  <a:prstClr val="black"/>
                </a:solidFill>
              </a:rPr>
              <a:t>Fukušimě</a:t>
            </a:r>
            <a:r>
              <a:rPr lang="cs-CZ" sz="1400" dirty="0">
                <a:solidFill>
                  <a:prstClr val="black"/>
                </a:solidFill>
              </a:rPr>
              <a:t>. Inženýři si chtěli vyzkoušet zhruba první minutu výpadku. Během ní měla proud nutný k chlazení elektrárny dodávat už jen setrvačností se točící hlavní </a:t>
            </a:r>
            <a:r>
              <a:rPr lang="cs-CZ" sz="1400" dirty="0" smtClean="0">
                <a:solidFill>
                  <a:prstClr val="black"/>
                </a:solidFill>
              </a:rPr>
              <a:t>turbína.</a:t>
            </a:r>
          </a:p>
          <a:p>
            <a:r>
              <a:rPr lang="cs-CZ" sz="1400" dirty="0"/>
              <a:t>Výkon nejprve prudce klesl. Na vině byla hlavně tzv. "otrava" </a:t>
            </a:r>
            <a:r>
              <a:rPr lang="cs-CZ" sz="1400" dirty="0" smtClean="0"/>
              <a:t>xenonem-135. Xenon-135 </a:t>
            </a:r>
            <a:r>
              <a:rPr lang="cs-CZ" sz="1400" dirty="0"/>
              <a:t>vzniká samovolně během štěpení uranu. Z fyzikálního hlediska je neuvěřitelně účinnou brzdou jaderných reakcí. D</a:t>
            </a:r>
            <a:r>
              <a:rPr lang="cs-CZ" sz="1400" dirty="0" smtClean="0"/>
              <a:t>okáže </a:t>
            </a:r>
            <a:r>
              <a:rPr lang="cs-CZ" sz="1400" dirty="0"/>
              <a:t>dokonale zastavit štěpení v jakémkoliv reaktoru. </a:t>
            </a:r>
            <a:r>
              <a:rPr lang="cs-CZ" sz="1400" dirty="0" smtClean="0"/>
              <a:t>Za </a:t>
            </a:r>
            <a:r>
              <a:rPr lang="cs-CZ" sz="1400" dirty="0"/>
              <a:t>běžného provozu ho však nevzniká příliš mnoho. Obvykle totiž rychle pohltí některý neutron uvolněný z paliva a změní se na neškodný xenon-136. V Černobylu to bylo jiné. U reaktoru se rychle snižoval výkon. S tím se snižovalo množství neutronů. V reaktoru přežívalo stále větší množství xenonu-135, který čím dále více brzdil štěpení paliva. </a:t>
            </a:r>
          </a:p>
          <a:p>
            <a:r>
              <a:rPr lang="cs-CZ" sz="1400" dirty="0"/>
              <a:t>V takové situaci je asi nejlepší reaktor odstavit a nechat xenon samovolně rozpadnout, na což stačí několik hodin. Ale v Černobylu spěchali na svůj pokus. Obsluha o</a:t>
            </a:r>
            <a:r>
              <a:rPr lang="cs-CZ" sz="1400" dirty="0" smtClean="0"/>
              <a:t>dstranila </a:t>
            </a:r>
            <a:r>
              <a:rPr lang="cs-CZ" sz="1400" dirty="0"/>
              <a:t>z reaktoru téměř všechen materiál, který má zpomalovat reakci, a snažila se maximálně povzbudit štěpení. </a:t>
            </a:r>
          </a:p>
          <a:p>
            <a:r>
              <a:rPr lang="cs-CZ" sz="1400" dirty="0"/>
              <a:t>Při tom překročila celou řadu předpisů a vypnula několik automatických systémů. </a:t>
            </a:r>
            <a:r>
              <a:rPr lang="cs-CZ" sz="1400" dirty="0" smtClean="0"/>
              <a:t>Ke </a:t>
            </a:r>
            <a:r>
              <a:rPr lang="cs-CZ" sz="1400" dirty="0"/>
              <a:t>katastrofě přispěla hlavně možnost, že obsluha vůbec mohla vypnout bezpečnostní systémy – a také, že ji to vůbec napadlo </a:t>
            </a:r>
            <a:r>
              <a:rPr lang="cs-CZ" sz="1400" dirty="0" smtClean="0"/>
              <a:t>udělat.</a:t>
            </a:r>
          </a:p>
          <a:p>
            <a:r>
              <a:rPr lang="cs-CZ" sz="1400" dirty="0"/>
              <a:t>Reaktor RBMK s tunami radioaktivních materiálů </a:t>
            </a:r>
            <a:r>
              <a:rPr lang="cs-CZ" sz="1400" dirty="0" smtClean="0"/>
              <a:t>uvnitř reagoval </a:t>
            </a:r>
            <a:r>
              <a:rPr lang="cs-CZ" sz="1400" dirty="0"/>
              <a:t>pomalu a neochotně. Obsluha ho popoháněla o to víc. Nakonec uspěla více, než chtěla. Reaktor přišel o poslední brzdy. </a:t>
            </a:r>
          </a:p>
          <a:p>
            <a:r>
              <a:rPr lang="cs-CZ" sz="1400" dirty="0"/>
              <a:t>Pokus totiž neprobíhal dobře. Setrvačností se točící turbína nedodávala do reaktoru dost vody. Teplota stoupala a voda chladící reaktor se ve velké míře měnila v páru. Ta pohlcuje neutrony méně účinně než kapalná voda. Výkon se zvyšoval. </a:t>
            </a:r>
          </a:p>
          <a:p>
            <a:r>
              <a:rPr lang="cs-CZ" sz="1400" dirty="0" smtClean="0"/>
              <a:t>V </a:t>
            </a:r>
            <a:r>
              <a:rPr lang="cs-CZ" sz="1400" dirty="0"/>
              <a:t>reaktoru přibývalo neutronů z rozpadávajícího se paliva. Jak je atomy xenonu "vychytávaly", velká část plynu se rychle proměnila na xenon-136, který řetězové reakci nebrání. Výkon se zvyšoval o to rychleji. </a:t>
            </a:r>
          </a:p>
        </p:txBody>
      </p:sp>
    </p:spTree>
    <p:extLst>
      <p:ext uri="{BB962C8B-B14F-4D97-AF65-F5344CB8AC3E}">
        <p14:creationId xmlns:p14="http://schemas.microsoft.com/office/powerpoint/2010/main" val="321578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260648"/>
            <a:ext cx="8496944" cy="6192688"/>
          </a:xfrm>
        </p:spPr>
        <p:txBody>
          <a:bodyPr>
            <a:normAutofit lnSpcReduction="10000"/>
          </a:bodyPr>
          <a:lstStyle/>
          <a:p>
            <a:r>
              <a:rPr lang="cs-CZ" sz="1400" dirty="0"/>
              <a:t>Poslední ránu pak Černobylu dalo stisknutí jediného tlačítka. </a:t>
            </a:r>
          </a:p>
          <a:p>
            <a:r>
              <a:rPr lang="cs-CZ" sz="1400" dirty="0"/>
              <a:t>Ve 1:23:40 stiskla obsluha spínač "nouzového odstavení</a:t>
            </a:r>
            <a:r>
              <a:rPr lang="cs-CZ" sz="1400" dirty="0" smtClean="0"/>
              <a:t>". </a:t>
            </a:r>
            <a:r>
              <a:rPr lang="cs-CZ" sz="1400" dirty="0"/>
              <a:t>Stisknutí vyslalo do reaktoru regulační tyče, které zastaví řetězovou reakci. (Stejné tyče předtím obsluha vysunula, aby reaktor udržela v chodu.) </a:t>
            </a:r>
            <a:r>
              <a:rPr lang="cs-CZ" sz="1400" dirty="0" smtClean="0"/>
              <a:t>Konce </a:t>
            </a:r>
            <a:r>
              <a:rPr lang="cs-CZ" sz="1400" dirty="0"/>
              <a:t>tyčí </a:t>
            </a:r>
            <a:r>
              <a:rPr lang="cs-CZ" sz="1400" dirty="0" smtClean="0"/>
              <a:t>však nebyly </a:t>
            </a:r>
            <a:r>
              <a:rPr lang="cs-CZ" sz="1400" dirty="0"/>
              <a:t>z materiálu, který by štěpnou reakci zastavoval. Ba naopak, byly z grafitu (tedy tuhy čili čistého uhlíku), který ji povzbuzoval. Tento detail sloužil k snazší regulaci výkonu reaktoru za běžného provozu. Pro použití v případě nouze byl katastrofálně špatně zkonstruovaný: než tyče začaly reaktor "brzdit", nejprve jeho provoz na malou chvíli urychlily. </a:t>
            </a:r>
            <a:endParaRPr lang="cs-CZ" sz="1400" dirty="0" smtClean="0"/>
          </a:p>
          <a:p>
            <a:r>
              <a:rPr lang="cs-CZ" sz="1400" dirty="0"/>
              <a:t>Konec přišel rychle. Regulační tyče se tak ani nestačily zasunout na místo, což jim mělo trvat asi 18 až 20 sekund. Teplo v reaktoru je rychle zdeformovalo a pak roztavilo. Výkon stoupl na stonásobek běžného (až asi 350 tisíc megawattů). Tlak v reaktoru se zvyšoval, až nadzvedl a otočil tisíc tun těžké víko reaktoru. </a:t>
            </a:r>
          </a:p>
          <a:p>
            <a:r>
              <a:rPr lang="cs-CZ" sz="1400" dirty="0"/>
              <a:t>Dovnitř se dostal vzduch. Kyslík a vodík vzniklé rozkladem vody v reaktoru způsobily výbuch, který strhl celou střechu. (Ta byla koneckonců o několik metrů slabší</a:t>
            </a:r>
            <a:r>
              <a:rPr lang="cs-CZ" sz="1400" dirty="0" smtClean="0"/>
              <a:t>, </a:t>
            </a:r>
            <a:r>
              <a:rPr lang="cs-CZ" sz="1400" dirty="0"/>
              <a:t>než vyžadovaly i tehdejší, natož dnešní, mezinárodní předpisy.) </a:t>
            </a:r>
          </a:p>
          <a:p>
            <a:r>
              <a:rPr lang="cs-CZ" sz="1400" dirty="0"/>
              <a:t>Z budovy se stal krb. Ve výhni chytil grafit, který v reaktoru fungoval jako "prostředník" usnadňující výměnu neutronů mezi atomy uranu. S dýmem požáru stoupaly do atmosféry i tuny radioaktivních prvků. </a:t>
            </a:r>
          </a:p>
          <a:p>
            <a:r>
              <a:rPr lang="cs-CZ" sz="1400" dirty="0" smtClean="0"/>
              <a:t>Z </a:t>
            </a:r>
            <a:r>
              <a:rPr lang="cs-CZ" sz="1400" dirty="0"/>
              <a:t>rozbitého a rozžhaveného reaktoru 4. bloku elektrárny Černobyl začala unikat radioaktivita, jejímž důsledkem bylo masivní radioaktivní zamoření bezprostředního, ale později i stále vzdálenějšího okolí. </a:t>
            </a:r>
            <a:endParaRPr lang="cs-CZ" sz="1400" dirty="0" smtClean="0"/>
          </a:p>
          <a:p>
            <a:endParaRPr lang="cs-CZ" sz="1400" dirty="0"/>
          </a:p>
          <a:p>
            <a:r>
              <a:rPr lang="cs-CZ" sz="1400" dirty="0"/>
              <a:t>Prvním krokem likvidace jaderné havárie v elektrárně Černobyl bylo hašení požáru v reaktorové hale a na střeše turbínové haly. Speciálnímu hasičskému útvaru se podařilo tento požár zlikvidovat zhruba po třech hodinách od výbuchu v reaktoru. Uvnitř reaktoru však stále hořel grafit. </a:t>
            </a:r>
          </a:p>
          <a:p>
            <a:r>
              <a:rPr lang="cs-CZ" sz="1400" dirty="0"/>
              <a:t>Hasiči, kteří jadernou havárii likvidovali, vůbec neznali příčinu ohně a zalévali nejdříve trosky reaktoru vodou, čímž situaci ještě zhoršovali a docházelo k dalším menším explozím a následné akceleraci radioaktivního zamoření. </a:t>
            </a:r>
            <a:endParaRPr lang="cs-CZ" sz="1400" dirty="0" smtClean="0"/>
          </a:p>
          <a:p>
            <a:r>
              <a:rPr lang="cs-CZ" sz="1400" dirty="0" smtClean="0"/>
              <a:t>Aby </a:t>
            </a:r>
            <a:r>
              <a:rPr lang="cs-CZ" sz="1400" dirty="0"/>
              <a:t>se zabránilo únikům radioaktivity, byl reaktor postupně zasypán celkem pěti tisíci tun sloučenin bóru, dolomitu, písku, hlíny a olova shazovanými z rychle přelétajících vrtulníků. Sypké materiály uhasily požár grafitu a částečně absorbovaly unikající radioaktivní aerosoly. Dva týdny po jaderné havárii rozhodly sovětské úřady zakonzervovat celý havarovaný blok včetně strojovny do tzv. sarkofágu - betonové obálky s vestavěným chladícím systémem. </a:t>
            </a:r>
          </a:p>
          <a:p>
            <a:endParaRPr lang="cs-CZ" sz="1400" dirty="0"/>
          </a:p>
        </p:txBody>
      </p:sp>
    </p:spTree>
    <p:extLst>
      <p:ext uri="{BB962C8B-B14F-4D97-AF65-F5344CB8AC3E}">
        <p14:creationId xmlns:p14="http://schemas.microsoft.com/office/powerpoint/2010/main" val="2879760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260648"/>
            <a:ext cx="8435280" cy="5865515"/>
          </a:xfrm>
        </p:spPr>
        <p:txBody>
          <a:bodyPr>
            <a:normAutofit fontScale="47500" lnSpcReduction="20000"/>
          </a:bodyPr>
          <a:lstStyle/>
          <a:p>
            <a:r>
              <a:rPr lang="cs-CZ" dirty="0"/>
              <a:t>Po explozi Černobylu se stalo největším nebezpečím pro okolí radioaktivní zamoření. Podle sovětských zpráv přestala radioaktivita z reaktoru unikat až 6. května 1986. Od 7. května byla aktivní zóna 4. bloku elektrárny Černobyl chlazena tekutým dusíkem a 8. května klesla teplota v aktivní zóně na cca 300 °C. </a:t>
            </a:r>
          </a:p>
          <a:p>
            <a:r>
              <a:rPr lang="cs-CZ" dirty="0"/>
              <a:t>Radioaktivní zamoření tedy bylo způsobeno únikem radioaktivity z reaktoru, který trval 10 dnů. Podle zprávy Černobylského fóra (oficiální zpráva reprezentativní skupiny odborníků OSN a dalších institucí) zapříčinila jaderná nehoda únik radioaktivních látek v rozsahu zhruba </a:t>
            </a:r>
            <a:r>
              <a:rPr lang="cs-CZ" dirty="0" smtClean="0"/>
              <a:t>14.10</a:t>
            </a:r>
            <a:r>
              <a:rPr lang="cs-CZ" baseline="30000" dirty="0" smtClean="0"/>
              <a:t>18</a:t>
            </a:r>
            <a:r>
              <a:rPr lang="cs-CZ" dirty="0" smtClean="0"/>
              <a:t>Bq . </a:t>
            </a:r>
          </a:p>
          <a:p>
            <a:r>
              <a:rPr lang="cs-CZ" dirty="0" smtClean="0"/>
              <a:t>Radioaktivní </a:t>
            </a:r>
            <a:r>
              <a:rPr lang="cs-CZ" dirty="0"/>
              <a:t>zamoření bylo způsobeno celou řadou látek, které z reaktoru jaderné elektrárny Černobyl následkem dvou výbuchů unikly. Jednalo se o radioaktivní vzácné plyny, zejména izotopy xenonu (</a:t>
            </a:r>
            <a:r>
              <a:rPr lang="cs-CZ" dirty="0" err="1"/>
              <a:t>Xe</a:t>
            </a:r>
            <a:r>
              <a:rPr lang="cs-CZ" dirty="0"/>
              <a:t>) a kryptonu (</a:t>
            </a:r>
            <a:r>
              <a:rPr lang="cs-CZ" dirty="0" err="1"/>
              <a:t>Kr</a:t>
            </a:r>
            <a:r>
              <a:rPr lang="cs-CZ" dirty="0"/>
              <a:t>). Dále to byly izotopy jódu (I) v plynné fázi, ve formě aerosolů i ve formě organické. Další těkavé prvky a sloučeniny, telur (Te) a cesium (</a:t>
            </a:r>
            <a:r>
              <a:rPr lang="cs-CZ" dirty="0" err="1"/>
              <a:t>Cs</a:t>
            </a:r>
            <a:r>
              <a:rPr lang="cs-CZ" dirty="0"/>
              <a:t>), se do ovzduší dostaly formou aerosolů nebo s částicemi rozprášeného jaderného paliva. V menším zastoupení šlo o radioizotopy málo těkavých prvků, jako je cer (</a:t>
            </a:r>
            <a:r>
              <a:rPr lang="cs-CZ" dirty="0" err="1"/>
              <a:t>Ce</a:t>
            </a:r>
            <a:r>
              <a:rPr lang="cs-CZ" dirty="0"/>
              <a:t>), zirkonium (</a:t>
            </a:r>
            <a:r>
              <a:rPr lang="cs-CZ" dirty="0" err="1"/>
              <a:t>Zr</a:t>
            </a:r>
            <a:r>
              <a:rPr lang="cs-CZ" dirty="0"/>
              <a:t>), </a:t>
            </a:r>
            <a:r>
              <a:rPr lang="cs-CZ" dirty="0" err="1"/>
              <a:t>barium</a:t>
            </a:r>
            <a:r>
              <a:rPr lang="cs-CZ" dirty="0"/>
              <a:t> (Ba) a stroncium (</a:t>
            </a:r>
            <a:r>
              <a:rPr lang="cs-CZ" dirty="0" err="1"/>
              <a:t>Sr</a:t>
            </a:r>
            <a:r>
              <a:rPr lang="cs-CZ" dirty="0"/>
              <a:t>). </a:t>
            </a:r>
          </a:p>
          <a:p>
            <a:r>
              <a:rPr lang="cs-CZ" dirty="0"/>
              <a:t>Tyto netěkavé radionuklidy se vyskytovaly ve formě větších aerosolů, a proto byl jejich dopad omezen převážně na území v bezprostředním okolí elektrárny. V menším množství se však dostaly i do větší vzdálenosti. S rozprášeným palivem unikly do ovzduší i aktinidy. Zpráva Černobylského fóra uvádí také izotopy plutonia (</a:t>
            </a:r>
            <a:r>
              <a:rPr lang="cs-CZ" dirty="0" err="1"/>
              <a:t>Pu</a:t>
            </a:r>
            <a:r>
              <a:rPr lang="cs-CZ" dirty="0"/>
              <a:t>) a americia (</a:t>
            </a:r>
            <a:r>
              <a:rPr lang="cs-CZ" dirty="0" err="1"/>
              <a:t>Am</a:t>
            </a:r>
            <a:r>
              <a:rPr lang="cs-CZ" dirty="0"/>
              <a:t>). </a:t>
            </a:r>
          </a:p>
          <a:p>
            <a:r>
              <a:rPr lang="cs-CZ" dirty="0"/>
              <a:t>Výbuch v jaderné elektrárně Černobyl vynesl radioaktivní látky do výše asi 1500 metrů. V této výšce proudil vzduch z jihovýchodu rychlostí 8 až 10 m/s. Vzniklý radioaktivní mrak byl větrem hnán nejdříve nad Skandinávii, kterou přeletěl a obrátil se zpět k místu svého vzniku. Ještě v den havárie však vítr na Ukrajině změnil směr a vál kontaminovanou vzdušnou masu přes Polsko přibližně směrem na tehdejší Československo a na Rakousko. Později se vzdušná vlna odrazila od Alp a vracela se zpět směrem na Polsko. Druhá velká vlna radioaktivního zamoření zasáhla i Bulharsko. </a:t>
            </a:r>
          </a:p>
          <a:p>
            <a:r>
              <a:rPr lang="cs-CZ" dirty="0"/>
              <a:t>Radioaktivní jód, jehož únik hrál při nehodě významnou roli, má velmi krátký poločas rozpadu a relativně brzy po nehodě se přirozeným způsobem rozložil na neškodné látky. Při zkoumání dlouhodobějších dopadů tedy dnes již jód nehraje žádnou roli a radioaktivním zamoření se dnes již nepodílí. </a:t>
            </a:r>
          </a:p>
          <a:p>
            <a:r>
              <a:rPr lang="cs-CZ" dirty="0"/>
              <a:t>Z hlediska radioaktivního zamoření jsou však horší stroncium a </a:t>
            </a:r>
            <a:r>
              <a:rPr lang="cs-CZ" dirty="0" err="1"/>
              <a:t>césium</a:t>
            </a:r>
            <a:r>
              <a:rPr lang="cs-CZ" dirty="0"/>
              <a:t> - mají poločas rozpadu 30 let. Obě látky tedy budou hrát roli ještě po několik desetiletí. Izotopy plutonia a americia přetrvají na zasaženém území pravděpodobně až tisíce let, ale jejich příspěvek k ozáření lidského organizmu je zanedbatelně nízký. </a:t>
            </a:r>
          </a:p>
        </p:txBody>
      </p:sp>
    </p:spTree>
    <p:extLst>
      <p:ext uri="{BB962C8B-B14F-4D97-AF65-F5344CB8AC3E}">
        <p14:creationId xmlns:p14="http://schemas.microsoft.com/office/powerpoint/2010/main" val="1818961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116632"/>
            <a:ext cx="8568952" cy="6552728"/>
          </a:xfrm>
        </p:spPr>
        <p:txBody>
          <a:bodyPr>
            <a:noAutofit/>
          </a:bodyPr>
          <a:lstStyle/>
          <a:p>
            <a:r>
              <a:rPr lang="cs-CZ" sz="1400" dirty="0"/>
              <a:t>Radioaktivní zamoření zasáhlo nejvíce město Pripjať, ve kterém tehdy žilo zhruba 50 tisíc obyvatel a které leží asi tři kilometry od havarovaného reaktoru jaderné elektrárny Černobyl. Po celou sobotu (v den kdy jaderná nehoda proběhla, tedy 26. 4. 1986) ponechaly úřady ve městě běžet vše normálním životem a neinformovaly ani o tom, že v bezprostřední blízkosti probíhá likvidace následků havárie jaderné elektrárny, ani o tom, že městu hrozí radioaktivní zamoření. </a:t>
            </a:r>
          </a:p>
          <a:p>
            <a:r>
              <a:rPr lang="cs-CZ" sz="1400" dirty="0"/>
              <a:t>Jaderná nehoda způsobila, že v Pripjati vzrostla úroveň radiace na tisícinásobek přírodního pozadí. Ve 22:00 hodin bylo rozhodnuto o evakuaci města. Ta proběhla až druhý den, tj. v neděli 27. 4., ve 14.00 hodin. </a:t>
            </a:r>
          </a:p>
          <a:p>
            <a:r>
              <a:rPr lang="cs-CZ" sz="1400" dirty="0"/>
              <a:t>Za necelé tři hodiny bylo město prázdné s výjimkou osob, které zde plnily určité povinnosti. Teprve 2. května bylo rozhodnuto evakuovat obyvatelstvo žijící v okruhu 30 km od reaktoru (tedy v tzv. zakázané zóně). Evakuace z celé zóny byla ukončena 6. května 1986. </a:t>
            </a:r>
          </a:p>
          <a:p>
            <a:r>
              <a:rPr lang="cs-CZ" sz="1400" dirty="0"/>
              <a:t>Uvádí se, že havárie jaderné elektrárny Černobyl nějakým způsobem zasáhla zhruba 600 tisíc osob. Oficiální dokumenty rozdělují oběti radioaktivního zamoření do více skupin. Jde především o skupinu „likvidátorů“, kam patří pracovníci záchranných a asanačních čet, zaměstnanci elektrárny, hasiči a policisté. Do konce roku 1987 činil počet lidí patřících do této skupiny 200 – 240 tisíc. </a:t>
            </a:r>
            <a:endParaRPr lang="cs-CZ" sz="1400" dirty="0" smtClean="0"/>
          </a:p>
          <a:p>
            <a:r>
              <a:rPr lang="cs-CZ" sz="1400" dirty="0" smtClean="0"/>
              <a:t>Jinou </a:t>
            </a:r>
            <a:r>
              <a:rPr lang="cs-CZ" sz="1400" dirty="0"/>
              <a:t>postiženou skupinou je 116 tisíc osob žijících v oblastech, které kontaminovalo radioaktivní zamoření v širším okolí Černobylu a kteří byli evakuováni relativně krátce po havárii (do poloviny srpna 1986) do nepostižených oblastí. Dalších 220 tisíc osob, žijících na kontaminovaných územích Běloruska, Ukrajiny a Ruska, bylo evakuováno později. </a:t>
            </a:r>
          </a:p>
          <a:p>
            <a:r>
              <a:rPr lang="cs-CZ" sz="1400" dirty="0" smtClean="0"/>
              <a:t>na </a:t>
            </a:r>
            <a:r>
              <a:rPr lang="cs-CZ" sz="1400" dirty="0"/>
              <a:t>kontaminovaných územích </a:t>
            </a:r>
            <a:r>
              <a:rPr lang="cs-CZ" sz="1400" dirty="0" smtClean="0"/>
              <a:t>žije </a:t>
            </a:r>
            <a:r>
              <a:rPr lang="cs-CZ" sz="1400" dirty="0"/>
              <a:t>celkem zhruba 5 milionů obyvatel (Bělorusko, Rusko, Ukrajina). </a:t>
            </a:r>
          </a:p>
          <a:p>
            <a:r>
              <a:rPr lang="cs-CZ" sz="1400" dirty="0"/>
              <a:t>Nejvyššími dávkami radioaktivního záření byli zasaženi pracovníci elektrárny, kteří se nacházeli na místě (a blízkém okolí) nehody a záchranáři (zejména hasiči), kteří řešili akutní následky havárie – a to během prvního dne, tedy 26. dubna 1986. Jednalo se celkem o zhruba 1000 osob. V této skupině mohly dávky ozáření dosahovat hodnot v rozmezí 2 – 20 </a:t>
            </a:r>
            <a:r>
              <a:rPr lang="cs-CZ" sz="1400" dirty="0" err="1" smtClean="0"/>
              <a:t>Gy</a:t>
            </a:r>
            <a:r>
              <a:rPr lang="cs-CZ" sz="1400" dirty="0" smtClean="0"/>
              <a:t>.</a:t>
            </a:r>
          </a:p>
          <a:p>
            <a:r>
              <a:rPr lang="cs-CZ" sz="1400" dirty="0"/>
              <a:t>Havárie v Černobylu si vyžádala bezprostředně tři oběti (pracovníky elektrárny), kteří zemřeli ihned v důsledku samotného výbuchu v reaktoru. </a:t>
            </a:r>
          </a:p>
          <a:p>
            <a:r>
              <a:rPr lang="cs-CZ" sz="1400" dirty="0"/>
              <a:t>Černobyl se stal dále osudným pro 47 osob (z řad záchranářů či pracovníků elektrárny) s diagnostikovanou Akutní nemocí z ozáření (Akutní radiační syndrom). Dalších 9 osob zemřelo na rakovinu štítné žlázy. </a:t>
            </a:r>
          </a:p>
          <a:p>
            <a:r>
              <a:rPr lang="cs-CZ" sz="1400" dirty="0"/>
              <a:t>Havárie v Černobylu dále způsobila smrt zhruba 3 940 osob, které zemřely nebo by v budoucnu mohly zemřít na nemoci v důsledku radiačního ozáření vyvolaného radioaktivním zamořením. </a:t>
            </a:r>
          </a:p>
        </p:txBody>
      </p:sp>
    </p:spTree>
    <p:extLst>
      <p:ext uri="{BB962C8B-B14F-4D97-AF65-F5344CB8AC3E}">
        <p14:creationId xmlns:p14="http://schemas.microsoft.com/office/powerpoint/2010/main" val="29835288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tg\Desktop\02c1566834_18926526_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3333751" cy="41529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tg\Desktop\6b735600ca_18883526_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10952"/>
            <a:ext cx="3944413" cy="27216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rtg\Desktop\bde10267cf_18929059_o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3429000"/>
            <a:ext cx="4127500" cy="29083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rtg\Desktop\ab0b6ef0d6_20308154_o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4149080"/>
            <a:ext cx="3602737" cy="2528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05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04664"/>
            <a:ext cx="8229600" cy="490066"/>
          </a:xfrm>
        </p:spPr>
        <p:txBody>
          <a:bodyPr>
            <a:normAutofit fontScale="90000"/>
          </a:bodyPr>
          <a:lstStyle/>
          <a:p>
            <a:r>
              <a:rPr lang="cs-CZ" sz="3100" dirty="0"/>
              <a:t>Jaderná havárie </a:t>
            </a:r>
            <a:r>
              <a:rPr lang="cs-CZ" sz="3100" dirty="0" smtClean="0"/>
              <a:t>Černobyl a </a:t>
            </a:r>
            <a:r>
              <a:rPr lang="cs-CZ" sz="3100" dirty="0"/>
              <a:t>nádorová onemocnění</a:t>
            </a:r>
            <a:r>
              <a:rPr lang="cs-CZ" dirty="0"/>
              <a:t/>
            </a:r>
            <a:br>
              <a:rPr lang="cs-CZ" dirty="0"/>
            </a:br>
            <a:endParaRPr lang="cs-CZ" dirty="0"/>
          </a:p>
        </p:txBody>
      </p:sp>
      <p:sp>
        <p:nvSpPr>
          <p:cNvPr id="3" name="Zástupný symbol pro obsah 2"/>
          <p:cNvSpPr>
            <a:spLocks noGrp="1"/>
          </p:cNvSpPr>
          <p:nvPr>
            <p:ph idx="1"/>
          </p:nvPr>
        </p:nvSpPr>
        <p:spPr>
          <a:xfrm>
            <a:off x="467544" y="764704"/>
            <a:ext cx="8280920" cy="5904656"/>
          </a:xfrm>
        </p:spPr>
        <p:txBody>
          <a:bodyPr>
            <a:normAutofit fontScale="47500" lnSpcReduction="20000"/>
          </a:bodyPr>
          <a:lstStyle/>
          <a:p>
            <a:r>
              <a:rPr lang="cs-CZ" dirty="0" smtClean="0"/>
              <a:t>Za </a:t>
            </a:r>
            <a:r>
              <a:rPr lang="cs-CZ" dirty="0"/>
              <a:t>jednoznačně prokázaný pozdní účinek havárie v Černobylu, jehož příčinou je radioaktivní zamoření, je považován zvýšený výskyt </a:t>
            </a:r>
            <a:r>
              <a:rPr lang="cs-CZ" b="1" dirty="0"/>
              <a:t>rakoviny štítné žlázy </a:t>
            </a:r>
            <a:r>
              <a:rPr lang="cs-CZ" dirty="0"/>
              <a:t>u jedinců ozářených v dětském věku (tzn. do 18 let věku). Šlo o děti z Běloruska a v menší míře z Ruska a Ukrajiny, které byly zasaženy radioaktivním jódem (I131) jak vdechnutím, tak zejména v důsledku pití mléka od krav, které se pásly na kontaminované trávě. </a:t>
            </a:r>
          </a:p>
          <a:p>
            <a:r>
              <a:rPr lang="cs-CZ" dirty="0"/>
              <a:t>Jaderná havárie v Černobylu měla své následky – v průběhu let 1992 až 2000 bylo ve zmíněných zemích diagnostikováno přibližně 4000 případů rakoviny štítné žlázy u dětí a mládeže ve věku do 18 let. Z toho celkem 9 pacientů (8 v Bělorusku, 1 v Rusku) zemřelo na rakovinu štítné žlázy. Neexistují data, která by potvrzovala výskyt rakoviny štítné žlázy mezi dospělými. </a:t>
            </a:r>
          </a:p>
          <a:p>
            <a:r>
              <a:rPr lang="cs-CZ" dirty="0"/>
              <a:t>Černobyl způsobil ale také psychologické a sociální potíže. Svou roli přitom sehrála evakuace jako následek jaderné havárie, a vytržení z přirozeného prostředí tak velkého množství lidí. Podle některých odborníků bylo 2. kolo evakuace, týkající se 220 tisíc osob, zbytečné, protože z hlediska naměřeného radioaktivního zatížení již nebyl k přesídlení těchto obyvatel žádný důvod. </a:t>
            </a:r>
          </a:p>
          <a:p>
            <a:r>
              <a:rPr lang="cs-CZ" dirty="0"/>
              <a:t>Pokud jde o jiné typy nádorových nemocí (než je rakovina štítné žlázy), nebyl mezi širokou veřejností do roku 2004 zaznamenán nárůst (nad přirozenou úroveň) úmrtnosti způsobený leukémií či jinými typy rakoviny (s výjimkou rakoviny štítné žlázy u dětí), který by byl vyvolán radiací v důsledku jaderné havárie v Černobylu. </a:t>
            </a:r>
          </a:p>
          <a:p>
            <a:r>
              <a:rPr lang="cs-CZ" dirty="0"/>
              <a:t>Ve skupině </a:t>
            </a:r>
            <a:r>
              <a:rPr lang="cs-CZ" b="1" dirty="0"/>
              <a:t>přímých likvidátorů </a:t>
            </a:r>
            <a:r>
              <a:rPr lang="cs-CZ" dirty="0"/>
              <a:t>jaderné havárie (tedy zaměstnanci, hasiči, záchranáři, asanační pracovníci, atd.), kteří byli zasaženi vyšší dávkou radiace (v průměru 107 </a:t>
            </a:r>
            <a:r>
              <a:rPr lang="cs-CZ" dirty="0" err="1"/>
              <a:t>mSv</a:t>
            </a:r>
            <a:r>
              <a:rPr lang="cs-CZ" dirty="0"/>
              <a:t>), byla zaznamenána zvýšená úmrtnost způsobená </a:t>
            </a:r>
            <a:r>
              <a:rPr lang="cs-CZ" b="1" dirty="0"/>
              <a:t>leukémií</a:t>
            </a:r>
            <a:r>
              <a:rPr lang="cs-CZ" dirty="0"/>
              <a:t>, jinými </a:t>
            </a:r>
            <a:r>
              <a:rPr lang="cs-CZ" b="1" dirty="0"/>
              <a:t>nádorovými nemocemi </a:t>
            </a:r>
            <a:r>
              <a:rPr lang="cs-CZ" dirty="0"/>
              <a:t>či nemocemi oběhového systému vyvolanými radiací v důsledku jaderné havárie. Počet takovýchto úmrtí byl odhadován na zhruba 230. </a:t>
            </a:r>
          </a:p>
          <a:p>
            <a:r>
              <a:rPr lang="cs-CZ" dirty="0"/>
              <a:t>Doposud nebyl prokázán žádný vliv radioaktivního záření na výskyt vrozených (dědičných) vad či jiných genetických efektů. Zhruba od poloviny roku 1986 se ve statistikách sice začal objevovat nárůst vrozených vad a to jak v zasažených, tak i nezasažených oblastech Běloruska. Odborníci však tento růst přičítají zlepšené úrovni registrace takových onemocnění. Je známo, že registrace vrozených poruch a malformací byla do té doby (do jaderné havárie v Černobylu) v Sovětském svazu na nízké úrovni. </a:t>
            </a:r>
            <a:endParaRPr lang="cs-CZ" dirty="0" smtClean="0"/>
          </a:p>
          <a:p>
            <a:endParaRPr lang="cs-CZ" dirty="0" smtClean="0"/>
          </a:p>
          <a:p>
            <a:endParaRPr lang="cs-CZ" dirty="0"/>
          </a:p>
        </p:txBody>
      </p:sp>
    </p:spTree>
    <p:extLst>
      <p:ext uri="{BB962C8B-B14F-4D97-AF65-F5344CB8AC3E}">
        <p14:creationId xmlns:p14="http://schemas.microsoft.com/office/powerpoint/2010/main" val="2680046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498144"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52484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10614"/>
            <a:ext cx="8477127" cy="631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3177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332656"/>
            <a:ext cx="8712968" cy="6336704"/>
          </a:xfrm>
        </p:spPr>
        <p:txBody>
          <a:bodyPr>
            <a:normAutofit/>
          </a:bodyPr>
          <a:lstStyle/>
          <a:p>
            <a:pPr marL="0" indent="0">
              <a:buNone/>
            </a:pPr>
            <a:r>
              <a:rPr lang="cs-CZ" sz="1800" b="1" dirty="0" smtClean="0"/>
              <a:t>A/ Štěpení </a:t>
            </a:r>
            <a:r>
              <a:rPr lang="cs-CZ" sz="1800" b="1" dirty="0"/>
              <a:t>atomových jader </a:t>
            </a:r>
            <a:endParaRPr lang="cs-CZ" sz="1800" b="1" dirty="0" smtClean="0"/>
          </a:p>
          <a:p>
            <a:endParaRPr lang="cs-CZ" sz="1800" dirty="0" smtClean="0"/>
          </a:p>
          <a:p>
            <a:r>
              <a:rPr lang="cs-CZ" sz="1800" dirty="0" smtClean="0"/>
              <a:t>Důležitou </a:t>
            </a:r>
            <a:r>
              <a:rPr lang="cs-CZ" sz="1800" dirty="0"/>
              <a:t>vlastností těchto silných interakcí je jejich krátký dosah činící jen »10</a:t>
            </a:r>
            <a:r>
              <a:rPr lang="cs-CZ" sz="1800" baseline="30000" dirty="0"/>
              <a:t>-13</a:t>
            </a:r>
            <a:r>
              <a:rPr lang="cs-CZ" sz="1800" dirty="0"/>
              <a:t>cm. Tato vlastnost způsobuje, že nelze "složit" stabilní jádro o libovolně velkém počtu nukleonů - u velkých jader již silná interakce "nedosáhne" dostatečně z nitra jádra k periferním částem. </a:t>
            </a:r>
            <a:endParaRPr lang="cs-CZ" sz="1800" dirty="0" smtClean="0"/>
          </a:p>
          <a:p>
            <a:endParaRPr lang="cs-CZ" sz="1800" dirty="0" smtClean="0"/>
          </a:p>
          <a:p>
            <a:r>
              <a:rPr lang="cs-CZ" sz="1800" dirty="0" smtClean="0"/>
              <a:t>Štěpení </a:t>
            </a:r>
            <a:r>
              <a:rPr lang="cs-CZ" sz="1800" dirty="0"/>
              <a:t>atomových jader si ukážeme na typickém příkladu </a:t>
            </a:r>
            <a:r>
              <a:rPr lang="cs-CZ" sz="1800" baseline="30000" dirty="0"/>
              <a:t>235</a:t>
            </a:r>
            <a:r>
              <a:rPr lang="cs-CZ" sz="1800" dirty="0"/>
              <a:t>U. Vstoupí-li do tohoto jádra pomalý neutron, rozštěpí se jádro uranu na dva středně těžké fragmenty F1 a F2, přičemž se emitují 2 nebo 3 neutrony: </a:t>
            </a:r>
            <a:endParaRPr lang="cs-CZ" sz="1800" dirty="0" smtClean="0"/>
          </a:p>
          <a:p>
            <a:endParaRPr lang="cs-CZ" sz="1800" dirty="0" smtClean="0"/>
          </a:p>
          <a:p>
            <a:pPr marL="0" indent="0">
              <a:buNone/>
            </a:pPr>
            <a:r>
              <a:rPr lang="cs-CZ" sz="1800" baseline="30000" dirty="0"/>
              <a:t>	</a:t>
            </a:r>
            <a:r>
              <a:rPr lang="cs-CZ" sz="1800" baseline="30000" dirty="0" smtClean="0"/>
              <a:t>235</a:t>
            </a:r>
            <a:r>
              <a:rPr lang="cs-CZ" sz="1800" dirty="0" smtClean="0"/>
              <a:t>U </a:t>
            </a:r>
            <a:r>
              <a:rPr lang="cs-CZ" sz="1800" dirty="0"/>
              <a:t>+ n</a:t>
            </a:r>
            <a:r>
              <a:rPr lang="cs-CZ" sz="1800" baseline="30000" dirty="0"/>
              <a:t>o</a:t>
            </a:r>
            <a:r>
              <a:rPr lang="cs-CZ" sz="1800" dirty="0"/>
              <a:t>  </a:t>
            </a:r>
            <a:r>
              <a:rPr lang="cs-CZ" sz="1800" dirty="0" smtClean="0"/>
              <a:t>              F1 </a:t>
            </a:r>
            <a:r>
              <a:rPr lang="cs-CZ" sz="1800" dirty="0"/>
              <a:t>+ F2 + (2-3)n</a:t>
            </a:r>
            <a:r>
              <a:rPr lang="cs-CZ" sz="1800" baseline="30000" dirty="0"/>
              <a:t>o</a:t>
            </a:r>
            <a:r>
              <a:rPr lang="cs-CZ" sz="1800" dirty="0"/>
              <a:t> + </a:t>
            </a:r>
            <a:r>
              <a:rPr lang="cs-CZ" sz="1800" dirty="0" smtClean="0"/>
              <a:t>energie</a:t>
            </a:r>
            <a:endParaRPr lang="cs-CZ" sz="1800" dirty="0"/>
          </a:p>
          <a:p>
            <a:pPr marL="0" indent="0">
              <a:buNone/>
            </a:pPr>
            <a:endParaRPr lang="cs-CZ" sz="1800" dirty="0" smtClean="0"/>
          </a:p>
          <a:p>
            <a:r>
              <a:rPr lang="cs-CZ" sz="1800" dirty="0" smtClean="0"/>
              <a:t>Neutrony </a:t>
            </a:r>
            <a:r>
              <a:rPr lang="cs-CZ" sz="1800" dirty="0"/>
              <a:t>uvolňované ihned při štěpení se nazývají </a:t>
            </a:r>
            <a:r>
              <a:rPr lang="cs-CZ" sz="1800" b="1" dirty="0"/>
              <a:t>okamžité neutrony</a:t>
            </a:r>
            <a:r>
              <a:rPr lang="cs-CZ" sz="1800" dirty="0"/>
              <a:t>; je jich asi 99% a jejich energie se pohybuje v širokém rozmezí od </a:t>
            </a:r>
            <a:r>
              <a:rPr lang="cs-CZ" sz="1800" dirty="0" smtClean="0"/>
              <a:t>0,025 eV </a:t>
            </a:r>
            <a:r>
              <a:rPr lang="cs-CZ" sz="1800" dirty="0"/>
              <a:t>do zhruba </a:t>
            </a:r>
            <a:r>
              <a:rPr lang="cs-CZ" sz="1800" dirty="0" smtClean="0"/>
              <a:t>10 </a:t>
            </a:r>
            <a:r>
              <a:rPr lang="cs-CZ" sz="1800" dirty="0" err="1" smtClean="0"/>
              <a:t>MeV</a:t>
            </a:r>
            <a:r>
              <a:rPr lang="cs-CZ" sz="1800" dirty="0" smtClean="0"/>
              <a:t>.</a:t>
            </a:r>
          </a:p>
          <a:p>
            <a:pPr marL="0" indent="0">
              <a:buNone/>
            </a:pPr>
            <a:r>
              <a:rPr lang="cs-CZ" sz="1800" dirty="0" smtClean="0"/>
              <a:t> </a:t>
            </a:r>
          </a:p>
          <a:p>
            <a:r>
              <a:rPr lang="cs-CZ" sz="1800" dirty="0" smtClean="0"/>
              <a:t>Při </a:t>
            </a:r>
            <a:r>
              <a:rPr lang="cs-CZ" sz="1800" dirty="0"/>
              <a:t>štěpných reakcích však vznikají i tzv. </a:t>
            </a:r>
            <a:r>
              <a:rPr lang="cs-CZ" sz="1800" b="1" dirty="0"/>
              <a:t>opožděné neutrony</a:t>
            </a:r>
            <a:r>
              <a:rPr lang="cs-CZ" sz="1800" dirty="0"/>
              <a:t> v množství asi 1% (o energiích v rozmezí cca 0,2-0,6 </a:t>
            </a:r>
            <a:r>
              <a:rPr lang="cs-CZ" sz="1800" dirty="0" err="1" smtClean="0"/>
              <a:t>MeV</a:t>
            </a:r>
            <a:r>
              <a:rPr lang="cs-CZ" sz="1800" dirty="0" smtClean="0"/>
              <a:t>). </a:t>
            </a:r>
            <a:r>
              <a:rPr lang="cs-CZ" sz="1800" dirty="0"/>
              <a:t>Zpožděné neutrony mají velký význam pro dynamiku a řízení štěpné reakce v jaderných reaktorech, jak bude zmíněno níže.</a:t>
            </a:r>
          </a:p>
          <a:p>
            <a:endParaRPr lang="cs-CZ" sz="1800" dirty="0"/>
          </a:p>
        </p:txBody>
      </p:sp>
      <p:sp>
        <p:nvSpPr>
          <p:cNvPr id="2" name="Šipka doprava 1"/>
          <p:cNvSpPr/>
          <p:nvPr/>
        </p:nvSpPr>
        <p:spPr>
          <a:xfrm>
            <a:off x="2367475" y="3861048"/>
            <a:ext cx="376602" cy="785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0035366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908" y="442779"/>
            <a:ext cx="8620556" cy="586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19458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2"/>
            <a:ext cx="8229600" cy="418058"/>
          </a:xfrm>
        </p:spPr>
        <p:txBody>
          <a:bodyPr>
            <a:normAutofit fontScale="90000"/>
          </a:bodyPr>
          <a:lstStyle/>
          <a:p>
            <a:r>
              <a:rPr lang="cs-CZ" sz="3600" dirty="0"/>
              <a:t>Radioaktivní zamoření u nás</a:t>
            </a:r>
            <a:r>
              <a:rPr lang="cs-CZ" dirty="0"/>
              <a:t/>
            </a:r>
            <a:br>
              <a:rPr lang="cs-CZ" dirty="0"/>
            </a:br>
            <a:endParaRPr lang="cs-CZ" dirty="0"/>
          </a:p>
        </p:txBody>
      </p:sp>
      <p:sp>
        <p:nvSpPr>
          <p:cNvPr id="3" name="Zástupný symbol pro obsah 2"/>
          <p:cNvSpPr>
            <a:spLocks noGrp="1"/>
          </p:cNvSpPr>
          <p:nvPr>
            <p:ph idx="1"/>
          </p:nvPr>
        </p:nvSpPr>
        <p:spPr>
          <a:xfrm>
            <a:off x="179512" y="836712"/>
            <a:ext cx="8712968" cy="5904656"/>
          </a:xfrm>
        </p:spPr>
        <p:txBody>
          <a:bodyPr>
            <a:normAutofit fontScale="47500" lnSpcReduction="20000"/>
          </a:bodyPr>
          <a:lstStyle/>
          <a:p>
            <a:r>
              <a:rPr lang="cs-CZ" sz="3400" dirty="0"/>
              <a:t>Radioaktivní zamoření v důsledku havárie jaderné elektrárny Černobyl je stále předmětem zkoumání. Nejnovější odborné studie odhadují průměrnou efektivní dávku obyvatelstvu na našem území v důsledku havárie jaderné elektrárny Černobyl v roce 1986 na 0,26 </a:t>
            </a:r>
            <a:r>
              <a:rPr lang="cs-CZ" sz="3400" dirty="0" err="1"/>
              <a:t>mSv</a:t>
            </a:r>
            <a:r>
              <a:rPr lang="cs-CZ" sz="3400" dirty="0"/>
              <a:t>, což je asi desetina dávky obdržené občanem z přírodního radioaktivního pozadí ročně. </a:t>
            </a:r>
          </a:p>
          <a:p>
            <a:r>
              <a:rPr lang="cs-CZ" sz="3400" dirty="0"/>
              <a:t>V dalších letech po havárii jaderné elektrárny Černobyl (tzn. od roku 1987) se roční dávky občanům ČR dále snižovaly. Dá se tedy říci, že průměrný dávkový ekvivalent vyhovoval platným limitům. Radioaktivní zamoření však způsobilo, že překročení limitu v individuálních případech není vyloučeno. </a:t>
            </a:r>
          </a:p>
          <a:p>
            <a:r>
              <a:rPr lang="cs-CZ" sz="3400" dirty="0"/>
              <a:t>Československé úřady o jaderné nehodě informovaly nedostatečně a její rozsah bagatelizovaly – havárie jaderné elektrárny Černobyl byla prezentována jako běžná porucha. Občanům byly oficiálně předkládány informace, že žádné radioaktivní zamoření na československém území zjištěno nebylo. </a:t>
            </a:r>
          </a:p>
          <a:p>
            <a:r>
              <a:rPr lang="cs-CZ" sz="3400" dirty="0"/>
              <a:t>Již bezprostředně po havárii jaderné elektrárny Černobyl však začalo na území ČSSR intenzivní měření radioaktivity a později byla podniknuta řada opatření v oblasti zdravotní prevence, která jsou i s odstupem 20 let hodnocena jako adekvátní situaci a dostačující. </a:t>
            </a:r>
          </a:p>
          <a:p>
            <a:r>
              <a:rPr lang="cs-CZ" sz="3400" dirty="0" smtClean="0"/>
              <a:t>UNSCEAR </a:t>
            </a:r>
            <a:r>
              <a:rPr lang="cs-CZ" sz="3400" dirty="0"/>
              <a:t>uvádí jako průměrné roční přírodní pozadí radioaktivity dávku 2,4 </a:t>
            </a:r>
            <a:r>
              <a:rPr lang="cs-CZ" sz="3400" dirty="0" err="1"/>
              <a:t>mSv</a:t>
            </a:r>
            <a:r>
              <a:rPr lang="cs-CZ" sz="3400" dirty="0"/>
              <a:t>. Typické rozpětí činí 1– 10 </a:t>
            </a:r>
            <a:r>
              <a:rPr lang="cs-CZ" sz="3400" dirty="0" err="1"/>
              <a:t>mSv</a:t>
            </a:r>
            <a:r>
              <a:rPr lang="cs-CZ" sz="3400" dirty="0"/>
              <a:t>. Pro celoživotní radiační dávku záření, způsobenou přírodním pozadím, uvádí hodnoty kolem 100 – 700 </a:t>
            </a:r>
            <a:r>
              <a:rPr lang="cs-CZ" sz="3400" dirty="0" err="1"/>
              <a:t>mSv</a:t>
            </a:r>
            <a:r>
              <a:rPr lang="cs-CZ" sz="3400" dirty="0"/>
              <a:t>. </a:t>
            </a:r>
          </a:p>
          <a:p>
            <a:r>
              <a:rPr lang="cs-CZ" sz="3400" dirty="0"/>
              <a:t>V České republice se přirozené radiační pozadí pohybuje v rozmezí 2,5 – 3 </a:t>
            </a:r>
            <a:r>
              <a:rPr lang="cs-CZ" sz="3400" dirty="0" err="1"/>
              <a:t>mSv</a:t>
            </a:r>
            <a:r>
              <a:rPr lang="cs-CZ" sz="3400" dirty="0"/>
              <a:t> za rok. V některých místech na Zemi je však tato dávka mnohem vyšší – například přírodní radiační pozadí v </a:t>
            </a:r>
            <a:r>
              <a:rPr lang="cs-CZ" sz="3400" dirty="0" err="1"/>
              <a:t>Guapari</a:t>
            </a:r>
            <a:r>
              <a:rPr lang="cs-CZ" sz="3400" dirty="0"/>
              <a:t> (Brazílie) dosahuje 175 </a:t>
            </a:r>
            <a:r>
              <a:rPr lang="cs-CZ" sz="3400" dirty="0" err="1"/>
              <a:t>mSv</a:t>
            </a:r>
            <a:r>
              <a:rPr lang="cs-CZ" sz="3400" dirty="0"/>
              <a:t> ročně; v </a:t>
            </a:r>
            <a:r>
              <a:rPr lang="cs-CZ" sz="3400" dirty="0" err="1"/>
              <a:t>Ramsaru</a:t>
            </a:r>
            <a:r>
              <a:rPr lang="cs-CZ" sz="3400" dirty="0"/>
              <a:t> (Írán) až 400 </a:t>
            </a:r>
            <a:r>
              <a:rPr lang="cs-CZ" sz="3400" dirty="0" err="1"/>
              <a:t>mSv</a:t>
            </a:r>
            <a:r>
              <a:rPr lang="cs-CZ" sz="3400" dirty="0"/>
              <a:t>. </a:t>
            </a:r>
          </a:p>
          <a:p>
            <a:r>
              <a:rPr lang="cs-CZ" dirty="0"/>
              <a:t>V listopadu 1986 se poprvé za padesát let narodilo méně chlapců než dívek. Vědci jsou přesvědčeni, že to bylo způsobeno radiací z Černobylu. </a:t>
            </a:r>
          </a:p>
          <a:p>
            <a:r>
              <a:rPr lang="cs-CZ" dirty="0"/>
              <a:t>Příčinou poklesu porodnosti chlapců radioaktivita, která působila na ženy v </a:t>
            </a:r>
            <a:r>
              <a:rPr lang="cs-CZ" dirty="0" smtClean="0"/>
              <a:t>8.-12. </a:t>
            </a:r>
            <a:r>
              <a:rPr lang="cs-CZ" dirty="0"/>
              <a:t>týdnu těhotenství. Mozky plodu jsou v tomto stádiu vývoje citlivější k radioaktivitě a mužské plody jsou náchylnější k potratu.</a:t>
            </a:r>
          </a:p>
          <a:p>
            <a:r>
              <a:rPr lang="cs-CZ" dirty="0"/>
              <a:t>Na severní Moravě se podle výpočtů narodilo o 199 chlapců méně (-17%) než je statistický průměr, na jižní Moravě o 161 chlapců méně (-15 %), ve východních Čechách o 47 chlapců méně (-7%) a v Praze o 35 (-6%). V severních a jižních Čechách, kde nepadal radioaktivní déšť, byl poměr mezi narozenými chlapci a dívkami v normě.</a:t>
            </a:r>
          </a:p>
          <a:p>
            <a:endParaRPr lang="cs-CZ" dirty="0"/>
          </a:p>
          <a:p>
            <a:endParaRPr lang="cs-CZ" dirty="0"/>
          </a:p>
          <a:p>
            <a:endParaRPr lang="cs-CZ" dirty="0"/>
          </a:p>
        </p:txBody>
      </p:sp>
    </p:spTree>
    <p:extLst>
      <p:ext uri="{BB962C8B-B14F-4D97-AF65-F5344CB8AC3E}">
        <p14:creationId xmlns:p14="http://schemas.microsoft.com/office/powerpoint/2010/main" val="1358620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p:cNvSpPr>
            <a:spLocks noGrp="1"/>
          </p:cNvSpPr>
          <p:nvPr>
            <p:ph type="title"/>
          </p:nvPr>
        </p:nvSpPr>
        <p:spPr>
          <a:xfrm>
            <a:off x="685800" y="333375"/>
            <a:ext cx="7772400" cy="792163"/>
          </a:xfrm>
        </p:spPr>
        <p:txBody>
          <a:bodyPr>
            <a:normAutofit fontScale="90000"/>
          </a:bodyPr>
          <a:lstStyle/>
          <a:p>
            <a:r>
              <a:rPr lang="cs-CZ" sz="2400" b="1" smtClean="0">
                <a:latin typeface="Arial" pitchFamily="34" charset="0"/>
              </a:rPr>
              <a:t>Relativní podíl ozáření průměrného občana ČR v r. 1986 po havárii v Černobylu</a:t>
            </a:r>
          </a:p>
        </p:txBody>
      </p:sp>
      <p:pic>
        <p:nvPicPr>
          <p:cNvPr id="33796"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98000"/>
                    </a14:imgEffect>
                  </a14:imgLayer>
                </a14:imgProps>
              </a:ext>
              <a:ext uri="{28A0092B-C50C-407E-A947-70E740481C1C}">
                <a14:useLocalDpi xmlns:a14="http://schemas.microsoft.com/office/drawing/2010/main" val="0"/>
              </a:ext>
            </a:extLst>
          </a:blip>
          <a:srcRect/>
          <a:stretch>
            <a:fillRect/>
          </a:stretch>
        </p:blipFill>
        <p:spPr bwMode="auto">
          <a:xfrm>
            <a:off x="1258888" y="1813272"/>
            <a:ext cx="6624637"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6"/>
          <p:cNvSpPr txBox="1">
            <a:spLocks noChangeArrowheads="1"/>
          </p:cNvSpPr>
          <p:nvPr/>
        </p:nvSpPr>
        <p:spPr bwMode="auto">
          <a:xfrm>
            <a:off x="468313" y="6308725"/>
            <a:ext cx="2374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cs-CZ" sz="1600">
                <a:latin typeface="Arial" pitchFamily="34" charset="0"/>
              </a:rPr>
              <a:t>Zdroj: SÚRO</a:t>
            </a:r>
          </a:p>
        </p:txBody>
      </p:sp>
    </p:spTree>
    <p:extLst>
      <p:ext uri="{BB962C8B-B14F-4D97-AF65-F5344CB8AC3E}">
        <p14:creationId xmlns:p14="http://schemas.microsoft.com/office/powerpoint/2010/main" val="24197028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a:xfrm>
            <a:off x="457200" y="274638"/>
            <a:ext cx="8229600" cy="850900"/>
          </a:xfrm>
        </p:spPr>
        <p:txBody>
          <a:bodyPr/>
          <a:lstStyle/>
          <a:p>
            <a:r>
              <a:rPr lang="cs-CZ" sz="2400" b="1" smtClean="0">
                <a:latin typeface="Arial" pitchFamily="34" charset="0"/>
              </a:rPr>
              <a:t>Relativní podíl celoživotního ozáření průměrného člověka v ČR</a:t>
            </a:r>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773238"/>
            <a:ext cx="6553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6"/>
          <p:cNvSpPr txBox="1">
            <a:spLocks noChangeArrowheads="1"/>
          </p:cNvSpPr>
          <p:nvPr/>
        </p:nvSpPr>
        <p:spPr bwMode="auto">
          <a:xfrm>
            <a:off x="468313" y="6308725"/>
            <a:ext cx="1800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cs-CZ" sz="1600">
                <a:latin typeface="Arial" pitchFamily="34" charset="0"/>
              </a:rPr>
              <a:t>Zdroj: SÚRO</a:t>
            </a:r>
          </a:p>
        </p:txBody>
      </p:sp>
    </p:spTree>
    <p:extLst>
      <p:ext uri="{BB962C8B-B14F-4D97-AF65-F5344CB8AC3E}">
        <p14:creationId xmlns:p14="http://schemas.microsoft.com/office/powerpoint/2010/main" val="21981305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600" b="1" dirty="0"/>
              <a:t>H</a:t>
            </a:r>
            <a:r>
              <a:rPr lang="cs-CZ" sz="3600" b="1" dirty="0" smtClean="0">
                <a:effectLst/>
              </a:rPr>
              <a:t>avárie jaderné </a:t>
            </a:r>
            <a:r>
              <a:rPr lang="cs-CZ" sz="3600" b="1" dirty="0"/>
              <a:t>elektrárny </a:t>
            </a:r>
            <a:r>
              <a:rPr lang="cs-CZ" sz="3600" b="1" dirty="0" err="1" smtClean="0"/>
              <a:t>Fukušima</a:t>
            </a:r>
            <a:r>
              <a:rPr lang="cs-CZ" sz="3600" b="1" dirty="0" smtClean="0"/>
              <a:t> - 7.stupeň </a:t>
            </a:r>
            <a:r>
              <a:rPr lang="cs-CZ" dirty="0" smtClean="0">
                <a:effectLst/>
              </a:rPr>
              <a:t/>
            </a:r>
            <a:br>
              <a:rPr lang="cs-CZ" dirty="0" smtClean="0">
                <a:effectLst/>
              </a:rPr>
            </a:br>
            <a:endParaRPr lang="cs-CZ" dirty="0"/>
          </a:p>
        </p:txBody>
      </p:sp>
      <p:sp>
        <p:nvSpPr>
          <p:cNvPr id="3" name="Zástupný symbol pro obsah 2"/>
          <p:cNvSpPr>
            <a:spLocks noGrp="1"/>
          </p:cNvSpPr>
          <p:nvPr>
            <p:ph idx="1"/>
          </p:nvPr>
        </p:nvSpPr>
        <p:spPr>
          <a:xfrm>
            <a:off x="395536" y="1196752"/>
            <a:ext cx="8424936" cy="5472608"/>
          </a:xfrm>
        </p:spPr>
        <p:txBody>
          <a:bodyPr>
            <a:normAutofit fontScale="55000" lnSpcReduction="20000"/>
          </a:bodyPr>
          <a:lstStyle/>
          <a:p>
            <a:r>
              <a:rPr lang="cs-CZ" dirty="0" smtClean="0">
                <a:effectLst/>
              </a:rPr>
              <a:t>Všechny pracující reaktory byly automaticky odstaveny po začátku zemětřesení.</a:t>
            </a:r>
          </a:p>
          <a:p>
            <a:r>
              <a:rPr lang="cs-CZ" dirty="0" smtClean="0">
                <a:effectLst/>
              </a:rPr>
              <a:t>Vnější napájení jaderné elektrárny elektrickou energií bylo přerušeno, protože přílivová vlna smetla veškeré linky vysokého napětí.</a:t>
            </a:r>
          </a:p>
          <a:p>
            <a:r>
              <a:rPr lang="cs-CZ" dirty="0" smtClean="0">
                <a:effectLst/>
              </a:rPr>
              <a:t>Nastartovaly dieselové motory poháněné generátory, které zajišťují náhradní napájení elektrickým proudem a zajišťují tak rovněž energii pro záložní systémy chlazení reaktoru. Tyto systémy pracovaly</a:t>
            </a:r>
            <a:r>
              <a:rPr lang="cs-CZ" dirty="0" smtClean="0"/>
              <a:t> asi 1 hodinu.</a:t>
            </a:r>
          </a:p>
          <a:p>
            <a:r>
              <a:rPr lang="cs-CZ" dirty="0" smtClean="0">
                <a:effectLst/>
              </a:rPr>
              <a:t>V tomto okamžiku blok č. 1 jaderné elektrárny </a:t>
            </a:r>
            <a:r>
              <a:rPr lang="cs-CZ" dirty="0" err="1" smtClean="0">
                <a:effectLst/>
              </a:rPr>
              <a:t>Fukušima</a:t>
            </a:r>
            <a:r>
              <a:rPr lang="cs-CZ" dirty="0" smtClean="0">
                <a:effectLst/>
              </a:rPr>
              <a:t> přišel o veškeré zdroje elektrického proudu včetně náhradních, potřebné ke svému řízení a provozu (úplný </a:t>
            </a:r>
            <a:r>
              <a:rPr lang="cs-CZ" dirty="0" err="1" smtClean="0">
                <a:effectLst/>
              </a:rPr>
              <a:t>black-out</a:t>
            </a:r>
            <a:r>
              <a:rPr lang="cs-CZ" dirty="0" smtClean="0">
                <a:effectLst/>
              </a:rPr>
              <a:t>). </a:t>
            </a:r>
          </a:p>
          <a:p>
            <a:r>
              <a:rPr lang="cs-CZ" dirty="0" smtClean="0">
                <a:effectLst/>
              </a:rPr>
              <a:t>Tato situace doposud na žádné jaderné elektrárně nenastala, protože žádná z nich nebyla vystavena působení obrovské přílivové vlny (tsunami měla výšku až 10 m).</a:t>
            </a:r>
          </a:p>
          <a:p>
            <a:r>
              <a:rPr lang="cs-CZ" dirty="0"/>
              <a:t>Přetlak uvnitř kontejnmentu (překračující projektovou hodnotu) byl snížen vypuštěním části obsahu kontejnmentu do budovy reaktoru, obklopující kontejnment. Do prostoru budovy reaktoru vně kontejnmentu se dostal i vodík, který vznikl v reaktoru oxidací zirkonia z pokrytí palivových proutků. Do prostoru mimo kontejnment bylo spolu </a:t>
            </a:r>
            <a:r>
              <a:rPr lang="cs-CZ" dirty="0" smtClean="0"/>
              <a:t>s párou </a:t>
            </a:r>
            <a:r>
              <a:rPr lang="cs-CZ" dirty="0"/>
              <a:t>řízeně vypuštěno rovněž určité množství radioaktivních produktů (z poškozených palivových proutků), které se vyskytovaly uvnitř kontejnmentu.</a:t>
            </a:r>
          </a:p>
          <a:p>
            <a:r>
              <a:rPr lang="cs-CZ" dirty="0"/>
              <a:t>Vodík uniklý z kontejnmentu způsobil ve směsi se vzduchem výbuch, který poškodil budovu reaktoru.</a:t>
            </a:r>
          </a:p>
          <a:p>
            <a:r>
              <a:rPr lang="cs-CZ" dirty="0"/>
              <a:t>Kontejnment však nebyl při výbuchu poškozen.</a:t>
            </a:r>
          </a:p>
          <a:p>
            <a:endParaRPr lang="cs-CZ" dirty="0" smtClean="0">
              <a:effectLst/>
            </a:endParaRPr>
          </a:p>
          <a:p>
            <a:endParaRPr lang="cs-CZ" dirty="0" smtClean="0">
              <a:effectLst/>
            </a:endParaRPr>
          </a:p>
          <a:p>
            <a:endParaRPr lang="cs-CZ" dirty="0"/>
          </a:p>
        </p:txBody>
      </p:sp>
    </p:spTree>
    <p:extLst>
      <p:ext uri="{BB962C8B-B14F-4D97-AF65-F5344CB8AC3E}">
        <p14:creationId xmlns:p14="http://schemas.microsoft.com/office/powerpoint/2010/main" val="19257059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7504" y="404664"/>
            <a:ext cx="8784976" cy="6048671"/>
          </a:xfrm>
        </p:spPr>
        <p:txBody>
          <a:bodyPr>
            <a:noAutofit/>
          </a:bodyPr>
          <a:lstStyle/>
          <a:p>
            <a:r>
              <a:rPr lang="cs-CZ" sz="1600" dirty="0"/>
              <a:t>Březnové zemětřesení a následné </a:t>
            </a:r>
            <a:r>
              <a:rPr lang="cs-CZ" sz="1600" dirty="0" smtClean="0"/>
              <a:t>tsunami </a:t>
            </a:r>
            <a:r>
              <a:rPr lang="cs-CZ" sz="1600" dirty="0"/>
              <a:t>byla extrémně velká. Taková přicházejí v intervalu několika staletí či více. Přesto jsou v Japonsku evidence, které ukazují, že podobná zemětřesení a cunami v minulých dvou tisíciletích byla. </a:t>
            </a:r>
            <a:endParaRPr lang="cs-CZ" sz="1600" dirty="0" smtClean="0"/>
          </a:p>
          <a:p>
            <a:r>
              <a:rPr lang="cs-CZ" sz="1600" dirty="0" smtClean="0"/>
              <a:t>Ukázalo </a:t>
            </a:r>
            <a:r>
              <a:rPr lang="cs-CZ" sz="1600" dirty="0"/>
              <a:t>to na podcenění extrémně řídkých ale velmi katastrofických přírodních jevů. Stejná podcenění však nastala i u dalších obytných a průmyslových konstrukcí. A i to bylo důvodem tak vysokého počtu obětí při tomto </a:t>
            </a:r>
            <a:r>
              <a:rPr lang="cs-CZ" sz="1600" dirty="0" smtClean="0"/>
              <a:t>tsunami</a:t>
            </a:r>
            <a:r>
              <a:rPr lang="cs-CZ" sz="1600" dirty="0"/>
              <a:t>. </a:t>
            </a:r>
            <a:endParaRPr lang="cs-CZ" sz="1600" dirty="0" smtClean="0"/>
          </a:p>
          <a:p>
            <a:r>
              <a:rPr lang="cs-CZ" sz="1600" dirty="0" smtClean="0"/>
              <a:t>Zasažené </a:t>
            </a:r>
            <a:r>
              <a:rPr lang="cs-CZ" sz="1600" dirty="0"/>
              <a:t>reaktory v elektrárně </a:t>
            </a:r>
            <a:r>
              <a:rPr lang="cs-CZ" sz="1600" dirty="0" err="1"/>
              <a:t>Fukušima</a:t>
            </a:r>
            <a:r>
              <a:rPr lang="cs-CZ" sz="1600" dirty="0"/>
              <a:t> I patřily k těm nejstarším v současné době provozovaným. Jejich projekt pocházel z šedesátých let. I tak přežily zemětřesení větší, než na které byly stavěny. Zničující se pro ně stalo teprve </a:t>
            </a:r>
            <a:r>
              <a:rPr lang="cs-CZ" sz="1600" dirty="0" smtClean="0"/>
              <a:t>tsunami</a:t>
            </a:r>
            <a:r>
              <a:rPr lang="cs-CZ" sz="1600" dirty="0"/>
              <a:t>. Nyní je jasné, že nejen rozmístění a zabezpečení záložních dieselových zdrojů elektřiny mohlo a mělo být řešeno jinak. Je vysoce pravděpodobné, že u novějších typů reaktorů z osmdesátých let by následky nebyly tak dramatické. Jak přesně by se zachovaly, bude možné zhodnotit až po zjištění přesných informací, jak havárie jednotlivých reaktorů ve </a:t>
            </a:r>
            <a:r>
              <a:rPr lang="cs-CZ" sz="1600" dirty="0" err="1"/>
              <a:t>Fukušimě</a:t>
            </a:r>
            <a:r>
              <a:rPr lang="cs-CZ" sz="1600" dirty="0"/>
              <a:t> I přesně probíhala. Reaktory III+ generace mají dostatečnou kapacitu pasivních bezpečnostních systémů, které by zajistily chlazení na dostatečně dlouhou dobu a situaci ve </a:t>
            </a:r>
            <a:r>
              <a:rPr lang="cs-CZ" sz="1600" dirty="0" err="1"/>
              <a:t>Fukušimě</a:t>
            </a:r>
            <a:r>
              <a:rPr lang="cs-CZ" sz="1600" dirty="0"/>
              <a:t> I by s velmi vysokou pravděpodobností ustály. Avšak i tyto projekty se budou posuzovat podle zkušeností z </a:t>
            </a:r>
            <a:r>
              <a:rPr lang="cs-CZ" sz="1600" dirty="0" err="1"/>
              <a:t>Fukušimy</a:t>
            </a:r>
            <a:r>
              <a:rPr lang="cs-CZ" sz="1600" dirty="0"/>
              <a:t> I a budou se hledat cesty, jak jejich bezpečnost ještě zvýšit. </a:t>
            </a:r>
          </a:p>
          <a:p>
            <a:r>
              <a:rPr lang="cs-CZ" sz="1600" dirty="0"/>
              <a:t>Všechny další projekty budou posuzovány ještě více nejen z hlediska úspěšného rychlého zastavení řetězové jaderné reakce, ale také z hlediska úspěšného dochlazení i v případě výpadku elektrických zdrojů. Z toho hlediska by se mohly stát velmi perspektivní rychlé reaktory, které nejsou chlazeny vodou, ale plynem nebo tekutým kovem. U nich totiž chladivo nemění skupenství a nedochází k dramatickému poklesu jeho schopnosti odvodu tepla. Je také možné, že se díky havárii ve </a:t>
            </a:r>
            <a:r>
              <a:rPr lang="cs-CZ" sz="1600" dirty="0" err="1"/>
              <a:t>Fukušimě</a:t>
            </a:r>
            <a:r>
              <a:rPr lang="cs-CZ" sz="1600" dirty="0"/>
              <a:t> I, která se také vyznačovala vysokou koncentrací velkých reaktorů, bude ještě intenzivněji pracovat na projektech malých reaktorů s velmi dlouhými periodami pro výměnu paliva. Důkladná analýza havárie ve </a:t>
            </a:r>
            <a:r>
              <a:rPr lang="cs-CZ" sz="1600" dirty="0" err="1"/>
              <a:t>Fukušimě</a:t>
            </a:r>
            <a:r>
              <a:rPr lang="cs-CZ" sz="1600" dirty="0"/>
              <a:t> I určitě přispěje k dalšímu zvýšení bezpečnosti </a:t>
            </a:r>
          </a:p>
        </p:txBody>
      </p:sp>
    </p:spTree>
    <p:extLst>
      <p:ext uri="{BB962C8B-B14F-4D97-AF65-F5344CB8AC3E}">
        <p14:creationId xmlns:p14="http://schemas.microsoft.com/office/powerpoint/2010/main" val="3263779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tg\Desktop\JB3a696b_jap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891" y="332656"/>
            <a:ext cx="7680853" cy="288032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rtg\Desktop\IPL3a6916_Japan_Earthquake_TOK1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36434"/>
            <a:ext cx="3915436" cy="293657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3" y="3436434"/>
            <a:ext cx="5212859" cy="2936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8442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60648"/>
            <a:ext cx="8579296" cy="1143000"/>
          </a:xfrm>
        </p:spPr>
        <p:txBody>
          <a:bodyPr>
            <a:normAutofit/>
          </a:bodyPr>
          <a:lstStyle/>
          <a:p>
            <a:r>
              <a:rPr lang="cs-CZ" sz="2800" b="1" dirty="0"/>
              <a:t>Havárie jaderné elektrárny </a:t>
            </a:r>
            <a:r>
              <a:rPr lang="cs-CZ" sz="2800" b="1" dirty="0" err="1"/>
              <a:t>Three</a:t>
            </a:r>
            <a:r>
              <a:rPr lang="cs-CZ" sz="2800" b="1" dirty="0"/>
              <a:t> </a:t>
            </a:r>
            <a:r>
              <a:rPr lang="cs-CZ" sz="2800" b="1" dirty="0" smtClean="0"/>
              <a:t>Mile Island – 5.stupeň</a:t>
            </a:r>
            <a:endParaRPr lang="cs-CZ" sz="2800" b="1" dirty="0"/>
          </a:p>
        </p:txBody>
      </p:sp>
      <p:sp>
        <p:nvSpPr>
          <p:cNvPr id="3" name="Zástupný symbol pro obsah 2"/>
          <p:cNvSpPr>
            <a:spLocks noGrp="1"/>
          </p:cNvSpPr>
          <p:nvPr>
            <p:ph idx="1"/>
          </p:nvPr>
        </p:nvSpPr>
        <p:spPr/>
        <p:txBody>
          <a:bodyPr>
            <a:normAutofit/>
          </a:bodyPr>
          <a:lstStyle/>
          <a:p>
            <a:r>
              <a:rPr lang="cs-CZ" sz="2000" dirty="0" smtClean="0"/>
              <a:t>Při havárii odpovídající pátému stupni na škále MAAE se v březnu 1979 částečně roztavil druhý reaktor elektrárny, byla zamořena její provozní budova a došlo k úniku radioaktivity do okolí. </a:t>
            </a:r>
          </a:p>
          <a:p>
            <a:r>
              <a:rPr lang="cs-CZ" sz="2000" dirty="0" smtClean="0"/>
              <a:t>Úřady nařídily evakuaci tisíců těhotných žen a dětí, své domovy ale hromadně a spontánně opustilo 200 000 lidí. </a:t>
            </a:r>
          </a:p>
          <a:p>
            <a:r>
              <a:rPr lang="cs-CZ" sz="2000" dirty="0" smtClean="0"/>
              <a:t>Havárie vedla ke značnému omezení rozvoje jaderné energetiky v USA.</a:t>
            </a:r>
          </a:p>
          <a:p>
            <a:r>
              <a:rPr lang="cs-CZ" sz="2000" dirty="0" smtClean="0"/>
              <a:t>Studie z roku 1984 prokázala, že v okolí elektrárny se výskyt rakoviny zvýšil několikrát. </a:t>
            </a:r>
            <a:endParaRPr lang="cs-CZ" sz="2000" dirty="0"/>
          </a:p>
        </p:txBody>
      </p:sp>
    </p:spTree>
    <p:extLst>
      <p:ext uri="{BB962C8B-B14F-4D97-AF65-F5344CB8AC3E}">
        <p14:creationId xmlns:p14="http://schemas.microsoft.com/office/powerpoint/2010/main" val="40865266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058" y="332656"/>
            <a:ext cx="8857422" cy="1143000"/>
          </a:xfrm>
        </p:spPr>
        <p:txBody>
          <a:bodyPr>
            <a:normAutofit/>
          </a:bodyPr>
          <a:lstStyle/>
          <a:p>
            <a:r>
              <a:rPr lang="cs-CZ" sz="2800" b="1" dirty="0"/>
              <a:t>Havárie jaderné elektrárny </a:t>
            </a:r>
            <a:r>
              <a:rPr lang="cs-CZ" sz="2800" b="1" dirty="0" err="1"/>
              <a:t>Windscale</a:t>
            </a:r>
            <a:r>
              <a:rPr lang="cs-CZ" sz="2800" b="1" dirty="0"/>
              <a:t> </a:t>
            </a:r>
            <a:r>
              <a:rPr lang="cs-CZ" sz="2800" b="1" dirty="0" smtClean="0"/>
              <a:t>Pile – 5.stupeň</a:t>
            </a:r>
            <a:endParaRPr lang="cs-CZ" sz="2800" b="1" dirty="0"/>
          </a:p>
        </p:txBody>
      </p:sp>
      <p:sp>
        <p:nvSpPr>
          <p:cNvPr id="3" name="Zástupný symbol pro obsah 2"/>
          <p:cNvSpPr>
            <a:spLocks noGrp="1"/>
          </p:cNvSpPr>
          <p:nvPr>
            <p:ph idx="1"/>
          </p:nvPr>
        </p:nvSpPr>
        <p:spPr/>
        <p:txBody>
          <a:bodyPr>
            <a:normAutofit/>
          </a:bodyPr>
          <a:lstStyle/>
          <a:p>
            <a:r>
              <a:rPr lang="cs-CZ" sz="2000" dirty="0" smtClean="0"/>
              <a:t>Největší jaderná havárie v Británii. </a:t>
            </a:r>
          </a:p>
          <a:p>
            <a:r>
              <a:rPr lang="cs-CZ" sz="2000" dirty="0" smtClean="0"/>
              <a:t>Grafitové jádro reaktoru ve </a:t>
            </a:r>
            <a:r>
              <a:rPr lang="cs-CZ" sz="2000" dirty="0" err="1" smtClean="0"/>
              <a:t>Windscale</a:t>
            </a:r>
            <a:r>
              <a:rPr lang="cs-CZ" sz="2000" dirty="0" smtClean="0"/>
              <a:t> v hrabství </a:t>
            </a:r>
            <a:r>
              <a:rPr lang="cs-CZ" sz="2000" dirty="0" err="1" smtClean="0"/>
              <a:t>Cumberland</a:t>
            </a:r>
            <a:r>
              <a:rPr lang="cs-CZ" sz="2000" dirty="0" smtClean="0"/>
              <a:t> začalo hořet a do okolí uniklo značné množství radiace (740 </a:t>
            </a:r>
            <a:r>
              <a:rPr lang="cs-CZ" sz="2000" dirty="0" err="1" smtClean="0"/>
              <a:t>TBq</a:t>
            </a:r>
            <a:r>
              <a:rPr lang="cs-CZ" sz="2000" dirty="0" smtClean="0"/>
              <a:t> jódu 131, 22 </a:t>
            </a:r>
            <a:r>
              <a:rPr lang="cs-CZ" sz="2000" dirty="0" err="1" smtClean="0"/>
              <a:t>TBq</a:t>
            </a:r>
            <a:r>
              <a:rPr lang="cs-CZ" sz="2000" dirty="0" smtClean="0"/>
              <a:t> </a:t>
            </a:r>
            <a:r>
              <a:rPr lang="cs-CZ" sz="2000" dirty="0" err="1" smtClean="0"/>
              <a:t>césia</a:t>
            </a:r>
            <a:r>
              <a:rPr lang="cs-CZ" sz="2000" dirty="0" smtClean="0"/>
              <a:t> 137 a 12 tisíc </a:t>
            </a:r>
            <a:r>
              <a:rPr lang="cs-CZ" sz="2000" dirty="0" err="1" smtClean="0"/>
              <a:t>TBq</a:t>
            </a:r>
            <a:r>
              <a:rPr lang="cs-CZ" sz="2000" dirty="0" smtClean="0"/>
              <a:t> xenonu 133). </a:t>
            </a:r>
          </a:p>
          <a:p>
            <a:r>
              <a:rPr lang="cs-CZ" sz="2000" dirty="0" smtClean="0"/>
              <a:t>MAAE označilo událost stupněm 5 - havárie s rizikem vlivu na okolí.</a:t>
            </a:r>
            <a:endParaRPr lang="cs-CZ" sz="2000" dirty="0"/>
          </a:p>
        </p:txBody>
      </p:sp>
    </p:spTree>
    <p:extLst>
      <p:ext uri="{BB962C8B-B14F-4D97-AF65-F5344CB8AC3E}">
        <p14:creationId xmlns:p14="http://schemas.microsoft.com/office/powerpoint/2010/main" val="14013427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2800" b="1" dirty="0" smtClean="0"/>
              <a:t>Havárie jaderné elektrárny v Jaslovských Bohunicích – 4.stupeň</a:t>
            </a:r>
            <a:endParaRPr lang="cs-CZ" sz="2800" b="1" dirty="0"/>
          </a:p>
        </p:txBody>
      </p:sp>
      <p:sp>
        <p:nvSpPr>
          <p:cNvPr id="3" name="Zástupný symbol pro obsah 2"/>
          <p:cNvSpPr>
            <a:spLocks noGrp="1"/>
          </p:cNvSpPr>
          <p:nvPr>
            <p:ph idx="1"/>
          </p:nvPr>
        </p:nvSpPr>
        <p:spPr/>
        <p:txBody>
          <a:bodyPr>
            <a:normAutofit/>
          </a:bodyPr>
          <a:lstStyle/>
          <a:p>
            <a:r>
              <a:rPr lang="cs-CZ" sz="2000" dirty="0" smtClean="0"/>
              <a:t>Reaktor A-1 budovaný v Bohunicích od roku 1958 v rámci první atomové elektrárny v někdejším Československu stihlo hned několik nehod. </a:t>
            </a:r>
          </a:p>
          <a:p>
            <a:r>
              <a:rPr lang="cs-CZ" sz="2000" dirty="0" smtClean="0"/>
              <a:t>Při té první v roce 1976 došlo tlakem plynu k vystřelení palivového článku ven z reaktoru do prostoru reaktorového sálu. </a:t>
            </a:r>
          </a:p>
          <a:p>
            <a:r>
              <a:rPr lang="cs-CZ" sz="2000" dirty="0" smtClean="0"/>
              <a:t>O rok později došlo k částečnému roztavení aktivní zóny reaktoru a elektrárnu čekala postupná likvidace. </a:t>
            </a:r>
          </a:p>
          <a:p>
            <a:r>
              <a:rPr lang="cs-CZ" sz="2000" dirty="0" smtClean="0"/>
              <a:t>Později byly postaveny další dva bloky V1 a V2, nyní jsou v provozu pouze dva reaktory druhého z nich. </a:t>
            </a:r>
            <a:endParaRPr lang="cs-CZ" sz="2000" dirty="0"/>
          </a:p>
          <a:p>
            <a:r>
              <a:rPr lang="cs-CZ" sz="2000" dirty="0" smtClean="0"/>
              <a:t>Uvažuje se nicméně o stavbě dalších bloků.</a:t>
            </a:r>
            <a:endParaRPr lang="cs-CZ" sz="2000" dirty="0"/>
          </a:p>
        </p:txBody>
      </p:sp>
    </p:spTree>
    <p:extLst>
      <p:ext uri="{BB962C8B-B14F-4D97-AF65-F5344CB8AC3E}">
        <p14:creationId xmlns:p14="http://schemas.microsoft.com/office/powerpoint/2010/main" val="2546165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A2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84313"/>
            <a:ext cx="7272337" cy="3394075"/>
          </a:xfrm>
          <a:prstGeom prst="rect">
            <a:avLst/>
          </a:prstGeom>
          <a:noFill/>
          <a:extLst>
            <a:ext uri="{909E8E84-426E-40DD-AFC4-6F175D3DCCD1}">
              <a14:hiddenFill xmlns:a14="http://schemas.microsoft.com/office/drawing/2010/main">
                <a:solidFill>
                  <a:srgbClr val="FFFFFF"/>
                </a:solidFill>
              </a14:hiddenFill>
            </a:ext>
          </a:extLst>
        </p:spPr>
      </p:pic>
      <p:sp>
        <p:nvSpPr>
          <p:cNvPr id="55301" name="Text Box 5"/>
          <p:cNvSpPr txBox="1">
            <a:spLocks noChangeArrowheads="1"/>
          </p:cNvSpPr>
          <p:nvPr/>
        </p:nvSpPr>
        <p:spPr bwMode="auto">
          <a:xfrm>
            <a:off x="0" y="549275"/>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cs-CZ" sz="4400"/>
              <a:t> </a:t>
            </a:r>
            <a:r>
              <a:rPr kumimoji="0" lang="cs-CZ" sz="3600">
                <a:latin typeface="Arial" pitchFamily="34" charset="0"/>
              </a:rPr>
              <a:t>         </a:t>
            </a:r>
            <a:r>
              <a:rPr kumimoji="0" lang="cs-CZ" sz="4400" b="1"/>
              <a:t>schéma štěpné reakce</a:t>
            </a:r>
          </a:p>
        </p:txBody>
      </p:sp>
      <p:sp>
        <p:nvSpPr>
          <p:cNvPr id="55302" name="Rectangle 6"/>
          <p:cNvSpPr>
            <a:spLocks noChangeArrowheads="1"/>
          </p:cNvSpPr>
          <p:nvPr/>
        </p:nvSpPr>
        <p:spPr bwMode="auto">
          <a:xfrm flipH="1">
            <a:off x="8459788" y="5949950"/>
            <a:ext cx="73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cs-CZ" b="1"/>
              <a:t>é</a:t>
            </a:r>
          </a:p>
        </p:txBody>
      </p:sp>
      <p:sp>
        <p:nvSpPr>
          <p:cNvPr id="55303" name="Rectangle 7"/>
          <p:cNvSpPr>
            <a:spLocks noChangeArrowheads="1"/>
          </p:cNvSpPr>
          <p:nvPr/>
        </p:nvSpPr>
        <p:spPr bwMode="auto">
          <a:xfrm>
            <a:off x="1000125" y="5199063"/>
            <a:ext cx="6823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cs-CZ" sz="3200" b="1"/>
              <a:t>U(235) + n ----- Ba(140) + Kr(93) + 3 n</a:t>
            </a:r>
          </a:p>
        </p:txBody>
      </p:sp>
    </p:spTree>
    <p:extLst>
      <p:ext uri="{BB962C8B-B14F-4D97-AF65-F5344CB8AC3E}">
        <p14:creationId xmlns:p14="http://schemas.microsoft.com/office/powerpoint/2010/main" val="3660637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0"/>
            <a:ext cx="8928545" cy="6480720"/>
          </a:xfrm>
        </p:spPr>
        <p:txBody>
          <a:bodyPr>
            <a:noAutofit/>
          </a:bodyPr>
          <a:lstStyle/>
          <a:p>
            <a:pPr marL="0" indent="0">
              <a:buNone/>
            </a:pPr>
            <a:endParaRPr lang="cs-CZ" sz="1400" u="sng" dirty="0" smtClean="0"/>
          </a:p>
          <a:p>
            <a:pPr marL="0" indent="0">
              <a:buNone/>
            </a:pPr>
            <a:r>
              <a:rPr lang="cs-CZ" sz="1400" b="1" u="sng" dirty="0"/>
              <a:t>Havarijní plány a opatření k ochraně zdraví lidí při radiační havárii v jaderné elektrárně </a:t>
            </a:r>
            <a:endParaRPr lang="cs-CZ" sz="1400" b="1" u="sng" dirty="0" smtClean="0"/>
          </a:p>
          <a:p>
            <a:endParaRPr lang="cs-CZ" sz="1400" b="1" dirty="0"/>
          </a:p>
          <a:p>
            <a:pPr marL="0" indent="0">
              <a:buNone/>
            </a:pPr>
            <a:r>
              <a:rPr lang="cs-CZ" sz="1400" b="1" dirty="0" smtClean="0"/>
              <a:t>Vnitřní </a:t>
            </a:r>
            <a:r>
              <a:rPr lang="cs-CZ" sz="1400" b="1" dirty="0"/>
              <a:t>havarijní plán</a:t>
            </a:r>
            <a:r>
              <a:rPr lang="cs-CZ" sz="1400" dirty="0"/>
              <a:t> </a:t>
            </a:r>
            <a:endParaRPr lang="cs-CZ" sz="1400" dirty="0" smtClean="0"/>
          </a:p>
          <a:p>
            <a:pPr marL="0" indent="0">
              <a:buNone/>
            </a:pPr>
            <a:endParaRPr lang="cs-CZ" sz="1400" dirty="0"/>
          </a:p>
          <a:p>
            <a:pPr marL="0" indent="0">
              <a:buNone/>
            </a:pPr>
            <a:r>
              <a:rPr lang="cs-CZ" sz="1400" dirty="0" smtClean="0"/>
              <a:t>Žádná </a:t>
            </a:r>
            <a:r>
              <a:rPr lang="cs-CZ" sz="1400" dirty="0"/>
              <a:t>jaderná elektrárna nesmí být uvedena do provozu, dokud pro ni není zpracován </a:t>
            </a:r>
            <a:r>
              <a:rPr lang="cs-CZ" sz="1400" b="1" dirty="0"/>
              <a:t>vnitřní havarijní plán</a:t>
            </a:r>
            <a:r>
              <a:rPr lang="cs-CZ" sz="1400" dirty="0"/>
              <a:t> a zabezpečena jeho případná realizace</a:t>
            </a:r>
            <a:r>
              <a:rPr lang="cs-CZ" sz="1400" dirty="0" smtClean="0"/>
              <a:t>. </a:t>
            </a:r>
          </a:p>
          <a:p>
            <a:r>
              <a:rPr lang="cs-CZ" sz="1400" dirty="0" smtClean="0"/>
              <a:t>Ve </a:t>
            </a:r>
            <a:r>
              <a:rPr lang="cs-CZ" sz="1400" dirty="0"/>
              <a:t>vnitřním havarijním plánu je popsáno </a:t>
            </a:r>
            <a:r>
              <a:rPr lang="cs-CZ" sz="1400" b="1" dirty="0"/>
              <a:t>zabezpečení základních povinností </a:t>
            </a:r>
            <a:r>
              <a:rPr lang="cs-CZ" sz="1400" dirty="0"/>
              <a:t>provozovatele JE z hlediska zajištění vnitřní havarijní připravenosti a </a:t>
            </a:r>
            <a:r>
              <a:rPr lang="cs-CZ" sz="1400" b="1" dirty="0"/>
              <a:t>zabezpečení ochrany zaměstnanců a </a:t>
            </a:r>
            <a:r>
              <a:rPr lang="cs-CZ" sz="1400" dirty="0"/>
              <a:t>dalších osob v areálu JE v případech velmi vážných mimořádných událostí a zejména v případě vzniku radiační havárie.</a:t>
            </a:r>
          </a:p>
          <a:p>
            <a:pPr marL="0" indent="0">
              <a:buNone/>
            </a:pPr>
            <a:r>
              <a:rPr lang="cs-CZ" sz="1400" dirty="0"/>
              <a:t/>
            </a:r>
            <a:br>
              <a:rPr lang="cs-CZ" sz="1400" dirty="0"/>
            </a:br>
            <a:r>
              <a:rPr lang="cs-CZ" sz="1400" b="1" dirty="0" smtClean="0"/>
              <a:t>Vnější </a:t>
            </a:r>
            <a:r>
              <a:rPr lang="cs-CZ" sz="1400" b="1" dirty="0"/>
              <a:t>havarijní plán</a:t>
            </a:r>
            <a:r>
              <a:rPr lang="cs-CZ" sz="1400" dirty="0"/>
              <a:t> </a:t>
            </a:r>
          </a:p>
          <a:p>
            <a:pPr marL="0" indent="0">
              <a:buNone/>
            </a:pPr>
            <a:endParaRPr lang="cs-CZ" sz="1400" dirty="0"/>
          </a:p>
          <a:p>
            <a:pPr marL="0" lvl="1" indent="0">
              <a:buNone/>
            </a:pPr>
            <a:r>
              <a:rPr lang="cs-CZ" sz="1400" dirty="0" smtClean="0"/>
              <a:t>Vedle havarijního plánu pro vlastní elektrárnu musí být zpracovány i plány na ochranu obyvatelstva, tzv. </a:t>
            </a:r>
            <a:r>
              <a:rPr lang="cs-CZ" sz="1400" b="1" dirty="0" smtClean="0"/>
              <a:t>vnější havarijní plány.</a:t>
            </a:r>
            <a:r>
              <a:rPr lang="cs-CZ" sz="1400" dirty="0" smtClean="0"/>
              <a:t> Tyto plány se zpracovávají pro okolí jaderné elektrárny, ležící v </a:t>
            </a:r>
            <a:r>
              <a:rPr lang="cs-CZ" sz="1400" b="1" dirty="0" smtClean="0"/>
              <a:t>zóně havarijního plánování</a:t>
            </a:r>
            <a:r>
              <a:rPr lang="cs-CZ" sz="1400" dirty="0" smtClean="0"/>
              <a:t>.</a:t>
            </a:r>
            <a:r>
              <a:rPr lang="cs-CZ" sz="1400" dirty="0"/>
              <a:t> P</a:t>
            </a:r>
            <a:r>
              <a:rPr lang="cs-CZ" sz="1400" dirty="0" smtClean="0"/>
              <a:t>rověřuje se minimálně </a:t>
            </a:r>
            <a:r>
              <a:rPr lang="cs-CZ" sz="1400" dirty="0"/>
              <a:t>jedenkrát za 3 roky </a:t>
            </a:r>
            <a:r>
              <a:rPr lang="cs-CZ" sz="1400" dirty="0" smtClean="0"/>
              <a:t>cvičením.</a:t>
            </a:r>
          </a:p>
          <a:p>
            <a:pPr marL="0" indent="0">
              <a:buNone/>
            </a:pPr>
            <a:endParaRPr lang="cs-CZ" sz="1400" dirty="0" smtClean="0"/>
          </a:p>
          <a:p>
            <a:r>
              <a:rPr lang="cs-CZ" sz="1400" dirty="0" smtClean="0"/>
              <a:t>Všichni občané žijící v zónách havarijního plánování kolem jaderných elektráren pravidelně dostávají instruktážní "Příručku pro ochranu obyvatel v případě radiační havárie".</a:t>
            </a:r>
          </a:p>
          <a:p>
            <a:r>
              <a:rPr lang="cs-CZ" sz="1400" dirty="0" smtClean="0"/>
              <a:t>V případě jaderné elektrárny v Dukovanech sahá zóna havarijního plánování do vzdálenosti 20 km kolem elektrárny. Pro jadernou elektrárnu Temelín je stanovena zóna o poloměru 13 km, ve které leží i město Týn nad Vltavou.</a:t>
            </a:r>
          </a:p>
          <a:p>
            <a:r>
              <a:rPr lang="cs-CZ" sz="1400" dirty="0" smtClean="0"/>
              <a:t>Vnější havarijní plány obsahují ve smyslu mezinárodních doporučení zejména následující </a:t>
            </a:r>
            <a:r>
              <a:rPr lang="cs-CZ" sz="1400" b="1" dirty="0" smtClean="0"/>
              <a:t>opatření k ochraně zdraví obyvatelstva při radiační havárii</a:t>
            </a:r>
            <a:r>
              <a:rPr lang="cs-CZ" sz="1400" dirty="0" smtClean="0"/>
              <a:t>: vyrozumění a varování, monitorování radiační situace, ukrytí, jódovou profylaxi, evakuaci, regulaci pohybu osob, dozimetrickou kontrolu a dekontaminaci, regulaci využívání potravin, pitné vody a jejich zdrojů a zdravotní péči.</a:t>
            </a:r>
          </a:p>
          <a:p>
            <a:r>
              <a:rPr lang="cs-CZ" sz="1400" dirty="0" smtClean="0"/>
              <a:t>Jednotlivé druhy opatření k ochraně zdraví obyvatelstva mají různý význam v různé době po havárii. Proto se některá z nich plánují či uvažují </a:t>
            </a:r>
            <a:r>
              <a:rPr lang="cs-CZ" sz="1400" b="1" dirty="0" smtClean="0"/>
              <a:t>v časné fázi </a:t>
            </a:r>
            <a:r>
              <a:rPr lang="cs-CZ" sz="1400" dirty="0" smtClean="0"/>
              <a:t>radiační havárie (reprezentuje ji den vzniku havárie, popř. několik dní následujících), některá </a:t>
            </a:r>
            <a:r>
              <a:rPr lang="cs-CZ" sz="1400" b="1" dirty="0" smtClean="0"/>
              <a:t>ve střední fázi </a:t>
            </a:r>
            <a:r>
              <a:rPr lang="cs-CZ" sz="1400" dirty="0" smtClean="0"/>
              <a:t>(období více dnů po vzniku radiační havárie) a některá </a:t>
            </a:r>
            <a:r>
              <a:rPr lang="cs-CZ" sz="1400" b="1" dirty="0" smtClean="0"/>
              <a:t>v pozdní fázi</a:t>
            </a:r>
            <a:r>
              <a:rPr lang="cs-CZ" sz="1400" dirty="0" smtClean="0"/>
              <a:t> (období více týdnů po vzniku radiační havárie). </a:t>
            </a:r>
          </a:p>
        </p:txBody>
      </p:sp>
    </p:spTree>
    <p:extLst>
      <p:ext uri="{BB962C8B-B14F-4D97-AF65-F5344CB8AC3E}">
        <p14:creationId xmlns:p14="http://schemas.microsoft.com/office/powerpoint/2010/main" val="34415196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476672"/>
            <a:ext cx="8291264" cy="5865515"/>
          </a:xfrm>
        </p:spPr>
        <p:txBody>
          <a:bodyPr>
            <a:normAutofit fontScale="55000" lnSpcReduction="20000"/>
          </a:bodyPr>
          <a:lstStyle/>
          <a:p>
            <a:r>
              <a:rPr lang="cs-CZ" dirty="0"/>
              <a:t>V jaderné elektrárně, v jejím okolí i po celém území ČR se soustavně provádí a vyhodnocuje měření radioaktivity. Provádí se takzvané </a:t>
            </a:r>
            <a:r>
              <a:rPr lang="cs-CZ" b="1" dirty="0"/>
              <a:t>monitorování radiační situace</a:t>
            </a:r>
            <a:r>
              <a:rPr lang="cs-CZ" dirty="0"/>
              <a:t>. V případě radiační havárie umožňuje monitorování účelně rozhodovat o potřebě provádět opatření na ochranu zdraví lidí a životního prostředí</a:t>
            </a:r>
            <a:r>
              <a:rPr lang="cs-CZ" dirty="0" smtClean="0"/>
              <a:t>.</a:t>
            </a:r>
          </a:p>
          <a:p>
            <a:endParaRPr lang="cs-CZ" dirty="0"/>
          </a:p>
          <a:p>
            <a:r>
              <a:rPr lang="cs-CZ" b="1" dirty="0"/>
              <a:t>Nejdůležitějšími opatřeními na ochranu zdraví lidí v časné fázi radiační havárie jsou: </a:t>
            </a:r>
            <a:endParaRPr lang="cs-CZ" b="1" dirty="0" smtClean="0"/>
          </a:p>
          <a:p>
            <a:endParaRPr lang="cs-CZ" b="1" dirty="0" smtClean="0"/>
          </a:p>
          <a:p>
            <a:pPr marL="0" indent="0">
              <a:buNone/>
            </a:pPr>
            <a:r>
              <a:rPr lang="cs-CZ" dirty="0" smtClean="0"/>
              <a:t>a/ varování obyvatelstva</a:t>
            </a:r>
          </a:p>
          <a:p>
            <a:pPr marL="0" indent="0">
              <a:buNone/>
            </a:pPr>
            <a:r>
              <a:rPr lang="cs-CZ" dirty="0" smtClean="0"/>
              <a:t>b/ ukrytí </a:t>
            </a:r>
            <a:r>
              <a:rPr lang="cs-CZ" dirty="0"/>
              <a:t>obyvatelstva v </a:t>
            </a:r>
            <a:r>
              <a:rPr lang="cs-CZ" dirty="0" smtClean="0"/>
              <a:t>budovách</a:t>
            </a:r>
          </a:p>
          <a:p>
            <a:pPr marL="0" indent="0">
              <a:buNone/>
            </a:pPr>
            <a:r>
              <a:rPr lang="cs-CZ" dirty="0" smtClean="0"/>
              <a:t>c/ jódová profylaxe</a:t>
            </a:r>
          </a:p>
          <a:p>
            <a:pPr marL="0" indent="0">
              <a:buNone/>
            </a:pPr>
            <a:r>
              <a:rPr lang="cs-CZ" dirty="0" smtClean="0"/>
              <a:t>d/ evakuace osob</a:t>
            </a:r>
          </a:p>
          <a:p>
            <a:pPr marL="0" indent="0">
              <a:buNone/>
            </a:pPr>
            <a:endParaRPr lang="cs-CZ" dirty="0"/>
          </a:p>
          <a:p>
            <a:pPr marL="0" indent="0">
              <a:buNone/>
            </a:pPr>
            <a:r>
              <a:rPr lang="cs-CZ" b="1" dirty="0"/>
              <a:t>Varování </a:t>
            </a:r>
            <a:r>
              <a:rPr lang="cs-CZ" b="1" dirty="0" smtClean="0"/>
              <a:t>obyvatelstva</a:t>
            </a:r>
          </a:p>
          <a:p>
            <a:pPr marL="0" indent="0">
              <a:buNone/>
            </a:pPr>
            <a:endParaRPr lang="cs-CZ" b="1" dirty="0"/>
          </a:p>
          <a:p>
            <a:r>
              <a:rPr lang="cs-CZ" dirty="0"/>
              <a:t>Obyvatelstvo je v případě radiační havárie upozorněno na vznik havarijního stavu v jaderné elektrárně elektrickými sirénami pomocí signálu "Všeobecná výstraha" (kolísavý tón sirény po dobu 140 sekund). </a:t>
            </a:r>
            <a:endParaRPr lang="cs-CZ" dirty="0" smtClean="0"/>
          </a:p>
          <a:p>
            <a:r>
              <a:rPr lang="cs-CZ" dirty="0" smtClean="0"/>
              <a:t>Tento </a:t>
            </a:r>
            <a:r>
              <a:rPr lang="cs-CZ" dirty="0"/>
              <a:t>signál vyžaduje od osob nacházejících se v zóně havarijního plánování okamžité ukrytí v budovách a zapnutí televizních a rozhlasových přijímačů. Prostřednictvím televizního a rozhlasového vysílání občané obdrží informace o vzniku havarijního stavu na jaderné elektrárně a pokyny pro provedení ochranných opatření, tj. pro ukrytí, jódovou profylaxi, evakuaci a další činnost.</a:t>
            </a:r>
          </a:p>
          <a:p>
            <a:endParaRPr lang="cs-CZ" dirty="0"/>
          </a:p>
          <a:p>
            <a:endParaRPr lang="cs-CZ" dirty="0"/>
          </a:p>
        </p:txBody>
      </p:sp>
    </p:spTree>
    <p:extLst>
      <p:ext uri="{BB962C8B-B14F-4D97-AF65-F5344CB8AC3E}">
        <p14:creationId xmlns:p14="http://schemas.microsoft.com/office/powerpoint/2010/main" val="1081702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404664"/>
            <a:ext cx="8712968" cy="6192688"/>
          </a:xfrm>
        </p:spPr>
        <p:txBody>
          <a:bodyPr>
            <a:normAutofit fontScale="47500" lnSpcReduction="20000"/>
          </a:bodyPr>
          <a:lstStyle/>
          <a:p>
            <a:pPr marL="0" indent="0">
              <a:buNone/>
            </a:pPr>
            <a:r>
              <a:rPr lang="cs-CZ" b="1" dirty="0" smtClean="0"/>
              <a:t>Ukrytí</a:t>
            </a:r>
          </a:p>
          <a:p>
            <a:pPr marL="0" indent="0">
              <a:buNone/>
            </a:pPr>
            <a:endParaRPr lang="cs-CZ" b="1" dirty="0"/>
          </a:p>
          <a:p>
            <a:r>
              <a:rPr lang="cs-CZ" dirty="0"/>
              <a:t>Ukrytí obyvatelstva v budovách podstatně snižuje přímé ozáření osob ionizujícím </a:t>
            </a:r>
            <a:r>
              <a:rPr lang="cs-CZ" dirty="0" smtClean="0"/>
              <a:t>zářením </a:t>
            </a:r>
            <a:r>
              <a:rPr lang="cs-CZ" dirty="0"/>
              <a:t>a možnost vdechování radioaktivních látek. </a:t>
            </a:r>
            <a:endParaRPr lang="cs-CZ" dirty="0" smtClean="0"/>
          </a:p>
          <a:p>
            <a:r>
              <a:rPr lang="cs-CZ" dirty="0" smtClean="0"/>
              <a:t>Ukrytí </a:t>
            </a:r>
            <a:r>
              <a:rPr lang="cs-CZ" dirty="0"/>
              <a:t>obyvatelstva se plánuje a při radiační havárii provádí v celé zóně havarijního plánování ihned po varování sirénami. </a:t>
            </a:r>
            <a:endParaRPr lang="cs-CZ" dirty="0" smtClean="0"/>
          </a:p>
          <a:p>
            <a:r>
              <a:rPr lang="cs-CZ" dirty="0" smtClean="0"/>
              <a:t>Při </a:t>
            </a:r>
            <a:r>
              <a:rPr lang="cs-CZ" dirty="0"/>
              <a:t>ochraně obyvatelstva ukrytím má největší význam ukrytí ve vlastních bytech a různých společenských budovách. Obyvatelé musí zůstat ukryti po dobu, která je jim oznámena ve sdělovacích prostředcích</a:t>
            </a:r>
            <a:r>
              <a:rPr lang="cs-CZ" dirty="0" smtClean="0"/>
              <a:t>.</a:t>
            </a:r>
          </a:p>
          <a:p>
            <a:endParaRPr lang="cs-CZ" dirty="0"/>
          </a:p>
          <a:p>
            <a:pPr marL="0" indent="0">
              <a:buNone/>
            </a:pPr>
            <a:r>
              <a:rPr lang="cs-CZ" b="1" dirty="0"/>
              <a:t>Jódová </a:t>
            </a:r>
            <a:r>
              <a:rPr lang="cs-CZ" b="1" dirty="0" smtClean="0"/>
              <a:t>profylaxe</a:t>
            </a:r>
          </a:p>
          <a:p>
            <a:pPr marL="0" indent="0">
              <a:buNone/>
            </a:pPr>
            <a:endParaRPr lang="cs-CZ" b="1" dirty="0"/>
          </a:p>
          <a:p>
            <a:r>
              <a:rPr lang="cs-CZ" dirty="0"/>
              <a:t>Mezi radioaktivní prvky, které by mohly uniknout z jaderné elektrárny při radiační havárii, patří i radioaktivní izotopy jódu. Vdechovaný jód se usazuje ve štítné žláze osob. </a:t>
            </a:r>
            <a:endParaRPr lang="cs-CZ" dirty="0" smtClean="0"/>
          </a:p>
          <a:p>
            <a:r>
              <a:rPr lang="cs-CZ" dirty="0" smtClean="0"/>
              <a:t>Usazování </a:t>
            </a:r>
            <a:r>
              <a:rPr lang="cs-CZ" dirty="0"/>
              <a:t>radioaktivního jódu lze zabránit tím, že štítnou žlázu nasytíme normálním, neradioaktivním jódem. Proto má každý občan, žijící v zóně havarijního plánování, k dispozici tablety jodidu draselného, které musí po varování o vzniku radiační havárie pozřít v množství uvedeném v televizní a rozhlasové relaci</a:t>
            </a:r>
            <a:r>
              <a:rPr lang="cs-CZ" dirty="0" smtClean="0"/>
              <a:t>.</a:t>
            </a:r>
          </a:p>
          <a:p>
            <a:endParaRPr lang="cs-CZ" dirty="0"/>
          </a:p>
          <a:p>
            <a:pPr marL="0" indent="0">
              <a:buNone/>
            </a:pPr>
            <a:r>
              <a:rPr lang="cs-CZ" b="1" dirty="0" smtClean="0"/>
              <a:t>Evakuace</a:t>
            </a:r>
          </a:p>
          <a:p>
            <a:pPr marL="0" indent="0">
              <a:buNone/>
            </a:pPr>
            <a:endParaRPr lang="cs-CZ" b="1" dirty="0"/>
          </a:p>
          <a:p>
            <a:r>
              <a:rPr lang="cs-CZ" dirty="0"/>
              <a:t>Evakuací rozumíme neprodlené rychlé přemístění osob z ohrožené oblasti do míst ležících mimo zónu havarijního plánování. Evakuace při radiační havárii se plánuje jen z obcí, v nichž by ukrytí a jódová profylaxe nemusely být dostatečně účinným opatřením na ochranu zdraví. Evakuace se plánuje z obcí nacházejících se ve vzdálenosti do 10 km od elektrárny. </a:t>
            </a:r>
            <a:endParaRPr lang="cs-CZ" dirty="0" smtClean="0"/>
          </a:p>
          <a:p>
            <a:r>
              <a:rPr lang="cs-CZ" dirty="0" smtClean="0"/>
              <a:t>Při </a:t>
            </a:r>
            <a:r>
              <a:rPr lang="cs-CZ" dirty="0"/>
              <a:t>radiační havárii se provádí z území do 5 až 10 km od elektrárny. Pokyny pro ukrytí, jódovou profylaxi a evakuaci jsou podrobně uvedeny v "Příručce pro ochranu obyvatel v případě radiační havárie".</a:t>
            </a:r>
          </a:p>
          <a:p>
            <a:r>
              <a:rPr lang="cs-CZ" dirty="0"/>
              <a:t>V období střední a pozdní fáze havárie se na základě výsledků monitorování radiační situace evakuovaní buď vrací do svých obcí, anebo se podrobují přesídlení</a:t>
            </a:r>
            <a:r>
              <a:rPr lang="cs-CZ" dirty="0" smtClean="0"/>
              <a:t>.</a:t>
            </a:r>
            <a:endParaRPr lang="cs-CZ" dirty="0"/>
          </a:p>
        </p:txBody>
      </p:sp>
    </p:spTree>
    <p:extLst>
      <p:ext uri="{BB962C8B-B14F-4D97-AF65-F5344CB8AC3E}">
        <p14:creationId xmlns:p14="http://schemas.microsoft.com/office/powerpoint/2010/main" val="10784403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476672"/>
            <a:ext cx="8435280" cy="5649491"/>
          </a:xfrm>
        </p:spPr>
        <p:txBody>
          <a:bodyPr>
            <a:normAutofit lnSpcReduction="10000"/>
          </a:bodyPr>
          <a:lstStyle/>
          <a:p>
            <a:pPr marL="0" indent="0">
              <a:buNone/>
            </a:pPr>
            <a:r>
              <a:rPr lang="cs-CZ" sz="1800" b="1" dirty="0"/>
              <a:t>Přesídlení obyvatelstva</a:t>
            </a:r>
            <a:r>
              <a:rPr lang="cs-CZ" sz="1800" dirty="0"/>
              <a:t> je dlouhodobé opatření, které se předem neplánuje a nepřipravuje. Jeho smyslem je zabránit pobytu obyvatelstva v nepřípustně zamořených oblastech. Podle potřeby může dojít i k přesídlení obyvatelstva, které nebylo v časné fázi havárie evakuováno</a:t>
            </a:r>
            <a:r>
              <a:rPr lang="cs-CZ" sz="1800" dirty="0" smtClean="0"/>
              <a:t>.</a:t>
            </a:r>
          </a:p>
          <a:p>
            <a:endParaRPr lang="cs-CZ" sz="1800" dirty="0"/>
          </a:p>
          <a:p>
            <a:pPr marL="0" indent="0">
              <a:buNone/>
            </a:pPr>
            <a:r>
              <a:rPr lang="cs-CZ" sz="1800" b="1" dirty="0"/>
              <a:t>Regulace pohybu osob</a:t>
            </a:r>
            <a:r>
              <a:rPr lang="cs-CZ" sz="1800" dirty="0"/>
              <a:t> se plánuje a připravuje pro časnou a střední fázi radiační havárie v územních celcích spadajících do zóny havarijního plánování. Úkolem regulace pohybu osob na ohroženém území je zabránit vstupu osob do ohroženého prostoru, zajistit průjezdnost komunikací pro monitorovací skupiny, pro evakuaci obyvatelstva a přesuny sil a prostředků provádějících záchranné a likvidační práce, snížit ozáření a radioaktivní kontaminaci osob, zabezpečit ochranu majetku a celkově racionálně usměrnit dopravu a přepravu osob v ohrožené oblasti. </a:t>
            </a:r>
            <a:endParaRPr lang="cs-CZ" sz="1800" dirty="0" smtClean="0"/>
          </a:p>
          <a:p>
            <a:r>
              <a:rPr lang="cs-CZ" sz="1800" dirty="0" smtClean="0"/>
              <a:t>Regulace </a:t>
            </a:r>
            <a:r>
              <a:rPr lang="cs-CZ" sz="1800" dirty="0"/>
              <a:t>je organizována jednotkami Policie ČR, které jsou později doplněny i vojenskými jednotkami</a:t>
            </a:r>
            <a:r>
              <a:rPr lang="cs-CZ" sz="1800" dirty="0" smtClean="0"/>
              <a:t>.</a:t>
            </a:r>
            <a:endParaRPr lang="cs-CZ" sz="1800" dirty="0"/>
          </a:p>
          <a:p>
            <a:r>
              <a:rPr lang="cs-CZ" sz="1800" dirty="0"/>
              <a:t>Na výjezdech ze zóny havarijního plánování se plánují, zajišťují a případně realizují </a:t>
            </a:r>
            <a:r>
              <a:rPr lang="cs-CZ" sz="1800" b="1" dirty="0"/>
              <a:t>regulační místa</a:t>
            </a:r>
            <a:r>
              <a:rPr lang="cs-CZ" sz="1800" dirty="0"/>
              <a:t>, kde by se mj. prováděla </a:t>
            </a:r>
            <a:r>
              <a:rPr lang="cs-CZ" sz="1800" b="1" dirty="0"/>
              <a:t>dozimetrická kontrola osob</a:t>
            </a:r>
            <a:r>
              <a:rPr lang="cs-CZ" sz="1800" dirty="0"/>
              <a:t>, vozidel a materiálů vyvážených ze zóny havarijního plánování. </a:t>
            </a:r>
            <a:endParaRPr lang="cs-CZ" sz="1800" dirty="0" smtClean="0"/>
          </a:p>
          <a:p>
            <a:r>
              <a:rPr lang="cs-CZ" sz="1800" dirty="0" smtClean="0"/>
              <a:t>V </a:t>
            </a:r>
            <a:r>
              <a:rPr lang="cs-CZ" sz="1800" dirty="0"/>
              <a:t>blízkosti regulačních míst se zřizují místa pro provádění </a:t>
            </a:r>
            <a:r>
              <a:rPr lang="cs-CZ" sz="1800" b="1" dirty="0"/>
              <a:t>dekontaminace.</a:t>
            </a:r>
            <a:r>
              <a:rPr lang="cs-CZ" sz="1800" dirty="0"/>
              <a:t> Jde zpravidla o veřejné či podnikové umývárny nebo </a:t>
            </a:r>
            <a:r>
              <a:rPr lang="cs-CZ" sz="1800" dirty="0" smtClean="0"/>
              <a:t>sprchy </a:t>
            </a:r>
            <a:r>
              <a:rPr lang="cs-CZ" sz="1800" dirty="0"/>
              <a:t>a o </a:t>
            </a:r>
            <a:r>
              <a:rPr lang="cs-CZ" sz="1800" b="1" dirty="0"/>
              <a:t>místa speciální očisty</a:t>
            </a:r>
            <a:r>
              <a:rPr lang="cs-CZ" sz="1800" dirty="0"/>
              <a:t> budovaná polním způsobem vojenskými záchrannými útvary.</a:t>
            </a:r>
          </a:p>
          <a:p>
            <a:endParaRPr lang="cs-CZ" sz="1800" dirty="0"/>
          </a:p>
          <a:p>
            <a:endParaRPr lang="cs-CZ" sz="1800" dirty="0"/>
          </a:p>
        </p:txBody>
      </p:sp>
    </p:spTree>
    <p:extLst>
      <p:ext uri="{BB962C8B-B14F-4D97-AF65-F5344CB8AC3E}">
        <p14:creationId xmlns:p14="http://schemas.microsoft.com/office/powerpoint/2010/main" val="32684604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512" y="260648"/>
            <a:ext cx="8784976" cy="6264696"/>
          </a:xfrm>
        </p:spPr>
        <p:txBody>
          <a:bodyPr>
            <a:noAutofit/>
          </a:bodyPr>
          <a:lstStyle/>
          <a:p>
            <a:pPr marL="0" indent="0">
              <a:buNone/>
            </a:pPr>
            <a:r>
              <a:rPr lang="cs-CZ" sz="1800" b="1" dirty="0"/>
              <a:t>Regulace používání potravin, vody a krmiv</a:t>
            </a:r>
            <a:r>
              <a:rPr lang="cs-CZ" sz="1800" dirty="0"/>
              <a:t> se plánuje a připravuje pro územní celky v zóně havarijního plánování. </a:t>
            </a:r>
            <a:endParaRPr lang="cs-CZ" sz="1800" dirty="0" smtClean="0"/>
          </a:p>
          <a:p>
            <a:r>
              <a:rPr lang="cs-CZ" sz="1800" dirty="0" smtClean="0"/>
              <a:t>V </a:t>
            </a:r>
            <a:r>
              <a:rPr lang="cs-CZ" sz="1800" dirty="0"/>
              <a:t>časné fázi radiační havárie se vydává zákaz spotřeby všech potravin a krmiv na ohroženém území s výjimkou vhodně skladovaných a chráněných proti radioaktivní kontaminaci. </a:t>
            </a:r>
            <a:endParaRPr lang="cs-CZ" sz="1800" dirty="0" smtClean="0"/>
          </a:p>
          <a:p>
            <a:r>
              <a:rPr lang="cs-CZ" sz="1800" dirty="0" smtClean="0"/>
              <a:t>Zákaz </a:t>
            </a:r>
            <a:r>
              <a:rPr lang="cs-CZ" sz="1800" dirty="0"/>
              <a:t>požívání vody a jejího používání k potravinářským účelům a k napájení hospodářských zvířat je vydáván pro neupravenou vodu odebranou z nechráněných vodních zdrojů a pro dešťovou vodu</a:t>
            </a:r>
            <a:r>
              <a:rPr lang="cs-CZ" sz="1800" dirty="0" smtClean="0"/>
              <a:t>.</a:t>
            </a:r>
          </a:p>
          <a:p>
            <a:endParaRPr lang="cs-CZ" sz="1800" dirty="0"/>
          </a:p>
          <a:p>
            <a:pPr marL="0" indent="0">
              <a:buNone/>
            </a:pPr>
            <a:r>
              <a:rPr lang="cs-CZ" sz="1800" dirty="0"/>
              <a:t>Podle charakteru vzniklé radiační situace se organizují, zavádějí a odvolávají další odpovídající </a:t>
            </a:r>
            <a:r>
              <a:rPr lang="cs-CZ" sz="1800" b="1" dirty="0"/>
              <a:t>zemědělská, vodohospodářská, veterinární a zásobovací opatření. </a:t>
            </a:r>
            <a:endParaRPr lang="cs-CZ" sz="1800" b="1" dirty="0" smtClean="0"/>
          </a:p>
          <a:p>
            <a:r>
              <a:rPr lang="cs-CZ" sz="1800" b="1" dirty="0" smtClean="0"/>
              <a:t>Relativní </a:t>
            </a:r>
            <a:r>
              <a:rPr lang="cs-CZ" sz="1800" b="1" dirty="0"/>
              <a:t>význam těchto opatření stoupá s dobou uplynulou od havárie,</a:t>
            </a:r>
            <a:r>
              <a:rPr lang="cs-CZ" sz="1800" dirty="0"/>
              <a:t> tj. tato opatření se zvažují zejména ve střední a popř. pozdní fázi radiační havárie</a:t>
            </a:r>
            <a:r>
              <a:rPr lang="cs-CZ" sz="1800" dirty="0" smtClean="0"/>
              <a:t>.</a:t>
            </a:r>
          </a:p>
          <a:p>
            <a:pPr marL="0" indent="0">
              <a:buNone/>
            </a:pPr>
            <a:endParaRPr lang="cs-CZ" sz="1800" dirty="0"/>
          </a:p>
          <a:p>
            <a:pPr marL="0" indent="0">
              <a:buNone/>
            </a:pPr>
            <a:r>
              <a:rPr lang="cs-CZ" sz="1800" b="1" dirty="0"/>
              <a:t>Zdravotní péče</a:t>
            </a:r>
            <a:r>
              <a:rPr lang="cs-CZ" sz="1800" dirty="0"/>
              <a:t> při radiační havárii spočívá v komplexu léčebně preventivních, hygienických a protiepidemických opatření. </a:t>
            </a:r>
            <a:endParaRPr lang="cs-CZ" sz="1800" dirty="0" smtClean="0"/>
          </a:p>
          <a:p>
            <a:r>
              <a:rPr lang="cs-CZ" sz="1800" dirty="0" smtClean="0"/>
              <a:t>K </a:t>
            </a:r>
            <a:r>
              <a:rPr lang="cs-CZ" sz="1800" dirty="0"/>
              <a:t>jejímu zajištění se zpracovávají územní traumatologické plány.</a:t>
            </a:r>
          </a:p>
          <a:p>
            <a:pPr marL="0" indent="0">
              <a:buNone/>
            </a:pPr>
            <a:endParaRPr lang="cs-CZ" sz="1800" dirty="0"/>
          </a:p>
        </p:txBody>
      </p:sp>
    </p:spTree>
    <p:extLst>
      <p:ext uri="{BB962C8B-B14F-4D97-AF65-F5344CB8AC3E}">
        <p14:creationId xmlns:p14="http://schemas.microsoft.com/office/powerpoint/2010/main" val="28110240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476672"/>
            <a:ext cx="8291264" cy="5649491"/>
          </a:xfrm>
        </p:spPr>
        <p:txBody>
          <a:bodyPr>
            <a:normAutofit fontScale="55000" lnSpcReduction="20000"/>
          </a:bodyPr>
          <a:lstStyle/>
          <a:p>
            <a:pPr marL="0" indent="0">
              <a:buNone/>
            </a:pPr>
            <a:r>
              <a:rPr lang="cs-CZ" b="1" dirty="0"/>
              <a:t>Traumatologický </a:t>
            </a:r>
            <a:r>
              <a:rPr lang="cs-CZ" b="1" dirty="0" smtClean="0"/>
              <a:t>plán</a:t>
            </a:r>
          </a:p>
          <a:p>
            <a:endParaRPr lang="cs-CZ" b="1" dirty="0"/>
          </a:p>
          <a:p>
            <a:pPr marL="0" indent="0">
              <a:buNone/>
            </a:pPr>
            <a:r>
              <a:rPr lang="cs-CZ" dirty="0" smtClean="0"/>
              <a:t>Traumatologické </a:t>
            </a:r>
            <a:r>
              <a:rPr lang="cs-CZ" dirty="0"/>
              <a:t>plány jsou z hlediska zájmu zdravotnictví zásadní částí havarijních plánů k poskytování nezbytné zdravotní péče při výskytu hromadného postižení osob na zdraví v důsledku mimořádné události</a:t>
            </a:r>
            <a:r>
              <a:rPr lang="cs-CZ" dirty="0" smtClean="0"/>
              <a:t>.</a:t>
            </a:r>
          </a:p>
          <a:p>
            <a:pPr marL="0" indent="0">
              <a:buNone/>
            </a:pPr>
            <a:endParaRPr lang="cs-CZ" dirty="0"/>
          </a:p>
          <a:p>
            <a:r>
              <a:rPr lang="cs-CZ" dirty="0"/>
              <a:t>Zpracování traumatologických plánů jako plánů zdravotnických opatření je možné spojit s agendou krizového řízení na základě souvislosti, kterou je odpovědnost krajů za připravenost k řešení mimořádných událostí na svém správním území a je podmínkou připravenosti krizové. Dokumentační podobou připravenosti na řešení mimořádných událostí jsou havarijní plány (havarijní plán kraje a vnější havarijní plán kraje), jejichž přílohami jsou i traumatologické plány</a:t>
            </a:r>
            <a:r>
              <a:rPr lang="cs-CZ" dirty="0" smtClean="0"/>
              <a:t>.</a:t>
            </a:r>
          </a:p>
          <a:p>
            <a:endParaRPr lang="cs-CZ" dirty="0"/>
          </a:p>
          <a:p>
            <a:r>
              <a:rPr lang="cs-CZ" dirty="0"/>
              <a:t>Primární účel je zpracování traumatologických plánů v rámci </a:t>
            </a:r>
            <a:r>
              <a:rPr lang="cs-CZ" dirty="0" smtClean="0"/>
              <a:t>krizové připravenosti zdravotnictví</a:t>
            </a:r>
            <a:r>
              <a:rPr lang="cs-CZ" dirty="0"/>
              <a:t>. Účelem je připravenost na zajištění zdravotnické pomoci při řešení mimořádných událostí. Proto i když je podchycení termínu traumatologický plán v obecně závazných právních předpisech vázáno na havarijní plánování a zvládání mimořádných situací podle </a:t>
            </a:r>
            <a:r>
              <a:rPr lang="cs-CZ" dirty="0" smtClean="0"/>
              <a:t>zákona </a:t>
            </a:r>
            <a:r>
              <a:rPr lang="cs-CZ" dirty="0"/>
              <a:t>č. </a:t>
            </a:r>
            <a:r>
              <a:rPr lang="cs-CZ" i="1" dirty="0"/>
              <a:t>239/2001 </a:t>
            </a:r>
            <a:r>
              <a:rPr lang="cs-CZ" i="1" dirty="0" smtClean="0"/>
              <a:t>Sb., </a:t>
            </a:r>
            <a:r>
              <a:rPr lang="cs-CZ" i="1" dirty="0"/>
              <a:t>o </a:t>
            </a:r>
            <a:r>
              <a:rPr lang="cs-CZ" i="1" dirty="0" smtClean="0"/>
              <a:t>Integrovaném záchranném </a:t>
            </a:r>
            <a:r>
              <a:rPr lang="cs-CZ" i="1" dirty="0"/>
              <a:t>systému,</a:t>
            </a:r>
            <a:r>
              <a:rPr lang="cs-CZ" dirty="0"/>
              <a:t> patří zpracování traumatologických plánů do působnosti rezortu zdravotnictví, a tím také do působnosti útvarů zdravotnictví krajských úřadů a jimi spravované části agendy krizového řízení kraje.</a:t>
            </a:r>
          </a:p>
          <a:p>
            <a:endParaRPr lang="cs-CZ" dirty="0"/>
          </a:p>
        </p:txBody>
      </p:sp>
    </p:spTree>
    <p:extLst>
      <p:ext uri="{BB962C8B-B14F-4D97-AF65-F5344CB8AC3E}">
        <p14:creationId xmlns:p14="http://schemas.microsoft.com/office/powerpoint/2010/main" val="29759017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512" y="476672"/>
            <a:ext cx="8568952" cy="5253037"/>
          </a:xfrm>
        </p:spPr>
        <p:txBody>
          <a:bodyPr>
            <a:noAutofit/>
          </a:bodyPr>
          <a:lstStyle/>
          <a:p>
            <a:pPr marL="0" indent="0">
              <a:buNone/>
            </a:pPr>
            <a:r>
              <a:rPr lang="cs-CZ" sz="1800" dirty="0"/>
              <a:t>Vzhledem k rozdílnosti typu prvků systému k zajištění zdravotnické pomoci je traumatologický plán vnitřně diferencován</a:t>
            </a:r>
            <a:r>
              <a:rPr lang="cs-CZ" sz="1800" dirty="0" smtClean="0"/>
              <a:t>:</a:t>
            </a:r>
          </a:p>
          <a:p>
            <a:pPr marL="0" indent="0">
              <a:buNone/>
            </a:pPr>
            <a:endParaRPr lang="cs-CZ" sz="1800" dirty="0"/>
          </a:p>
          <a:p>
            <a:pPr marL="514350" indent="-514350">
              <a:buFont typeface="+mj-lt"/>
              <a:buAutoNum type="arabicPeriod"/>
            </a:pPr>
            <a:r>
              <a:rPr lang="cs-CZ" sz="1800" b="1" dirty="0"/>
              <a:t>Traumatologický plán zdravotnické záchranné služby</a:t>
            </a:r>
            <a:r>
              <a:rPr lang="cs-CZ" sz="1800" dirty="0"/>
              <a:t> </a:t>
            </a:r>
            <a:endParaRPr lang="cs-CZ" sz="1800" dirty="0" smtClean="0"/>
          </a:p>
          <a:p>
            <a:pPr marL="0" indent="0">
              <a:buNone/>
            </a:pPr>
            <a:endParaRPr lang="cs-CZ" sz="1800" dirty="0"/>
          </a:p>
          <a:p>
            <a:r>
              <a:rPr lang="cs-CZ" sz="1800" dirty="0" smtClean="0"/>
              <a:t>zajištění </a:t>
            </a:r>
            <a:r>
              <a:rPr lang="cs-CZ" sz="1800" dirty="0"/>
              <a:t>přednemocniční neodkladné péče v místě mimořádné události s výskytem hromadného postižení osob a předání do cílových zdravotnických zařízení (i mimo region</a:t>
            </a:r>
            <a:r>
              <a:rPr lang="cs-CZ" sz="1800" dirty="0" smtClean="0"/>
              <a:t>).</a:t>
            </a:r>
          </a:p>
          <a:p>
            <a:pPr marL="0" indent="0">
              <a:buNone/>
            </a:pPr>
            <a:endParaRPr lang="cs-CZ" sz="1800" b="1" dirty="0"/>
          </a:p>
          <a:p>
            <a:pPr marL="0" indent="0">
              <a:buNone/>
            </a:pPr>
            <a:r>
              <a:rPr lang="cs-CZ" sz="1800" b="1" dirty="0" smtClean="0"/>
              <a:t>	MRC – </a:t>
            </a:r>
            <a:r>
              <a:rPr lang="cs-CZ" sz="1800" b="1" dirty="0" err="1" smtClean="0"/>
              <a:t>medical</a:t>
            </a:r>
            <a:r>
              <a:rPr lang="cs-CZ" sz="1800" b="1" dirty="0" smtClean="0"/>
              <a:t> </a:t>
            </a:r>
            <a:r>
              <a:rPr lang="cs-CZ" sz="1800" b="1" dirty="0" err="1" smtClean="0"/>
              <a:t>rescue</a:t>
            </a:r>
            <a:r>
              <a:rPr lang="cs-CZ" sz="1800" b="1" dirty="0" smtClean="0"/>
              <a:t> </a:t>
            </a:r>
            <a:r>
              <a:rPr lang="cs-CZ" sz="1800" b="1" dirty="0" err="1" smtClean="0"/>
              <a:t>capacity</a:t>
            </a:r>
            <a:endParaRPr lang="cs-CZ" sz="1800" b="1" dirty="0" smtClean="0"/>
          </a:p>
          <a:p>
            <a:pPr marL="0" indent="0">
              <a:buNone/>
            </a:pPr>
            <a:endParaRPr lang="cs-CZ" sz="1800" dirty="0" smtClean="0"/>
          </a:p>
          <a:p>
            <a:pPr marL="0" indent="0">
              <a:buNone/>
            </a:pPr>
            <a:r>
              <a:rPr lang="cs-CZ" sz="1800" dirty="0"/>
              <a:t>	</a:t>
            </a:r>
            <a:r>
              <a:rPr lang="cs-CZ" sz="1800" dirty="0" smtClean="0"/>
              <a:t>	počet osob, který je schopna záchranná služba ošetřit </a:t>
            </a:r>
          </a:p>
          <a:p>
            <a:pPr marL="0" indent="0">
              <a:buNone/>
            </a:pPr>
            <a:r>
              <a:rPr lang="cs-CZ" sz="1800" dirty="0"/>
              <a:t>	</a:t>
            </a:r>
            <a:r>
              <a:rPr lang="cs-CZ" sz="1800" dirty="0" smtClean="0"/>
              <a:t>	za jednotku času</a:t>
            </a:r>
          </a:p>
          <a:p>
            <a:pPr marL="0" indent="0">
              <a:buNone/>
            </a:pPr>
            <a:endParaRPr lang="cs-CZ" sz="1800" b="1" dirty="0"/>
          </a:p>
          <a:p>
            <a:pPr marL="0" indent="0">
              <a:buNone/>
            </a:pPr>
            <a:r>
              <a:rPr lang="cs-CZ" sz="1800" b="1" dirty="0" smtClean="0"/>
              <a:t>	MTC – </a:t>
            </a:r>
            <a:r>
              <a:rPr lang="cs-CZ" sz="1800" b="1" dirty="0" err="1" smtClean="0"/>
              <a:t>medical</a:t>
            </a:r>
            <a:r>
              <a:rPr lang="cs-CZ" sz="1800" b="1" dirty="0" smtClean="0"/>
              <a:t> transport </a:t>
            </a:r>
            <a:r>
              <a:rPr lang="cs-CZ" sz="1800" b="1" dirty="0" err="1" smtClean="0"/>
              <a:t>capacity</a:t>
            </a:r>
            <a:endParaRPr lang="cs-CZ" sz="1800" b="1" dirty="0" smtClean="0"/>
          </a:p>
          <a:p>
            <a:pPr marL="0" indent="0">
              <a:buNone/>
            </a:pPr>
            <a:endParaRPr lang="cs-CZ" sz="1800" dirty="0"/>
          </a:p>
          <a:p>
            <a:pPr marL="0" indent="0">
              <a:buNone/>
            </a:pPr>
            <a:r>
              <a:rPr lang="cs-CZ" sz="1800" dirty="0" smtClean="0"/>
              <a:t>		počet osob, který je schopna transportní služba převézt </a:t>
            </a:r>
          </a:p>
          <a:p>
            <a:pPr marL="0" indent="0">
              <a:buNone/>
            </a:pPr>
            <a:r>
              <a:rPr lang="cs-CZ" sz="1800" dirty="0" smtClean="0"/>
              <a:t>		za jednotku času</a:t>
            </a:r>
          </a:p>
          <a:p>
            <a:pPr marL="0" indent="0">
              <a:buNone/>
            </a:pPr>
            <a:endParaRPr lang="cs-CZ" sz="1800" dirty="0"/>
          </a:p>
          <a:p>
            <a:pPr marL="0" indent="0">
              <a:buNone/>
            </a:pPr>
            <a:r>
              <a:rPr lang="cs-CZ" sz="1800" dirty="0" smtClean="0"/>
              <a:t>		</a:t>
            </a:r>
          </a:p>
          <a:p>
            <a:pPr marL="0" indent="0">
              <a:buNone/>
            </a:pPr>
            <a:endParaRPr lang="cs-CZ" sz="1800" dirty="0"/>
          </a:p>
          <a:p>
            <a:pPr marL="0" indent="0">
              <a:buNone/>
            </a:pPr>
            <a:r>
              <a:rPr lang="cs-CZ" sz="1800" dirty="0" smtClean="0"/>
              <a:t>		</a:t>
            </a:r>
            <a:endParaRPr lang="cs-CZ" sz="1800" dirty="0"/>
          </a:p>
        </p:txBody>
      </p:sp>
    </p:spTree>
    <p:extLst>
      <p:ext uri="{BB962C8B-B14F-4D97-AF65-F5344CB8AC3E}">
        <p14:creationId xmlns:p14="http://schemas.microsoft.com/office/powerpoint/2010/main" val="12761217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404664"/>
            <a:ext cx="8568952" cy="5649491"/>
          </a:xfrm>
        </p:spPr>
        <p:txBody>
          <a:bodyPr>
            <a:noAutofit/>
          </a:bodyPr>
          <a:lstStyle/>
          <a:p>
            <a:pPr marL="514350" indent="-514350">
              <a:buFont typeface="+mj-lt"/>
              <a:buAutoNum type="arabicPeriod" startAt="2"/>
            </a:pPr>
            <a:r>
              <a:rPr lang="cs-CZ" sz="1600" b="1" dirty="0"/>
              <a:t>Traumatologický plán zdravotnického </a:t>
            </a:r>
            <a:r>
              <a:rPr lang="cs-CZ" sz="1600" b="1" dirty="0" smtClean="0"/>
              <a:t>zařízení </a:t>
            </a:r>
          </a:p>
          <a:p>
            <a:pPr marL="514350" indent="-514350">
              <a:buFont typeface="+mj-lt"/>
              <a:buAutoNum type="arabicPeriod" startAt="2"/>
            </a:pPr>
            <a:endParaRPr lang="cs-CZ" sz="1600" b="1" dirty="0" smtClean="0"/>
          </a:p>
          <a:p>
            <a:r>
              <a:rPr lang="cs-CZ" sz="1600" dirty="0" smtClean="0"/>
              <a:t>zajištění </a:t>
            </a:r>
            <a:r>
              <a:rPr lang="cs-CZ" sz="1600" dirty="0"/>
              <a:t>urgentního i neurgentního příjmu postižených osob z prostoru mimořádné události a zajištění následné odborné zdravotní péče podle charakteru postižení zdraví</a:t>
            </a:r>
            <a:r>
              <a:rPr lang="cs-CZ" sz="1600" dirty="0" smtClean="0"/>
              <a:t>.</a:t>
            </a:r>
          </a:p>
          <a:p>
            <a:r>
              <a:rPr lang="cs-CZ" sz="1600" dirty="0"/>
              <a:t>s</a:t>
            </a:r>
            <a:r>
              <a:rPr lang="cs-CZ" sz="1600" dirty="0" smtClean="0"/>
              <a:t>cénář zdravotnického zařízení na situaci, kdy bude sehrávat roli příjmového pracoviště pro hromadná neštěstí.</a:t>
            </a:r>
          </a:p>
          <a:p>
            <a:r>
              <a:rPr lang="cs-CZ" sz="1600" dirty="0" smtClean="0"/>
              <a:t>důležité je, aby se postižení se svým zraněním dostali do nemocnice, kde jsou na tato postižení připraveni.</a:t>
            </a:r>
          </a:p>
          <a:p>
            <a:r>
              <a:rPr lang="cs-CZ" sz="1600" dirty="0"/>
              <a:t>n</a:t>
            </a:r>
            <a:r>
              <a:rPr lang="cs-CZ" sz="1600" dirty="0" smtClean="0"/>
              <a:t>utné umět transformovat chod zdravotnického zařízení ze standartní činnosti do činnosti méně standartní.</a:t>
            </a:r>
          </a:p>
          <a:p>
            <a:r>
              <a:rPr lang="cs-CZ" sz="1600" dirty="0"/>
              <a:t>n</a:t>
            </a:r>
            <a:r>
              <a:rPr lang="cs-CZ" sz="1600" dirty="0" smtClean="0"/>
              <a:t>a vstupu do nemocnice systém třídění 1. – 7. typu poranění.</a:t>
            </a:r>
          </a:p>
          <a:p>
            <a:r>
              <a:rPr lang="cs-CZ" sz="1600" dirty="0"/>
              <a:t>p</a:t>
            </a:r>
            <a:r>
              <a:rPr lang="cs-CZ" sz="1600" dirty="0" smtClean="0"/>
              <a:t>rvní, kdo zpracovává traumatologický plán, je územní záchranná zdravotnická pomoc.</a:t>
            </a:r>
          </a:p>
          <a:p>
            <a:r>
              <a:rPr lang="cs-CZ" sz="1600" dirty="0"/>
              <a:t>n</a:t>
            </a:r>
            <a:r>
              <a:rPr lang="cs-CZ" sz="1600" dirty="0" smtClean="0"/>
              <a:t>utná neustálá aktualizace výběru zdravotnických zařízení a kontrola, jestli dané pracoviště stále funguje.</a:t>
            </a:r>
          </a:p>
          <a:p>
            <a:endParaRPr lang="cs-CZ" sz="1600" b="1" dirty="0"/>
          </a:p>
          <a:p>
            <a:pPr marL="0" indent="0">
              <a:buNone/>
            </a:pPr>
            <a:r>
              <a:rPr lang="cs-CZ" sz="1600" b="1" dirty="0" smtClean="0"/>
              <a:t>	HTC – </a:t>
            </a:r>
            <a:r>
              <a:rPr lang="cs-CZ" sz="1600" b="1" dirty="0" err="1" smtClean="0"/>
              <a:t>hospital</a:t>
            </a:r>
            <a:r>
              <a:rPr lang="cs-CZ" sz="1600" b="1" dirty="0" smtClean="0"/>
              <a:t> </a:t>
            </a:r>
            <a:r>
              <a:rPr lang="cs-CZ" sz="1600" b="1" dirty="0" err="1" smtClean="0"/>
              <a:t>therapy</a:t>
            </a:r>
            <a:r>
              <a:rPr lang="cs-CZ" sz="1600" b="1" dirty="0" smtClean="0"/>
              <a:t> </a:t>
            </a:r>
            <a:r>
              <a:rPr lang="cs-CZ" sz="1600" b="1" dirty="0" err="1" smtClean="0"/>
              <a:t>capacity</a:t>
            </a:r>
            <a:endParaRPr lang="cs-CZ" sz="1600" b="1" dirty="0" smtClean="0"/>
          </a:p>
          <a:p>
            <a:pPr marL="0" indent="0">
              <a:buNone/>
            </a:pPr>
            <a:endParaRPr lang="cs-CZ" sz="1600" dirty="0"/>
          </a:p>
          <a:p>
            <a:pPr marL="0" indent="0">
              <a:buNone/>
            </a:pPr>
            <a:r>
              <a:rPr lang="cs-CZ" sz="1600" dirty="0" smtClean="0"/>
              <a:t>		léčebná kapacita dané nemocnice (3% lůžek za hodinu)</a:t>
            </a:r>
          </a:p>
          <a:p>
            <a:pPr marL="0" indent="0">
              <a:buNone/>
            </a:pPr>
            <a:endParaRPr lang="cs-CZ" sz="1600" dirty="0"/>
          </a:p>
          <a:p>
            <a:pPr marL="0" indent="0">
              <a:buNone/>
            </a:pPr>
            <a:r>
              <a:rPr lang="cs-CZ" sz="1600" dirty="0" smtClean="0"/>
              <a:t>	</a:t>
            </a:r>
            <a:r>
              <a:rPr lang="cs-CZ" sz="1600" dirty="0" err="1" smtClean="0"/>
              <a:t>Př</a:t>
            </a:r>
            <a:r>
              <a:rPr lang="cs-CZ" sz="1600" dirty="0" smtClean="0"/>
              <a:t>: kapacita 1300 lůžek = nemocnice musí připravit takovou kapacitu týmů, aby 	zvládla  přísun 39 pacientů za hodinu</a:t>
            </a:r>
            <a:endParaRPr lang="cs-CZ" sz="1600" dirty="0"/>
          </a:p>
          <a:p>
            <a:pPr marL="0" indent="0">
              <a:buNone/>
            </a:pPr>
            <a:r>
              <a:rPr lang="cs-CZ" sz="1600" dirty="0" smtClean="0"/>
              <a:t>	</a:t>
            </a:r>
          </a:p>
          <a:p>
            <a:endParaRPr lang="cs-CZ" sz="1600" dirty="0" smtClean="0"/>
          </a:p>
          <a:p>
            <a:endParaRPr lang="cs-CZ" sz="1600" dirty="0"/>
          </a:p>
          <a:p>
            <a:pPr marL="514350" indent="-514350">
              <a:buFont typeface="+mj-lt"/>
              <a:buAutoNum type="arabicPeriod" startAt="2"/>
            </a:pPr>
            <a:endParaRPr lang="cs-CZ" sz="1600" dirty="0"/>
          </a:p>
        </p:txBody>
      </p:sp>
    </p:spTree>
    <p:extLst>
      <p:ext uri="{BB962C8B-B14F-4D97-AF65-F5344CB8AC3E}">
        <p14:creationId xmlns:p14="http://schemas.microsoft.com/office/powerpoint/2010/main" val="14812354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620688"/>
            <a:ext cx="8363272" cy="5505475"/>
          </a:xfrm>
        </p:spPr>
        <p:txBody>
          <a:bodyPr>
            <a:normAutofit/>
          </a:bodyPr>
          <a:lstStyle/>
          <a:p>
            <a:pPr marL="514350" indent="-514350">
              <a:buFont typeface="+mj-lt"/>
              <a:buAutoNum type="arabicPeriod" startAt="3"/>
            </a:pPr>
            <a:r>
              <a:rPr lang="cs-CZ" sz="1800" b="1" dirty="0"/>
              <a:t>Traumatologický plán správního úřadu</a:t>
            </a:r>
            <a:r>
              <a:rPr lang="cs-CZ" sz="1800" dirty="0"/>
              <a:t> </a:t>
            </a:r>
            <a:endParaRPr lang="cs-CZ" sz="1800" dirty="0" smtClean="0"/>
          </a:p>
          <a:p>
            <a:pPr marL="514350" indent="-514350">
              <a:buFont typeface="+mj-lt"/>
              <a:buAutoNum type="arabicPeriod" startAt="3"/>
            </a:pPr>
            <a:endParaRPr lang="cs-CZ" sz="1800" dirty="0"/>
          </a:p>
          <a:p>
            <a:r>
              <a:rPr lang="cs-CZ" sz="1800" dirty="0" smtClean="0"/>
              <a:t>organizace </a:t>
            </a:r>
            <a:r>
              <a:rPr lang="cs-CZ" sz="1800" dirty="0"/>
              <a:t>využití okamžité kapacity všech dosud nevyužitých zdravotnických zařízení na správním území k zajištění zdravotní péče o ostatní postižené a ukryté či evakuované zdravotně nepostižené obyvatele v součinnosti s ostatními kraji při poskytnutí výpomoci v rámci krizové připravenosti zdravotnictví daného správního celku, v souladu s platnými právními předpisy.</a:t>
            </a:r>
          </a:p>
          <a:p>
            <a:pPr marL="514350" indent="-514350">
              <a:buFont typeface="+mj-lt"/>
              <a:buAutoNum type="arabicPeriod" startAt="2"/>
            </a:pPr>
            <a:endParaRPr lang="cs-CZ" sz="1800" dirty="0"/>
          </a:p>
          <a:p>
            <a:pPr marL="514350" indent="-514350">
              <a:buFont typeface="+mj-lt"/>
              <a:buAutoNum type="arabicPeriod" startAt="2"/>
            </a:pPr>
            <a:endParaRPr lang="cs-CZ" sz="1800" dirty="0"/>
          </a:p>
          <a:p>
            <a:pPr marL="0" indent="0">
              <a:buNone/>
            </a:pPr>
            <a:r>
              <a:rPr lang="cs-CZ" sz="1800" dirty="0"/>
              <a:t>Na plánování a provádění opatření k ochraně obyvatelstva se podílejí orgány státní správy a samosprávy měst a obcí, složky </a:t>
            </a:r>
            <a:r>
              <a:rPr lang="cs-CZ" sz="1800" dirty="0" smtClean="0"/>
              <a:t>Integrovaného </a:t>
            </a:r>
            <a:r>
              <a:rPr lang="cs-CZ" sz="1800" dirty="0"/>
              <a:t>záchranného systému (zejména Hasičského záchranného sboru ČR) a další orgány a organizace.</a:t>
            </a:r>
          </a:p>
          <a:p>
            <a:pPr marL="0" indent="0">
              <a:buNone/>
            </a:pPr>
            <a:endParaRPr lang="cs-CZ" sz="1800" dirty="0"/>
          </a:p>
          <a:p>
            <a:pPr marL="0" indent="0">
              <a:buNone/>
            </a:pPr>
            <a:r>
              <a:rPr lang="cs-CZ" sz="1800" dirty="0"/>
              <a:t>Důležitým faktorem k zajištění ochrany lidí při radiační havárii je </a:t>
            </a:r>
            <a:r>
              <a:rPr lang="cs-CZ" sz="1800" b="1" dirty="0"/>
              <a:t>havarijní připravenost</a:t>
            </a:r>
            <a:r>
              <a:rPr lang="cs-CZ" sz="1800" dirty="0"/>
              <a:t>. Opatření k ochraně obyvatelstva uvedená v havarijních plánech musí být zabezpečena povolanými a odborně zdatnými osobami, materiálem a technikou. Postupy při řešení havarijních situací je nutno pravidelně nacvičovat, procvičovat a prověřovat.</a:t>
            </a:r>
          </a:p>
          <a:p>
            <a:pPr marL="0" indent="0">
              <a:buNone/>
            </a:pPr>
            <a:endParaRPr lang="cs-CZ" dirty="0"/>
          </a:p>
          <a:p>
            <a:endParaRPr lang="cs-CZ" dirty="0"/>
          </a:p>
        </p:txBody>
      </p:sp>
    </p:spTree>
    <p:extLst>
      <p:ext uri="{BB962C8B-B14F-4D97-AF65-F5344CB8AC3E}">
        <p14:creationId xmlns:p14="http://schemas.microsoft.com/office/powerpoint/2010/main" val="3111623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7504" y="188640"/>
            <a:ext cx="8784976" cy="6552728"/>
          </a:xfrm>
        </p:spPr>
        <p:txBody>
          <a:bodyPr>
            <a:normAutofit/>
          </a:bodyPr>
          <a:lstStyle/>
          <a:p>
            <a:pPr marL="0" indent="0">
              <a:buNone/>
            </a:pPr>
            <a:endParaRPr lang="cs-CZ" sz="1600" b="1" dirty="0" smtClean="0"/>
          </a:p>
          <a:p>
            <a:pPr marL="0" indent="0">
              <a:buNone/>
            </a:pPr>
            <a:r>
              <a:rPr lang="cs-CZ" sz="1600" b="1" dirty="0" smtClean="0"/>
              <a:t>Nejvýznamnějšími </a:t>
            </a:r>
            <a:r>
              <a:rPr lang="cs-CZ" sz="1600" b="1" dirty="0"/>
              <a:t>orgány podílejícími se na zpracování vnějšího havarijního plánu a na zajištění havarijní připravenosti </a:t>
            </a:r>
            <a:r>
              <a:rPr lang="cs-CZ" sz="1600" b="1" dirty="0" smtClean="0"/>
              <a:t>jaderné elektrárny jsou:</a:t>
            </a:r>
          </a:p>
          <a:p>
            <a:pPr marL="0" indent="0">
              <a:buNone/>
            </a:pPr>
            <a:endParaRPr lang="cs-CZ" sz="1600" dirty="0"/>
          </a:p>
          <a:p>
            <a:r>
              <a:rPr lang="cs-CZ" sz="1600" dirty="0"/>
              <a:t>Státní úřad pro jadernou bezpečnost (SÚJB), </a:t>
            </a:r>
          </a:p>
          <a:p>
            <a:r>
              <a:rPr lang="cs-CZ" sz="1600" dirty="0"/>
              <a:t>Koordinační krizové centrum pro radiační havárie, </a:t>
            </a:r>
          </a:p>
          <a:p>
            <a:r>
              <a:rPr lang="cs-CZ" sz="1600" dirty="0"/>
              <a:t>Ústředí radiační monitorovací sítě ČR (ÚRMS ČR), </a:t>
            </a:r>
          </a:p>
          <a:p>
            <a:r>
              <a:rPr lang="cs-CZ" sz="1600" dirty="0"/>
              <a:t>provozovatel jaderné elektrárny, </a:t>
            </a:r>
          </a:p>
          <a:p>
            <a:r>
              <a:rPr lang="cs-CZ" sz="1600" dirty="0"/>
              <a:t>ústřední krizový štáb a krizové štáby ministerstev, </a:t>
            </a:r>
          </a:p>
          <a:p>
            <a:r>
              <a:rPr lang="cs-CZ" sz="1600" dirty="0"/>
              <a:t>hejtmani, krajské úřady a pracoviště krizového řízení hasičských záchranných sborů krajů, </a:t>
            </a:r>
          </a:p>
          <a:p>
            <a:r>
              <a:rPr lang="cs-CZ" sz="1600" dirty="0"/>
              <a:t>starostové a obecní úřady, </a:t>
            </a:r>
          </a:p>
          <a:p>
            <a:r>
              <a:rPr lang="cs-CZ" sz="1600" dirty="0"/>
              <a:t>z</a:t>
            </a:r>
            <a:r>
              <a:rPr lang="cs-CZ" sz="1600" dirty="0" smtClean="0"/>
              <a:t>ákladní složky Integrovaného </a:t>
            </a:r>
            <a:r>
              <a:rPr lang="cs-CZ" sz="1600" dirty="0"/>
              <a:t>záchranného </a:t>
            </a:r>
            <a:r>
              <a:rPr lang="cs-CZ" sz="1600" dirty="0" smtClean="0"/>
              <a:t>systému:</a:t>
            </a:r>
          </a:p>
          <a:p>
            <a:pPr marL="0" indent="0">
              <a:buNone/>
            </a:pPr>
            <a:r>
              <a:rPr lang="cs-CZ" sz="1600" dirty="0"/>
              <a:t>	</a:t>
            </a:r>
            <a:r>
              <a:rPr lang="cs-CZ" sz="1600" dirty="0" smtClean="0"/>
              <a:t> </a:t>
            </a:r>
            <a:r>
              <a:rPr lang="cs-CZ" sz="1600" dirty="0"/>
              <a:t>Hasičský záchranný sbor ČR, zdravotnická záchranná služba a Policie </a:t>
            </a:r>
            <a:r>
              <a:rPr lang="cs-CZ" sz="1600" dirty="0" smtClean="0"/>
              <a:t>ČR</a:t>
            </a:r>
          </a:p>
          <a:p>
            <a:r>
              <a:rPr lang="cs-CZ" sz="1600" dirty="0"/>
              <a:t>o</a:t>
            </a:r>
            <a:r>
              <a:rPr lang="cs-CZ" sz="1600" dirty="0" smtClean="0"/>
              <a:t>statní </a:t>
            </a:r>
            <a:r>
              <a:rPr lang="cs-CZ" sz="1600" dirty="0"/>
              <a:t>složky Integrovaného záchranného </a:t>
            </a:r>
            <a:r>
              <a:rPr lang="cs-CZ" sz="1600" dirty="0" smtClean="0"/>
              <a:t>systému :</a:t>
            </a:r>
          </a:p>
          <a:p>
            <a:pPr marL="0" indent="0">
              <a:buNone/>
            </a:pPr>
            <a:r>
              <a:rPr lang="cs-CZ" sz="1600" dirty="0"/>
              <a:t>	</a:t>
            </a:r>
            <a:r>
              <a:rPr lang="cs-CZ" sz="1600" dirty="0" smtClean="0"/>
              <a:t>vyčleněné </a:t>
            </a:r>
            <a:r>
              <a:rPr lang="cs-CZ" sz="1600" dirty="0"/>
              <a:t>síly a prostředky ozbrojených </a:t>
            </a:r>
            <a:r>
              <a:rPr lang="cs-CZ" sz="1600" dirty="0" smtClean="0"/>
              <a:t>sil</a:t>
            </a:r>
          </a:p>
          <a:p>
            <a:pPr marL="0" indent="0">
              <a:buNone/>
            </a:pPr>
            <a:r>
              <a:rPr lang="cs-CZ" sz="1600" dirty="0"/>
              <a:t>	</a:t>
            </a:r>
            <a:r>
              <a:rPr lang="cs-CZ" sz="1600" dirty="0" smtClean="0"/>
              <a:t>ostatní ozbrojené bezpečnostní </a:t>
            </a:r>
            <a:r>
              <a:rPr lang="cs-CZ" sz="1600" dirty="0"/>
              <a:t>a </a:t>
            </a:r>
            <a:r>
              <a:rPr lang="cs-CZ" sz="1600" dirty="0" smtClean="0"/>
              <a:t>záchranné sbory</a:t>
            </a:r>
          </a:p>
          <a:p>
            <a:pPr marL="0" indent="0">
              <a:buNone/>
            </a:pPr>
            <a:r>
              <a:rPr lang="cs-CZ" sz="1600" dirty="0"/>
              <a:t>	</a:t>
            </a:r>
            <a:r>
              <a:rPr lang="cs-CZ" sz="1600" dirty="0" smtClean="0"/>
              <a:t>orgány </a:t>
            </a:r>
            <a:r>
              <a:rPr lang="cs-CZ" sz="1600" dirty="0"/>
              <a:t>ochrany veřejného </a:t>
            </a:r>
            <a:r>
              <a:rPr lang="cs-CZ" sz="1600" dirty="0" smtClean="0"/>
              <a:t>zdraví</a:t>
            </a:r>
          </a:p>
          <a:p>
            <a:pPr marL="0" indent="0">
              <a:buNone/>
            </a:pPr>
            <a:r>
              <a:rPr lang="cs-CZ" sz="1600" dirty="0"/>
              <a:t>	</a:t>
            </a:r>
            <a:r>
              <a:rPr lang="cs-CZ" sz="1600" dirty="0" smtClean="0"/>
              <a:t>odborná </a:t>
            </a:r>
            <a:r>
              <a:rPr lang="cs-CZ" sz="1600" dirty="0"/>
              <a:t>zdravotnická </a:t>
            </a:r>
            <a:r>
              <a:rPr lang="cs-CZ" sz="1600" dirty="0" smtClean="0"/>
              <a:t>zařízení</a:t>
            </a:r>
          </a:p>
          <a:p>
            <a:pPr marL="0" indent="0">
              <a:buNone/>
            </a:pPr>
            <a:r>
              <a:rPr lang="cs-CZ" sz="1600" dirty="0"/>
              <a:t>	</a:t>
            </a:r>
            <a:r>
              <a:rPr lang="cs-CZ" sz="1600" dirty="0" smtClean="0"/>
              <a:t>havarijní</a:t>
            </a:r>
            <a:r>
              <a:rPr lang="cs-CZ" sz="1600" dirty="0"/>
              <a:t>, pohotovostní, odborné a jiné </a:t>
            </a:r>
            <a:r>
              <a:rPr lang="cs-CZ" sz="1600" dirty="0" smtClean="0"/>
              <a:t>služby</a:t>
            </a:r>
          </a:p>
          <a:p>
            <a:pPr marL="0" indent="0">
              <a:buNone/>
            </a:pPr>
            <a:r>
              <a:rPr lang="cs-CZ" sz="1600" dirty="0"/>
              <a:t>	</a:t>
            </a:r>
            <a:r>
              <a:rPr lang="cs-CZ" sz="1600" dirty="0" smtClean="0"/>
              <a:t>zařízení </a:t>
            </a:r>
            <a:r>
              <a:rPr lang="cs-CZ" sz="1600" dirty="0"/>
              <a:t>civilní </a:t>
            </a:r>
            <a:r>
              <a:rPr lang="cs-CZ" sz="1600" dirty="0" smtClean="0"/>
              <a:t>ochrany</a:t>
            </a:r>
          </a:p>
          <a:p>
            <a:pPr marL="0" indent="0">
              <a:buNone/>
            </a:pPr>
            <a:r>
              <a:rPr lang="cs-CZ" sz="1600" dirty="0"/>
              <a:t>	</a:t>
            </a:r>
            <a:r>
              <a:rPr lang="cs-CZ" sz="1600" dirty="0" smtClean="0"/>
              <a:t>podle </a:t>
            </a:r>
            <a:r>
              <a:rPr lang="cs-CZ" sz="1600" dirty="0"/>
              <a:t>možností a potřeb i neziskové organizace a sdružení </a:t>
            </a:r>
            <a:r>
              <a:rPr lang="cs-CZ" sz="1600" dirty="0" smtClean="0"/>
              <a:t>občanů.</a:t>
            </a:r>
            <a:endParaRPr lang="cs-CZ" sz="1600" dirty="0"/>
          </a:p>
          <a:p>
            <a:endParaRPr lang="cs-CZ" sz="1800" dirty="0"/>
          </a:p>
          <a:p>
            <a:endParaRPr lang="cs-CZ" dirty="0"/>
          </a:p>
        </p:txBody>
      </p:sp>
    </p:spTree>
    <p:extLst>
      <p:ext uri="{BB962C8B-B14F-4D97-AF65-F5344CB8AC3E}">
        <p14:creationId xmlns:p14="http://schemas.microsoft.com/office/powerpoint/2010/main" val="3852083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332656"/>
            <a:ext cx="8568952" cy="6264696"/>
          </a:xfrm>
        </p:spPr>
        <p:txBody>
          <a:bodyPr>
            <a:normAutofit lnSpcReduction="10000"/>
          </a:bodyPr>
          <a:lstStyle/>
          <a:p>
            <a:pPr marL="0" indent="0">
              <a:buNone/>
            </a:pPr>
            <a:r>
              <a:rPr lang="cs-CZ" sz="1800" b="1" dirty="0"/>
              <a:t>Řetězová štěpná reakce</a:t>
            </a:r>
            <a:r>
              <a:rPr lang="cs-CZ" sz="1800" dirty="0"/>
              <a:t> </a:t>
            </a:r>
            <a:endParaRPr lang="cs-CZ" sz="1800" dirty="0" smtClean="0"/>
          </a:p>
          <a:p>
            <a:endParaRPr lang="cs-CZ" sz="1800" dirty="0"/>
          </a:p>
          <a:p>
            <a:r>
              <a:rPr lang="cs-CZ" sz="1800" dirty="0" smtClean="0"/>
              <a:t>Při </a:t>
            </a:r>
            <a:r>
              <a:rPr lang="cs-CZ" sz="1800" dirty="0"/>
              <a:t>rozštěpení jádra se sice neutron, jež štěpnou reakci vyvolal, "spotřebuje", avšak během reakce se emitují další dva (nebo tři) neutrony "2.generace", které jsou v principu schopny vyvolat štěpení dalších jader. </a:t>
            </a:r>
            <a:endParaRPr lang="cs-CZ" sz="1800" dirty="0" smtClean="0"/>
          </a:p>
          <a:p>
            <a:endParaRPr lang="cs-CZ" sz="1800" dirty="0" smtClean="0"/>
          </a:p>
          <a:p>
            <a:r>
              <a:rPr lang="cs-CZ" sz="1800" dirty="0" smtClean="0"/>
              <a:t>Pokud </a:t>
            </a:r>
            <a:r>
              <a:rPr lang="cs-CZ" sz="1800" dirty="0"/>
              <a:t>se tak stane, vyvolají tyto nové neutrony rozštěpení dalších dvou jader za vzniku již celkem 4 neutronů, ty vyvolají další štěpení atd. - počet neutronů v jednotlivých "pokoleních" se rychle násobí geometrickou řadou a rychlost rozvětvující se reakce štěpení jader </a:t>
            </a:r>
            <a:r>
              <a:rPr lang="cs-CZ" sz="1800" b="1" dirty="0"/>
              <a:t>lavinovitě roste</a:t>
            </a:r>
            <a:r>
              <a:rPr lang="cs-CZ" sz="1800" dirty="0"/>
              <a:t> - nastává </a:t>
            </a:r>
            <a:r>
              <a:rPr lang="cs-CZ" sz="1800" b="1" dirty="0"/>
              <a:t>řetězová jaderná reakce</a:t>
            </a:r>
            <a:r>
              <a:rPr lang="cs-CZ" sz="1800" dirty="0" smtClean="0"/>
              <a:t>.</a:t>
            </a:r>
          </a:p>
          <a:p>
            <a:r>
              <a:rPr lang="cs-CZ" sz="1800" dirty="0" smtClean="0"/>
              <a:t> </a:t>
            </a:r>
            <a:endParaRPr lang="cs-CZ" sz="1800" dirty="0"/>
          </a:p>
          <a:p>
            <a:r>
              <a:rPr lang="cs-CZ" sz="1800" dirty="0" smtClean="0"/>
              <a:t>Pro </a:t>
            </a:r>
            <a:r>
              <a:rPr lang="cs-CZ" sz="1800" dirty="0"/>
              <a:t>udržení řetězové štěpné reakce je nutné, aby v průměru aspoň jeden neutron, uvolněný při štěpení, v reakčním prostoru "přežil", vstoupil do jádra štěpného materiálu a vyvolal novou štěpnou reakci</a:t>
            </a:r>
            <a:r>
              <a:rPr lang="cs-CZ" sz="1800" dirty="0" smtClean="0"/>
              <a:t>.</a:t>
            </a:r>
          </a:p>
          <a:p>
            <a:endParaRPr lang="cs-CZ" sz="1800" dirty="0" smtClean="0"/>
          </a:p>
          <a:p>
            <a:r>
              <a:rPr lang="cs-CZ" sz="1800" dirty="0" smtClean="0"/>
              <a:t>Pro </a:t>
            </a:r>
            <a:r>
              <a:rPr lang="cs-CZ" sz="1800" dirty="0"/>
              <a:t>dynamiku řetězové reakce je důležitý tzv. </a:t>
            </a:r>
            <a:r>
              <a:rPr lang="cs-CZ" sz="1800" b="1" dirty="0"/>
              <a:t>multiplikační faktor</a:t>
            </a:r>
            <a:r>
              <a:rPr lang="cs-CZ" sz="1800" dirty="0"/>
              <a:t> </a:t>
            </a:r>
            <a:r>
              <a:rPr lang="cs-CZ" sz="1800" u="sng" dirty="0"/>
              <a:t>k</a:t>
            </a:r>
            <a:r>
              <a:rPr lang="cs-CZ" sz="1800" dirty="0"/>
              <a:t>, což je poměr počtu neutronů následujícího pokolení k počtu neutronů v předchozím </a:t>
            </a:r>
            <a:r>
              <a:rPr lang="cs-CZ" sz="1800" dirty="0" smtClean="0"/>
              <a:t>pokolení</a:t>
            </a:r>
          </a:p>
          <a:p>
            <a:endParaRPr lang="cs-CZ" sz="1800" dirty="0" smtClean="0"/>
          </a:p>
          <a:p>
            <a:r>
              <a:rPr lang="cs-CZ" sz="1800" dirty="0"/>
              <a:t>Jaderným štěpením můžeme získat na jednotku hmoty asi 3 000 000- krát více energie než spalováním fosilních paliv (k výrobě 100 GJ tepelné energie musíme </a:t>
            </a:r>
            <a:r>
              <a:rPr lang="cs-CZ" sz="1800" dirty="0" smtClean="0"/>
              <a:t>spálí </a:t>
            </a:r>
            <a:r>
              <a:rPr lang="cs-CZ" sz="1800" dirty="0"/>
              <a:t>přibližně 3 tuny uhlí, nebo rozštěpit asi 1 gram uranu). Tato </a:t>
            </a:r>
            <a:r>
              <a:rPr lang="cs-CZ" sz="1800" b="1" dirty="0"/>
              <a:t>vysoká energetická účinnost</a:t>
            </a:r>
            <a:r>
              <a:rPr lang="cs-CZ" sz="1800" dirty="0"/>
              <a:t> je hlavním důvodem rozvoje jaderné energetiky za použití štěpných jaderných </a:t>
            </a:r>
            <a:r>
              <a:rPr lang="cs-CZ" sz="1800" dirty="0" smtClean="0"/>
              <a:t>reaktorů.</a:t>
            </a:r>
            <a:endParaRPr lang="cs-CZ" sz="1800" dirty="0"/>
          </a:p>
        </p:txBody>
      </p:sp>
    </p:spTree>
    <p:extLst>
      <p:ext uri="{BB962C8B-B14F-4D97-AF65-F5344CB8AC3E}">
        <p14:creationId xmlns:p14="http://schemas.microsoft.com/office/powerpoint/2010/main" val="2935262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260648"/>
            <a:ext cx="8280920" cy="6494085"/>
          </a:xfrm>
          <a:prstGeom prst="rect">
            <a:avLst/>
          </a:prstGeom>
        </p:spPr>
        <p:txBody>
          <a:bodyPr wrap="square">
            <a:spAutoFit/>
          </a:bodyPr>
          <a:lstStyle/>
          <a:p>
            <a:r>
              <a:rPr lang="cs-CZ" sz="2000" b="1" dirty="0"/>
              <a:t>Funkce monitorovací </a:t>
            </a:r>
            <a:r>
              <a:rPr lang="cs-CZ" sz="2000" b="1" dirty="0" smtClean="0"/>
              <a:t>sítě</a:t>
            </a:r>
            <a:endParaRPr lang="cs-CZ" b="1" dirty="0"/>
          </a:p>
          <a:p>
            <a:endParaRPr lang="cs-CZ" b="1" dirty="0"/>
          </a:p>
          <a:p>
            <a:pPr marL="342900" indent="-342900">
              <a:buFont typeface="+mj-lt"/>
              <a:buAutoNum type="arabicPeriod"/>
            </a:pPr>
            <a:r>
              <a:rPr lang="cs-CZ" dirty="0" smtClean="0"/>
              <a:t>Monitorovací </a:t>
            </a:r>
            <a:r>
              <a:rPr lang="cs-CZ" dirty="0"/>
              <a:t>síť zajišťuje </a:t>
            </a:r>
            <a:r>
              <a:rPr lang="cs-CZ" b="1" dirty="0"/>
              <a:t>monitorování radiační situace </a:t>
            </a:r>
            <a:r>
              <a:rPr lang="cs-CZ" dirty="0"/>
              <a:t>na území České </a:t>
            </a:r>
            <a:r>
              <a:rPr lang="cs-CZ" dirty="0" smtClean="0"/>
              <a:t>republiky, </a:t>
            </a:r>
            <a:r>
              <a:rPr lang="cs-CZ" dirty="0"/>
              <a:t>včetně přenosu dat a správy informačního systému </a:t>
            </a:r>
            <a:r>
              <a:rPr lang="cs-CZ" dirty="0" smtClean="0"/>
              <a:t>pro</a:t>
            </a:r>
          </a:p>
          <a:p>
            <a:pPr marL="342900" indent="-342900">
              <a:buFont typeface="+mj-lt"/>
              <a:buAutoNum type="arabicPeriod"/>
            </a:pPr>
            <a:endParaRPr lang="cs-CZ" dirty="0"/>
          </a:p>
          <a:p>
            <a:r>
              <a:rPr lang="cs-CZ" dirty="0" smtClean="0"/>
              <a:t>	a</a:t>
            </a:r>
            <a:r>
              <a:rPr lang="cs-CZ" dirty="0"/>
              <a:t>) </a:t>
            </a:r>
            <a:r>
              <a:rPr lang="cs-CZ" b="1" dirty="0"/>
              <a:t>hodnocení radiační situace </a:t>
            </a:r>
            <a:r>
              <a:rPr lang="cs-CZ" dirty="0"/>
              <a:t>pro potřeby sledování a posuzování stavu </a:t>
            </a:r>
            <a:r>
              <a:rPr lang="cs-CZ" dirty="0" smtClean="0"/>
              <a:t>	ozáření</a:t>
            </a:r>
            <a:r>
              <a:rPr lang="cs-CZ" dirty="0"/>
              <a:t>,</a:t>
            </a:r>
          </a:p>
          <a:p>
            <a:r>
              <a:rPr lang="cs-CZ" dirty="0" smtClean="0"/>
              <a:t>	b</a:t>
            </a:r>
            <a:r>
              <a:rPr lang="cs-CZ" dirty="0"/>
              <a:t>) </a:t>
            </a:r>
            <a:r>
              <a:rPr lang="cs-CZ" b="1" dirty="0"/>
              <a:t>rozhodování o opatřeních </a:t>
            </a:r>
            <a:r>
              <a:rPr lang="cs-CZ" dirty="0"/>
              <a:t>vedoucích ke snížení nebo odvrácení ozáření v </a:t>
            </a:r>
            <a:r>
              <a:rPr lang="cs-CZ" dirty="0" smtClean="0"/>
              <a:t>	případě </a:t>
            </a:r>
            <a:r>
              <a:rPr lang="cs-CZ" dirty="0"/>
              <a:t>radiační havárie, </a:t>
            </a:r>
          </a:p>
          <a:p>
            <a:r>
              <a:rPr lang="cs-CZ" dirty="0" smtClean="0"/>
              <a:t>	c</a:t>
            </a:r>
            <a:r>
              <a:rPr lang="cs-CZ" dirty="0"/>
              <a:t>) mezinárodní </a:t>
            </a:r>
            <a:r>
              <a:rPr lang="cs-CZ" b="1" dirty="0"/>
              <a:t>výměnu informací </a:t>
            </a:r>
            <a:r>
              <a:rPr lang="cs-CZ" dirty="0"/>
              <a:t>a dat o radiační situaci,</a:t>
            </a:r>
          </a:p>
          <a:p>
            <a:r>
              <a:rPr lang="cs-CZ" dirty="0" smtClean="0"/>
              <a:t>	d</a:t>
            </a:r>
            <a:r>
              <a:rPr lang="cs-CZ" dirty="0"/>
              <a:t>) </a:t>
            </a:r>
            <a:r>
              <a:rPr lang="cs-CZ" b="1" dirty="0"/>
              <a:t>zveřejňování a poskytování informací </a:t>
            </a:r>
            <a:r>
              <a:rPr lang="cs-CZ" dirty="0"/>
              <a:t>a dat o radiační situaci na </a:t>
            </a:r>
            <a:r>
              <a:rPr lang="cs-CZ" dirty="0" smtClean="0"/>
              <a:t>území 	České </a:t>
            </a:r>
            <a:r>
              <a:rPr lang="cs-CZ" dirty="0"/>
              <a:t>republiky</a:t>
            </a:r>
            <a:r>
              <a:rPr lang="cs-CZ" dirty="0" smtClean="0"/>
              <a:t>.</a:t>
            </a:r>
          </a:p>
          <a:p>
            <a:endParaRPr lang="cs-CZ" dirty="0"/>
          </a:p>
          <a:p>
            <a:pPr marL="342900" indent="-342900">
              <a:buAutoNum type="arabicPeriod" startAt="2"/>
            </a:pPr>
            <a:r>
              <a:rPr lang="cs-CZ" dirty="0" smtClean="0"/>
              <a:t>Monitorování </a:t>
            </a:r>
            <a:r>
              <a:rPr lang="cs-CZ" dirty="0"/>
              <a:t>je </a:t>
            </a:r>
            <a:r>
              <a:rPr lang="cs-CZ" b="1" dirty="0"/>
              <a:t>zajišťováno</a:t>
            </a:r>
            <a:r>
              <a:rPr lang="cs-CZ" dirty="0" smtClean="0"/>
              <a:t>:</a:t>
            </a:r>
          </a:p>
          <a:p>
            <a:pPr marL="342900" indent="-342900">
              <a:buAutoNum type="arabicPeriod" startAt="2"/>
            </a:pPr>
            <a:endParaRPr lang="cs-CZ" dirty="0"/>
          </a:p>
          <a:p>
            <a:r>
              <a:rPr lang="cs-CZ" dirty="0" smtClean="0"/>
              <a:t>	a</a:t>
            </a:r>
            <a:r>
              <a:rPr lang="cs-CZ" dirty="0"/>
              <a:t>) </a:t>
            </a:r>
            <a:r>
              <a:rPr lang="cs-CZ" b="1" dirty="0"/>
              <a:t>Státním úřadem pro jadernou bezpečnost </a:t>
            </a:r>
            <a:r>
              <a:rPr lang="cs-CZ" b="1" dirty="0" smtClean="0"/>
              <a:t> </a:t>
            </a:r>
            <a:r>
              <a:rPr lang="cs-CZ" dirty="0"/>
              <a:t>v rozsahu a </a:t>
            </a:r>
            <a:r>
              <a:rPr lang="cs-CZ" dirty="0" smtClean="0"/>
              <a:t>způsobem 	stanoveným </a:t>
            </a:r>
            <a:r>
              <a:rPr lang="cs-CZ" dirty="0"/>
              <a:t>krizovým plánem </a:t>
            </a:r>
          </a:p>
          <a:p>
            <a:r>
              <a:rPr lang="cs-CZ" dirty="0" smtClean="0"/>
              <a:t>	b)</a:t>
            </a:r>
            <a:r>
              <a:rPr lang="cs-CZ" u="sng" dirty="0" smtClean="0">
                <a:hlinkClick r:id="rId2"/>
              </a:rPr>
              <a:t> </a:t>
            </a:r>
            <a:r>
              <a:rPr lang="cs-CZ" dirty="0"/>
              <a:t>příslušnými </a:t>
            </a:r>
            <a:r>
              <a:rPr lang="cs-CZ" b="1" dirty="0"/>
              <a:t>ministerstvy </a:t>
            </a:r>
            <a:r>
              <a:rPr lang="cs-CZ" dirty="0"/>
              <a:t>v rozsahu a způsobem </a:t>
            </a:r>
            <a:r>
              <a:rPr lang="cs-CZ" dirty="0" smtClean="0"/>
              <a:t>stanovenými </a:t>
            </a:r>
            <a:r>
              <a:rPr lang="cs-CZ" dirty="0"/>
              <a:t>smlouvou,</a:t>
            </a:r>
          </a:p>
          <a:p>
            <a:r>
              <a:rPr lang="cs-CZ" dirty="0" smtClean="0"/>
              <a:t>	c</a:t>
            </a:r>
            <a:r>
              <a:rPr lang="cs-CZ" dirty="0"/>
              <a:t>) </a:t>
            </a:r>
            <a:r>
              <a:rPr lang="cs-CZ" b="1" dirty="0"/>
              <a:t>držiteli povolení </a:t>
            </a:r>
            <a:r>
              <a:rPr lang="cs-CZ" dirty="0"/>
              <a:t>k provozu jaderného zařízení nebo pracoviště IV. </a:t>
            </a:r>
            <a:r>
              <a:rPr lang="cs-CZ" dirty="0" smtClean="0"/>
              <a:t>	</a:t>
            </a:r>
            <a:r>
              <a:rPr lang="cs-CZ" dirty="0"/>
              <a:t>k</a:t>
            </a:r>
            <a:r>
              <a:rPr lang="cs-CZ" dirty="0" smtClean="0"/>
              <a:t>ategorie</a:t>
            </a:r>
            <a:r>
              <a:rPr lang="cs-CZ" u="sng" dirty="0" smtClean="0"/>
              <a:t> </a:t>
            </a:r>
            <a:r>
              <a:rPr lang="cs-CZ" dirty="0" smtClean="0"/>
              <a:t>v </a:t>
            </a:r>
            <a:r>
              <a:rPr lang="cs-CZ" dirty="0"/>
              <a:t>rozsahu a způsobem stanovenými zvláštním právním </a:t>
            </a:r>
            <a:r>
              <a:rPr lang="cs-CZ" dirty="0" smtClean="0"/>
              <a:t>	předpisem </a:t>
            </a:r>
            <a:r>
              <a:rPr lang="cs-CZ" dirty="0"/>
              <a:t>a programem </a:t>
            </a:r>
            <a:r>
              <a:rPr lang="cs-CZ" dirty="0" smtClean="0"/>
              <a:t>monitorování </a:t>
            </a:r>
            <a:r>
              <a:rPr lang="cs-CZ" dirty="0"/>
              <a:t>a vnitřním havarijním </a:t>
            </a:r>
            <a:r>
              <a:rPr lang="cs-CZ" dirty="0" smtClean="0"/>
              <a:t>plánem</a:t>
            </a:r>
            <a:r>
              <a:rPr lang="cs-CZ" u="sng" dirty="0"/>
              <a:t>	</a:t>
            </a:r>
            <a:endParaRPr lang="cs-CZ" dirty="0"/>
          </a:p>
          <a:p>
            <a:r>
              <a:rPr lang="cs-CZ" dirty="0" smtClean="0"/>
              <a:t>	d</a:t>
            </a:r>
            <a:r>
              <a:rPr lang="cs-CZ" dirty="0"/>
              <a:t>) </a:t>
            </a:r>
            <a:r>
              <a:rPr lang="cs-CZ" b="1" dirty="0"/>
              <a:t>právnickými a podnikajícími fyzickými osobami </a:t>
            </a:r>
            <a:r>
              <a:rPr lang="cs-CZ" dirty="0"/>
              <a:t>v rozsahu a způsobem </a:t>
            </a:r>
            <a:r>
              <a:rPr lang="cs-CZ" dirty="0" smtClean="0"/>
              <a:t>	určenými </a:t>
            </a:r>
            <a:r>
              <a:rPr lang="cs-CZ" dirty="0"/>
              <a:t>ve smlouvě o zajištění plnění úkolů vyplývajících z krizového plánu </a:t>
            </a:r>
          </a:p>
        </p:txBody>
      </p:sp>
    </p:spTree>
    <p:extLst>
      <p:ext uri="{BB962C8B-B14F-4D97-AF65-F5344CB8AC3E}">
        <p14:creationId xmlns:p14="http://schemas.microsoft.com/office/powerpoint/2010/main" val="25591303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787" y="46564"/>
            <a:ext cx="8712968" cy="2893100"/>
          </a:xfrm>
          <a:prstGeom prst="rect">
            <a:avLst/>
          </a:prstGeom>
        </p:spPr>
        <p:txBody>
          <a:bodyPr wrap="square">
            <a:spAutoFit/>
          </a:bodyPr>
          <a:lstStyle/>
          <a:p>
            <a:r>
              <a:rPr lang="cs-CZ" sz="2000" b="1" dirty="0"/>
              <a:t>Organizace monitorovací sítě</a:t>
            </a:r>
          </a:p>
          <a:p>
            <a:endParaRPr lang="cs-CZ" b="1" dirty="0"/>
          </a:p>
          <a:p>
            <a:r>
              <a:rPr lang="cs-CZ" dirty="0" smtClean="0"/>
              <a:t>Monitorovací </a:t>
            </a:r>
            <a:r>
              <a:rPr lang="cs-CZ" dirty="0"/>
              <a:t>síť tvoří </a:t>
            </a:r>
            <a:r>
              <a:rPr lang="cs-CZ" b="1" dirty="0"/>
              <a:t>stálé složky </a:t>
            </a:r>
            <a:r>
              <a:rPr lang="cs-CZ" dirty="0"/>
              <a:t>monitorovací sítě, které pracují nepřetržitě za obvyklé radiační situace a za radiační mimořádné situace, a </a:t>
            </a:r>
            <a:r>
              <a:rPr lang="cs-CZ" b="1" dirty="0"/>
              <a:t>pohotovostní slož</a:t>
            </a:r>
            <a:r>
              <a:rPr lang="cs-CZ" dirty="0"/>
              <a:t>ky monitorovací sítě, které se aktivují při podezření na vznik nebo při vzniku radiační mimořádné situace. Pohotovostní složky monitorovací sítě nemohou být současně zařazeny mezi stálé složky monitorovací sítě</a:t>
            </a:r>
            <a:r>
              <a:rPr lang="cs-CZ" dirty="0" smtClean="0"/>
              <a:t>.</a:t>
            </a:r>
          </a:p>
          <a:p>
            <a:pPr marL="342900" indent="-342900">
              <a:buAutoNum type="arabicParenBoth"/>
            </a:pPr>
            <a:endParaRPr lang="cs-CZ" dirty="0"/>
          </a:p>
          <a:p>
            <a:r>
              <a:rPr lang="cs-CZ" dirty="0" smtClean="0"/>
              <a:t>1. </a:t>
            </a:r>
            <a:r>
              <a:rPr lang="cs-CZ" b="1" dirty="0"/>
              <a:t>Stálé složky monitorovací sítě tvoří</a:t>
            </a:r>
            <a:r>
              <a:rPr lang="cs-CZ" b="1" dirty="0" smtClean="0"/>
              <a:t>:</a:t>
            </a:r>
          </a:p>
          <a:p>
            <a:endParaRPr lang="cs-CZ" b="1" dirty="0"/>
          </a:p>
        </p:txBody>
      </p:sp>
      <p:sp>
        <p:nvSpPr>
          <p:cNvPr id="4" name="Obdélník 3"/>
          <p:cNvSpPr/>
          <p:nvPr/>
        </p:nvSpPr>
        <p:spPr>
          <a:xfrm>
            <a:off x="107504" y="2708920"/>
            <a:ext cx="8784976" cy="3970318"/>
          </a:xfrm>
          <a:prstGeom prst="rect">
            <a:avLst/>
          </a:prstGeom>
        </p:spPr>
        <p:txBody>
          <a:bodyPr wrap="square">
            <a:spAutoFit/>
          </a:bodyPr>
          <a:lstStyle/>
          <a:p>
            <a:r>
              <a:rPr lang="cs-CZ" dirty="0"/>
              <a:t>a) </a:t>
            </a:r>
            <a:r>
              <a:rPr lang="cs-CZ" b="1" dirty="0"/>
              <a:t>síť včasného zjištění</a:t>
            </a:r>
            <a:r>
              <a:rPr lang="cs-CZ" dirty="0"/>
              <a:t>, kterou tvoří systém měřicích míst provádějících nepřetržité měření dávkového příkonu na území České republiky a neprodlené informování o případném zvýšení příkonu nad obvyklé hodnoty; součástí sítě včasného zjištění je </a:t>
            </a:r>
            <a:r>
              <a:rPr lang="cs-CZ" dirty="0" err="1"/>
              <a:t>teledozimetrický</a:t>
            </a:r>
            <a:r>
              <a:rPr lang="cs-CZ" dirty="0"/>
              <a:t> systém, kterým jsou prostředky pro soustavné nepřetržité měření dávek, dávkových příkonů</a:t>
            </a:r>
            <a:r>
              <a:rPr lang="cs-CZ" dirty="0" smtClean="0"/>
              <a:t>, aktivity </a:t>
            </a:r>
            <a:r>
              <a:rPr lang="cs-CZ" dirty="0"/>
              <a:t>radionuklidů a jejich časového integrálu v prostorách jaderného zařízení s cílem při radiační mimořádné situaci nebo podezření na ni zaznamenat a vyhodnotit únik do ovzduší a do vodotečí,</a:t>
            </a:r>
          </a:p>
          <a:p>
            <a:r>
              <a:rPr lang="cs-CZ" dirty="0"/>
              <a:t>b) </a:t>
            </a:r>
            <a:r>
              <a:rPr lang="cs-CZ" b="1" dirty="0"/>
              <a:t>síť termoluminiscenčních dozimetrů, </a:t>
            </a:r>
            <a:r>
              <a:rPr lang="cs-CZ" dirty="0"/>
              <a:t>kterou je systém pro měření dávky záření gama na území České republiky,</a:t>
            </a:r>
          </a:p>
          <a:p>
            <a:r>
              <a:rPr lang="cs-CZ" dirty="0"/>
              <a:t>c) </a:t>
            </a:r>
            <a:r>
              <a:rPr lang="cs-CZ" b="1" dirty="0"/>
              <a:t>měřicí místa kontaminace ovzduší</a:t>
            </a:r>
            <a:r>
              <a:rPr lang="cs-CZ" dirty="0"/>
              <a:t>, kterými jsou prostředky pro měření dávkového příkonu a pro zajištění odběrů vzorků aerosolů a spadů a pro jednoduché stanovení aktivity radionuklidů v těchto vzorcích,</a:t>
            </a:r>
          </a:p>
          <a:p>
            <a:r>
              <a:rPr lang="cs-CZ" b="1" dirty="0"/>
              <a:t>d) měřicí místa kontaminace potravin, </a:t>
            </a:r>
            <a:r>
              <a:rPr lang="cs-CZ" dirty="0"/>
              <a:t>kterými jsou prostředky pro zajištění odběru vzorků z článků potravních řetězců a pro stanovení aktivity radionuklidů v těchto vzorcích</a:t>
            </a:r>
            <a:r>
              <a:rPr lang="cs-CZ" b="1" dirty="0"/>
              <a:t>,</a:t>
            </a:r>
            <a:endParaRPr lang="cs-CZ" dirty="0"/>
          </a:p>
        </p:txBody>
      </p:sp>
    </p:spTree>
    <p:extLst>
      <p:ext uri="{BB962C8B-B14F-4D97-AF65-F5344CB8AC3E}">
        <p14:creationId xmlns:p14="http://schemas.microsoft.com/office/powerpoint/2010/main" val="40823348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2005" y="404664"/>
            <a:ext cx="8784976" cy="5909310"/>
          </a:xfrm>
          <a:prstGeom prst="rect">
            <a:avLst/>
          </a:prstGeom>
        </p:spPr>
        <p:txBody>
          <a:bodyPr wrap="square">
            <a:spAutoFit/>
          </a:bodyPr>
          <a:lstStyle/>
          <a:p>
            <a:r>
              <a:rPr lang="cs-CZ" b="1" dirty="0"/>
              <a:t>e) měřicí místa kontaminace vody, </a:t>
            </a:r>
            <a:r>
              <a:rPr lang="cs-CZ" dirty="0"/>
              <a:t>kterými jsou prostředky pro zajištění odběru vzorků vody, říčních sedimentů a ryb a pro stanovení aktivity radionuklidů v těchto vzorcích,</a:t>
            </a:r>
          </a:p>
          <a:p>
            <a:r>
              <a:rPr lang="cs-CZ" b="1" dirty="0"/>
              <a:t>f)</a:t>
            </a:r>
            <a:r>
              <a:rPr lang="cs-CZ" dirty="0"/>
              <a:t> </a:t>
            </a:r>
            <a:r>
              <a:rPr lang="cs-CZ" b="1" dirty="0"/>
              <a:t>měřicí místa na hraničních přechodech</a:t>
            </a:r>
            <a:r>
              <a:rPr lang="cs-CZ" dirty="0"/>
              <a:t>, kterými jsou prostředky pro získávání údajů o radionuklidové kontaminaci osob, dopravních prostředků</a:t>
            </a:r>
            <a:r>
              <a:rPr lang="cs-CZ" dirty="0" smtClean="0"/>
              <a:t>, zboží</a:t>
            </a:r>
            <a:r>
              <a:rPr lang="cs-CZ" dirty="0"/>
              <a:t>, předmětů a materiálů na hraničních přechodech,</a:t>
            </a:r>
          </a:p>
          <a:p>
            <a:r>
              <a:rPr lang="cs-CZ" b="1" dirty="0"/>
              <a:t>g)</a:t>
            </a:r>
            <a:r>
              <a:rPr lang="cs-CZ" dirty="0"/>
              <a:t> </a:t>
            </a:r>
            <a:r>
              <a:rPr lang="cs-CZ" b="1" dirty="0"/>
              <a:t>mobilní skupiny</a:t>
            </a:r>
            <a:r>
              <a:rPr lang="cs-CZ" dirty="0"/>
              <a:t>, které provádějí monitorování dávek, dávkových </a:t>
            </a:r>
            <a:r>
              <a:rPr lang="cs-CZ" dirty="0" smtClean="0"/>
              <a:t>příkonů a </a:t>
            </a:r>
            <a:r>
              <a:rPr lang="cs-CZ" dirty="0"/>
              <a:t>aktivity radionuklidů v terénu, odběry vzorků složek životního prostředí a rozmístění a výměnu dozimetrů v sítích termoluminiscenčních dozimetrů,</a:t>
            </a:r>
          </a:p>
          <a:p>
            <a:r>
              <a:rPr lang="cs-CZ" b="1" dirty="0"/>
              <a:t>h) letecké skupiny, </a:t>
            </a:r>
            <a:r>
              <a:rPr lang="cs-CZ" dirty="0"/>
              <a:t>které provádějí monitorování dávek, dávkových </a:t>
            </a:r>
            <a:r>
              <a:rPr lang="cs-CZ" dirty="0" smtClean="0"/>
              <a:t>příkonů a </a:t>
            </a:r>
            <a:r>
              <a:rPr lang="cs-CZ" dirty="0"/>
              <a:t>aktivity radionuklidů v terénu,</a:t>
            </a:r>
          </a:p>
          <a:p>
            <a:r>
              <a:rPr lang="cs-CZ" b="1" dirty="0"/>
              <a:t>i)</a:t>
            </a:r>
            <a:r>
              <a:rPr lang="cs-CZ" dirty="0"/>
              <a:t> </a:t>
            </a:r>
            <a:r>
              <a:rPr lang="cs-CZ" b="1" dirty="0"/>
              <a:t>laboratorní skupiny</a:t>
            </a:r>
            <a:r>
              <a:rPr lang="cs-CZ" dirty="0"/>
              <a:t>, které zajišťují odběry vzorků z životního prostředí, provádějí spektrometrické, popř. radiochemické analýzy vzorků životního prostředí s cílem stanovit v nich aktivity radionuklidů,</a:t>
            </a:r>
          </a:p>
          <a:p>
            <a:r>
              <a:rPr lang="cs-CZ" b="1" dirty="0"/>
              <a:t>j)</a:t>
            </a:r>
            <a:r>
              <a:rPr lang="cs-CZ" dirty="0"/>
              <a:t> </a:t>
            </a:r>
            <a:r>
              <a:rPr lang="cs-CZ" b="1" dirty="0"/>
              <a:t>centrální laboratoř monitorovací sítě</a:t>
            </a:r>
            <a:r>
              <a:rPr lang="cs-CZ" dirty="0"/>
              <a:t>, která koordinuje měření </a:t>
            </a:r>
            <a:r>
              <a:rPr lang="cs-CZ" dirty="0" smtClean="0"/>
              <a:t>vzorků odebraných </a:t>
            </a:r>
            <a:r>
              <a:rPr lang="cs-CZ" dirty="0"/>
              <a:t>laboratorními a mobilními skupinami a zajišťuje vybraná měření těchto vzorků a dále zajišťuje hodnocení výsledků těchto měření s cílem poskytnout podklady pro rozhodování o opatřeních vedoucích ke snížení nebo odvrácení ozáření osob a která koordinuje a zajišťuje měření vnitřní kontaminace osob,</a:t>
            </a:r>
          </a:p>
          <a:p>
            <a:r>
              <a:rPr lang="cs-CZ" b="1" dirty="0"/>
              <a:t>k)</a:t>
            </a:r>
            <a:r>
              <a:rPr lang="cs-CZ" dirty="0"/>
              <a:t> </a:t>
            </a:r>
            <a:r>
              <a:rPr lang="cs-CZ" b="1" dirty="0"/>
              <a:t>meteorologická služba</a:t>
            </a:r>
            <a:r>
              <a:rPr lang="cs-CZ" dirty="0"/>
              <a:t>, která získává meteorologické údaje nezbytné k tomu, aby bylo možno s použitím modelů šíření uniklých radionuklidů v ovzduší provádět vyhodnocení a prognózu vývoje radiační </a:t>
            </a:r>
            <a:r>
              <a:rPr lang="cs-CZ" dirty="0" smtClean="0"/>
              <a:t>situace</a:t>
            </a:r>
            <a:endParaRPr lang="cs-CZ" dirty="0"/>
          </a:p>
        </p:txBody>
      </p:sp>
    </p:spTree>
    <p:extLst>
      <p:ext uri="{BB962C8B-B14F-4D97-AF65-F5344CB8AC3E}">
        <p14:creationId xmlns:p14="http://schemas.microsoft.com/office/powerpoint/2010/main" val="38256761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31032" y="548680"/>
            <a:ext cx="8712968" cy="5693866"/>
          </a:xfrm>
          <a:prstGeom prst="rect">
            <a:avLst/>
          </a:prstGeom>
        </p:spPr>
        <p:txBody>
          <a:bodyPr wrap="square">
            <a:spAutoFit/>
          </a:bodyPr>
          <a:lstStyle/>
          <a:p>
            <a:r>
              <a:rPr lang="cs-CZ" sz="2000" b="1" dirty="0" smtClean="0"/>
              <a:t>2. Pohotovostní </a:t>
            </a:r>
            <a:r>
              <a:rPr lang="cs-CZ" sz="2000" b="1" dirty="0"/>
              <a:t>složky monitorovací sítě tvoří: </a:t>
            </a:r>
            <a:endParaRPr lang="cs-CZ" sz="2000" b="1" dirty="0" smtClean="0"/>
          </a:p>
          <a:p>
            <a:endParaRPr lang="cs-CZ" sz="2000" b="1" dirty="0"/>
          </a:p>
          <a:p>
            <a:r>
              <a:rPr lang="cs-CZ" dirty="0"/>
              <a:t>a</a:t>
            </a:r>
            <a:r>
              <a:rPr lang="cs-CZ" b="1" dirty="0"/>
              <a:t>) mobilní skupiny</a:t>
            </a:r>
            <a:r>
              <a:rPr lang="cs-CZ" dirty="0"/>
              <a:t>, které provádějí monitorování dávek, dávkových </a:t>
            </a:r>
            <a:r>
              <a:rPr lang="cs-CZ" dirty="0" smtClean="0"/>
              <a:t>příkonů a </a:t>
            </a:r>
            <a:r>
              <a:rPr lang="cs-CZ" dirty="0"/>
              <a:t>aktivity radionuklidů v terénu, odběry vzorků složek životního prostředí a rozmístění a výměnu dozimetrů v sítích termoluminiscenčních dozimetrů,</a:t>
            </a:r>
          </a:p>
          <a:p>
            <a:r>
              <a:rPr lang="cs-CZ" dirty="0"/>
              <a:t>b) </a:t>
            </a:r>
            <a:r>
              <a:rPr lang="cs-CZ" b="1" dirty="0"/>
              <a:t>laboratorní skupiny</a:t>
            </a:r>
            <a:r>
              <a:rPr lang="cs-CZ" dirty="0"/>
              <a:t>, které zajišťují odběry vzorků z životního prostředí, provádějí spektrometrické, popř. radiochemické analýzy vzorků životního prostředí s cílem stanovit v nich aktivity radionuklidů,</a:t>
            </a:r>
          </a:p>
          <a:p>
            <a:r>
              <a:rPr lang="cs-CZ" b="1" dirty="0"/>
              <a:t>c)</a:t>
            </a:r>
            <a:r>
              <a:rPr lang="cs-CZ" dirty="0"/>
              <a:t> </a:t>
            </a:r>
            <a:r>
              <a:rPr lang="cs-CZ" b="1" dirty="0"/>
              <a:t>letecké prostředky </a:t>
            </a:r>
            <a:r>
              <a:rPr lang="cs-CZ" dirty="0"/>
              <a:t>průzkumu pro monitorování dávek, dávkových </a:t>
            </a:r>
            <a:r>
              <a:rPr lang="cs-CZ" dirty="0" smtClean="0"/>
              <a:t>příkonů a </a:t>
            </a:r>
            <a:r>
              <a:rPr lang="cs-CZ" dirty="0"/>
              <a:t>aktivity radionuklidů v terénu,</a:t>
            </a:r>
          </a:p>
          <a:p>
            <a:r>
              <a:rPr lang="cs-CZ" b="1" dirty="0"/>
              <a:t>d)</a:t>
            </a:r>
            <a:r>
              <a:rPr lang="cs-CZ" dirty="0"/>
              <a:t> </a:t>
            </a:r>
            <a:r>
              <a:rPr lang="cs-CZ" b="1" dirty="0"/>
              <a:t>měřicí místa kontaminace vody</a:t>
            </a:r>
            <a:r>
              <a:rPr lang="cs-CZ" dirty="0"/>
              <a:t>, kterými jsou prostředky pro stanovení aktivity radionuklidů ve vodě, v říčních sedimentech, ve vodních makrofytech a vzorcích ryb,</a:t>
            </a:r>
          </a:p>
          <a:p>
            <a:r>
              <a:rPr lang="cs-CZ" b="1" dirty="0"/>
              <a:t>e) měřicí místa kontaminace potravin</a:t>
            </a:r>
            <a:r>
              <a:rPr lang="cs-CZ" dirty="0"/>
              <a:t>, kterými jsou prostředky pro stanovení aktivity radionuklidů v článcích potravních řetězců,</a:t>
            </a:r>
          </a:p>
          <a:p>
            <a:r>
              <a:rPr lang="cs-CZ" b="1" dirty="0"/>
              <a:t>f)</a:t>
            </a:r>
            <a:r>
              <a:rPr lang="cs-CZ" dirty="0"/>
              <a:t> </a:t>
            </a:r>
            <a:r>
              <a:rPr lang="cs-CZ" b="1" dirty="0"/>
              <a:t>měřicí místa na hraničních přechodech</a:t>
            </a:r>
            <a:r>
              <a:rPr lang="cs-CZ" dirty="0"/>
              <a:t>, kterými jsou prostředky pro získávání údajů o dávkových příkonech, radionuklidové kontaminaci osob, dopravních prostředků, zboží, předmětů a materiálů,</a:t>
            </a:r>
          </a:p>
          <a:p>
            <a:r>
              <a:rPr lang="cs-CZ" b="1" dirty="0"/>
              <a:t>g)</a:t>
            </a:r>
            <a:r>
              <a:rPr lang="cs-CZ" dirty="0"/>
              <a:t> </a:t>
            </a:r>
            <a:r>
              <a:rPr lang="cs-CZ" b="1" dirty="0"/>
              <a:t>měřicí místa na uzávěrách</a:t>
            </a:r>
            <a:r>
              <a:rPr lang="cs-CZ" dirty="0"/>
              <a:t>, kterými jsou prostředky pro získání </a:t>
            </a:r>
            <a:r>
              <a:rPr lang="cs-CZ" dirty="0" smtClean="0"/>
              <a:t>údajů o </a:t>
            </a:r>
            <a:r>
              <a:rPr lang="cs-CZ" dirty="0"/>
              <a:t>dávkových příkonech a o radionuklidové kontaminaci osob, dopravních prostředků, předmětů a materiálů na hranicích uzavřených oblastí a v okolí místa radiační havárie. </a:t>
            </a:r>
          </a:p>
        </p:txBody>
      </p:sp>
    </p:spTree>
    <p:extLst>
      <p:ext uri="{BB962C8B-B14F-4D97-AF65-F5344CB8AC3E}">
        <p14:creationId xmlns:p14="http://schemas.microsoft.com/office/powerpoint/2010/main" val="2638052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0467" y="764704"/>
            <a:ext cx="8784976" cy="4524315"/>
          </a:xfrm>
          <a:prstGeom prst="rect">
            <a:avLst/>
          </a:prstGeom>
        </p:spPr>
        <p:txBody>
          <a:bodyPr wrap="square">
            <a:spAutoFit/>
          </a:bodyPr>
          <a:lstStyle/>
          <a:p>
            <a:r>
              <a:rPr lang="cs-CZ" b="1" dirty="0" smtClean="0"/>
              <a:t>Monitorovací </a:t>
            </a:r>
            <a:r>
              <a:rPr lang="cs-CZ" b="1" dirty="0"/>
              <a:t>síť pracuje v normálním režimu a v havarijním režimu. </a:t>
            </a:r>
            <a:endParaRPr lang="cs-CZ" b="1" dirty="0" smtClean="0"/>
          </a:p>
          <a:p>
            <a:endParaRPr lang="cs-CZ" b="1" dirty="0" smtClean="0"/>
          </a:p>
          <a:p>
            <a:endParaRPr lang="cs-CZ" b="1" dirty="0"/>
          </a:p>
          <a:p>
            <a:pPr marL="342900" indent="-342900">
              <a:buAutoNum type="arabicPeriod"/>
            </a:pPr>
            <a:r>
              <a:rPr lang="cs-CZ" b="1" dirty="0" smtClean="0"/>
              <a:t>Normální </a:t>
            </a:r>
            <a:r>
              <a:rPr lang="cs-CZ" b="1" dirty="0"/>
              <a:t>režim </a:t>
            </a:r>
            <a:endParaRPr lang="cs-CZ" b="1" dirty="0" smtClean="0"/>
          </a:p>
          <a:p>
            <a:pPr marL="342900" indent="-342900">
              <a:buAutoNum type="arabicPeriod"/>
            </a:pPr>
            <a:endParaRPr lang="cs-CZ" dirty="0"/>
          </a:p>
          <a:p>
            <a:pPr marL="285750" indent="-285750">
              <a:buFont typeface="Arial" pitchFamily="34" charset="0"/>
              <a:buChar char="•"/>
            </a:pPr>
            <a:r>
              <a:rPr lang="cs-CZ" dirty="0" smtClean="0"/>
              <a:t>je </a:t>
            </a:r>
            <a:r>
              <a:rPr lang="cs-CZ" dirty="0"/>
              <a:t>monitorováním za </a:t>
            </a:r>
            <a:r>
              <a:rPr lang="cs-CZ" b="1" dirty="0"/>
              <a:t>obvyklé radiační situace </a:t>
            </a:r>
            <a:r>
              <a:rPr lang="cs-CZ" dirty="0" smtClean="0"/>
              <a:t>a podílejí </a:t>
            </a:r>
            <a:r>
              <a:rPr lang="cs-CZ" dirty="0"/>
              <a:t>se na něm stálé složky monitorovací </a:t>
            </a:r>
            <a:r>
              <a:rPr lang="cs-CZ" dirty="0" smtClean="0"/>
              <a:t>sítě. Monitorování </a:t>
            </a:r>
            <a:r>
              <a:rPr lang="cs-CZ" dirty="0"/>
              <a:t>je zaměřeno zejména na sledování časové a prostorové distribuce dávek, dávkových příkonů a aktivity radionuklidů ve </a:t>
            </a:r>
            <a:r>
              <a:rPr lang="cs-CZ" dirty="0" smtClean="0"/>
              <a:t>složkách životního </a:t>
            </a:r>
            <a:r>
              <a:rPr lang="cs-CZ" dirty="0"/>
              <a:t>prostředí za účelem stanovení dlouhodobých trendů a včasného zjištění odchylek od nich a slouží zároveň k udržování organizační, technické a personální připravenosti složek monitorovací sítě k monitorování v havarijním </a:t>
            </a:r>
            <a:r>
              <a:rPr lang="cs-CZ" dirty="0" smtClean="0"/>
              <a:t>režimu</a:t>
            </a:r>
          </a:p>
          <a:p>
            <a:pPr marL="285750" indent="-285750">
              <a:buFont typeface="Arial" pitchFamily="34" charset="0"/>
              <a:buChar char="•"/>
            </a:pPr>
            <a:endParaRPr lang="cs-CZ" dirty="0"/>
          </a:p>
          <a:p>
            <a:pPr marL="285750" indent="-285750">
              <a:buFont typeface="Arial" pitchFamily="34" charset="0"/>
              <a:buChar char="•"/>
            </a:pPr>
            <a:r>
              <a:rPr lang="cs-CZ" dirty="0" smtClean="0"/>
              <a:t>monitorování </a:t>
            </a:r>
            <a:r>
              <a:rPr lang="cs-CZ" dirty="0"/>
              <a:t>provádějí složky monitorovací sítě </a:t>
            </a:r>
            <a:endParaRPr lang="cs-CZ" dirty="0" smtClean="0"/>
          </a:p>
          <a:p>
            <a:pPr marL="285750" indent="-285750">
              <a:buFont typeface="Arial" pitchFamily="34" charset="0"/>
              <a:buChar char="•"/>
            </a:pPr>
            <a:endParaRPr lang="cs-CZ" dirty="0"/>
          </a:p>
          <a:p>
            <a:pPr marL="285750" indent="-285750">
              <a:buFont typeface="Arial" pitchFamily="34" charset="0"/>
              <a:buChar char="•"/>
            </a:pPr>
            <a:r>
              <a:rPr lang="cs-CZ" dirty="0" smtClean="0"/>
              <a:t>monitorování </a:t>
            </a:r>
            <a:r>
              <a:rPr lang="cs-CZ" dirty="0"/>
              <a:t>v normálním režimu v období po radiační havárii slouží </a:t>
            </a:r>
            <a:r>
              <a:rPr lang="cs-CZ" dirty="0" smtClean="0"/>
              <a:t>též k </a:t>
            </a:r>
            <a:r>
              <a:rPr lang="cs-CZ" dirty="0"/>
              <a:t>hodnocení jejích dlouhodobých vlivů.</a:t>
            </a:r>
          </a:p>
        </p:txBody>
      </p:sp>
    </p:spTree>
    <p:extLst>
      <p:ext uri="{BB962C8B-B14F-4D97-AF65-F5344CB8AC3E}">
        <p14:creationId xmlns:p14="http://schemas.microsoft.com/office/powerpoint/2010/main" val="14901456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3528" y="188640"/>
            <a:ext cx="8568952" cy="6186309"/>
          </a:xfrm>
          <a:prstGeom prst="rect">
            <a:avLst/>
          </a:prstGeom>
        </p:spPr>
        <p:txBody>
          <a:bodyPr wrap="square">
            <a:spAutoFit/>
          </a:bodyPr>
          <a:lstStyle/>
          <a:p>
            <a:r>
              <a:rPr lang="cs-CZ" b="1" dirty="0" smtClean="0"/>
              <a:t>2. Havarijní </a:t>
            </a:r>
            <a:r>
              <a:rPr lang="cs-CZ" b="1" dirty="0"/>
              <a:t>režim </a:t>
            </a:r>
            <a:endParaRPr lang="cs-CZ" b="1" dirty="0" smtClean="0"/>
          </a:p>
          <a:p>
            <a:endParaRPr lang="cs-CZ" dirty="0"/>
          </a:p>
          <a:p>
            <a:pPr marL="285750" indent="-285750">
              <a:buFont typeface="Arial" pitchFamily="34" charset="0"/>
              <a:buChar char="•"/>
            </a:pPr>
            <a:r>
              <a:rPr lang="cs-CZ" dirty="0" smtClean="0"/>
              <a:t>je </a:t>
            </a:r>
            <a:r>
              <a:rPr lang="cs-CZ" dirty="0"/>
              <a:t>monitorováním za radiační mimořádné situace </a:t>
            </a:r>
            <a:r>
              <a:rPr lang="cs-CZ" b="1" dirty="0"/>
              <a:t>nebo při podezření na její vznik</a:t>
            </a:r>
            <a:r>
              <a:rPr lang="cs-CZ" dirty="0"/>
              <a:t> a</a:t>
            </a:r>
          </a:p>
          <a:p>
            <a:r>
              <a:rPr lang="cs-CZ" dirty="0" smtClean="0"/>
              <a:t>podílejí </a:t>
            </a:r>
            <a:r>
              <a:rPr lang="cs-CZ" dirty="0"/>
              <a:t>se na něm stálé i pohotovostní složky monitorovací sítě</a:t>
            </a:r>
            <a:r>
              <a:rPr lang="cs-CZ" dirty="0" smtClean="0"/>
              <a:t>,</a:t>
            </a:r>
            <a:endParaRPr lang="cs-CZ" dirty="0"/>
          </a:p>
          <a:p>
            <a:pPr marL="285750" indent="-285750">
              <a:buFont typeface="Arial" pitchFamily="34" charset="0"/>
              <a:buChar char="•"/>
            </a:pPr>
            <a:r>
              <a:rPr lang="cs-CZ" dirty="0" smtClean="0"/>
              <a:t>monitorování </a:t>
            </a:r>
            <a:r>
              <a:rPr lang="cs-CZ" dirty="0"/>
              <a:t>v havarijním režimu je zaměřeno zejména na</a:t>
            </a:r>
            <a:r>
              <a:rPr lang="cs-CZ" dirty="0" smtClean="0"/>
              <a:t>:</a:t>
            </a:r>
          </a:p>
          <a:p>
            <a:pPr marL="285750" indent="-285750">
              <a:buFont typeface="Arial" pitchFamily="34" charset="0"/>
              <a:buChar char="•"/>
            </a:pPr>
            <a:endParaRPr lang="cs-CZ" dirty="0"/>
          </a:p>
          <a:p>
            <a:pPr marL="342900" indent="-342900">
              <a:buFont typeface="+mj-lt"/>
              <a:buAutoNum type="arabicPeriod"/>
            </a:pPr>
            <a:r>
              <a:rPr lang="cs-CZ" b="1" dirty="0" smtClean="0"/>
              <a:t>potvrzení </a:t>
            </a:r>
            <a:r>
              <a:rPr lang="cs-CZ" b="1" dirty="0"/>
              <a:t>vzniku </a:t>
            </a:r>
            <a:r>
              <a:rPr lang="cs-CZ" dirty="0"/>
              <a:t>radiační mimořádné situace; jedná-li se o radiační mimořádnou situaci vzniklou na území České republiky, i na odhad dalšího vývoje radiační havárie a šíření radionuklidů v okolí jaderného zařízení nebo pracoviště IV. kategorie, na němž k radiační havárii došlo</a:t>
            </a:r>
            <a:r>
              <a:rPr lang="cs-CZ" dirty="0" smtClean="0"/>
              <a:t>,</a:t>
            </a:r>
          </a:p>
          <a:p>
            <a:pPr marL="342900" indent="-342900">
              <a:buFont typeface="+mj-lt"/>
              <a:buAutoNum type="arabicPeriod"/>
            </a:pPr>
            <a:endParaRPr lang="cs-CZ" dirty="0"/>
          </a:p>
          <a:p>
            <a:pPr marL="342900" indent="-342900">
              <a:buFont typeface="+mj-lt"/>
              <a:buAutoNum type="arabicPeriod"/>
            </a:pPr>
            <a:r>
              <a:rPr lang="cs-CZ" b="1" dirty="0" smtClean="0"/>
              <a:t>identifikaci</a:t>
            </a:r>
            <a:r>
              <a:rPr lang="cs-CZ" dirty="0" smtClean="0"/>
              <a:t> </a:t>
            </a:r>
            <a:r>
              <a:rPr lang="cs-CZ" dirty="0"/>
              <a:t>a charakterizaci nastalého úniku, </a:t>
            </a:r>
            <a:endParaRPr lang="cs-CZ" dirty="0" smtClean="0"/>
          </a:p>
          <a:p>
            <a:pPr marL="342900" indent="-342900">
              <a:buFont typeface="+mj-lt"/>
              <a:buAutoNum type="arabicPeriod"/>
            </a:pPr>
            <a:endParaRPr lang="cs-CZ" b="1" dirty="0"/>
          </a:p>
          <a:p>
            <a:pPr marL="342900" indent="-342900">
              <a:buFont typeface="+mj-lt"/>
              <a:buAutoNum type="arabicPeriod"/>
            </a:pPr>
            <a:r>
              <a:rPr lang="cs-CZ" b="1" dirty="0" smtClean="0"/>
              <a:t>odhad </a:t>
            </a:r>
            <a:r>
              <a:rPr lang="cs-CZ" b="1" dirty="0"/>
              <a:t>dávek osob</a:t>
            </a:r>
            <a:r>
              <a:rPr lang="cs-CZ" dirty="0" smtClean="0"/>
              <a:t>,</a:t>
            </a:r>
          </a:p>
          <a:p>
            <a:pPr marL="342900" indent="-342900">
              <a:buFont typeface="+mj-lt"/>
              <a:buAutoNum type="arabicPeriod"/>
            </a:pPr>
            <a:endParaRPr lang="cs-CZ" b="1" dirty="0"/>
          </a:p>
          <a:p>
            <a:pPr marL="342900" indent="-342900">
              <a:buFont typeface="+mj-lt"/>
              <a:buAutoNum type="arabicPeriod"/>
            </a:pPr>
            <a:r>
              <a:rPr lang="cs-CZ" b="1" dirty="0" smtClean="0"/>
              <a:t>hodnocení </a:t>
            </a:r>
            <a:r>
              <a:rPr lang="cs-CZ" b="1" dirty="0"/>
              <a:t>vzniklé radiační situace </a:t>
            </a:r>
            <a:r>
              <a:rPr lang="cs-CZ" dirty="0"/>
              <a:t>a přípravu podkladů pro rozhodování o opatřeních vedoucích ke snížení nebo k odvrácení ozáření osob, </a:t>
            </a:r>
            <a:r>
              <a:rPr lang="cs-CZ" dirty="0" smtClean="0"/>
              <a:t>včetně určení </a:t>
            </a:r>
            <a:r>
              <a:rPr lang="cs-CZ" dirty="0"/>
              <a:t>území, kde jsou tato opatření z hlediska vzniklé radiační mimořádné situace doporučována</a:t>
            </a:r>
            <a:r>
              <a:rPr lang="cs-CZ" dirty="0" smtClean="0"/>
              <a:t>,</a:t>
            </a:r>
          </a:p>
          <a:p>
            <a:pPr marL="342900" indent="-342900">
              <a:buFont typeface="+mj-lt"/>
              <a:buAutoNum type="arabicPeriod"/>
            </a:pPr>
            <a:endParaRPr lang="cs-CZ" dirty="0"/>
          </a:p>
          <a:p>
            <a:pPr marL="342900" indent="-342900">
              <a:buFont typeface="+mj-lt"/>
              <a:buAutoNum type="arabicPeriod"/>
            </a:pPr>
            <a:r>
              <a:rPr lang="cs-CZ" b="1" dirty="0" smtClean="0"/>
              <a:t>hodnocení </a:t>
            </a:r>
            <a:r>
              <a:rPr lang="cs-CZ" b="1" dirty="0"/>
              <a:t>účinnosti realizovaných ochranných opatření</a:t>
            </a:r>
            <a:r>
              <a:rPr lang="cs-CZ" b="1" dirty="0" smtClean="0"/>
              <a:t>,</a:t>
            </a:r>
          </a:p>
          <a:p>
            <a:pPr marL="342900" indent="-342900">
              <a:buFont typeface="+mj-lt"/>
              <a:buAutoNum type="arabicPeriod"/>
            </a:pPr>
            <a:endParaRPr lang="cs-CZ" dirty="0"/>
          </a:p>
          <a:p>
            <a:pPr marL="342900" indent="-342900">
              <a:buFont typeface="+mj-lt"/>
              <a:buAutoNum type="arabicPeriod"/>
            </a:pPr>
            <a:r>
              <a:rPr lang="cs-CZ" b="1" dirty="0" smtClean="0"/>
              <a:t>předpověď </a:t>
            </a:r>
            <a:r>
              <a:rPr lang="cs-CZ" b="1" dirty="0"/>
              <a:t>vývoje radiační situace</a:t>
            </a:r>
            <a:r>
              <a:rPr lang="cs-CZ" dirty="0"/>
              <a:t>,</a:t>
            </a:r>
          </a:p>
        </p:txBody>
      </p:sp>
    </p:spTree>
    <p:extLst>
      <p:ext uri="{BB962C8B-B14F-4D97-AF65-F5344CB8AC3E}">
        <p14:creationId xmlns:p14="http://schemas.microsoft.com/office/powerpoint/2010/main" val="20291368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20605" y="764704"/>
            <a:ext cx="8712968" cy="3416320"/>
          </a:xfrm>
          <a:prstGeom prst="rect">
            <a:avLst/>
          </a:prstGeom>
        </p:spPr>
        <p:txBody>
          <a:bodyPr wrap="square">
            <a:spAutoFit/>
          </a:bodyPr>
          <a:lstStyle/>
          <a:p>
            <a:r>
              <a:rPr lang="cs-CZ" b="1" dirty="0"/>
              <a:t>M</a:t>
            </a:r>
            <a:r>
              <a:rPr lang="cs-CZ" b="1" dirty="0" smtClean="0"/>
              <a:t>onitorování </a:t>
            </a:r>
            <a:r>
              <a:rPr lang="cs-CZ" b="1" dirty="0"/>
              <a:t>v havarijním režimu probíhá ve dvou </a:t>
            </a:r>
            <a:r>
              <a:rPr lang="cs-CZ" b="1" dirty="0" smtClean="0"/>
              <a:t>fázích:</a:t>
            </a:r>
          </a:p>
          <a:p>
            <a:endParaRPr lang="cs-CZ" dirty="0"/>
          </a:p>
          <a:p>
            <a:pPr marL="342900" indent="-342900">
              <a:buFont typeface="+mj-lt"/>
              <a:buAutoNum type="arabicPeriod"/>
            </a:pPr>
            <a:r>
              <a:rPr lang="cs-CZ" dirty="0" smtClean="0"/>
              <a:t>první fáze zahrnuje </a:t>
            </a:r>
            <a:r>
              <a:rPr lang="cs-CZ" dirty="0"/>
              <a:t>období před únikem radionuklidů do životního prostředí, období, kdy radionuklidy unikají do životního prostředí, a období těsně po ukončení úniku a používají se především </a:t>
            </a:r>
            <a:r>
              <a:rPr lang="cs-CZ" b="1" dirty="0"/>
              <a:t>jednodušší metody monitorování</a:t>
            </a:r>
            <a:r>
              <a:rPr lang="cs-CZ" dirty="0"/>
              <a:t>, zejména měření dávkových příkonů a dávek; monitorování je zaměřeno na rychlé získání podkladů pro rozhodování o neodkladných ochranných </a:t>
            </a:r>
            <a:r>
              <a:rPr lang="cs-CZ" dirty="0" smtClean="0"/>
              <a:t>opatřeních,</a:t>
            </a:r>
          </a:p>
          <a:p>
            <a:pPr marL="342900" indent="-342900">
              <a:buFont typeface="+mj-lt"/>
              <a:buAutoNum type="arabicPeriod"/>
            </a:pPr>
            <a:endParaRPr lang="cs-CZ" dirty="0"/>
          </a:p>
          <a:p>
            <a:pPr marL="342900" indent="-342900">
              <a:buFont typeface="+mj-lt"/>
              <a:buAutoNum type="arabicPeriod"/>
            </a:pPr>
            <a:r>
              <a:rPr lang="cs-CZ" dirty="0" smtClean="0"/>
              <a:t>druhá fáze </a:t>
            </a:r>
            <a:r>
              <a:rPr lang="cs-CZ" dirty="0"/>
              <a:t>zahrnuje období po ukončení úniku, a používají se </a:t>
            </a:r>
            <a:r>
              <a:rPr lang="cs-CZ" b="1" dirty="0"/>
              <a:t>náročnější a citlivé metody </a:t>
            </a:r>
            <a:r>
              <a:rPr lang="cs-CZ" dirty="0"/>
              <a:t>zaměřené na stanovení aktivit </a:t>
            </a:r>
            <a:r>
              <a:rPr lang="cs-CZ" dirty="0" smtClean="0"/>
              <a:t>radionuklidů ve </a:t>
            </a:r>
            <a:r>
              <a:rPr lang="cs-CZ" dirty="0"/>
              <a:t>složkách životního prostředí, monitorování je zaměřeno na získání podkladů pro rozhodování o následných ochranných </a:t>
            </a:r>
            <a:r>
              <a:rPr lang="cs-CZ" dirty="0" smtClean="0"/>
              <a:t>opatřeních</a:t>
            </a:r>
            <a:endParaRPr lang="cs-CZ" dirty="0"/>
          </a:p>
        </p:txBody>
      </p:sp>
    </p:spTree>
    <p:extLst>
      <p:ext uri="{BB962C8B-B14F-4D97-AF65-F5344CB8AC3E}">
        <p14:creationId xmlns:p14="http://schemas.microsoft.com/office/powerpoint/2010/main" val="22388732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04" y="404665"/>
            <a:ext cx="8164404" cy="645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6071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655878"/>
            <a:ext cx="8709964" cy="536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44722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51" y="188640"/>
            <a:ext cx="8666567" cy="4726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335" y="4554117"/>
            <a:ext cx="8381810" cy="2119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3412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332656"/>
            <a:ext cx="8363272" cy="5793507"/>
          </a:xfrm>
        </p:spPr>
        <p:txBody>
          <a:bodyPr>
            <a:noAutofit/>
          </a:bodyPr>
          <a:lstStyle/>
          <a:p>
            <a:pPr marL="0" indent="0">
              <a:buNone/>
            </a:pPr>
            <a:r>
              <a:rPr lang="cs-CZ" sz="1800" b="1" dirty="0"/>
              <a:t>Neřízená řetězová reakce - jaderný </a:t>
            </a:r>
            <a:r>
              <a:rPr lang="cs-CZ" sz="1800" b="1" dirty="0" smtClean="0"/>
              <a:t>výbuch</a:t>
            </a:r>
          </a:p>
          <a:p>
            <a:endParaRPr lang="cs-CZ" sz="1800" b="1" dirty="0"/>
          </a:p>
          <a:p>
            <a:r>
              <a:rPr lang="cs-CZ" sz="1600" dirty="0" smtClean="0"/>
              <a:t>Řetězová </a:t>
            </a:r>
            <a:r>
              <a:rPr lang="cs-CZ" sz="1600" dirty="0"/>
              <a:t>jaderná reakce může probíhat buď </a:t>
            </a:r>
            <a:r>
              <a:rPr lang="cs-CZ" sz="1600" b="1" dirty="0"/>
              <a:t>řízeně</a:t>
            </a:r>
            <a:r>
              <a:rPr lang="cs-CZ" sz="1600" dirty="0"/>
              <a:t> </a:t>
            </a:r>
            <a:r>
              <a:rPr lang="cs-CZ" sz="1600" dirty="0" smtClean="0"/>
              <a:t>- </a:t>
            </a:r>
            <a:r>
              <a:rPr lang="cs-CZ" sz="1600" b="1" dirty="0" smtClean="0"/>
              <a:t>jaderné reaktory </a:t>
            </a:r>
            <a:r>
              <a:rPr lang="cs-CZ" sz="1600" dirty="0"/>
              <a:t>nebo </a:t>
            </a:r>
            <a:r>
              <a:rPr lang="cs-CZ" sz="1600" b="1" dirty="0"/>
              <a:t>explozivně</a:t>
            </a:r>
            <a:r>
              <a:rPr lang="cs-CZ" sz="1600" dirty="0"/>
              <a:t> - tak je tomu u zločinného zneužití jaderné energie pro válečné účely v </a:t>
            </a:r>
            <a:r>
              <a:rPr lang="cs-CZ" sz="1600" b="1" dirty="0"/>
              <a:t>jaderné bombě</a:t>
            </a:r>
            <a:r>
              <a:rPr lang="cs-CZ" sz="1600" dirty="0"/>
              <a:t>, zvané často též nepřesně "</a:t>
            </a:r>
            <a:r>
              <a:rPr lang="cs-CZ" sz="1600" i="1" dirty="0"/>
              <a:t>atomová bomba</a:t>
            </a:r>
            <a:r>
              <a:rPr lang="cs-CZ" sz="1600" dirty="0"/>
              <a:t>". </a:t>
            </a:r>
            <a:endParaRPr lang="cs-CZ" sz="1600" dirty="0" smtClean="0"/>
          </a:p>
          <a:p>
            <a:r>
              <a:rPr lang="cs-CZ" sz="1600" dirty="0" smtClean="0"/>
              <a:t>Štěpný </a:t>
            </a:r>
            <a:r>
              <a:rPr lang="cs-CZ" sz="1600" dirty="0"/>
              <a:t>materiál (uran </a:t>
            </a:r>
            <a:r>
              <a:rPr lang="cs-CZ" sz="1600" baseline="30000" dirty="0"/>
              <a:t>235</a:t>
            </a:r>
            <a:r>
              <a:rPr lang="cs-CZ" sz="1600" dirty="0"/>
              <a:t>U nebo plutonium </a:t>
            </a:r>
            <a:r>
              <a:rPr lang="cs-CZ" sz="1600" baseline="30000" dirty="0"/>
              <a:t>239</a:t>
            </a:r>
            <a:r>
              <a:rPr lang="cs-CZ" sz="1600" dirty="0"/>
              <a:t>Pu) je v bombě v klidovém stavu rozdělen do několika </a:t>
            </a:r>
            <a:r>
              <a:rPr lang="cs-CZ" sz="1600" dirty="0" smtClean="0"/>
              <a:t>částí, </a:t>
            </a:r>
            <a:r>
              <a:rPr lang="cs-CZ" sz="1600" dirty="0"/>
              <a:t>z nichž každá má se svém objemu </a:t>
            </a:r>
            <a:r>
              <a:rPr lang="cs-CZ" sz="1600" b="1" dirty="0" err="1"/>
              <a:t>podkritické</a:t>
            </a:r>
            <a:r>
              <a:rPr lang="cs-CZ" sz="1600" dirty="0"/>
              <a:t> množství. </a:t>
            </a:r>
            <a:endParaRPr lang="cs-CZ" sz="1600" dirty="0" smtClean="0"/>
          </a:p>
          <a:p>
            <a:r>
              <a:rPr lang="cs-CZ" sz="1600" dirty="0" smtClean="0"/>
              <a:t>Exploze </a:t>
            </a:r>
            <a:r>
              <a:rPr lang="cs-CZ" sz="1600" dirty="0"/>
              <a:t>se vyvolá tím, že tyto segmenty se k sobě rychle přiblíží (výbuchem vhodné chemické výbušniny se "vstřelí" do sebe), čímž se vytvoří </a:t>
            </a:r>
            <a:r>
              <a:rPr lang="cs-CZ" sz="1600" b="1" dirty="0"/>
              <a:t>nadkritické</a:t>
            </a:r>
            <a:r>
              <a:rPr lang="cs-CZ" sz="1600" dirty="0"/>
              <a:t> </a:t>
            </a:r>
            <a:r>
              <a:rPr lang="cs-CZ" sz="1600" dirty="0" smtClean="0"/>
              <a:t>množství.</a:t>
            </a:r>
          </a:p>
          <a:p>
            <a:r>
              <a:rPr lang="cs-CZ" sz="1600" dirty="0" smtClean="0"/>
              <a:t>Při </a:t>
            </a:r>
            <a:r>
              <a:rPr lang="cs-CZ" sz="1600" dirty="0"/>
              <a:t>rychlém dosažení kritického množství pak ihned dojde k </a:t>
            </a:r>
            <a:r>
              <a:rPr lang="cs-CZ" sz="1600" b="1" dirty="0"/>
              <a:t>jadernému výbuchu</a:t>
            </a:r>
            <a:r>
              <a:rPr lang="cs-CZ" sz="1600" dirty="0"/>
              <a:t>, neboť malé množství neutronů, které je vždy v materiálu přítomno </a:t>
            </a:r>
            <a:r>
              <a:rPr lang="cs-CZ" sz="1600" dirty="0" smtClean="0"/>
              <a:t>iniciuje </a:t>
            </a:r>
            <a:r>
              <a:rPr lang="cs-CZ" sz="1600" dirty="0"/>
              <a:t>lavinovitý rozběh řetězové </a:t>
            </a:r>
            <a:r>
              <a:rPr lang="cs-CZ" sz="1600" dirty="0" smtClean="0"/>
              <a:t>reakce, </a:t>
            </a:r>
            <a:r>
              <a:rPr lang="cs-CZ" sz="1600" dirty="0"/>
              <a:t>při níž se během cca </a:t>
            </a:r>
            <a:r>
              <a:rPr lang="cs-CZ" sz="1600" dirty="0" smtClean="0"/>
              <a:t>10</a:t>
            </a:r>
            <a:r>
              <a:rPr lang="cs-CZ" sz="1600" baseline="30000" dirty="0" smtClean="0"/>
              <a:t>-6 </a:t>
            </a:r>
            <a:r>
              <a:rPr lang="cs-CZ" sz="1600" dirty="0" smtClean="0"/>
              <a:t>sekundy </a:t>
            </a:r>
            <a:r>
              <a:rPr lang="cs-CZ" sz="1600" dirty="0"/>
              <a:t>rozštěpí téměř všechna jádra a explozivně se uvolní </a:t>
            </a:r>
            <a:r>
              <a:rPr lang="cs-CZ" sz="1600" b="1" dirty="0"/>
              <a:t>velké množství energie</a:t>
            </a:r>
            <a:r>
              <a:rPr lang="cs-CZ" sz="1600" dirty="0"/>
              <a:t> (z 1kg uranu se uvolní energie asi 2.10</a:t>
            </a:r>
            <a:r>
              <a:rPr lang="cs-CZ" sz="1600" baseline="30000" dirty="0"/>
              <a:t>7</a:t>
            </a:r>
            <a:r>
              <a:rPr lang="cs-CZ" sz="1600" dirty="0"/>
              <a:t>kJ, což odpovídá výbuchu asi 20 000 tun klasické výbušniny trinitrotoluenu). </a:t>
            </a:r>
            <a:endParaRPr lang="cs-CZ" sz="1600" dirty="0" smtClean="0"/>
          </a:p>
          <a:p>
            <a:r>
              <a:rPr lang="cs-CZ" sz="1600" dirty="0" smtClean="0"/>
              <a:t>Štěpný </a:t>
            </a:r>
            <a:r>
              <a:rPr lang="cs-CZ" sz="1600" dirty="0"/>
              <a:t>materiál je v jaderné bombě obklopen masivním obalem, který slouží jednak jako reflektor neutronů, jednak svou mechanickou pevností udržuje štěpící se materiál co nejdéle pohromadě, aby se naráz stačilo rozštěpit co největší množství </a:t>
            </a:r>
            <a:r>
              <a:rPr lang="cs-CZ" sz="1600" dirty="0" smtClean="0"/>
              <a:t>materiálu. </a:t>
            </a:r>
          </a:p>
          <a:p>
            <a:r>
              <a:rPr lang="cs-CZ" sz="1600" dirty="0" smtClean="0"/>
              <a:t>Teplota </a:t>
            </a:r>
            <a:r>
              <a:rPr lang="cs-CZ" sz="1600" dirty="0"/>
              <a:t>při výbuchu dosahuje řádově 10</a:t>
            </a:r>
            <a:r>
              <a:rPr lang="cs-CZ" sz="1600" baseline="30000" dirty="0"/>
              <a:t>7</a:t>
            </a:r>
            <a:r>
              <a:rPr lang="cs-CZ" sz="1600" dirty="0"/>
              <a:t>°C a výbuch je doprovázen </a:t>
            </a:r>
            <a:r>
              <a:rPr lang="cs-CZ" sz="1600" b="1" dirty="0"/>
              <a:t>intenzívním ionizujícím zářením</a:t>
            </a:r>
            <a:r>
              <a:rPr lang="cs-CZ" sz="1600" dirty="0"/>
              <a:t> a </a:t>
            </a:r>
            <a:r>
              <a:rPr lang="cs-CZ" sz="1600" b="1" dirty="0"/>
              <a:t>rozsáhlou radioaktivní kontaminací</a:t>
            </a:r>
            <a:r>
              <a:rPr lang="cs-CZ" sz="1600" dirty="0"/>
              <a:t> štěpnými produkty, což násobí ničivé a smrtící účinky vlastní exploze</a:t>
            </a:r>
            <a:r>
              <a:rPr lang="cs-CZ" sz="1600" dirty="0" smtClean="0"/>
              <a:t>.</a:t>
            </a:r>
          </a:p>
          <a:p>
            <a:r>
              <a:rPr lang="cs-CZ" sz="1600" dirty="0" smtClean="0"/>
              <a:t>Rychlost </a:t>
            </a:r>
            <a:r>
              <a:rPr lang="cs-CZ" sz="1600" dirty="0"/>
              <a:t>narůstání řetězové reakce </a:t>
            </a:r>
            <a:r>
              <a:rPr lang="cs-CZ" sz="1600" dirty="0" smtClean="0"/>
              <a:t>je </a:t>
            </a:r>
            <a:r>
              <a:rPr lang="cs-CZ" sz="1600" dirty="0"/>
              <a:t>neobyčejně vysoká - má charakter </a:t>
            </a:r>
            <a:r>
              <a:rPr lang="cs-CZ" sz="1600" b="1" dirty="0"/>
              <a:t>prudké exploze</a:t>
            </a:r>
            <a:r>
              <a:rPr lang="cs-CZ" sz="1600" dirty="0"/>
              <a:t>.</a:t>
            </a:r>
            <a:br>
              <a:rPr lang="cs-CZ" sz="1600" dirty="0"/>
            </a:br>
            <a:endParaRPr lang="cs-CZ" sz="1600" dirty="0"/>
          </a:p>
        </p:txBody>
      </p:sp>
    </p:spTree>
    <p:extLst>
      <p:ext uri="{BB962C8B-B14F-4D97-AF65-F5344CB8AC3E}">
        <p14:creationId xmlns:p14="http://schemas.microsoft.com/office/powerpoint/2010/main" val="10088632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580" y="206774"/>
            <a:ext cx="8136904"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41037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04664"/>
            <a:ext cx="8472819"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812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76672"/>
            <a:ext cx="8772955"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514" y="5950851"/>
            <a:ext cx="8454947" cy="475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514" y="6237312"/>
            <a:ext cx="9386509" cy="527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70023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16632"/>
            <a:ext cx="8712968" cy="3096344"/>
          </a:xfrm>
        </p:spPr>
        <p:txBody>
          <a:bodyPr>
            <a:normAutofit/>
          </a:bodyPr>
          <a:lstStyle/>
          <a:p>
            <a:pPr algn="l"/>
            <a:r>
              <a:rPr lang="cs-CZ" sz="1800" b="1" dirty="0" smtClean="0"/>
              <a:t/>
            </a:r>
            <a:br>
              <a:rPr lang="cs-CZ" sz="1800" b="1" dirty="0" smtClean="0"/>
            </a:br>
            <a:r>
              <a:rPr lang="cs-CZ" sz="1800" b="1" dirty="0" smtClean="0"/>
              <a:t>B/ Slučování </a:t>
            </a:r>
            <a:r>
              <a:rPr lang="cs-CZ" sz="1800" b="1" dirty="0"/>
              <a:t>atomových jader. Termojaderné reakce</a:t>
            </a:r>
            <a:r>
              <a:rPr lang="cs-CZ" sz="1800" b="1" dirty="0" smtClean="0"/>
              <a:t>.</a:t>
            </a:r>
            <a:br>
              <a:rPr lang="cs-CZ" sz="1800" b="1" dirty="0" smtClean="0"/>
            </a:br>
            <a:r>
              <a:rPr lang="cs-CZ" sz="1300" b="1" dirty="0"/>
              <a:t/>
            </a:r>
            <a:br>
              <a:rPr lang="cs-CZ" sz="1300" b="1" dirty="0"/>
            </a:br>
            <a:r>
              <a:rPr lang="cs-CZ" sz="1600" dirty="0" smtClean="0"/>
              <a:t>Druhou </a:t>
            </a:r>
            <a:r>
              <a:rPr lang="cs-CZ" sz="1600" dirty="0"/>
              <a:t>cestou, jak získat energii při jaderných reakcích, je </a:t>
            </a:r>
            <a:r>
              <a:rPr lang="cs-CZ" sz="1600" b="1" dirty="0"/>
              <a:t>syntéza</a:t>
            </a:r>
            <a:r>
              <a:rPr lang="cs-CZ" sz="1600" dirty="0"/>
              <a:t> (spojování, fúze) </a:t>
            </a:r>
            <a:r>
              <a:rPr lang="cs-CZ" sz="1600" b="1" dirty="0"/>
              <a:t>jader lehkých prvků</a:t>
            </a:r>
            <a:r>
              <a:rPr lang="cs-CZ" sz="1600" dirty="0"/>
              <a:t> na prvky těžší. </a:t>
            </a:r>
            <a:r>
              <a:rPr lang="cs-CZ" sz="1600" dirty="0" smtClean="0"/>
              <a:t/>
            </a:r>
            <a:br>
              <a:rPr lang="cs-CZ" sz="1600" dirty="0" smtClean="0"/>
            </a:br>
            <a:r>
              <a:rPr lang="cs-CZ" sz="1600" dirty="0" smtClean="0"/>
              <a:t>Uvolňuje </a:t>
            </a:r>
            <a:r>
              <a:rPr lang="cs-CZ" sz="1600" dirty="0"/>
              <a:t>se přitom velké množství vazbové energie, neboť středně těžká jádra mají mnohem vyšší vazbovou energii nukleonů než jádra </a:t>
            </a:r>
            <a:r>
              <a:rPr lang="cs-CZ" sz="1600" dirty="0" smtClean="0"/>
              <a:t>lehká. </a:t>
            </a:r>
            <a:br>
              <a:rPr lang="cs-CZ" sz="1600" dirty="0" smtClean="0"/>
            </a:br>
            <a:r>
              <a:rPr lang="cs-CZ" sz="1600" dirty="0" smtClean="0"/>
              <a:t>Energeticky </a:t>
            </a:r>
            <a:r>
              <a:rPr lang="cs-CZ" sz="1600" dirty="0"/>
              <a:t>nejúčinnější a zároveň nejsnadněji </a:t>
            </a:r>
            <a:r>
              <a:rPr lang="cs-CZ" sz="1600" dirty="0" smtClean="0"/>
              <a:t>uskutečnitelné </a:t>
            </a:r>
            <a:r>
              <a:rPr lang="cs-CZ" sz="1600" dirty="0"/>
              <a:t>jsou fúze lehkých jader </a:t>
            </a:r>
            <a:r>
              <a:rPr lang="cs-CZ" sz="1600" baseline="30000" dirty="0"/>
              <a:t>1</a:t>
            </a:r>
            <a:r>
              <a:rPr lang="cs-CZ" sz="1600" dirty="0"/>
              <a:t>H, </a:t>
            </a:r>
            <a:r>
              <a:rPr lang="cs-CZ" sz="1600" baseline="30000" dirty="0"/>
              <a:t>2</a:t>
            </a:r>
            <a:r>
              <a:rPr lang="cs-CZ" sz="1600" dirty="0"/>
              <a:t>H,</a:t>
            </a:r>
            <a:r>
              <a:rPr lang="cs-CZ" sz="1600" baseline="30000" dirty="0"/>
              <a:t> 3</a:t>
            </a:r>
            <a:r>
              <a:rPr lang="cs-CZ" sz="1600" dirty="0"/>
              <a:t>H, </a:t>
            </a:r>
            <a:r>
              <a:rPr lang="cs-CZ" sz="1600" baseline="30000" dirty="0"/>
              <a:t>3</a:t>
            </a:r>
            <a:r>
              <a:rPr lang="cs-CZ" sz="1600" dirty="0"/>
              <a:t>He,</a:t>
            </a:r>
            <a:r>
              <a:rPr lang="cs-CZ" sz="1600" baseline="30000" dirty="0"/>
              <a:t> 6</a:t>
            </a:r>
            <a:r>
              <a:rPr lang="cs-CZ" sz="1600" dirty="0"/>
              <a:t>Li, při kterých vzniká většinou jádro hélia </a:t>
            </a:r>
            <a:r>
              <a:rPr lang="cs-CZ" sz="1600" baseline="30000" dirty="0"/>
              <a:t>4</a:t>
            </a:r>
            <a:r>
              <a:rPr lang="cs-CZ" sz="1600" dirty="0"/>
              <a:t>He, které má mezi lehkými jádry obzvlášť vysokou vazbovou </a:t>
            </a:r>
            <a:r>
              <a:rPr lang="cs-CZ" sz="1600" dirty="0" smtClean="0"/>
              <a:t>energii. </a:t>
            </a:r>
            <a:br>
              <a:rPr lang="cs-CZ" sz="1600" dirty="0" smtClean="0"/>
            </a:br>
            <a:r>
              <a:rPr lang="cs-CZ" sz="1600" dirty="0" smtClean="0"/>
              <a:t>Existuje </a:t>
            </a:r>
            <a:r>
              <a:rPr lang="cs-CZ" sz="1600" dirty="0"/>
              <a:t>několik reakcí syntézy nejlehčích jader:</a:t>
            </a:r>
            <a:br>
              <a:rPr lang="cs-CZ" sz="1600" dirty="0"/>
            </a:br>
            <a:endParaRPr lang="cs-CZ" sz="1600" dirty="0"/>
          </a:p>
        </p:txBody>
      </p:sp>
      <p:graphicFrame>
        <p:nvGraphicFramePr>
          <p:cNvPr id="5" name="Tabulka 4"/>
          <p:cNvGraphicFramePr>
            <a:graphicFrameLocks noGrp="1"/>
          </p:cNvGraphicFramePr>
          <p:nvPr>
            <p:extLst>
              <p:ext uri="{D42A27DB-BD31-4B8C-83A1-F6EECF244321}">
                <p14:modId xmlns:p14="http://schemas.microsoft.com/office/powerpoint/2010/main" val="863868282"/>
              </p:ext>
            </p:extLst>
          </p:nvPr>
        </p:nvGraphicFramePr>
        <p:xfrm>
          <a:off x="467544" y="3284984"/>
          <a:ext cx="8229600" cy="3200400"/>
        </p:xfrm>
        <a:graphic>
          <a:graphicData uri="http://schemas.openxmlformats.org/drawingml/2006/table">
            <a:tbl>
              <a:tblPr/>
              <a:tblGrid>
                <a:gridCol w="2743200"/>
                <a:gridCol w="2743200"/>
                <a:gridCol w="2743200"/>
              </a:tblGrid>
              <a:tr h="0">
                <a:tc>
                  <a:txBody>
                    <a:bodyPr/>
                    <a:lstStyle/>
                    <a:p>
                      <a:r>
                        <a:rPr lang="cs-CZ" baseline="30000" dirty="0"/>
                        <a:t>2</a:t>
                      </a:r>
                      <a:r>
                        <a:rPr lang="cs-CZ" dirty="0"/>
                        <a:t>H</a:t>
                      </a:r>
                      <a:r>
                        <a:rPr lang="cs-CZ" baseline="-25000" dirty="0"/>
                        <a:t>1</a:t>
                      </a:r>
                      <a:r>
                        <a:rPr lang="cs-CZ" dirty="0"/>
                        <a:t> + </a:t>
                      </a:r>
                      <a:r>
                        <a:rPr lang="cs-CZ" baseline="30000" dirty="0"/>
                        <a:t>2</a:t>
                      </a:r>
                      <a:r>
                        <a:rPr lang="cs-CZ" dirty="0"/>
                        <a:t>H</a:t>
                      </a:r>
                      <a:r>
                        <a:rPr lang="cs-CZ" baseline="-25000" dirty="0"/>
                        <a:t>1</a:t>
                      </a:r>
                      <a:r>
                        <a:rPr lang="cs-CZ" dirty="0"/>
                        <a:t> </a:t>
                      </a:r>
                      <a:r>
                        <a:rPr lang="cs-CZ" dirty="0">
                          <a:latin typeface="Symbol"/>
                        </a:rPr>
                        <a:t>®</a:t>
                      </a:r>
                      <a:r>
                        <a:rPr lang="cs-CZ" dirty="0"/>
                        <a:t> </a:t>
                      </a:r>
                      <a:r>
                        <a:rPr lang="cs-CZ" baseline="30000" dirty="0"/>
                        <a:t>3</a:t>
                      </a:r>
                      <a:r>
                        <a:rPr lang="cs-CZ" dirty="0"/>
                        <a:t>He</a:t>
                      </a:r>
                      <a:r>
                        <a:rPr lang="cs-CZ" baseline="-25000" dirty="0"/>
                        <a:t>2</a:t>
                      </a:r>
                      <a:r>
                        <a:rPr lang="cs-CZ" dirty="0"/>
                        <a:t>(0,8MeV) + </a:t>
                      </a:r>
                      <a:r>
                        <a:rPr lang="cs-CZ" baseline="30000" dirty="0"/>
                        <a:t>1</a:t>
                      </a:r>
                      <a:r>
                        <a:rPr lang="cs-CZ" dirty="0"/>
                        <a:t>n</a:t>
                      </a:r>
                      <a:r>
                        <a:rPr lang="cs-CZ" baseline="-25000" dirty="0"/>
                        <a:t>0</a:t>
                      </a:r>
                      <a:r>
                        <a:rPr lang="cs-CZ" dirty="0"/>
                        <a:t>(2,5MeV)</a:t>
                      </a:r>
                    </a:p>
                  </a:txBody>
                  <a:tcPr anchor="ctr">
                    <a:lnL>
                      <a:noFill/>
                    </a:lnL>
                    <a:lnR>
                      <a:noFill/>
                    </a:lnR>
                    <a:lnT>
                      <a:noFill/>
                    </a:lnT>
                    <a:lnB>
                      <a:noFill/>
                    </a:lnB>
                    <a:solidFill>
                      <a:srgbClr val="C0C0C0"/>
                    </a:solidFill>
                  </a:tcPr>
                </a:tc>
                <a:tc>
                  <a:txBody>
                    <a:bodyPr/>
                    <a:lstStyle/>
                    <a:p>
                      <a:pPr algn="r"/>
                      <a:r>
                        <a:rPr lang="cs-CZ" b="1" dirty="0">
                          <a:latin typeface="Symbol"/>
                        </a:rPr>
                        <a:t>Ţ</a:t>
                      </a:r>
                      <a:r>
                        <a:rPr lang="cs-CZ" dirty="0"/>
                        <a:t> celkový výtěžek</a:t>
                      </a:r>
                    </a:p>
                  </a:txBody>
                  <a:tcPr anchor="ctr">
                    <a:lnL>
                      <a:noFill/>
                    </a:lnL>
                    <a:lnR>
                      <a:noFill/>
                    </a:lnR>
                    <a:lnT>
                      <a:noFill/>
                    </a:lnT>
                    <a:lnB>
                      <a:noFill/>
                    </a:lnB>
                    <a:solidFill>
                      <a:srgbClr val="C0C0C0"/>
                    </a:solidFill>
                  </a:tcPr>
                </a:tc>
                <a:tc>
                  <a:txBody>
                    <a:bodyPr/>
                    <a:lstStyle/>
                    <a:p>
                      <a:r>
                        <a:rPr lang="cs-CZ"/>
                        <a:t>3,13 MeV</a:t>
                      </a:r>
                    </a:p>
                  </a:txBody>
                  <a:tcPr anchor="ctr">
                    <a:lnL>
                      <a:noFill/>
                    </a:lnL>
                    <a:lnR>
                      <a:noFill/>
                    </a:lnR>
                    <a:lnT>
                      <a:noFill/>
                    </a:lnT>
                    <a:lnB>
                      <a:noFill/>
                    </a:lnB>
                    <a:solidFill>
                      <a:srgbClr val="C0C0C0"/>
                    </a:solidFill>
                  </a:tcPr>
                </a:tc>
              </a:tr>
              <a:tr h="0">
                <a:tc>
                  <a:txBody>
                    <a:bodyPr/>
                    <a:lstStyle/>
                    <a:p>
                      <a:r>
                        <a:rPr lang="cs-CZ" baseline="30000"/>
                        <a:t>2</a:t>
                      </a:r>
                      <a:r>
                        <a:rPr lang="cs-CZ"/>
                        <a:t>H</a:t>
                      </a:r>
                      <a:r>
                        <a:rPr lang="cs-CZ" baseline="-25000"/>
                        <a:t>1</a:t>
                      </a:r>
                      <a:r>
                        <a:rPr lang="cs-CZ"/>
                        <a:t> + </a:t>
                      </a:r>
                      <a:r>
                        <a:rPr lang="cs-CZ" baseline="30000"/>
                        <a:t>2</a:t>
                      </a:r>
                      <a:r>
                        <a:rPr lang="cs-CZ"/>
                        <a:t>H</a:t>
                      </a:r>
                      <a:r>
                        <a:rPr lang="cs-CZ" baseline="-25000"/>
                        <a:t>1</a:t>
                      </a:r>
                      <a:r>
                        <a:rPr lang="cs-CZ"/>
                        <a:t> </a:t>
                      </a:r>
                      <a:r>
                        <a:rPr lang="cs-CZ">
                          <a:latin typeface="Symbol"/>
                        </a:rPr>
                        <a:t>®</a:t>
                      </a:r>
                      <a:r>
                        <a:rPr lang="cs-CZ"/>
                        <a:t> </a:t>
                      </a:r>
                      <a:r>
                        <a:rPr lang="cs-CZ" baseline="30000"/>
                        <a:t>3</a:t>
                      </a:r>
                      <a:r>
                        <a:rPr lang="cs-CZ"/>
                        <a:t>H</a:t>
                      </a:r>
                      <a:r>
                        <a:rPr lang="cs-CZ" baseline="-25000"/>
                        <a:t>1</a:t>
                      </a:r>
                      <a:r>
                        <a:rPr lang="cs-CZ"/>
                        <a:t>(1,0MeV) + </a:t>
                      </a:r>
                      <a:r>
                        <a:rPr lang="cs-CZ" baseline="30000"/>
                        <a:t>1</a:t>
                      </a:r>
                      <a:r>
                        <a:rPr lang="cs-CZ"/>
                        <a:t>H</a:t>
                      </a:r>
                      <a:r>
                        <a:rPr lang="cs-CZ" baseline="-25000"/>
                        <a:t>1</a:t>
                      </a:r>
                      <a:r>
                        <a:rPr lang="cs-CZ"/>
                        <a:t>(3,0MeV) </a:t>
                      </a:r>
                    </a:p>
                  </a:txBody>
                  <a:tcPr anchor="ctr">
                    <a:lnL>
                      <a:noFill/>
                    </a:lnL>
                    <a:lnR>
                      <a:noFill/>
                    </a:lnR>
                    <a:lnT>
                      <a:noFill/>
                    </a:lnT>
                    <a:lnB>
                      <a:noFill/>
                    </a:lnB>
                    <a:solidFill>
                      <a:srgbClr val="C0C0C0"/>
                    </a:solidFill>
                  </a:tcPr>
                </a:tc>
                <a:tc>
                  <a:txBody>
                    <a:bodyPr/>
                    <a:lstStyle/>
                    <a:p>
                      <a:pPr algn="r"/>
                      <a:r>
                        <a:rPr lang="cs-CZ" b="1" dirty="0">
                          <a:latin typeface="Symbol"/>
                        </a:rPr>
                        <a:t>Ţ</a:t>
                      </a:r>
                      <a:r>
                        <a:rPr lang="cs-CZ" dirty="0"/>
                        <a:t> celkový výtěžek</a:t>
                      </a:r>
                    </a:p>
                  </a:txBody>
                  <a:tcPr anchor="ctr">
                    <a:lnL>
                      <a:noFill/>
                    </a:lnL>
                    <a:lnR>
                      <a:noFill/>
                    </a:lnR>
                    <a:lnT>
                      <a:noFill/>
                    </a:lnT>
                    <a:lnB>
                      <a:noFill/>
                    </a:lnB>
                    <a:solidFill>
                      <a:srgbClr val="C0C0C0"/>
                    </a:solidFill>
                  </a:tcPr>
                </a:tc>
                <a:tc>
                  <a:txBody>
                    <a:bodyPr/>
                    <a:lstStyle/>
                    <a:p>
                      <a:r>
                        <a:rPr lang="cs-CZ"/>
                        <a:t>4,03 MeV</a:t>
                      </a:r>
                    </a:p>
                  </a:txBody>
                  <a:tcPr anchor="ctr">
                    <a:lnL>
                      <a:noFill/>
                    </a:lnL>
                    <a:lnR>
                      <a:noFill/>
                    </a:lnR>
                    <a:lnT>
                      <a:noFill/>
                    </a:lnT>
                    <a:lnB>
                      <a:noFill/>
                    </a:lnB>
                    <a:solidFill>
                      <a:srgbClr val="C0C0C0"/>
                    </a:solidFill>
                  </a:tcPr>
                </a:tc>
              </a:tr>
              <a:tr h="0">
                <a:tc>
                  <a:txBody>
                    <a:bodyPr/>
                    <a:lstStyle/>
                    <a:p>
                      <a:r>
                        <a:rPr lang="cs-CZ" baseline="30000"/>
                        <a:t>2</a:t>
                      </a:r>
                      <a:r>
                        <a:rPr lang="cs-CZ"/>
                        <a:t>H</a:t>
                      </a:r>
                      <a:r>
                        <a:rPr lang="cs-CZ" baseline="-25000"/>
                        <a:t>1</a:t>
                      </a:r>
                      <a:r>
                        <a:rPr lang="cs-CZ"/>
                        <a:t> + </a:t>
                      </a:r>
                      <a:r>
                        <a:rPr lang="cs-CZ" baseline="30000"/>
                        <a:t>3</a:t>
                      </a:r>
                      <a:r>
                        <a:rPr lang="cs-CZ"/>
                        <a:t>H</a:t>
                      </a:r>
                      <a:r>
                        <a:rPr lang="cs-CZ" baseline="-25000"/>
                        <a:t>1</a:t>
                      </a:r>
                      <a:r>
                        <a:rPr lang="cs-CZ"/>
                        <a:t> </a:t>
                      </a:r>
                      <a:r>
                        <a:rPr lang="cs-CZ">
                          <a:latin typeface="Symbol"/>
                        </a:rPr>
                        <a:t>®</a:t>
                      </a:r>
                      <a:r>
                        <a:rPr lang="cs-CZ"/>
                        <a:t> </a:t>
                      </a:r>
                      <a:r>
                        <a:rPr lang="cs-CZ" baseline="30000"/>
                        <a:t>4</a:t>
                      </a:r>
                      <a:r>
                        <a:rPr lang="cs-CZ"/>
                        <a:t>He</a:t>
                      </a:r>
                      <a:r>
                        <a:rPr lang="cs-CZ" baseline="-25000"/>
                        <a:t>2</a:t>
                      </a:r>
                      <a:r>
                        <a:rPr lang="cs-CZ"/>
                        <a:t>(3,5MeV) + </a:t>
                      </a:r>
                      <a:r>
                        <a:rPr lang="cs-CZ" baseline="30000"/>
                        <a:t>1</a:t>
                      </a:r>
                      <a:r>
                        <a:rPr lang="cs-CZ"/>
                        <a:t>n</a:t>
                      </a:r>
                      <a:r>
                        <a:rPr lang="cs-CZ" baseline="-25000"/>
                        <a:t>0</a:t>
                      </a:r>
                      <a:r>
                        <a:rPr lang="cs-CZ"/>
                        <a:t>(14,1MeV)</a:t>
                      </a:r>
                    </a:p>
                  </a:txBody>
                  <a:tcPr anchor="ctr">
                    <a:lnL>
                      <a:noFill/>
                    </a:lnL>
                    <a:lnR>
                      <a:noFill/>
                    </a:lnR>
                    <a:lnT>
                      <a:noFill/>
                    </a:lnT>
                    <a:lnB>
                      <a:noFill/>
                    </a:lnB>
                    <a:solidFill>
                      <a:srgbClr val="C0C0C0"/>
                    </a:solidFill>
                  </a:tcPr>
                </a:tc>
                <a:tc>
                  <a:txBody>
                    <a:bodyPr/>
                    <a:lstStyle/>
                    <a:p>
                      <a:pPr algn="r"/>
                      <a:r>
                        <a:rPr lang="cs-CZ" b="1">
                          <a:latin typeface="Symbol"/>
                        </a:rPr>
                        <a:t>Ţ</a:t>
                      </a:r>
                      <a:r>
                        <a:rPr lang="cs-CZ"/>
                        <a:t> celkový výtěžek</a:t>
                      </a:r>
                    </a:p>
                  </a:txBody>
                  <a:tcPr anchor="ctr">
                    <a:lnL>
                      <a:noFill/>
                    </a:lnL>
                    <a:lnR>
                      <a:noFill/>
                    </a:lnR>
                    <a:lnT>
                      <a:noFill/>
                    </a:lnT>
                    <a:lnB>
                      <a:noFill/>
                    </a:lnB>
                    <a:solidFill>
                      <a:srgbClr val="C0C0C0"/>
                    </a:solidFill>
                  </a:tcPr>
                </a:tc>
                <a:tc>
                  <a:txBody>
                    <a:bodyPr/>
                    <a:lstStyle/>
                    <a:p>
                      <a:r>
                        <a:rPr lang="cs-CZ"/>
                        <a:t>17,6 MeV</a:t>
                      </a:r>
                    </a:p>
                  </a:txBody>
                  <a:tcPr anchor="ctr">
                    <a:lnL>
                      <a:noFill/>
                    </a:lnL>
                    <a:lnR>
                      <a:noFill/>
                    </a:lnR>
                    <a:lnT>
                      <a:noFill/>
                    </a:lnT>
                    <a:lnB>
                      <a:noFill/>
                    </a:lnB>
                    <a:solidFill>
                      <a:srgbClr val="C0C0C0"/>
                    </a:solidFill>
                  </a:tcPr>
                </a:tc>
              </a:tr>
              <a:tr h="0">
                <a:tc>
                  <a:txBody>
                    <a:bodyPr/>
                    <a:lstStyle/>
                    <a:p>
                      <a:r>
                        <a:rPr lang="cs-CZ" baseline="30000"/>
                        <a:t>1</a:t>
                      </a:r>
                      <a:r>
                        <a:rPr lang="cs-CZ"/>
                        <a:t>H</a:t>
                      </a:r>
                      <a:r>
                        <a:rPr lang="cs-CZ" baseline="-25000"/>
                        <a:t>1</a:t>
                      </a:r>
                      <a:r>
                        <a:rPr lang="cs-CZ"/>
                        <a:t> + </a:t>
                      </a:r>
                      <a:r>
                        <a:rPr lang="cs-CZ" baseline="30000"/>
                        <a:t>3</a:t>
                      </a:r>
                      <a:r>
                        <a:rPr lang="cs-CZ"/>
                        <a:t>H</a:t>
                      </a:r>
                      <a:r>
                        <a:rPr lang="cs-CZ" baseline="-25000"/>
                        <a:t>1</a:t>
                      </a:r>
                      <a:r>
                        <a:rPr lang="cs-CZ"/>
                        <a:t> </a:t>
                      </a:r>
                      <a:r>
                        <a:rPr lang="cs-CZ">
                          <a:latin typeface="Symbol"/>
                        </a:rPr>
                        <a:t>®</a:t>
                      </a:r>
                      <a:r>
                        <a:rPr lang="cs-CZ"/>
                        <a:t> </a:t>
                      </a:r>
                      <a:r>
                        <a:rPr lang="cs-CZ" baseline="30000"/>
                        <a:t>4</a:t>
                      </a:r>
                      <a:r>
                        <a:rPr lang="cs-CZ"/>
                        <a:t>He</a:t>
                      </a:r>
                      <a:r>
                        <a:rPr lang="cs-CZ" baseline="-25000"/>
                        <a:t>2</a:t>
                      </a:r>
                      <a:r>
                        <a:rPr lang="cs-CZ"/>
                        <a:t> (19,9MeV) </a:t>
                      </a:r>
                    </a:p>
                  </a:txBody>
                  <a:tcPr anchor="ctr">
                    <a:lnL>
                      <a:noFill/>
                    </a:lnL>
                    <a:lnR>
                      <a:noFill/>
                    </a:lnR>
                    <a:lnT>
                      <a:noFill/>
                    </a:lnT>
                    <a:lnB>
                      <a:noFill/>
                    </a:lnB>
                    <a:solidFill>
                      <a:srgbClr val="C0C0C0"/>
                    </a:solidFill>
                  </a:tcPr>
                </a:tc>
                <a:tc>
                  <a:txBody>
                    <a:bodyPr/>
                    <a:lstStyle/>
                    <a:p>
                      <a:pPr algn="r"/>
                      <a:r>
                        <a:rPr lang="cs-CZ" b="1">
                          <a:latin typeface="Symbol"/>
                        </a:rPr>
                        <a:t>Ţ</a:t>
                      </a:r>
                      <a:r>
                        <a:rPr lang="cs-CZ"/>
                        <a:t> celkový výtěžek</a:t>
                      </a:r>
                    </a:p>
                  </a:txBody>
                  <a:tcPr anchor="ctr">
                    <a:lnL>
                      <a:noFill/>
                    </a:lnL>
                    <a:lnR>
                      <a:noFill/>
                    </a:lnR>
                    <a:lnT>
                      <a:noFill/>
                    </a:lnT>
                    <a:lnB>
                      <a:noFill/>
                    </a:lnB>
                    <a:solidFill>
                      <a:srgbClr val="C0C0C0"/>
                    </a:solidFill>
                  </a:tcPr>
                </a:tc>
                <a:tc>
                  <a:txBody>
                    <a:bodyPr/>
                    <a:lstStyle/>
                    <a:p>
                      <a:r>
                        <a:rPr lang="cs-CZ"/>
                        <a:t>19,9 MeV</a:t>
                      </a:r>
                    </a:p>
                  </a:txBody>
                  <a:tcPr anchor="ctr">
                    <a:lnL>
                      <a:noFill/>
                    </a:lnL>
                    <a:lnR>
                      <a:noFill/>
                    </a:lnR>
                    <a:lnT>
                      <a:noFill/>
                    </a:lnT>
                    <a:lnB>
                      <a:noFill/>
                    </a:lnB>
                    <a:solidFill>
                      <a:srgbClr val="C0C0C0"/>
                    </a:solidFill>
                  </a:tcPr>
                </a:tc>
              </a:tr>
              <a:tr h="117867">
                <a:tc>
                  <a:txBody>
                    <a:bodyPr/>
                    <a:lstStyle/>
                    <a:p>
                      <a:r>
                        <a:rPr lang="cs-CZ" baseline="30000"/>
                        <a:t>2</a:t>
                      </a:r>
                      <a:r>
                        <a:rPr lang="cs-CZ"/>
                        <a:t>H</a:t>
                      </a:r>
                      <a:r>
                        <a:rPr lang="cs-CZ" baseline="-25000"/>
                        <a:t>1</a:t>
                      </a:r>
                      <a:r>
                        <a:rPr lang="cs-CZ"/>
                        <a:t> + </a:t>
                      </a:r>
                      <a:r>
                        <a:rPr lang="cs-CZ" baseline="30000"/>
                        <a:t>6</a:t>
                      </a:r>
                      <a:r>
                        <a:rPr lang="cs-CZ"/>
                        <a:t>Li</a:t>
                      </a:r>
                      <a:r>
                        <a:rPr lang="cs-CZ" baseline="-25000"/>
                        <a:t>3</a:t>
                      </a:r>
                      <a:r>
                        <a:rPr lang="cs-CZ"/>
                        <a:t> </a:t>
                      </a:r>
                      <a:r>
                        <a:rPr lang="cs-CZ">
                          <a:latin typeface="Symbol"/>
                        </a:rPr>
                        <a:t>®</a:t>
                      </a:r>
                      <a:r>
                        <a:rPr lang="cs-CZ"/>
                        <a:t> </a:t>
                      </a:r>
                      <a:r>
                        <a:rPr lang="cs-CZ" baseline="30000"/>
                        <a:t>4</a:t>
                      </a:r>
                      <a:r>
                        <a:rPr lang="cs-CZ"/>
                        <a:t>He</a:t>
                      </a:r>
                      <a:r>
                        <a:rPr lang="cs-CZ" baseline="-25000"/>
                        <a:t>2</a:t>
                      </a:r>
                      <a:r>
                        <a:rPr lang="cs-CZ"/>
                        <a:t>(11,2MeV) + </a:t>
                      </a:r>
                      <a:r>
                        <a:rPr lang="cs-CZ" baseline="30000"/>
                        <a:t>4</a:t>
                      </a:r>
                      <a:r>
                        <a:rPr lang="cs-CZ"/>
                        <a:t>He</a:t>
                      </a:r>
                      <a:r>
                        <a:rPr lang="cs-CZ" baseline="-25000"/>
                        <a:t>2</a:t>
                      </a:r>
                      <a:r>
                        <a:rPr lang="cs-CZ"/>
                        <a:t>(11,2MeV)</a:t>
                      </a:r>
                    </a:p>
                  </a:txBody>
                  <a:tcPr anchor="ctr">
                    <a:lnL>
                      <a:noFill/>
                    </a:lnL>
                    <a:lnR>
                      <a:noFill/>
                    </a:lnR>
                    <a:lnT>
                      <a:noFill/>
                    </a:lnT>
                    <a:lnB>
                      <a:noFill/>
                    </a:lnB>
                    <a:solidFill>
                      <a:srgbClr val="C0C0C0"/>
                    </a:solidFill>
                  </a:tcPr>
                </a:tc>
                <a:tc>
                  <a:txBody>
                    <a:bodyPr/>
                    <a:lstStyle/>
                    <a:p>
                      <a:pPr algn="r"/>
                      <a:r>
                        <a:rPr lang="cs-CZ" b="1">
                          <a:latin typeface="Symbol"/>
                        </a:rPr>
                        <a:t>Ţ</a:t>
                      </a:r>
                      <a:r>
                        <a:rPr lang="cs-CZ"/>
                        <a:t> celkový výtěžek</a:t>
                      </a:r>
                    </a:p>
                  </a:txBody>
                  <a:tcPr anchor="ctr">
                    <a:lnL>
                      <a:noFill/>
                    </a:lnL>
                    <a:lnR>
                      <a:noFill/>
                    </a:lnR>
                    <a:lnT>
                      <a:noFill/>
                    </a:lnT>
                    <a:lnB>
                      <a:noFill/>
                    </a:lnB>
                    <a:solidFill>
                      <a:srgbClr val="C0C0C0"/>
                    </a:solidFill>
                  </a:tcPr>
                </a:tc>
                <a:tc>
                  <a:txBody>
                    <a:bodyPr/>
                    <a:lstStyle/>
                    <a:p>
                      <a:r>
                        <a:rPr lang="cs-CZ" dirty="0"/>
                        <a:t>22,4 </a:t>
                      </a:r>
                      <a:r>
                        <a:rPr lang="cs-CZ" dirty="0" err="1"/>
                        <a:t>MeV</a:t>
                      </a:r>
                      <a:endParaRPr lang="cs-CZ" dirty="0"/>
                    </a:p>
                  </a:txBody>
                  <a:tcPr anchor="ctr">
                    <a:lnL>
                      <a:noFill/>
                    </a:lnL>
                    <a:lnR>
                      <a:noFill/>
                    </a:lnR>
                    <a:lnT>
                      <a:noFill/>
                    </a:lnT>
                    <a:lnB>
                      <a:noFill/>
                    </a:lnB>
                    <a:solidFill>
                      <a:srgbClr val="C0C0C0"/>
                    </a:solidFill>
                  </a:tcPr>
                </a:tc>
              </a:tr>
            </a:tbl>
          </a:graphicData>
        </a:graphic>
      </p:graphicFrame>
    </p:spTree>
    <p:extLst>
      <p:ext uri="{BB962C8B-B14F-4D97-AF65-F5344CB8AC3E}">
        <p14:creationId xmlns:p14="http://schemas.microsoft.com/office/powerpoint/2010/main" val="3034563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260648"/>
            <a:ext cx="8352928" cy="6480720"/>
          </a:xfrm>
        </p:spPr>
        <p:txBody>
          <a:bodyPr>
            <a:noAutofit/>
          </a:bodyPr>
          <a:lstStyle/>
          <a:p>
            <a:pPr marL="0" indent="0">
              <a:buNone/>
            </a:pPr>
            <a:r>
              <a:rPr lang="cs-CZ" sz="1600" dirty="0"/>
              <a:t>Pro energetické využití je z nich nejzajímavější reakce mezi deuteriem </a:t>
            </a:r>
            <a:r>
              <a:rPr lang="cs-CZ" sz="1600" dirty="0" smtClean="0"/>
              <a:t>a tritiem:</a:t>
            </a:r>
          </a:p>
          <a:p>
            <a:endParaRPr lang="cs-CZ" sz="1600" dirty="0" smtClean="0"/>
          </a:p>
          <a:p>
            <a:r>
              <a:rPr lang="cs-CZ" sz="1600" baseline="30000" dirty="0" smtClean="0"/>
              <a:t>2</a:t>
            </a:r>
            <a:r>
              <a:rPr lang="cs-CZ" sz="1600" dirty="0" smtClean="0"/>
              <a:t>H</a:t>
            </a:r>
            <a:r>
              <a:rPr lang="cs-CZ" sz="1600" baseline="-25000" dirty="0" smtClean="0"/>
              <a:t>1</a:t>
            </a:r>
            <a:r>
              <a:rPr lang="cs-CZ" sz="1600" dirty="0" smtClean="0"/>
              <a:t> </a:t>
            </a:r>
            <a:r>
              <a:rPr lang="cs-CZ" sz="1600" dirty="0"/>
              <a:t>+ </a:t>
            </a:r>
            <a:r>
              <a:rPr lang="cs-CZ" sz="1600" baseline="30000" dirty="0"/>
              <a:t>3</a:t>
            </a:r>
            <a:r>
              <a:rPr lang="cs-CZ" sz="1600" dirty="0"/>
              <a:t>H</a:t>
            </a:r>
            <a:r>
              <a:rPr lang="cs-CZ" sz="1600" baseline="-25000" dirty="0"/>
              <a:t>1</a:t>
            </a:r>
            <a:r>
              <a:rPr lang="cs-CZ" sz="1600" dirty="0"/>
              <a:t> </a:t>
            </a:r>
            <a:r>
              <a:rPr lang="cs-CZ" sz="1600" dirty="0" smtClean="0"/>
              <a:t>            </a:t>
            </a:r>
            <a:r>
              <a:rPr lang="cs-CZ" sz="1600" baseline="30000" dirty="0" smtClean="0"/>
              <a:t>4</a:t>
            </a:r>
            <a:r>
              <a:rPr lang="cs-CZ" sz="1600" dirty="0" smtClean="0"/>
              <a:t>He</a:t>
            </a:r>
            <a:r>
              <a:rPr lang="cs-CZ" sz="1600" baseline="-25000" dirty="0" smtClean="0"/>
              <a:t>2</a:t>
            </a:r>
            <a:r>
              <a:rPr lang="cs-CZ" sz="1600" dirty="0" smtClean="0"/>
              <a:t> </a:t>
            </a:r>
            <a:r>
              <a:rPr lang="cs-CZ" sz="1600" dirty="0"/>
              <a:t>+ </a:t>
            </a:r>
            <a:r>
              <a:rPr lang="cs-CZ" sz="1600" baseline="30000" dirty="0"/>
              <a:t>1</a:t>
            </a:r>
            <a:r>
              <a:rPr lang="cs-CZ" sz="1600" dirty="0"/>
              <a:t>n</a:t>
            </a:r>
            <a:r>
              <a:rPr lang="cs-CZ" sz="1600" baseline="-25000" dirty="0"/>
              <a:t>0</a:t>
            </a:r>
            <a:r>
              <a:rPr lang="cs-CZ" sz="1600" dirty="0"/>
              <a:t> + 17,6MeV </a:t>
            </a:r>
            <a:r>
              <a:rPr lang="cs-CZ" sz="1600" dirty="0" smtClean="0"/>
              <a:t>,</a:t>
            </a:r>
          </a:p>
          <a:p>
            <a:pPr marL="0" indent="0">
              <a:buNone/>
            </a:pPr>
            <a:r>
              <a:rPr lang="cs-CZ" sz="1600" dirty="0"/>
              <a:t/>
            </a:r>
            <a:br>
              <a:rPr lang="cs-CZ" sz="1600" dirty="0"/>
            </a:br>
            <a:r>
              <a:rPr lang="cs-CZ" sz="1600" dirty="0"/>
              <a:t>která probíhá ze všech nejsnadněji a uvolňuje se při ní značné množství energie; uvolněnou energii odnášejí ve formě své kinetické energie neutron (14,1MeV) a jádro hélia (3,5MeV). </a:t>
            </a:r>
            <a:endParaRPr lang="cs-CZ" sz="1600" dirty="0" smtClean="0"/>
          </a:p>
          <a:p>
            <a:pPr marL="0" indent="0">
              <a:buNone/>
            </a:pPr>
            <a:endParaRPr lang="cs-CZ" sz="1600" dirty="0"/>
          </a:p>
          <a:p>
            <a:pPr marL="0" indent="0">
              <a:buNone/>
            </a:pPr>
            <a:r>
              <a:rPr lang="cs-CZ" sz="1600" dirty="0" smtClean="0"/>
              <a:t>Oproti </a:t>
            </a:r>
            <a:r>
              <a:rPr lang="cs-CZ" sz="1600" dirty="0"/>
              <a:t>štěpení jader má jaderná syntéza velké </a:t>
            </a:r>
            <a:r>
              <a:rPr lang="cs-CZ" sz="1600" b="1" dirty="0"/>
              <a:t>principiální výhody</a:t>
            </a:r>
            <a:r>
              <a:rPr lang="cs-CZ" sz="1600" dirty="0" smtClean="0"/>
              <a:t>:</a:t>
            </a:r>
          </a:p>
          <a:p>
            <a:pPr marL="0" indent="0">
              <a:buNone/>
            </a:pPr>
            <a:endParaRPr lang="cs-CZ" sz="1600" dirty="0"/>
          </a:p>
          <a:p>
            <a:pPr>
              <a:buFont typeface="+mj-lt"/>
              <a:buAutoNum type="arabicPeriod"/>
            </a:pPr>
            <a:r>
              <a:rPr lang="cs-CZ" sz="1600" dirty="0" smtClean="0"/>
              <a:t>Podstatně </a:t>
            </a:r>
            <a:r>
              <a:rPr lang="cs-CZ" sz="1600" b="1" dirty="0"/>
              <a:t>vyšší energetická účinnost</a:t>
            </a:r>
            <a:r>
              <a:rPr lang="cs-CZ" sz="1600" dirty="0"/>
              <a:t> - ve vztahu na hmotností jednotku paliva je zhruba </a:t>
            </a:r>
            <a:r>
              <a:rPr lang="cs-CZ" sz="1600" dirty="0" smtClean="0"/>
              <a:t>10-krát vyšší </a:t>
            </a:r>
            <a:r>
              <a:rPr lang="cs-CZ" sz="1600" dirty="0"/>
              <a:t>než u štěpných reakcí. </a:t>
            </a:r>
            <a:endParaRPr lang="cs-CZ" sz="1600" dirty="0" smtClean="0"/>
          </a:p>
          <a:p>
            <a:pPr>
              <a:buAutoNum type="arabicPeriod"/>
            </a:pPr>
            <a:endParaRPr lang="cs-CZ" sz="1600" dirty="0"/>
          </a:p>
          <a:p>
            <a:pPr>
              <a:buFont typeface="+mj-lt"/>
              <a:buAutoNum type="arabicPeriod"/>
            </a:pPr>
            <a:r>
              <a:rPr lang="cs-CZ" sz="1600" b="1" dirty="0" smtClean="0"/>
              <a:t>Čistota</a:t>
            </a:r>
            <a:r>
              <a:rPr lang="cs-CZ" sz="1600" dirty="0" smtClean="0"/>
              <a:t> </a:t>
            </a:r>
            <a:r>
              <a:rPr lang="cs-CZ" sz="1600" dirty="0"/>
              <a:t>- nedochází k ohrožení </a:t>
            </a:r>
            <a:r>
              <a:rPr lang="cs-CZ" sz="1600" dirty="0" smtClean="0"/>
              <a:t>radioaktivitou, </a:t>
            </a:r>
            <a:r>
              <a:rPr lang="cs-CZ" sz="1600" dirty="0"/>
              <a:t>produkty vznikající při jaderné syntéze v zásadě nejsou radioaktivní (výsledným "odpadem" je neškodné hélium). Radioaktivní tritium </a:t>
            </a:r>
            <a:r>
              <a:rPr lang="cs-CZ" sz="1600" baseline="30000" dirty="0"/>
              <a:t>3</a:t>
            </a:r>
            <a:r>
              <a:rPr lang="cs-CZ" sz="1600" dirty="0"/>
              <a:t>H lze v budoucím reaktoru vyrábět i spotřebovávat v </a:t>
            </a:r>
            <a:r>
              <a:rPr lang="cs-CZ" sz="1600" b="1" dirty="0"/>
              <a:t>uzavřeném </a:t>
            </a:r>
            <a:r>
              <a:rPr lang="cs-CZ" sz="1600" b="1" dirty="0" smtClean="0"/>
              <a:t>cyklu</a:t>
            </a:r>
            <a:r>
              <a:rPr lang="cs-CZ" sz="1600" dirty="0" smtClean="0"/>
              <a:t>.</a:t>
            </a:r>
          </a:p>
          <a:p>
            <a:pPr>
              <a:buFont typeface="+mj-lt"/>
              <a:buAutoNum type="arabicPeriod"/>
            </a:pPr>
            <a:endParaRPr lang="cs-CZ" sz="1600" dirty="0" smtClean="0"/>
          </a:p>
          <a:p>
            <a:pPr>
              <a:buFont typeface="+mj-lt"/>
              <a:buAutoNum type="arabicPeriod"/>
            </a:pPr>
            <a:r>
              <a:rPr lang="cs-CZ" sz="1600" b="1" dirty="0" smtClean="0"/>
              <a:t>Bezpečnost </a:t>
            </a:r>
            <a:r>
              <a:rPr lang="cs-CZ" sz="1600" b="1" dirty="0"/>
              <a:t>provozu</a:t>
            </a:r>
            <a:r>
              <a:rPr lang="cs-CZ" sz="1600" dirty="0"/>
              <a:t> - zatímco štěpný reaktor má uvnitř uloženo nadkritické množství štěpného paliva na celou dobu provozu palivových článků a hrozí nebezpečí nekontrolovatelné jaderné reakce, přehřátí reaktoru a pod., do termojaderného reaktoru bude palivo přiváděno postupně v malých množstvích, přičemž jakákoli porucha funkce naruší optimální podmínky pro průběh fúze a </a:t>
            </a:r>
            <a:r>
              <a:rPr lang="cs-CZ" sz="1600" b="1" dirty="0"/>
              <a:t>reakce se samovolně zastaví</a:t>
            </a:r>
            <a:r>
              <a:rPr lang="cs-CZ" sz="1600" dirty="0"/>
              <a:t>. </a:t>
            </a:r>
          </a:p>
          <a:p>
            <a:pPr marL="0" indent="0">
              <a:buNone/>
            </a:pPr>
            <a:r>
              <a:rPr lang="cs-CZ" sz="1600" dirty="0"/>
              <a:t/>
            </a:r>
            <a:br>
              <a:rPr lang="cs-CZ" sz="1600" dirty="0"/>
            </a:br>
            <a:endParaRPr lang="cs-CZ" sz="1600" dirty="0"/>
          </a:p>
          <a:p>
            <a:endParaRPr lang="cs-CZ" sz="1600" dirty="0"/>
          </a:p>
        </p:txBody>
      </p:sp>
      <p:sp>
        <p:nvSpPr>
          <p:cNvPr id="4" name="Šipka doprava 3"/>
          <p:cNvSpPr/>
          <p:nvPr/>
        </p:nvSpPr>
        <p:spPr>
          <a:xfrm>
            <a:off x="1688456" y="969299"/>
            <a:ext cx="221084" cy="605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96092258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512" y="188640"/>
            <a:ext cx="8640960" cy="6264696"/>
          </a:xfrm>
        </p:spPr>
        <p:txBody>
          <a:bodyPr>
            <a:normAutofit/>
          </a:bodyPr>
          <a:lstStyle/>
          <a:p>
            <a:pPr marL="0" indent="0">
              <a:buNone/>
            </a:pPr>
            <a:r>
              <a:rPr lang="cs-CZ" sz="1800" b="1" dirty="0"/>
              <a:t>Termojaderné </a:t>
            </a:r>
            <a:r>
              <a:rPr lang="cs-CZ" sz="1800" b="1" dirty="0" smtClean="0"/>
              <a:t>reakce</a:t>
            </a:r>
          </a:p>
          <a:p>
            <a:pPr marL="0" indent="0">
              <a:buNone/>
            </a:pPr>
            <a:r>
              <a:rPr lang="cs-CZ" sz="1800" dirty="0"/>
              <a:t/>
            </a:r>
            <a:br>
              <a:rPr lang="cs-CZ" sz="1800" dirty="0"/>
            </a:br>
            <a:r>
              <a:rPr lang="cs-CZ" sz="1800" dirty="0"/>
              <a:t>Jak slučování jader uskutečnit? K tomu, aby se dvě jádra mohla sloučit, musí se vzájemně </a:t>
            </a:r>
            <a:r>
              <a:rPr lang="cs-CZ" sz="1800" b="1" dirty="0"/>
              <a:t>přiblížit</a:t>
            </a:r>
            <a:r>
              <a:rPr lang="cs-CZ" sz="1800" dirty="0"/>
              <a:t> k sobě na vzdálenost »10</a:t>
            </a:r>
            <a:r>
              <a:rPr lang="cs-CZ" sz="1800" baseline="30000" dirty="0"/>
              <a:t>-13</a:t>
            </a:r>
            <a:r>
              <a:rPr lang="cs-CZ" sz="1800" dirty="0"/>
              <a:t>cm, kde začnou působit přitažlivé jaderné síly. </a:t>
            </a:r>
            <a:endParaRPr lang="cs-CZ" sz="1800" dirty="0" smtClean="0"/>
          </a:p>
          <a:p>
            <a:r>
              <a:rPr lang="cs-CZ" sz="1800" dirty="0" smtClean="0"/>
              <a:t>Přitom </a:t>
            </a:r>
            <a:r>
              <a:rPr lang="cs-CZ" sz="1800" dirty="0"/>
              <a:t>musí překonat </a:t>
            </a:r>
            <a:r>
              <a:rPr lang="cs-CZ" sz="1800" dirty="0" err="1"/>
              <a:t>Coulombovské</a:t>
            </a:r>
            <a:r>
              <a:rPr lang="cs-CZ" sz="1800" dirty="0"/>
              <a:t> elektrické odpudivé síly působící mezi souhlasně kladně nabitými jádry, což mohou udělat jedině urychlením na velké kinetické energie - dodáním </a:t>
            </a:r>
            <a:r>
              <a:rPr lang="cs-CZ" sz="1800" b="1" dirty="0"/>
              <a:t>vysoké aktivační energie</a:t>
            </a:r>
            <a:r>
              <a:rPr lang="cs-CZ" sz="1800" dirty="0" smtClean="0"/>
              <a:t>.</a:t>
            </a:r>
          </a:p>
          <a:p>
            <a:endParaRPr lang="cs-CZ" sz="1800" dirty="0" smtClean="0"/>
          </a:p>
          <a:p>
            <a:r>
              <a:rPr lang="cs-CZ" sz="1800" dirty="0" smtClean="0"/>
              <a:t>Pro </a:t>
            </a:r>
            <a:r>
              <a:rPr lang="cs-CZ" sz="1800" dirty="0"/>
              <a:t>realizaci jaderné syntézy v makroskopickém měřítku existuje jediná cesta dosažení potřebné aktivační energie: provést reakci při </a:t>
            </a:r>
            <a:r>
              <a:rPr lang="cs-CZ" sz="1800" b="1" dirty="0"/>
              <a:t>velmi vysoké teplotě</a:t>
            </a:r>
            <a:r>
              <a:rPr lang="cs-CZ" sz="1800" dirty="0"/>
              <a:t> - odtud název </a:t>
            </a:r>
            <a:r>
              <a:rPr lang="cs-CZ" sz="1800" b="1" dirty="0"/>
              <a:t>termonukleární reakce</a:t>
            </a:r>
            <a:r>
              <a:rPr lang="cs-CZ" sz="1800" dirty="0"/>
              <a:t>. </a:t>
            </a:r>
            <a:endParaRPr lang="cs-CZ" sz="1800" dirty="0" smtClean="0"/>
          </a:p>
          <a:p>
            <a:endParaRPr lang="cs-CZ" sz="1800" dirty="0"/>
          </a:p>
          <a:p>
            <a:r>
              <a:rPr lang="cs-CZ" sz="1800" dirty="0" smtClean="0"/>
              <a:t>Reagující </a:t>
            </a:r>
            <a:r>
              <a:rPr lang="cs-CZ" sz="1800" dirty="0"/>
              <a:t>deuterium a tritium je pro uskutečnění jaderné syntézy třeba zahřát na teplotu min. »10</a:t>
            </a:r>
            <a:r>
              <a:rPr lang="cs-CZ" sz="1800" baseline="30000" dirty="0"/>
              <a:t>7</a:t>
            </a:r>
            <a:r>
              <a:rPr lang="cs-CZ" sz="1800" dirty="0"/>
              <a:t>stupňů. Při takové teplotě se každá látka nachází ve stavu plně ionizované </a:t>
            </a:r>
            <a:r>
              <a:rPr lang="cs-CZ" sz="1800" b="1" dirty="0"/>
              <a:t>plazmy</a:t>
            </a:r>
            <a:r>
              <a:rPr lang="cs-CZ" sz="1800" dirty="0"/>
              <a:t> - všechny atomy jsou rozloženy na volné elektrony a holá jádra; tato jádra se pak mohou prudce srážet a vzájemně slučovat</a:t>
            </a:r>
            <a:r>
              <a:rPr lang="cs-CZ" sz="1800" dirty="0" smtClean="0"/>
              <a:t>.</a:t>
            </a:r>
          </a:p>
          <a:p>
            <a:pPr marL="0" indent="0">
              <a:buNone/>
            </a:pPr>
            <a:r>
              <a:rPr lang="cs-CZ" sz="1800" dirty="0"/>
              <a:t/>
            </a:r>
            <a:br>
              <a:rPr lang="cs-CZ" sz="1800" dirty="0"/>
            </a:br>
            <a:endParaRPr lang="cs-CZ" sz="1800" dirty="0"/>
          </a:p>
        </p:txBody>
      </p:sp>
    </p:spTree>
    <p:extLst>
      <p:ext uri="{BB962C8B-B14F-4D97-AF65-F5344CB8AC3E}">
        <p14:creationId xmlns:p14="http://schemas.microsoft.com/office/powerpoint/2010/main" val="1274926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476672"/>
            <a:ext cx="8640960" cy="6192688"/>
          </a:xfrm>
        </p:spPr>
        <p:txBody>
          <a:bodyPr>
            <a:normAutofit fontScale="55000" lnSpcReduction="20000"/>
          </a:bodyPr>
          <a:lstStyle/>
          <a:p>
            <a:pPr marL="0" indent="0">
              <a:buNone/>
            </a:pPr>
            <a:r>
              <a:rPr lang="cs-CZ" b="1" dirty="0" smtClean="0"/>
              <a:t>Explozívní </a:t>
            </a:r>
            <a:r>
              <a:rPr lang="cs-CZ" b="1" dirty="0"/>
              <a:t>termonukleární </a:t>
            </a:r>
            <a:r>
              <a:rPr lang="cs-CZ" b="1" dirty="0" smtClean="0"/>
              <a:t>reakce</a:t>
            </a:r>
          </a:p>
          <a:p>
            <a:pPr marL="0" indent="0">
              <a:buNone/>
            </a:pPr>
            <a:r>
              <a:rPr lang="cs-CZ" dirty="0" smtClean="0"/>
              <a:t> </a:t>
            </a:r>
            <a:r>
              <a:rPr lang="cs-CZ" dirty="0"/>
              <a:t/>
            </a:r>
            <a:br>
              <a:rPr lang="cs-CZ" dirty="0"/>
            </a:br>
            <a:r>
              <a:rPr lang="cs-CZ" dirty="0"/>
              <a:t>Podobně jako štěpné jaderné reakce, mohou i termonukleární jaderné reakce probíhat </a:t>
            </a:r>
            <a:r>
              <a:rPr lang="cs-CZ" b="1" dirty="0"/>
              <a:t>neřízeně</a:t>
            </a:r>
            <a:r>
              <a:rPr lang="cs-CZ" dirty="0"/>
              <a:t> (explozivně), nebo </a:t>
            </a:r>
            <a:r>
              <a:rPr lang="cs-CZ" b="1" dirty="0"/>
              <a:t>řízeně</a:t>
            </a:r>
            <a:r>
              <a:rPr lang="cs-CZ" dirty="0"/>
              <a:t> (ustáleně). </a:t>
            </a:r>
            <a:endParaRPr lang="cs-CZ" dirty="0" smtClean="0"/>
          </a:p>
          <a:p>
            <a:pPr marL="0" indent="0">
              <a:buNone/>
            </a:pPr>
            <a:endParaRPr lang="cs-CZ" dirty="0" smtClean="0"/>
          </a:p>
          <a:p>
            <a:r>
              <a:rPr lang="cs-CZ" dirty="0" smtClean="0"/>
              <a:t>Neřízená </a:t>
            </a:r>
            <a:r>
              <a:rPr lang="cs-CZ" dirty="0"/>
              <a:t>termonukleární reakce je podstatou zneužití jaderné fúze v tzv. "</a:t>
            </a:r>
            <a:r>
              <a:rPr lang="cs-CZ" b="1" dirty="0"/>
              <a:t>vodíkové bombě</a:t>
            </a:r>
            <a:r>
              <a:rPr lang="cs-CZ" dirty="0"/>
              <a:t>": směs tritia a deuteria, popř. sloučenina lithia a deuteria </a:t>
            </a:r>
            <a:r>
              <a:rPr lang="cs-CZ" dirty="0" err="1"/>
              <a:t>LiD</a:t>
            </a:r>
            <a:r>
              <a:rPr lang="cs-CZ" dirty="0"/>
              <a:t>, se </a:t>
            </a:r>
            <a:r>
              <a:rPr lang="cs-CZ" b="1" dirty="0"/>
              <a:t>jadernou roznětkou</a:t>
            </a:r>
            <a:r>
              <a:rPr lang="cs-CZ" dirty="0"/>
              <a:t> (např. </a:t>
            </a:r>
            <a:r>
              <a:rPr lang="cs-CZ" dirty="0" smtClean="0"/>
              <a:t>explozívní </a:t>
            </a:r>
            <a:r>
              <a:rPr lang="cs-CZ" dirty="0"/>
              <a:t>štěpnou reakcí </a:t>
            </a:r>
            <a:r>
              <a:rPr lang="cs-CZ" baseline="30000" dirty="0"/>
              <a:t>235</a:t>
            </a:r>
            <a:r>
              <a:rPr lang="cs-CZ" dirty="0"/>
              <a:t>U či </a:t>
            </a:r>
            <a:r>
              <a:rPr lang="cs-CZ" baseline="30000" dirty="0"/>
              <a:t>239</a:t>
            </a:r>
            <a:r>
              <a:rPr lang="cs-CZ" dirty="0"/>
              <a:t>Pu - vlastně výbuchem menší "atomové bomby") prudce zahřeje na teplotu kolem 100miliónů stupňů, čímž dojde k </a:t>
            </a:r>
            <a:r>
              <a:rPr lang="cs-CZ" b="1" dirty="0"/>
              <a:t>explozívní termonukleární reakci</a:t>
            </a:r>
            <a:r>
              <a:rPr lang="cs-CZ" dirty="0"/>
              <a:t> za uvolnění mnohonásobně větší energie než u štěpné "atomové bomby". </a:t>
            </a:r>
          </a:p>
          <a:p>
            <a:r>
              <a:rPr lang="cs-CZ" dirty="0" smtClean="0"/>
              <a:t>Speciální </a:t>
            </a:r>
            <a:r>
              <a:rPr lang="cs-CZ" dirty="0"/>
              <a:t>variantou termonukleární zbraně je tzv. </a:t>
            </a:r>
            <a:r>
              <a:rPr lang="cs-CZ" b="1" dirty="0"/>
              <a:t>neutronová bomba, </a:t>
            </a:r>
            <a:r>
              <a:rPr lang="cs-CZ" dirty="0"/>
              <a:t>která využívá pronikavé neutronové záření, vznikající explozí malé termonukleární nálože. Přídavek </a:t>
            </a:r>
            <a:r>
              <a:rPr lang="cs-CZ" dirty="0" err="1"/>
              <a:t>berylia</a:t>
            </a:r>
            <a:r>
              <a:rPr lang="cs-CZ" dirty="0"/>
              <a:t> vede k intenzívní produkci neutronů. Byla navržena jako taktická radiační zbraň proti "živé síle", s potlačeným destruktivním účinkem.</a:t>
            </a:r>
          </a:p>
          <a:p>
            <a:pPr marL="0" indent="0">
              <a:buNone/>
            </a:pPr>
            <a:endParaRPr lang="cs-CZ" dirty="0"/>
          </a:p>
          <a:p>
            <a:pPr marL="0" indent="0">
              <a:buNone/>
            </a:pPr>
            <a:r>
              <a:rPr lang="cs-CZ" dirty="0" smtClean="0"/>
              <a:t>Na </a:t>
            </a:r>
            <a:r>
              <a:rPr lang="cs-CZ" dirty="0"/>
              <a:t>rozdíl </a:t>
            </a:r>
            <a:r>
              <a:rPr lang="cs-CZ" dirty="0" smtClean="0"/>
              <a:t>od </a:t>
            </a:r>
            <a:r>
              <a:rPr lang="cs-CZ" dirty="0"/>
              <a:t>štěpení těžkých jader, při termojaderném slučování </a:t>
            </a:r>
            <a:r>
              <a:rPr lang="cs-CZ" b="1" dirty="0"/>
              <a:t>nedochází k řetězové reakci</a:t>
            </a:r>
            <a:r>
              <a:rPr lang="cs-CZ" dirty="0"/>
              <a:t>, neboť vyprodukované teplo a tlak nejsou dostačující pro spuštění další fúze. </a:t>
            </a:r>
            <a:endParaRPr lang="cs-CZ" dirty="0" smtClean="0"/>
          </a:p>
          <a:p>
            <a:r>
              <a:rPr lang="cs-CZ" dirty="0" smtClean="0"/>
              <a:t>Podmínky </a:t>
            </a:r>
            <a:r>
              <a:rPr lang="cs-CZ" dirty="0"/>
              <a:t>pro probíhání jaderné fúze musejí být zajištěny </a:t>
            </a:r>
            <a:r>
              <a:rPr lang="cs-CZ" b="1" dirty="0"/>
              <a:t>zvenčí</a:t>
            </a:r>
            <a:r>
              <a:rPr lang="cs-CZ" dirty="0"/>
              <a:t> - vysoká teplota a tlak + udržení vysokoteplotní plasmy po dostatečně dlouhou dobu - buď inerciálně explozí, nebo silným magnetickým </a:t>
            </a:r>
            <a:r>
              <a:rPr lang="cs-CZ" dirty="0" smtClean="0"/>
              <a:t>polem, </a:t>
            </a:r>
            <a:r>
              <a:rPr lang="cs-CZ" dirty="0"/>
              <a:t>popř. gravitací ve hvězdách</a:t>
            </a:r>
            <a:r>
              <a:rPr lang="cs-CZ" dirty="0" smtClean="0"/>
              <a:t>.</a:t>
            </a:r>
          </a:p>
          <a:p>
            <a:pPr marL="0" indent="0">
              <a:buNone/>
            </a:pPr>
            <a:r>
              <a:rPr lang="cs-CZ" b="1" dirty="0"/>
              <a:t/>
            </a:r>
            <a:br>
              <a:rPr lang="cs-CZ" b="1" dirty="0"/>
            </a:br>
            <a:endParaRPr lang="cs-CZ" dirty="0"/>
          </a:p>
        </p:txBody>
      </p:sp>
    </p:spTree>
    <p:extLst>
      <p:ext uri="{BB962C8B-B14F-4D97-AF65-F5344CB8AC3E}">
        <p14:creationId xmlns:p14="http://schemas.microsoft.com/office/powerpoint/2010/main" val="54032105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9" name="Picture 3" descr="A2_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168400"/>
            <a:ext cx="2466975" cy="5689600"/>
          </a:xfrm>
          <a:prstGeom prst="rect">
            <a:avLst/>
          </a:prstGeom>
          <a:noFill/>
          <a:extLst>
            <a:ext uri="{909E8E84-426E-40DD-AFC4-6F175D3DCCD1}">
              <a14:hiddenFill xmlns:a14="http://schemas.microsoft.com/office/drawing/2010/main">
                <a:solidFill>
                  <a:srgbClr val="FFFFFF"/>
                </a:solidFill>
              </a14:hiddenFill>
            </a:ext>
          </a:extLst>
        </p:spPr>
      </p:pic>
      <p:sp>
        <p:nvSpPr>
          <p:cNvPr id="147458" name="Text Box 2"/>
          <p:cNvSpPr txBox="1">
            <a:spLocks noChangeArrowheads="1"/>
          </p:cNvSpPr>
          <p:nvPr/>
        </p:nvSpPr>
        <p:spPr bwMode="auto">
          <a:xfrm>
            <a:off x="4859338" y="1125538"/>
            <a:ext cx="4284662"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cs-CZ" sz="2400"/>
              <a:t>vysokých teplot, při kterých je látka zcela ionizována na jádra a elektrony za vzniku tzv. </a:t>
            </a:r>
            <a:r>
              <a:rPr kumimoji="0" lang="cs-CZ" sz="2400" b="1"/>
              <a:t>plazmatu</a:t>
            </a:r>
            <a:r>
              <a:rPr kumimoji="0" lang="cs-CZ" sz="2400"/>
              <a:t>,</a:t>
            </a:r>
            <a:r>
              <a:rPr kumimoji="0" lang="cs-CZ" sz="2400" b="1"/>
              <a:t> </a:t>
            </a:r>
            <a:r>
              <a:rPr kumimoji="0" lang="cs-CZ" sz="2400"/>
              <a:t> je možné dosáhnout jen při atomových explozích.  Toho bylo využito při konstrukci vodíkové bomby</a:t>
            </a:r>
            <a:r>
              <a:rPr kumimoji="0" lang="cs-CZ" sz="2400">
                <a:latin typeface="Arial" pitchFamily="34" charset="0"/>
              </a:rPr>
              <a:t> </a:t>
            </a:r>
          </a:p>
        </p:txBody>
      </p:sp>
      <p:sp>
        <p:nvSpPr>
          <p:cNvPr id="147461" name="Rectangle 5"/>
          <p:cNvSpPr>
            <a:spLocks noGrp="1" noChangeArrowheads="1"/>
          </p:cNvSpPr>
          <p:nvPr>
            <p:ph type="title"/>
          </p:nvPr>
        </p:nvSpPr>
        <p:spPr>
          <a:xfrm>
            <a:off x="755650" y="333375"/>
            <a:ext cx="7772400" cy="731838"/>
          </a:xfrm>
        </p:spPr>
        <p:txBody>
          <a:bodyPr/>
          <a:lstStyle/>
          <a:p>
            <a:r>
              <a:rPr lang="cs-CZ" sz="4000" b="1">
                <a:solidFill>
                  <a:schemeClr val="tx1"/>
                </a:solidFill>
                <a:effectLst/>
              </a:rPr>
              <a:t>             vodíková bomba</a:t>
            </a:r>
          </a:p>
        </p:txBody>
      </p:sp>
      <p:sp>
        <p:nvSpPr>
          <p:cNvPr id="147460" name="Rectangle 4"/>
          <p:cNvSpPr>
            <a:spLocks noChangeArrowheads="1"/>
          </p:cNvSpPr>
          <p:nvPr/>
        </p:nvSpPr>
        <p:spPr bwMode="auto">
          <a:xfrm>
            <a:off x="250825" y="692150"/>
            <a:ext cx="2089150" cy="587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l"/>
            <a:endParaRPr kumimoji="0" lang="cs-CZ" sz="1200">
              <a:latin typeface="Arial" pitchFamily="34" charset="0"/>
            </a:endParaRPr>
          </a:p>
          <a:p>
            <a:pPr algn="l"/>
            <a:endParaRPr kumimoji="0" lang="cs-CZ" sz="1200">
              <a:latin typeface="Arial" pitchFamily="34" charset="0"/>
            </a:endParaRPr>
          </a:p>
          <a:p>
            <a:pPr algn="l"/>
            <a:r>
              <a:rPr kumimoji="0" lang="cs-CZ" sz="2000"/>
              <a:t>1 - </a:t>
            </a:r>
            <a:r>
              <a:rPr kumimoji="0" lang="cs-CZ" sz="2000" b="1"/>
              <a:t>malá atomová</a:t>
            </a:r>
          </a:p>
          <a:p>
            <a:pPr algn="l"/>
            <a:r>
              <a:rPr kumimoji="0" lang="cs-CZ" sz="2000" b="1"/>
              <a:t>     bomba</a:t>
            </a:r>
          </a:p>
          <a:p>
            <a:pPr algn="l"/>
            <a:endParaRPr kumimoji="0" lang="cs-CZ" sz="2000" b="1"/>
          </a:p>
          <a:p>
            <a:pPr algn="l"/>
            <a:r>
              <a:rPr kumimoji="0" lang="cs-CZ" sz="2000" b="1"/>
              <a:t>2 - deuterium</a:t>
            </a:r>
          </a:p>
          <a:p>
            <a:pPr algn="l"/>
            <a:endParaRPr kumimoji="0" lang="cs-CZ" sz="2000" b="1"/>
          </a:p>
          <a:p>
            <a:pPr algn="l"/>
            <a:r>
              <a:rPr kumimoji="0" lang="cs-CZ" sz="2000" b="1"/>
              <a:t>3 - tritium</a:t>
            </a:r>
          </a:p>
          <a:p>
            <a:pPr algn="l"/>
            <a:endParaRPr kumimoji="0" lang="cs-CZ" sz="2000" b="1"/>
          </a:p>
          <a:p>
            <a:pPr algn="l"/>
            <a:r>
              <a:rPr kumimoji="0" lang="cs-CZ" sz="2000" b="1"/>
              <a:t>4 - kormidlo</a:t>
            </a:r>
          </a:p>
          <a:p>
            <a:pPr algn="l"/>
            <a:endParaRPr kumimoji="0" lang="cs-CZ" sz="2000" b="1"/>
          </a:p>
          <a:p>
            <a:pPr algn="l"/>
            <a:r>
              <a:rPr kumimoji="0" lang="cs-CZ" sz="2000" b="1"/>
              <a:t>5 - kobaltový obal</a:t>
            </a:r>
          </a:p>
        </p:txBody>
      </p:sp>
    </p:spTree>
    <p:extLst>
      <p:ext uri="{BB962C8B-B14F-4D97-AF65-F5344CB8AC3E}">
        <p14:creationId xmlns:p14="http://schemas.microsoft.com/office/powerpoint/2010/main" val="2283151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500"/>
                                  </p:stCondLst>
                                  <p:childTnLst>
                                    <p:set>
                                      <p:cBhvr>
                                        <p:cTn id="6" dur="1" fill="hold">
                                          <p:stCondLst>
                                            <p:cond delay="0"/>
                                          </p:stCondLst>
                                        </p:cTn>
                                        <p:tgtEl>
                                          <p:spTgt spid="147460">
                                            <p:txEl>
                                              <p:pRg st="2" end="2"/>
                                            </p:txEl>
                                          </p:spTgt>
                                        </p:tgtEl>
                                        <p:attrNameLst>
                                          <p:attrName>style.visibility</p:attrName>
                                        </p:attrNameLst>
                                      </p:cBhvr>
                                      <p:to>
                                        <p:strVal val="visible"/>
                                      </p:to>
                                    </p:set>
                                    <p:animEffect transition="in" filter="blinds(horizontal)">
                                      <p:cBhvr>
                                        <p:cTn id="7" dur="500"/>
                                        <p:tgtEl>
                                          <p:spTgt spid="147460">
                                            <p:txEl>
                                              <p:pRg st="2" end="2"/>
                                            </p:txEl>
                                          </p:spTgt>
                                        </p:tgtEl>
                                      </p:cBhvr>
                                    </p:animEffect>
                                  </p:childTnLst>
                                </p:cTn>
                              </p:par>
                              <p:par>
                                <p:cTn id="8" presetID="3" presetClass="entr" presetSubtype="10" fill="hold" nodeType="withEffect">
                                  <p:stCondLst>
                                    <p:cond delay="500"/>
                                  </p:stCondLst>
                                  <p:childTnLst>
                                    <p:set>
                                      <p:cBhvr>
                                        <p:cTn id="9" dur="1" fill="hold">
                                          <p:stCondLst>
                                            <p:cond delay="0"/>
                                          </p:stCondLst>
                                        </p:cTn>
                                        <p:tgtEl>
                                          <p:spTgt spid="147460">
                                            <p:txEl>
                                              <p:pRg st="3" end="3"/>
                                            </p:txEl>
                                          </p:spTgt>
                                        </p:tgtEl>
                                        <p:attrNameLst>
                                          <p:attrName>style.visibility</p:attrName>
                                        </p:attrNameLst>
                                      </p:cBhvr>
                                      <p:to>
                                        <p:strVal val="visible"/>
                                      </p:to>
                                    </p:set>
                                    <p:animEffect transition="in" filter="blinds(horizontal)">
                                      <p:cBhvr>
                                        <p:cTn id="10" dur="500"/>
                                        <p:tgtEl>
                                          <p:spTgt spid="147460">
                                            <p:txEl>
                                              <p:pRg st="3" end="3"/>
                                            </p:txEl>
                                          </p:spTgt>
                                        </p:tgtEl>
                                      </p:cBhvr>
                                    </p:animEffect>
                                  </p:childTnLst>
                                </p:cTn>
                              </p:par>
                              <p:par>
                                <p:cTn id="11" presetID="3" presetClass="entr" presetSubtype="10" fill="hold" nodeType="withEffect">
                                  <p:stCondLst>
                                    <p:cond delay="1500"/>
                                  </p:stCondLst>
                                  <p:childTnLst>
                                    <p:set>
                                      <p:cBhvr>
                                        <p:cTn id="12" dur="1" fill="hold">
                                          <p:stCondLst>
                                            <p:cond delay="0"/>
                                          </p:stCondLst>
                                        </p:cTn>
                                        <p:tgtEl>
                                          <p:spTgt spid="147460">
                                            <p:txEl>
                                              <p:pRg st="5" end="5"/>
                                            </p:txEl>
                                          </p:spTgt>
                                        </p:tgtEl>
                                        <p:attrNameLst>
                                          <p:attrName>style.visibility</p:attrName>
                                        </p:attrNameLst>
                                      </p:cBhvr>
                                      <p:to>
                                        <p:strVal val="visible"/>
                                      </p:to>
                                    </p:set>
                                    <p:animEffect transition="in" filter="blinds(horizontal)">
                                      <p:cBhvr>
                                        <p:cTn id="13" dur="500"/>
                                        <p:tgtEl>
                                          <p:spTgt spid="147460">
                                            <p:txEl>
                                              <p:pRg st="5" end="5"/>
                                            </p:txEl>
                                          </p:spTgt>
                                        </p:tgtEl>
                                      </p:cBhvr>
                                    </p:animEffect>
                                  </p:childTnLst>
                                </p:cTn>
                              </p:par>
                              <p:par>
                                <p:cTn id="14" presetID="3" presetClass="entr" presetSubtype="10" fill="hold" nodeType="withEffect">
                                  <p:stCondLst>
                                    <p:cond delay="3000"/>
                                  </p:stCondLst>
                                  <p:childTnLst>
                                    <p:set>
                                      <p:cBhvr>
                                        <p:cTn id="15" dur="1" fill="hold">
                                          <p:stCondLst>
                                            <p:cond delay="0"/>
                                          </p:stCondLst>
                                        </p:cTn>
                                        <p:tgtEl>
                                          <p:spTgt spid="147460">
                                            <p:txEl>
                                              <p:pRg st="7" end="7"/>
                                            </p:txEl>
                                          </p:spTgt>
                                        </p:tgtEl>
                                        <p:attrNameLst>
                                          <p:attrName>style.visibility</p:attrName>
                                        </p:attrNameLst>
                                      </p:cBhvr>
                                      <p:to>
                                        <p:strVal val="visible"/>
                                      </p:to>
                                    </p:set>
                                    <p:animEffect transition="in" filter="blinds(horizontal)">
                                      <p:cBhvr>
                                        <p:cTn id="16" dur="500"/>
                                        <p:tgtEl>
                                          <p:spTgt spid="147460">
                                            <p:txEl>
                                              <p:pRg st="7" end="7"/>
                                            </p:txEl>
                                          </p:spTgt>
                                        </p:tgtEl>
                                      </p:cBhvr>
                                    </p:animEffect>
                                  </p:childTnLst>
                                </p:cTn>
                              </p:par>
                              <p:par>
                                <p:cTn id="17" presetID="3" presetClass="entr" presetSubtype="10" fill="hold" nodeType="withEffect">
                                  <p:stCondLst>
                                    <p:cond delay="4500"/>
                                  </p:stCondLst>
                                  <p:childTnLst>
                                    <p:set>
                                      <p:cBhvr>
                                        <p:cTn id="18" dur="1" fill="hold">
                                          <p:stCondLst>
                                            <p:cond delay="0"/>
                                          </p:stCondLst>
                                        </p:cTn>
                                        <p:tgtEl>
                                          <p:spTgt spid="147460">
                                            <p:txEl>
                                              <p:pRg st="9" end="9"/>
                                            </p:txEl>
                                          </p:spTgt>
                                        </p:tgtEl>
                                        <p:attrNameLst>
                                          <p:attrName>style.visibility</p:attrName>
                                        </p:attrNameLst>
                                      </p:cBhvr>
                                      <p:to>
                                        <p:strVal val="visible"/>
                                      </p:to>
                                    </p:set>
                                    <p:animEffect transition="in" filter="blinds(horizontal)">
                                      <p:cBhvr>
                                        <p:cTn id="19" dur="500"/>
                                        <p:tgtEl>
                                          <p:spTgt spid="147460">
                                            <p:txEl>
                                              <p:pRg st="9" end="9"/>
                                            </p:txEl>
                                          </p:spTgt>
                                        </p:tgtEl>
                                      </p:cBhvr>
                                    </p:animEffect>
                                  </p:childTnLst>
                                </p:cTn>
                              </p:par>
                              <p:par>
                                <p:cTn id="20" presetID="3" presetClass="entr" presetSubtype="10" fill="hold" nodeType="withEffect">
                                  <p:stCondLst>
                                    <p:cond delay="6000"/>
                                  </p:stCondLst>
                                  <p:childTnLst>
                                    <p:set>
                                      <p:cBhvr>
                                        <p:cTn id="21" dur="1" fill="hold">
                                          <p:stCondLst>
                                            <p:cond delay="0"/>
                                          </p:stCondLst>
                                        </p:cTn>
                                        <p:tgtEl>
                                          <p:spTgt spid="147460">
                                            <p:txEl>
                                              <p:pRg st="11" end="11"/>
                                            </p:txEl>
                                          </p:spTgt>
                                        </p:tgtEl>
                                        <p:attrNameLst>
                                          <p:attrName>style.visibility</p:attrName>
                                        </p:attrNameLst>
                                      </p:cBhvr>
                                      <p:to>
                                        <p:strVal val="visible"/>
                                      </p:to>
                                    </p:set>
                                    <p:animEffect transition="in" filter="blinds(horizontal)">
                                      <p:cBhvr>
                                        <p:cTn id="22" dur="500"/>
                                        <p:tgtEl>
                                          <p:spTgt spid="14746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548680"/>
            <a:ext cx="8363272" cy="5577483"/>
          </a:xfrm>
        </p:spPr>
        <p:txBody>
          <a:bodyPr>
            <a:normAutofit/>
          </a:bodyPr>
          <a:lstStyle/>
          <a:p>
            <a:pPr marL="0" indent="0">
              <a:buNone/>
            </a:pPr>
            <a:r>
              <a:rPr lang="cs-CZ" sz="1800" b="1" dirty="0"/>
              <a:t>Řízená termonukleární </a:t>
            </a:r>
            <a:r>
              <a:rPr lang="cs-CZ" sz="1800" b="1" dirty="0" smtClean="0"/>
              <a:t>reakce</a:t>
            </a:r>
          </a:p>
          <a:p>
            <a:pPr marL="0" indent="0">
              <a:buNone/>
            </a:pPr>
            <a:r>
              <a:rPr lang="cs-CZ" sz="1800" dirty="0"/>
              <a:t/>
            </a:r>
            <a:br>
              <a:rPr lang="cs-CZ" sz="1800" dirty="0"/>
            </a:br>
            <a:r>
              <a:rPr lang="cs-CZ" sz="1800" dirty="0"/>
              <a:t>Mírové využití termonukleární energie je možné jen tehdy, podaří-li se uskutečnit </a:t>
            </a:r>
            <a:r>
              <a:rPr lang="cs-CZ" sz="1800" b="1" dirty="0"/>
              <a:t>řízenou termonukleární reakci</a:t>
            </a:r>
            <a:r>
              <a:rPr lang="cs-CZ" sz="1800" dirty="0"/>
              <a:t> - zkonstruovat </a:t>
            </a:r>
            <a:r>
              <a:rPr lang="cs-CZ" sz="1800" b="1" dirty="0"/>
              <a:t>termonukleární reaktor</a:t>
            </a:r>
            <a:r>
              <a:rPr lang="cs-CZ" sz="1800" dirty="0"/>
              <a:t>. Aby taková termonukleární reakce mohla proběhnout, je potřeba zajistit dvě základní podmínky</a:t>
            </a:r>
            <a:r>
              <a:rPr lang="cs-CZ" sz="1800" dirty="0" smtClean="0"/>
              <a:t>:</a:t>
            </a:r>
          </a:p>
          <a:p>
            <a:pPr marL="0" indent="0">
              <a:buNone/>
            </a:pPr>
            <a:endParaRPr lang="cs-CZ" sz="1800" dirty="0"/>
          </a:p>
          <a:p>
            <a:pPr marL="0" indent="0">
              <a:buNone/>
            </a:pPr>
            <a:r>
              <a:rPr lang="cs-CZ" sz="1800" b="1" dirty="0"/>
              <a:t>1. Vytvořit vysokoteplotní plasmu</a:t>
            </a:r>
            <a:r>
              <a:rPr lang="cs-CZ" sz="1800" dirty="0"/>
              <a:t> z jaderného paliva (směsi D a T). </a:t>
            </a:r>
            <a:endParaRPr lang="cs-CZ" sz="1800" dirty="0" smtClean="0"/>
          </a:p>
          <a:p>
            <a:endParaRPr lang="cs-CZ" sz="1800" dirty="0"/>
          </a:p>
          <a:p>
            <a:pPr marL="0" indent="0">
              <a:buNone/>
            </a:pPr>
            <a:r>
              <a:rPr lang="cs-CZ" sz="1800" b="1" dirty="0"/>
              <a:t>2. Udržet koncentraci</a:t>
            </a:r>
            <a:r>
              <a:rPr lang="cs-CZ" sz="1800" dirty="0"/>
              <a:t> této plasmy po dobu potřebnou k proběhnutí fúze, než se stačí tepelným pohybem rozletět. </a:t>
            </a:r>
            <a:endParaRPr lang="cs-CZ" sz="1800" dirty="0" smtClean="0"/>
          </a:p>
          <a:p>
            <a:r>
              <a:rPr lang="cs-CZ" sz="1800" dirty="0" smtClean="0"/>
              <a:t>Potřebná </a:t>
            </a:r>
            <a:r>
              <a:rPr lang="cs-CZ" sz="1800" dirty="0"/>
              <a:t>doba udržení závisí na koncentraci plasmy. Při vysokých hustotách řádu ~10</a:t>
            </a:r>
            <a:r>
              <a:rPr lang="cs-CZ" sz="1800" baseline="30000" dirty="0"/>
              <a:t>25</a:t>
            </a:r>
            <a:r>
              <a:rPr lang="cs-CZ" sz="1800" dirty="0"/>
              <a:t> iontů/cm</a:t>
            </a:r>
            <a:r>
              <a:rPr lang="cs-CZ" sz="1800" baseline="30000" dirty="0"/>
              <a:t>3</a:t>
            </a:r>
            <a:r>
              <a:rPr lang="cs-CZ" sz="1800" dirty="0"/>
              <a:t> stačí desítky pikosekund (explozívní fúze), při nízkých hustotách ~10</a:t>
            </a:r>
            <a:r>
              <a:rPr lang="cs-CZ" sz="1800" baseline="30000" dirty="0"/>
              <a:t>14</a:t>
            </a:r>
            <a:r>
              <a:rPr lang="cs-CZ" sz="1800" dirty="0"/>
              <a:t> iontů/cm</a:t>
            </a:r>
            <a:r>
              <a:rPr lang="cs-CZ" sz="1800" baseline="30000" dirty="0"/>
              <a:t>3</a:t>
            </a:r>
            <a:r>
              <a:rPr lang="cs-CZ" sz="1800" dirty="0"/>
              <a:t> jsou to řádově sekundy (fúze probíhá plynule). </a:t>
            </a:r>
          </a:p>
          <a:p>
            <a:endParaRPr lang="cs-CZ" sz="1800" dirty="0"/>
          </a:p>
        </p:txBody>
      </p:sp>
    </p:spTree>
    <p:extLst>
      <p:ext uri="{BB962C8B-B14F-4D97-AF65-F5344CB8AC3E}">
        <p14:creationId xmlns:p14="http://schemas.microsoft.com/office/powerpoint/2010/main" val="101733721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16632"/>
            <a:ext cx="8229600" cy="706090"/>
          </a:xfrm>
        </p:spPr>
        <p:txBody>
          <a:bodyPr>
            <a:normAutofit/>
          </a:bodyPr>
          <a:lstStyle/>
          <a:p>
            <a:r>
              <a:rPr lang="cs-CZ" sz="2400" b="1" dirty="0">
                <a:latin typeface="Times-Bold"/>
              </a:rPr>
              <a:t>TOKAMAK</a:t>
            </a:r>
            <a:endParaRPr lang="cs-CZ" sz="2400" dirty="0"/>
          </a:p>
        </p:txBody>
      </p:sp>
      <p:sp>
        <p:nvSpPr>
          <p:cNvPr id="3" name="Zástupný symbol pro obsah 2"/>
          <p:cNvSpPr>
            <a:spLocks noGrp="1"/>
          </p:cNvSpPr>
          <p:nvPr>
            <p:ph idx="1"/>
          </p:nvPr>
        </p:nvSpPr>
        <p:spPr>
          <a:xfrm>
            <a:off x="179512" y="404664"/>
            <a:ext cx="8784738" cy="4525963"/>
          </a:xfrm>
        </p:spPr>
        <p:txBody>
          <a:bodyPr>
            <a:normAutofit/>
          </a:bodyPr>
          <a:lstStyle/>
          <a:p>
            <a:pPr marL="0" indent="0">
              <a:buNone/>
            </a:pPr>
            <a:endParaRPr lang="cs-CZ" sz="1600" dirty="0">
              <a:solidFill>
                <a:srgbClr val="000000"/>
              </a:solidFill>
              <a:latin typeface="Times-Roman"/>
            </a:endParaRPr>
          </a:p>
          <a:p>
            <a:pPr marL="0" indent="0">
              <a:buNone/>
            </a:pPr>
            <a:r>
              <a:rPr lang="cs-CZ" sz="1600" b="1" dirty="0" smtClean="0">
                <a:solidFill>
                  <a:srgbClr val="000000"/>
                </a:solidFill>
                <a:latin typeface="Times-Bold"/>
              </a:rPr>
              <a:t>komora </a:t>
            </a:r>
            <a:r>
              <a:rPr lang="cs-CZ" sz="1600" dirty="0" smtClean="0">
                <a:solidFill>
                  <a:srgbClr val="000000"/>
                </a:solidFill>
                <a:latin typeface="Times-Roman"/>
              </a:rPr>
              <a:t>naplněná </a:t>
            </a:r>
            <a:r>
              <a:rPr lang="cs-CZ" sz="1600" dirty="0">
                <a:solidFill>
                  <a:srgbClr val="000000"/>
                </a:solidFill>
                <a:latin typeface="Times-Roman"/>
              </a:rPr>
              <a:t>plynem (deuterium, tritium) jako </a:t>
            </a:r>
            <a:r>
              <a:rPr lang="cs-CZ" sz="1600" b="1" dirty="0" smtClean="0">
                <a:solidFill>
                  <a:srgbClr val="000000"/>
                </a:solidFill>
                <a:latin typeface="Times-Bold"/>
              </a:rPr>
              <a:t>sekundární cívka </a:t>
            </a:r>
            <a:r>
              <a:rPr lang="cs-CZ" sz="1600" dirty="0" smtClean="0">
                <a:solidFill>
                  <a:srgbClr val="000000"/>
                </a:solidFill>
                <a:latin typeface="Times-Roman"/>
              </a:rPr>
              <a:t>velkého </a:t>
            </a:r>
            <a:r>
              <a:rPr lang="cs-CZ" sz="1600" b="1" dirty="0" smtClean="0">
                <a:solidFill>
                  <a:srgbClr val="000000"/>
                </a:solidFill>
                <a:latin typeface="Times-Bold"/>
              </a:rPr>
              <a:t>transformátoru</a:t>
            </a:r>
            <a:r>
              <a:rPr lang="cs-CZ" sz="1600" dirty="0">
                <a:solidFill>
                  <a:srgbClr val="000000"/>
                </a:solidFill>
                <a:latin typeface="Times-Roman"/>
              </a:rPr>
              <a:t>.</a:t>
            </a:r>
          </a:p>
          <a:p>
            <a:r>
              <a:rPr lang="cs-CZ" sz="1600" dirty="0">
                <a:solidFill>
                  <a:srgbClr val="000000"/>
                </a:solidFill>
                <a:latin typeface="Times-Roman"/>
              </a:rPr>
              <a:t>Vybitím mohutné kondenzátorové baterie do </a:t>
            </a:r>
            <a:r>
              <a:rPr lang="cs-CZ" sz="1600" b="1" dirty="0">
                <a:solidFill>
                  <a:srgbClr val="000000"/>
                </a:solidFill>
                <a:latin typeface="Times-Bold"/>
              </a:rPr>
              <a:t>primární cívky </a:t>
            </a:r>
            <a:r>
              <a:rPr lang="cs-CZ" sz="1600" dirty="0">
                <a:solidFill>
                  <a:srgbClr val="000000"/>
                </a:solidFill>
                <a:latin typeface="Times-Roman"/>
              </a:rPr>
              <a:t>se v </a:t>
            </a:r>
            <a:r>
              <a:rPr lang="cs-CZ" sz="1600" dirty="0" smtClean="0">
                <a:solidFill>
                  <a:srgbClr val="000000"/>
                </a:solidFill>
                <a:latin typeface="Times-Roman"/>
              </a:rPr>
              <a:t>sekundární cívce </a:t>
            </a:r>
            <a:r>
              <a:rPr lang="cs-CZ" sz="1600" dirty="0">
                <a:solidFill>
                  <a:srgbClr val="000000"/>
                </a:solidFill>
                <a:latin typeface="Times-Roman"/>
              </a:rPr>
              <a:t>indukuje silné </a:t>
            </a:r>
            <a:r>
              <a:rPr lang="cs-CZ" sz="1600" dirty="0" smtClean="0">
                <a:solidFill>
                  <a:srgbClr val="000000"/>
                </a:solidFill>
                <a:latin typeface="Times-Roman"/>
              </a:rPr>
              <a:t>elektrické pole </a:t>
            </a:r>
            <a:r>
              <a:rPr lang="cs-CZ" sz="1600" dirty="0">
                <a:solidFill>
                  <a:srgbClr val="000000"/>
                </a:solidFill>
                <a:latin typeface="Times-Roman"/>
              </a:rPr>
              <a:t>– dojde k </a:t>
            </a:r>
            <a:r>
              <a:rPr lang="cs-CZ" sz="1600" dirty="0" smtClean="0">
                <a:latin typeface="Times-Roman"/>
              </a:rPr>
              <a:t>průrazu </a:t>
            </a:r>
            <a:r>
              <a:rPr lang="cs-CZ" sz="1600" dirty="0">
                <a:latin typeface="Times-Roman"/>
              </a:rPr>
              <a:t>plynu – </a:t>
            </a:r>
            <a:r>
              <a:rPr lang="cs-CZ" sz="1600" dirty="0" smtClean="0">
                <a:latin typeface="Times-Roman"/>
              </a:rPr>
              <a:t>teče </a:t>
            </a:r>
            <a:r>
              <a:rPr lang="cs-CZ" sz="1600" b="1" dirty="0">
                <a:latin typeface="Times-Bold"/>
              </a:rPr>
              <a:t>velký proud </a:t>
            </a:r>
            <a:r>
              <a:rPr lang="cs-CZ" sz="1600" dirty="0" smtClean="0">
                <a:latin typeface="Times-Roman"/>
              </a:rPr>
              <a:t>(</a:t>
            </a:r>
            <a:r>
              <a:rPr lang="cs-CZ" sz="1600" dirty="0" smtClean="0"/>
              <a:t>10</a:t>
            </a:r>
            <a:r>
              <a:rPr lang="cs-CZ" sz="1600" baseline="30000" dirty="0" smtClean="0"/>
              <a:t>6 – </a:t>
            </a:r>
            <a:r>
              <a:rPr lang="cs-CZ" sz="1600" dirty="0" smtClean="0">
                <a:solidFill>
                  <a:prstClr val="black"/>
                </a:solidFill>
              </a:rPr>
              <a:t>10</a:t>
            </a:r>
            <a:r>
              <a:rPr lang="cs-CZ" sz="1600" baseline="30000" dirty="0" smtClean="0">
                <a:solidFill>
                  <a:prstClr val="black"/>
                </a:solidFill>
              </a:rPr>
              <a:t>7</a:t>
            </a:r>
            <a:r>
              <a:rPr lang="cs-CZ" sz="1600" dirty="0" smtClean="0">
                <a:solidFill>
                  <a:prstClr val="black"/>
                </a:solidFill>
              </a:rPr>
              <a:t> A</a:t>
            </a:r>
            <a:r>
              <a:rPr lang="cs-CZ" sz="1600" baseline="30000" dirty="0" smtClean="0"/>
              <a:t> </a:t>
            </a:r>
            <a:r>
              <a:rPr lang="cs-CZ" sz="1600" dirty="0" smtClean="0">
                <a:latin typeface="Times-Roman"/>
              </a:rPr>
              <a:t>), který:</a:t>
            </a:r>
            <a:endParaRPr lang="cs-CZ" sz="1600" dirty="0">
              <a:latin typeface="Times-Roman"/>
            </a:endParaRPr>
          </a:p>
          <a:p>
            <a:r>
              <a:rPr lang="cs-CZ" sz="1600" b="1" dirty="0">
                <a:latin typeface="Times-Bold"/>
              </a:rPr>
              <a:t>z</a:t>
            </a:r>
            <a:r>
              <a:rPr lang="cs-CZ" sz="1600" b="1" dirty="0" smtClean="0">
                <a:latin typeface="Times-Bold"/>
              </a:rPr>
              <a:t>ahřívá </a:t>
            </a:r>
            <a:r>
              <a:rPr lang="cs-CZ" sz="1600" dirty="0">
                <a:solidFill>
                  <a:srgbClr val="000000"/>
                </a:solidFill>
                <a:latin typeface="Times-Roman"/>
              </a:rPr>
              <a:t>plazma </a:t>
            </a:r>
            <a:endParaRPr lang="cs-CZ" sz="1600" dirty="0" smtClean="0">
              <a:solidFill>
                <a:srgbClr val="000000"/>
              </a:solidFill>
              <a:latin typeface="Times-Roman"/>
            </a:endParaRPr>
          </a:p>
          <a:p>
            <a:r>
              <a:rPr lang="cs-CZ" sz="1600" b="1" dirty="0" smtClean="0">
                <a:solidFill>
                  <a:srgbClr val="000000"/>
                </a:solidFill>
                <a:latin typeface="Times-Bold"/>
              </a:rPr>
              <a:t>vytvoří </a:t>
            </a:r>
            <a:r>
              <a:rPr lang="cs-CZ" sz="1600" dirty="0">
                <a:solidFill>
                  <a:srgbClr val="000000"/>
                </a:solidFill>
                <a:latin typeface="Times-Roman"/>
              </a:rPr>
              <a:t>vlastní magnetické pole, </a:t>
            </a:r>
            <a:r>
              <a:rPr lang="cs-CZ" sz="1600" dirty="0" smtClean="0">
                <a:solidFill>
                  <a:srgbClr val="000000"/>
                </a:solidFill>
                <a:latin typeface="Times-Roman"/>
              </a:rPr>
              <a:t>stlačuje </a:t>
            </a:r>
            <a:r>
              <a:rPr lang="cs-CZ" sz="1600" dirty="0">
                <a:solidFill>
                  <a:srgbClr val="000000"/>
                </a:solidFill>
                <a:latin typeface="Times-Roman"/>
              </a:rPr>
              <a:t>plazma k podélné</a:t>
            </a:r>
          </a:p>
          <a:p>
            <a:pPr marL="0" indent="0">
              <a:buNone/>
            </a:pPr>
            <a:r>
              <a:rPr lang="cs-CZ" sz="1600" dirty="0">
                <a:solidFill>
                  <a:srgbClr val="000000"/>
                </a:solidFill>
                <a:latin typeface="Times-Roman"/>
              </a:rPr>
              <a:t>ose komory a tím ho </a:t>
            </a:r>
            <a:r>
              <a:rPr lang="cs-CZ" sz="1600" b="1" dirty="0">
                <a:solidFill>
                  <a:srgbClr val="000000"/>
                </a:solidFill>
                <a:latin typeface="Times-Bold"/>
              </a:rPr>
              <a:t>dále </a:t>
            </a:r>
            <a:r>
              <a:rPr lang="cs-CZ" sz="1600" b="1" dirty="0" smtClean="0">
                <a:solidFill>
                  <a:srgbClr val="000000"/>
                </a:solidFill>
                <a:latin typeface="Times-Bold"/>
              </a:rPr>
              <a:t>zahřívá </a:t>
            </a:r>
            <a:r>
              <a:rPr lang="cs-CZ" sz="1600" dirty="0">
                <a:solidFill>
                  <a:srgbClr val="000000"/>
                </a:solidFill>
                <a:latin typeface="Times-Roman"/>
              </a:rPr>
              <a:t>a </a:t>
            </a:r>
            <a:r>
              <a:rPr lang="cs-CZ" sz="1600" b="1" dirty="0">
                <a:solidFill>
                  <a:srgbClr val="000000"/>
                </a:solidFill>
                <a:latin typeface="Times-Bold"/>
              </a:rPr>
              <a:t>izoluje </a:t>
            </a:r>
            <a:r>
              <a:rPr lang="cs-CZ" sz="1600" dirty="0">
                <a:solidFill>
                  <a:srgbClr val="000000"/>
                </a:solidFill>
                <a:latin typeface="Times-Roman"/>
              </a:rPr>
              <a:t>od </a:t>
            </a:r>
            <a:r>
              <a:rPr lang="cs-CZ" sz="1600" dirty="0" smtClean="0">
                <a:solidFill>
                  <a:srgbClr val="000000"/>
                </a:solidFill>
                <a:latin typeface="Times-Roman"/>
              </a:rPr>
              <a:t>stěn </a:t>
            </a:r>
            <a:r>
              <a:rPr lang="cs-CZ" sz="1600" dirty="0">
                <a:solidFill>
                  <a:srgbClr val="000000"/>
                </a:solidFill>
                <a:latin typeface="Times-Roman"/>
              </a:rPr>
              <a:t>komory.</a:t>
            </a:r>
          </a:p>
          <a:p>
            <a:r>
              <a:rPr lang="cs-CZ" sz="1600" dirty="0">
                <a:solidFill>
                  <a:srgbClr val="000000"/>
                </a:solidFill>
                <a:latin typeface="Times-Roman"/>
              </a:rPr>
              <a:t>d</a:t>
            </a:r>
            <a:r>
              <a:rPr lang="cs-CZ" sz="1600" dirty="0" smtClean="0">
                <a:solidFill>
                  <a:srgbClr val="000000"/>
                </a:solidFill>
                <a:latin typeface="Times-Roman"/>
              </a:rPr>
              <a:t>alší </a:t>
            </a:r>
            <a:r>
              <a:rPr lang="cs-CZ" sz="1600" dirty="0">
                <a:solidFill>
                  <a:srgbClr val="000000"/>
                </a:solidFill>
                <a:latin typeface="Times-Roman"/>
              </a:rPr>
              <a:t>p</a:t>
            </a:r>
            <a:r>
              <a:rPr lang="cs-CZ" sz="1600" b="1" dirty="0">
                <a:solidFill>
                  <a:srgbClr val="000000"/>
                </a:solidFill>
                <a:latin typeface="Times-Bold"/>
              </a:rPr>
              <a:t>omocné cívky </a:t>
            </a:r>
            <a:r>
              <a:rPr lang="cs-CZ" sz="1600" dirty="0" smtClean="0">
                <a:solidFill>
                  <a:srgbClr val="000000"/>
                </a:solidFill>
                <a:latin typeface="Times-Roman"/>
              </a:rPr>
              <a:t>vytvářejí </a:t>
            </a:r>
            <a:r>
              <a:rPr lang="cs-CZ" sz="1600" b="1" dirty="0" smtClean="0">
                <a:latin typeface="Times-Bold"/>
              </a:rPr>
              <a:t>přídavné </a:t>
            </a:r>
            <a:r>
              <a:rPr lang="cs-CZ" sz="1600" b="1" dirty="0">
                <a:latin typeface="Times-Bold"/>
              </a:rPr>
              <a:t>magnetické pole </a:t>
            </a:r>
            <a:r>
              <a:rPr lang="cs-CZ" sz="1600" dirty="0">
                <a:solidFill>
                  <a:srgbClr val="000000"/>
                </a:solidFill>
                <a:latin typeface="Times-Roman"/>
              </a:rPr>
              <a:t>ve </a:t>
            </a:r>
            <a:r>
              <a:rPr lang="cs-CZ" sz="1600" dirty="0" smtClean="0">
                <a:solidFill>
                  <a:srgbClr val="000000"/>
                </a:solidFill>
                <a:latin typeface="Times-Roman"/>
              </a:rPr>
              <a:t>směru </a:t>
            </a:r>
            <a:r>
              <a:rPr lang="cs-CZ" sz="1600" dirty="0">
                <a:solidFill>
                  <a:srgbClr val="000000"/>
                </a:solidFill>
                <a:latin typeface="Times-Roman"/>
              </a:rPr>
              <a:t>osy pro </a:t>
            </a:r>
            <a:r>
              <a:rPr lang="cs-CZ" sz="1600" b="1" dirty="0">
                <a:solidFill>
                  <a:srgbClr val="000000"/>
                </a:solidFill>
                <a:latin typeface="Times-Bold"/>
              </a:rPr>
              <a:t>zmenšení </a:t>
            </a:r>
            <a:r>
              <a:rPr lang="cs-CZ" sz="1600" b="1" dirty="0" smtClean="0">
                <a:solidFill>
                  <a:srgbClr val="000000"/>
                </a:solidFill>
                <a:latin typeface="Times-Bold"/>
              </a:rPr>
              <a:t>úniku č</a:t>
            </a:r>
            <a:r>
              <a:rPr lang="pl-PL" sz="1600" dirty="0" smtClean="0">
                <a:solidFill>
                  <a:srgbClr val="000000"/>
                </a:solidFill>
                <a:latin typeface="Times-Roman"/>
              </a:rPr>
              <a:t>ástic </a:t>
            </a:r>
            <a:r>
              <a:rPr lang="pl-PL" sz="1600" dirty="0">
                <a:solidFill>
                  <a:srgbClr val="000000"/>
                </a:solidFill>
                <a:latin typeface="Times-Roman"/>
              </a:rPr>
              <a:t>z plazmatu a </a:t>
            </a:r>
            <a:r>
              <a:rPr lang="pl-PL" sz="1600" dirty="0" smtClean="0">
                <a:solidFill>
                  <a:srgbClr val="000000"/>
                </a:solidFill>
                <a:latin typeface="Times-Roman"/>
              </a:rPr>
              <a:t>zajišťují </a:t>
            </a:r>
            <a:r>
              <a:rPr lang="pl-PL" sz="1600" dirty="0">
                <a:solidFill>
                  <a:srgbClr val="000000"/>
                </a:solidFill>
                <a:latin typeface="Times-Roman"/>
              </a:rPr>
              <a:t>jeho </a:t>
            </a:r>
            <a:r>
              <a:rPr lang="pl-PL" sz="1600" b="1" dirty="0">
                <a:solidFill>
                  <a:srgbClr val="000000"/>
                </a:solidFill>
                <a:latin typeface="Times-Bold"/>
              </a:rPr>
              <a:t>stabilizaci</a:t>
            </a:r>
            <a:endParaRPr lang="cs-CZ" sz="1600" dirty="0"/>
          </a:p>
        </p:txBody>
      </p:sp>
      <p:pic>
        <p:nvPicPr>
          <p:cNvPr id="3074" name="Picture 2"/>
          <p:cNvPicPr>
            <a:picLocks noChangeAspect="1" noChangeArrowheads="1"/>
          </p:cNvPicPr>
          <p:nvPr/>
        </p:nvPicPr>
        <p:blipFill>
          <a:blip r:embed="rId2" cstate="print">
            <a:lum bright="-49000"/>
            <a:extLst>
              <a:ext uri="{28A0092B-C50C-407E-A947-70E740481C1C}">
                <a14:useLocalDpi xmlns:a14="http://schemas.microsoft.com/office/drawing/2010/main" val="0"/>
              </a:ext>
            </a:extLst>
          </a:blip>
          <a:srcRect/>
          <a:stretch>
            <a:fillRect/>
          </a:stretch>
        </p:blipFill>
        <p:spPr bwMode="auto">
          <a:xfrm>
            <a:off x="2915816" y="2951072"/>
            <a:ext cx="5184338"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427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A2_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3275856" cy="6569962"/>
          </a:xfrm>
          <a:prstGeom prst="rect">
            <a:avLst/>
          </a:prstGeom>
          <a:noFill/>
          <a:extLst>
            <a:ext uri="{909E8E84-426E-40DD-AFC4-6F175D3DCCD1}">
              <a14:hiddenFill xmlns:a14="http://schemas.microsoft.com/office/drawing/2010/main">
                <a:solidFill>
                  <a:srgbClr val="FFFFFF"/>
                </a:solidFill>
              </a14:hiddenFill>
            </a:ext>
          </a:extLst>
        </p:spPr>
      </p:pic>
      <p:sp>
        <p:nvSpPr>
          <p:cNvPr id="58373" name="Rectangle 5"/>
          <p:cNvSpPr>
            <a:spLocks noChangeArrowheads="1"/>
          </p:cNvSpPr>
          <p:nvPr/>
        </p:nvSpPr>
        <p:spPr bwMode="auto">
          <a:xfrm>
            <a:off x="3779839" y="1484313"/>
            <a:ext cx="4896618" cy="453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l"/>
            <a:endParaRPr kumimoji="0" lang="cs-CZ" sz="1200" dirty="0">
              <a:latin typeface="Arial" pitchFamily="34" charset="0"/>
            </a:endParaRPr>
          </a:p>
          <a:p>
            <a:pPr algn="l"/>
            <a:endParaRPr kumimoji="0" lang="cs-CZ" sz="1200" dirty="0">
              <a:latin typeface="Arial" pitchFamily="34" charset="0"/>
            </a:endParaRPr>
          </a:p>
          <a:p>
            <a:pPr algn="l"/>
            <a:endParaRPr kumimoji="0" lang="cs-CZ" sz="1200" dirty="0">
              <a:latin typeface="Arial" pitchFamily="34" charset="0"/>
            </a:endParaRPr>
          </a:p>
          <a:p>
            <a:pPr algn="l"/>
            <a:r>
              <a:rPr kumimoji="0" lang="cs-CZ" sz="2400" dirty="0">
                <a:latin typeface="Arial" pitchFamily="34" charset="0"/>
              </a:rPr>
              <a:t>1 - </a:t>
            </a:r>
            <a:r>
              <a:rPr kumimoji="0" lang="cs-CZ" sz="2400" dirty="0" err="1" smtClean="0">
                <a:latin typeface="Arial" pitchFamily="34" charset="0"/>
              </a:rPr>
              <a:t>podkritické</a:t>
            </a:r>
            <a:r>
              <a:rPr kumimoji="0" lang="cs-CZ" sz="2400" dirty="0" smtClean="0">
                <a:latin typeface="Arial" pitchFamily="34" charset="0"/>
              </a:rPr>
              <a:t> </a:t>
            </a:r>
            <a:r>
              <a:rPr kumimoji="0" lang="cs-CZ" sz="2400" dirty="0">
                <a:latin typeface="Arial" pitchFamily="34" charset="0"/>
              </a:rPr>
              <a:t>množství štěpného materiálu</a:t>
            </a:r>
          </a:p>
          <a:p>
            <a:pPr algn="l"/>
            <a:endParaRPr kumimoji="0" lang="cs-CZ" sz="2400" dirty="0">
              <a:latin typeface="Arial" pitchFamily="34" charset="0"/>
            </a:endParaRPr>
          </a:p>
          <a:p>
            <a:pPr algn="l"/>
            <a:r>
              <a:rPr kumimoji="0" lang="cs-CZ" sz="2400" dirty="0">
                <a:latin typeface="Arial" pitchFamily="34" charset="0"/>
              </a:rPr>
              <a:t>2 - kormidlo</a:t>
            </a:r>
          </a:p>
          <a:p>
            <a:pPr algn="l"/>
            <a:endParaRPr kumimoji="0" lang="cs-CZ" sz="2400" dirty="0">
              <a:latin typeface="Arial" pitchFamily="34" charset="0"/>
            </a:endParaRPr>
          </a:p>
          <a:p>
            <a:pPr algn="l"/>
            <a:r>
              <a:rPr kumimoji="0" lang="cs-CZ" sz="2400" dirty="0">
                <a:latin typeface="Arial" pitchFamily="34" charset="0"/>
              </a:rPr>
              <a:t>3 - časový mechanismus</a:t>
            </a:r>
          </a:p>
          <a:p>
            <a:pPr algn="l"/>
            <a:endParaRPr kumimoji="0" lang="cs-CZ" sz="2400" dirty="0">
              <a:latin typeface="Arial" pitchFamily="34" charset="0"/>
            </a:endParaRPr>
          </a:p>
          <a:p>
            <a:pPr algn="l"/>
            <a:r>
              <a:rPr kumimoji="0" lang="cs-CZ" sz="2400" dirty="0">
                <a:latin typeface="Arial" pitchFamily="34" charset="0"/>
              </a:rPr>
              <a:t>4 - roznětka</a:t>
            </a:r>
          </a:p>
        </p:txBody>
      </p:sp>
      <p:sp>
        <p:nvSpPr>
          <p:cNvPr id="58374" name="Rectangle 6"/>
          <p:cNvSpPr>
            <a:spLocks noGrp="1" noChangeArrowheads="1"/>
          </p:cNvSpPr>
          <p:nvPr>
            <p:ph type="title"/>
          </p:nvPr>
        </p:nvSpPr>
        <p:spPr>
          <a:xfrm>
            <a:off x="3779838" y="333375"/>
            <a:ext cx="4500562" cy="792163"/>
          </a:xfrm>
        </p:spPr>
        <p:txBody>
          <a:bodyPr/>
          <a:lstStyle/>
          <a:p>
            <a:pPr algn="r"/>
            <a:r>
              <a:rPr lang="cs-CZ" sz="4000" b="1" dirty="0">
                <a:solidFill>
                  <a:schemeClr val="tx1"/>
                </a:solidFill>
                <a:effectLst/>
              </a:rPr>
              <a:t>atomová bomba </a:t>
            </a:r>
          </a:p>
        </p:txBody>
      </p:sp>
    </p:spTree>
    <p:extLst>
      <p:ext uri="{BB962C8B-B14F-4D97-AF65-F5344CB8AC3E}">
        <p14:creationId xmlns:p14="http://schemas.microsoft.com/office/powerpoint/2010/main" val="1451985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548680"/>
            <a:ext cx="8568952" cy="6192688"/>
          </a:xfrm>
        </p:spPr>
        <p:txBody>
          <a:bodyPr>
            <a:normAutofit fontScale="55000" lnSpcReduction="20000"/>
          </a:bodyPr>
          <a:lstStyle/>
          <a:p>
            <a:pPr marL="0" indent="0">
              <a:buNone/>
            </a:pPr>
            <a:r>
              <a:rPr lang="cs-CZ" sz="3300" b="1" dirty="0" smtClean="0"/>
              <a:t>Řízená řetězová reakce - jaderné reaktory</a:t>
            </a:r>
          </a:p>
          <a:p>
            <a:endParaRPr lang="cs-CZ" sz="3300" dirty="0"/>
          </a:p>
          <a:p>
            <a:r>
              <a:rPr lang="cs-CZ" sz="2900" dirty="0" smtClean="0"/>
              <a:t>K </a:t>
            </a:r>
            <a:r>
              <a:rPr lang="cs-CZ" sz="2900" dirty="0"/>
              <a:t>tomu, aby řetězová jaderná reakce štěpení mohla probíhat </a:t>
            </a:r>
            <a:r>
              <a:rPr lang="cs-CZ" sz="2900" b="1" dirty="0"/>
              <a:t>rovnovážným řízeným způsobem</a:t>
            </a:r>
            <a:r>
              <a:rPr lang="cs-CZ" sz="2900" dirty="0"/>
              <a:t>, je třeba zajistit v principu dvě věci</a:t>
            </a:r>
            <a:r>
              <a:rPr lang="cs-CZ" sz="2900" dirty="0" smtClean="0"/>
              <a:t>:</a:t>
            </a:r>
          </a:p>
          <a:p>
            <a:pPr marL="0" indent="0">
              <a:buNone/>
            </a:pPr>
            <a:r>
              <a:rPr lang="cs-CZ" sz="2900" dirty="0" smtClean="0"/>
              <a:t> </a:t>
            </a:r>
            <a:endParaRPr lang="cs-CZ" sz="2900" dirty="0"/>
          </a:p>
          <a:p>
            <a:r>
              <a:rPr lang="cs-CZ" sz="2900" dirty="0" smtClean="0"/>
              <a:t>a</a:t>
            </a:r>
            <a:r>
              <a:rPr lang="cs-CZ" sz="2900" dirty="0"/>
              <a:t>) Shromáždit </a:t>
            </a:r>
            <a:r>
              <a:rPr lang="cs-CZ" sz="2900" b="1" dirty="0"/>
              <a:t>nadkritické množství</a:t>
            </a:r>
            <a:r>
              <a:rPr lang="cs-CZ" sz="2900" dirty="0"/>
              <a:t> jaderného štěpného materiálu pro danou konfiguraci. </a:t>
            </a:r>
            <a:endParaRPr lang="cs-CZ" sz="2900" dirty="0" smtClean="0"/>
          </a:p>
          <a:p>
            <a:endParaRPr lang="cs-CZ" sz="2900" dirty="0"/>
          </a:p>
          <a:p>
            <a:r>
              <a:rPr lang="cs-CZ" sz="2900" dirty="0" smtClean="0"/>
              <a:t>b</a:t>
            </a:r>
            <a:r>
              <a:rPr lang="cs-CZ" sz="2900" dirty="0"/>
              <a:t>) Zajistit </a:t>
            </a:r>
            <a:r>
              <a:rPr lang="cs-CZ" sz="2900" b="1" dirty="0"/>
              <a:t>řízení počtu neutronů</a:t>
            </a:r>
            <a:r>
              <a:rPr lang="cs-CZ" sz="2900" dirty="0"/>
              <a:t> pomocí vhodných absorbátorů či moderátorů tak, aby štěpná reakce probíhala požadovanou intenzitou. Touto regulací neutronové bilance se uskutečňuje řízení výkonu reaktoru</a:t>
            </a:r>
            <a:r>
              <a:rPr lang="cs-CZ" sz="2900" dirty="0" smtClean="0"/>
              <a:t>.</a:t>
            </a:r>
          </a:p>
          <a:p>
            <a:pPr marL="0" indent="0">
              <a:buNone/>
            </a:pPr>
            <a:r>
              <a:rPr lang="cs-CZ" sz="2900" dirty="0"/>
              <a:t/>
            </a:r>
            <a:br>
              <a:rPr lang="cs-CZ" sz="2900" dirty="0"/>
            </a:br>
            <a:r>
              <a:rPr lang="cs-CZ" sz="2900" dirty="0"/>
              <a:t>O dynamice štěpné reakce rozhoduje </a:t>
            </a:r>
            <a:r>
              <a:rPr lang="cs-CZ" sz="2900" b="1" dirty="0"/>
              <a:t>poměr</a:t>
            </a:r>
            <a:r>
              <a:rPr lang="cs-CZ" sz="2900" dirty="0"/>
              <a:t> mezi průměrným počtem nově vzniklých neutronů a počtem neutronů spotřebovaných pro štěpení (neboli poměr mezi počtem neutronů následující generace a počtem neutronů předcházející generace) - tzv. neutronový </a:t>
            </a:r>
            <a:r>
              <a:rPr lang="cs-CZ" sz="2900" b="1" dirty="0"/>
              <a:t>multiplikační faktor</a:t>
            </a:r>
            <a:r>
              <a:rPr lang="cs-CZ" sz="2900" dirty="0"/>
              <a:t> </a:t>
            </a:r>
            <a:r>
              <a:rPr lang="cs-CZ" sz="2900" b="1" u="sng" dirty="0" smtClean="0"/>
              <a:t>k</a:t>
            </a:r>
            <a:r>
              <a:rPr lang="cs-CZ" sz="2900" dirty="0" smtClean="0"/>
              <a:t>. </a:t>
            </a:r>
          </a:p>
          <a:p>
            <a:r>
              <a:rPr lang="cs-CZ" sz="2900" dirty="0"/>
              <a:t>p</a:t>
            </a:r>
            <a:r>
              <a:rPr lang="cs-CZ" sz="2900" dirty="0" smtClean="0"/>
              <a:t>ři </a:t>
            </a:r>
            <a:r>
              <a:rPr lang="cs-CZ" sz="2900" dirty="0"/>
              <a:t>multiplikačním faktoru </a:t>
            </a:r>
            <a:r>
              <a:rPr lang="cs-CZ" sz="2900" u="sng" dirty="0"/>
              <a:t>k</a:t>
            </a:r>
            <a:r>
              <a:rPr lang="cs-CZ" sz="2900" dirty="0"/>
              <a:t> menším než 1 reakce </a:t>
            </a:r>
            <a:r>
              <a:rPr lang="cs-CZ" sz="2900" b="1" dirty="0" smtClean="0"/>
              <a:t>zaniká</a:t>
            </a:r>
            <a:endParaRPr lang="cs-CZ" sz="2900" dirty="0"/>
          </a:p>
          <a:p>
            <a:r>
              <a:rPr lang="cs-CZ" sz="2900" dirty="0" smtClean="0"/>
              <a:t>při</a:t>
            </a:r>
            <a:r>
              <a:rPr lang="cs-CZ" sz="2900" u="sng" dirty="0" smtClean="0"/>
              <a:t> </a:t>
            </a:r>
            <a:r>
              <a:rPr lang="cs-CZ" sz="2900" u="sng" dirty="0"/>
              <a:t>k </a:t>
            </a:r>
            <a:r>
              <a:rPr lang="cs-CZ" sz="2900" dirty="0"/>
              <a:t>= 1 se </a:t>
            </a:r>
            <a:r>
              <a:rPr lang="cs-CZ" sz="2900" b="1" dirty="0"/>
              <a:t>rovnovážně </a:t>
            </a:r>
            <a:r>
              <a:rPr lang="cs-CZ" sz="2900" b="1" dirty="0" smtClean="0"/>
              <a:t>udržuje</a:t>
            </a:r>
            <a:endParaRPr lang="cs-CZ" sz="2900" dirty="0"/>
          </a:p>
          <a:p>
            <a:r>
              <a:rPr lang="cs-CZ" sz="2900" dirty="0" smtClean="0"/>
              <a:t>při </a:t>
            </a:r>
            <a:r>
              <a:rPr lang="cs-CZ" sz="2900" u="sng" dirty="0"/>
              <a:t>k</a:t>
            </a:r>
            <a:r>
              <a:rPr lang="cs-CZ" sz="2900" dirty="0"/>
              <a:t> větším než 1 roste počet štěpících se jader </a:t>
            </a:r>
            <a:r>
              <a:rPr lang="cs-CZ" sz="2900" b="1" dirty="0" smtClean="0"/>
              <a:t>lavinovitě</a:t>
            </a:r>
            <a:r>
              <a:rPr lang="cs-CZ" sz="2900" dirty="0" smtClean="0"/>
              <a:t>, pokud </a:t>
            </a:r>
            <a:r>
              <a:rPr lang="cs-CZ" sz="2900" dirty="0"/>
              <a:t>se </a:t>
            </a:r>
            <a:r>
              <a:rPr lang="cs-CZ" sz="2900" dirty="0" smtClean="0"/>
              <a:t>včas nezastaví, </a:t>
            </a:r>
            <a:r>
              <a:rPr lang="cs-CZ" sz="2900" dirty="0"/>
              <a:t>reakce nabude </a:t>
            </a:r>
            <a:r>
              <a:rPr lang="cs-CZ" sz="2900" b="1" dirty="0"/>
              <a:t>explozívní charakter</a:t>
            </a:r>
            <a:r>
              <a:rPr lang="cs-CZ" sz="2900" dirty="0" smtClean="0"/>
              <a:t>.</a:t>
            </a:r>
          </a:p>
          <a:p>
            <a:endParaRPr lang="cs-CZ" sz="2900" dirty="0"/>
          </a:p>
          <a:p>
            <a:r>
              <a:rPr lang="cs-CZ" sz="2900" b="1" dirty="0"/>
              <a:t>Řízená řetězová </a:t>
            </a:r>
            <a:r>
              <a:rPr lang="cs-CZ" sz="2900" b="1" dirty="0" smtClean="0"/>
              <a:t>reakce </a:t>
            </a:r>
            <a:r>
              <a:rPr lang="cs-CZ" sz="2900" dirty="0" smtClean="0"/>
              <a:t>štěpení </a:t>
            </a:r>
            <a:r>
              <a:rPr lang="cs-CZ" sz="2900" dirty="0"/>
              <a:t>jader (především </a:t>
            </a:r>
            <a:r>
              <a:rPr lang="cs-CZ" sz="2900" baseline="30000" dirty="0"/>
              <a:t>235</a:t>
            </a:r>
            <a:r>
              <a:rPr lang="cs-CZ" sz="2900" dirty="0"/>
              <a:t>U) probíhá ve složitém zařízení zvaném </a:t>
            </a:r>
            <a:r>
              <a:rPr lang="cs-CZ" sz="2900" b="1" dirty="0"/>
              <a:t>jaderný </a:t>
            </a:r>
            <a:r>
              <a:rPr lang="cs-CZ" sz="2900" b="1" dirty="0" smtClean="0"/>
              <a:t>reaktor</a:t>
            </a:r>
            <a:r>
              <a:rPr lang="cs-CZ" sz="2900" dirty="0" smtClean="0"/>
              <a:t>.</a:t>
            </a:r>
          </a:p>
          <a:p>
            <a:endParaRPr lang="cs-CZ" sz="2900" dirty="0" smtClean="0"/>
          </a:p>
          <a:p>
            <a:r>
              <a:rPr lang="cs-CZ" sz="2900" dirty="0" smtClean="0"/>
              <a:t>Jaderná </a:t>
            </a:r>
            <a:r>
              <a:rPr lang="cs-CZ" sz="2900" dirty="0"/>
              <a:t>energie je velmi výhodná, </a:t>
            </a:r>
            <a:r>
              <a:rPr lang="cs-CZ" sz="2900" dirty="0" smtClean="0"/>
              <a:t>protože jaderným </a:t>
            </a:r>
            <a:r>
              <a:rPr lang="cs-CZ" sz="2900" dirty="0"/>
              <a:t>štěpením můžeme získat na jednotku hmoty asi 3 000 </a:t>
            </a:r>
            <a:r>
              <a:rPr lang="cs-CZ" sz="2900" dirty="0" smtClean="0"/>
              <a:t>000 </a:t>
            </a:r>
            <a:r>
              <a:rPr lang="cs-CZ" sz="2900" dirty="0"/>
              <a:t>krát více energie než spalováním fosilních paliv (k výrobě 100 GJ tepelné energie musíme spálí přibližně 3 tuny uhlí, nebo rozštěpit asi 1 gram uranu). Tato </a:t>
            </a:r>
            <a:r>
              <a:rPr lang="cs-CZ" sz="2900" b="1" dirty="0"/>
              <a:t>vysoká energetická účinnost</a:t>
            </a:r>
            <a:r>
              <a:rPr lang="cs-CZ" sz="2900" dirty="0"/>
              <a:t> je hlavním důvodem rozvoje </a:t>
            </a:r>
            <a:r>
              <a:rPr lang="cs-CZ" sz="2900" dirty="0" smtClean="0"/>
              <a:t>jaderných elektráren.</a:t>
            </a:r>
            <a:endParaRPr lang="cs-CZ" sz="2900" dirty="0"/>
          </a:p>
        </p:txBody>
      </p:sp>
    </p:spTree>
    <p:extLst>
      <p:ext uri="{BB962C8B-B14F-4D97-AF65-F5344CB8AC3E}">
        <p14:creationId xmlns:p14="http://schemas.microsoft.com/office/powerpoint/2010/main" val="742971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1472</TotalTime>
  <Words>9702</Words>
  <Application>Microsoft Office PowerPoint</Application>
  <PresentationFormat>Předvádění na obrazovce (4:3)</PresentationFormat>
  <Paragraphs>648</Paragraphs>
  <Slides>79</Slides>
  <Notes>0</Notes>
  <HiddenSlides>0</HiddenSlides>
  <MMClips>0</MMClips>
  <ScaleCrop>false</ScaleCrop>
  <HeadingPairs>
    <vt:vector size="4" baseType="variant">
      <vt:variant>
        <vt:lpstr>Motiv</vt:lpstr>
      </vt:variant>
      <vt:variant>
        <vt:i4>1</vt:i4>
      </vt:variant>
      <vt:variant>
        <vt:lpstr>Nadpisy snímků</vt:lpstr>
      </vt:variant>
      <vt:variant>
        <vt:i4>79</vt:i4>
      </vt:variant>
    </vt:vector>
  </HeadingPairs>
  <TitlesOfParts>
    <vt:vector size="80" baseType="lpstr">
      <vt:lpstr>Motiv systému Office</vt:lpstr>
      <vt:lpstr>Radiační ochrana 3</vt:lpstr>
      <vt:lpstr>Prezentace aplikace PowerPoint</vt:lpstr>
      <vt:lpstr>Závislost střední vazbové energie jednoho nukleonu na nukleonovém čísle jádra. V počáteční části grafu je měřítko na vodorovné ose poněkud roztaženo, aby byly lépe vidět rozdíly vazbové energie u nejlehčích jader. V pravé části jsou schematicky znázorněny oba způsoby uvolnění vazbové energie: rozštěpení těžkého jádra a sloučení dvou lehkých jader.</vt:lpstr>
      <vt:lpstr>Prezentace aplikace PowerPoint</vt:lpstr>
      <vt:lpstr>Prezentace aplikace PowerPoint</vt:lpstr>
      <vt:lpstr>Prezentace aplikace PowerPoint</vt:lpstr>
      <vt:lpstr>Prezentace aplikace PowerPoint</vt:lpstr>
      <vt:lpstr>atomová bomba </vt:lpstr>
      <vt:lpstr>Prezentace aplikace PowerPoint</vt:lpstr>
      <vt:lpstr>Prezentace aplikace PowerPoint</vt:lpstr>
      <vt:lpstr>Prezentace aplikace PowerPoint</vt:lpstr>
      <vt:lpstr>Prezentace aplikace PowerPoint</vt:lpstr>
      <vt:lpstr>Zjednodušené principiální schéma štěpného jaderného reaktoru.</vt:lpstr>
      <vt:lpstr>Prezentace aplikace PowerPoint</vt:lpstr>
      <vt:lpstr>Prezentace aplikace PowerPoint</vt:lpstr>
      <vt:lpstr>Prezentace aplikace PowerPoint</vt:lpstr>
      <vt:lpstr>Prezentace aplikace PowerPoint</vt:lpstr>
      <vt:lpstr>Úložiště jaderného odpadu v ČR</vt:lpstr>
      <vt:lpstr>Schéma připravovaného úložiště jaderného odpadu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Havárie Goiania – stupeň č. 5</vt:lpstr>
      <vt:lpstr>Prezentace aplikace PowerPoint</vt:lpstr>
      <vt:lpstr>Prezentace aplikace PowerPoint</vt:lpstr>
      <vt:lpstr>Prezentace aplikace PowerPoint</vt:lpstr>
      <vt:lpstr>Havárie jaderné elektrárny Černobyl – 7.stupeň</vt:lpstr>
      <vt:lpstr>Prezentace aplikace PowerPoint</vt:lpstr>
      <vt:lpstr>Prezentace aplikace PowerPoint</vt:lpstr>
      <vt:lpstr>Prezentace aplikace PowerPoint</vt:lpstr>
      <vt:lpstr>Prezentace aplikace PowerPoint</vt:lpstr>
      <vt:lpstr>Prezentace aplikace PowerPoint</vt:lpstr>
      <vt:lpstr>Jaderná havárie Černobyl a nádorová onemocnění </vt:lpstr>
      <vt:lpstr>Prezentace aplikace PowerPoint</vt:lpstr>
      <vt:lpstr>Prezentace aplikace PowerPoint</vt:lpstr>
      <vt:lpstr>Prezentace aplikace PowerPoint</vt:lpstr>
      <vt:lpstr>Radioaktivní zamoření u nás </vt:lpstr>
      <vt:lpstr>Relativní podíl ozáření průměrného občana ČR v r. 1986 po havárii v Černobylu</vt:lpstr>
      <vt:lpstr>Relativní podíl celoživotního ozáření průměrného člověka v ČR</vt:lpstr>
      <vt:lpstr>Havárie jaderné elektrárny Fukušima - 7.stupeň  </vt:lpstr>
      <vt:lpstr>Prezentace aplikace PowerPoint</vt:lpstr>
      <vt:lpstr>Prezentace aplikace PowerPoint</vt:lpstr>
      <vt:lpstr>Havárie jaderné elektrárny Three Mile Island – 5.stupeň</vt:lpstr>
      <vt:lpstr>Havárie jaderné elektrárny Windscale Pile – 5.stupeň</vt:lpstr>
      <vt:lpstr>Havárie jaderné elektrárny v Jaslovských Bohunicích – 4.stupeň</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B/ Slučování atomových jader. Termojaderné reakce.  Druhou cestou, jak získat energii při jaderných reakcích, je syntéza (spojování, fúze) jader lehkých prvků na prvky těžší.  Uvolňuje se přitom velké množství vazbové energie, neboť středně těžká jádra mají mnohem vyšší vazbovou energii nukleonů než jádra lehká.  Energeticky nejúčinnější a zároveň nejsnadněji uskutečnitelné jsou fúze lehkých jader 1H, 2H, 3H, 3He, 6Li, při kterých vzniká většinou jádro hélia 4He, které má mezi lehkými jádry obzvlášť vysokou vazbovou energii.  Existuje několik reakcí syntézy nejlehčích jader: </vt:lpstr>
      <vt:lpstr>Prezentace aplikace PowerPoint</vt:lpstr>
      <vt:lpstr>Prezentace aplikace PowerPoint</vt:lpstr>
      <vt:lpstr>Prezentace aplikace PowerPoint</vt:lpstr>
      <vt:lpstr>             vodíková bomba</vt:lpstr>
      <vt:lpstr>Prezentace aplikace PowerPoint</vt:lpstr>
      <vt:lpstr>TOKAMAK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Radiační ochrana</dc:title>
  <dc:creator>NTB</dc:creator>
  <cp:lastModifiedBy>NTB</cp:lastModifiedBy>
  <cp:revision>150</cp:revision>
  <dcterms:created xsi:type="dcterms:W3CDTF">2012-01-21T12:50:42Z</dcterms:created>
  <dcterms:modified xsi:type="dcterms:W3CDTF">2015-06-13T17:37:43Z</dcterms:modified>
</cp:coreProperties>
</file>