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55"/>
  </p:notesMasterIdLst>
  <p:sldIdLst>
    <p:sldId id="261" r:id="rId2"/>
    <p:sldId id="257" r:id="rId3"/>
    <p:sldId id="265" r:id="rId4"/>
    <p:sldId id="256" r:id="rId5"/>
    <p:sldId id="264" r:id="rId6"/>
    <p:sldId id="266" r:id="rId7"/>
    <p:sldId id="258" r:id="rId8"/>
    <p:sldId id="259" r:id="rId9"/>
    <p:sldId id="272" r:id="rId10"/>
    <p:sldId id="273" r:id="rId11"/>
    <p:sldId id="280" r:id="rId12"/>
    <p:sldId id="274" r:id="rId13"/>
    <p:sldId id="278" r:id="rId14"/>
    <p:sldId id="279" r:id="rId15"/>
    <p:sldId id="275" r:id="rId16"/>
    <p:sldId id="276" r:id="rId17"/>
    <p:sldId id="277" r:id="rId18"/>
    <p:sldId id="281" r:id="rId19"/>
    <p:sldId id="282" r:id="rId20"/>
    <p:sldId id="284" r:id="rId21"/>
    <p:sldId id="285" r:id="rId22"/>
    <p:sldId id="287" r:id="rId23"/>
    <p:sldId id="288" r:id="rId24"/>
    <p:sldId id="289" r:id="rId25"/>
    <p:sldId id="292" r:id="rId26"/>
    <p:sldId id="293" r:id="rId27"/>
    <p:sldId id="298" r:id="rId28"/>
    <p:sldId id="299" r:id="rId29"/>
    <p:sldId id="300" r:id="rId30"/>
    <p:sldId id="301" r:id="rId31"/>
    <p:sldId id="305" r:id="rId32"/>
    <p:sldId id="306" r:id="rId33"/>
    <p:sldId id="307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20" r:id="rId44"/>
    <p:sldId id="321" r:id="rId45"/>
    <p:sldId id="322" r:id="rId46"/>
    <p:sldId id="324" r:id="rId47"/>
    <p:sldId id="325" r:id="rId48"/>
    <p:sldId id="326" r:id="rId49"/>
    <p:sldId id="327" r:id="rId50"/>
    <p:sldId id="329" r:id="rId51"/>
    <p:sldId id="330" r:id="rId52"/>
    <p:sldId id="331" r:id="rId53"/>
    <p:sldId id="271" r:id="rId5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664EA-98DA-4B32-A1C0-0CFFB9861A15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27D70-C5E9-466D-A8FA-FE78110C2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012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BC9EB2-7072-4B0B-B59F-4CD4F71B7BDD}" type="slidenum">
              <a:rPr lang="cs-CZ" altLang="cs-CZ"/>
              <a:pPr/>
              <a:t>31</a:t>
            </a:fld>
            <a:endParaRPr lang="cs-CZ" altLang="cs-CZ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585788"/>
            <a:ext cx="3910013" cy="2932112"/>
          </a:xfrm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0263" y="3714750"/>
            <a:ext cx="4560887" cy="3519488"/>
          </a:xfrm>
          <a:noFill/>
        </p:spPr>
        <p:txBody>
          <a:bodyPr wrap="none" anchor="ctr"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3805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9091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9092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9093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4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5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6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7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8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099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0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1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2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3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04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9105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6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7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8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09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0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1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2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3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4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5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6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7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8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19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0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1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2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23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9124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5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6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7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8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29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0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1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2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3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4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5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6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7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8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39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0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9141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9142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3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4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5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6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7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148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891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9150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15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8915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8915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89156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9157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9158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CE165BD-0960-4502-B8F1-0F3B6B10647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89DBA-268C-4DA9-9154-F5C9DCF0776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467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8B2B8-F70A-4861-9C51-AF9AA3FE05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459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A1A43-AA40-45D9-8F0D-41DE95FC9D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053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94EDA-5637-47AF-922E-DF3EDA0A48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939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9FEAB-3106-48C9-9D26-13700676E2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213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14857-59FF-47C5-BC3B-068D00F3C0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585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4596-9573-4185-8F37-C0D5747167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817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CC119-C579-4A4E-9B08-C3F513A785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411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5BB09-F9A2-4C00-8F39-D13A5D93D6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331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EDFD4-5E4B-4623-B819-7B6F11DF8DA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000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8806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806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8069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807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7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081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808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8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09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10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810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0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1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8118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811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12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88126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81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13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8813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8813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813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8813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8813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2F67D0B-15C1-45CF-BCD7-83B96DB1DEC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jpeg"/><Relationship Id="rId11" Type="http://schemas.openxmlformats.org/officeDocument/2006/relationships/image" Target="../media/image1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openxmlformats.org/officeDocument/2006/relationships/image" Target="../media/image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hyperlink" Target="http://www.dubsukhum.com/ECG/ST-T-U/Peak%20T%20wave/ant%20mi%208-2,%20V3,%20larger,%20labelled.jpg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://images.google.cz/imgres?imgurl=http://mentor.uwcm.ac.uk:11280/aspire/ecg/notes/a_system_for_reporting_on_the_ecg/the_t_wave/images/arrowhead_t_1.gif&amp;imgrefurl=http://mentor.uwcm.ac.uk:11280/aspire/ecg/notes/a_system_for_reporting_on_the_ecg/the_t_wave&amp;h=264&amp;w=180&amp;sz=7&amp;hl=cs&amp;start=2&amp;tbnid=73sfpAq_-L4B3M:&amp;tbnh=112&amp;tbnw=76&amp;prev=/images%3Fq%3DT%2Bwave%2Binversion%26ndsp%3D20%26svnum%3D10%26hl%3Dcs%26lr%3D%26sa%3D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>
                <a:solidFill>
                  <a:srgbClr val="FFFF66"/>
                </a:solidFill>
                <a:latin typeface="Times New Roman" panose="02020603050405020304" pitchFamily="18" charset="0"/>
              </a:rPr>
              <a:t>Fyzikální vyšetřovací metody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rgbClr val="FFFF66"/>
                </a:solidFill>
                <a:latin typeface="Times New Roman" panose="02020603050405020304" pitchFamily="18" charset="0"/>
              </a:rPr>
              <a:t>Pohled		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to co je zkušeností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rgbClr val="FFFF66"/>
                </a:solidFill>
                <a:latin typeface="Times New Roman" panose="02020603050405020304" pitchFamily="18" charset="0"/>
              </a:rPr>
              <a:t>Pohmat 	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bolestivost, hrudní chvění fremitus pektoralis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rgbClr val="FFFF66"/>
                </a:solidFill>
                <a:latin typeface="Times New Roman" panose="02020603050405020304" pitchFamily="18" charset="0"/>
              </a:rPr>
              <a:t>Poklep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zkrácený ztemělý, jasný, hypersonormní, bubínkový  </a:t>
            </a:r>
          </a:p>
          <a:p>
            <a:pPr>
              <a:lnSpc>
                <a:spcPct val="90000"/>
              </a:lnSpc>
            </a:pPr>
            <a:r>
              <a:rPr lang="cs-CZ" altLang="cs-CZ" sz="2800" b="1">
                <a:solidFill>
                  <a:srgbClr val="FFFF66"/>
                </a:solidFill>
                <a:latin typeface="Times New Roman" panose="02020603050405020304" pitchFamily="18" charset="0"/>
              </a:rPr>
              <a:t>Poslech </a:t>
            </a:r>
          </a:p>
          <a:p>
            <a:pPr lvl="1">
              <a:lnSpc>
                <a:spcPct val="90000"/>
              </a:lnSpc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sklípkové – trubicové, pleurální třecí šelest, chropy, krepitus,  - poslech srdce 1. ozva mitrálka a 2 ozva aorta – podrobněji dále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58"/>
    </mc:Choice>
    <mc:Fallback xmlns="">
      <p:transition spd="slow" advTm="7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cs-CZ" altLang="cs-CZ" sz="3600" b="1">
                <a:solidFill>
                  <a:srgbClr val="FFFF66"/>
                </a:solidFill>
                <a:latin typeface="Times New Roman" panose="02020603050405020304" pitchFamily="18" charset="0"/>
              </a:rPr>
              <a:t>Vyšetření srdce + cév 3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785225" cy="62372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Srdeční ozvy: většinou 2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1. ozva- temný hluboký zvuk, nejdelší a nejhlasitější je na hrotu, </a:t>
            </a:r>
            <a:r>
              <a:rPr lang="cs-CZ" altLang="cs-CZ" sz="1600" i="1">
                <a:solidFill>
                  <a:srgbClr val="FFFF66"/>
                </a:solidFill>
              </a:rPr>
              <a:t>odraz kontrakce komor, uzávěru AV chlopní, nárůstu komorového tlaku, otevření semilunárních chlopní</a:t>
            </a:r>
            <a:r>
              <a:rPr lang="cs-CZ" altLang="cs-CZ" sz="2000" b="1">
                <a:solidFill>
                  <a:srgbClr val="FFFF66"/>
                </a:solidFill>
              </a:rPr>
              <a:t>,  art. hypertenze hlasitá 1. ozva – tachykardie, art. hypertenze, hyperkinetická cirkulace, mitrální stenosa oslabená 1. ozva – snížení komorových kontrakcí (myokarditis, infarkt), obezita, emfysém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2. ozva- jasnější, vyšší, nejlépe slyšitelná nad aortou a plicnicí odraz uzávěru semilunárních chlopní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rozštěp (&gt; 0,03 sec) – fysiologický- jen v inspiriu,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FFFF66"/>
                </a:solidFill>
              </a:rPr>
              <a:t>Hypertenze, hlasitá 2.ozva nad aortou- art. Hypertenze, oslabená 2. ozva nad aortou – aortální stenosa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FFFF66"/>
                </a:solidFill>
              </a:rPr>
              <a:t>3. ozva- ozva rychlého plnění komor (0,12-0,18 sec po 1. ozvě)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FFFF66"/>
                </a:solidFill>
              </a:rPr>
              <a:t>fysiologická- mladí zdraví, tachykardie, tyreotoxikosa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FFFF66"/>
                </a:solidFill>
              </a:rPr>
              <a:t>patologická = protodiastolický galop levé komory, pravé komory, hrot LK / proc. xiphoideus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FFFF66"/>
                </a:solidFill>
              </a:rPr>
              <a:t>4. ozva – pozdně diastolická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>
                <a:solidFill>
                  <a:srgbClr val="FFFF66"/>
                </a:solidFill>
              </a:rPr>
              <a:t>odraz kontrakce síní fysiologická – mladí, patologická = síňový cval při snížené poddajnosti komor, AIM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59"/>
    </mc:Choice>
    <mc:Fallback xmlns="">
      <p:transition spd="slow" advTm="3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7772400" y="1828800"/>
            <a:ext cx="1371600" cy="1216025"/>
          </a:xfrm>
          <a:prstGeom prst="rect">
            <a:avLst/>
          </a:prstGeom>
          <a:solidFill>
            <a:srgbClr val="C0C0C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i="1">
                <a:latin typeface="Times New Roman" panose="02020603050405020304" pitchFamily="18" charset="0"/>
              </a:rPr>
              <a:t>Skeleton cordis = izolace</a:t>
            </a:r>
          </a:p>
        </p:txBody>
      </p:sp>
      <p:pic>
        <p:nvPicPr>
          <p:cNvPr id="123907" name="Picture 3" descr="ecg_c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010400" cy="510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8" name="Line 4"/>
          <p:cNvSpPr>
            <a:spLocks noChangeShapeType="1"/>
          </p:cNvSpPr>
          <p:nvPr/>
        </p:nvSpPr>
        <p:spPr bwMode="auto">
          <a:xfrm flipV="1">
            <a:off x="2667000" y="2133600"/>
            <a:ext cx="4419600" cy="205740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909" name="Comment 5"/>
          <p:cNvSpPr>
            <a:spLocks noChangeArrowheads="1"/>
          </p:cNvSpPr>
          <p:nvPr/>
        </p:nvSpPr>
        <p:spPr bwMode="auto">
          <a:xfrm>
            <a:off x="457200" y="5867400"/>
            <a:ext cx="8061325" cy="8350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i="1">
                <a:solidFill>
                  <a:srgbClr val="000000"/>
                </a:solidFill>
              </a:rPr>
              <a:t>Skeleton cordis </a:t>
            </a:r>
            <a:r>
              <a:rPr lang="cs-CZ" altLang="cs-CZ" sz="1600" b="1">
                <a:solidFill>
                  <a:srgbClr val="000000"/>
                </a:solidFill>
              </a:rPr>
              <a:t>funguje jako elektrická izolace síní od komor. Elektrický proud tak prochází pouze přes AVN a Hissův svazek</a:t>
            </a:r>
            <a:r>
              <a:rPr lang="cs-CZ" altLang="cs-CZ" sz="1600" b="1" i="1">
                <a:solidFill>
                  <a:srgbClr val="000000"/>
                </a:solidFill>
              </a:rPr>
              <a:t> </a:t>
            </a:r>
            <a:br>
              <a:rPr lang="cs-CZ" altLang="cs-CZ" sz="1600">
                <a:solidFill>
                  <a:srgbClr val="000000"/>
                </a:solidFill>
              </a:rPr>
            </a:br>
            <a:endParaRPr lang="cs-CZ" altLang="cs-CZ" sz="1600">
              <a:solidFill>
                <a:srgbClr val="00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50"/>
    </mc:Choice>
    <mc:Fallback xmlns="">
      <p:transition spd="slow" advTm="58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3906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r>
              <a:rPr lang="cs-CZ" altLang="cs-CZ" sz="3600" b="1">
                <a:solidFill>
                  <a:srgbClr val="FFFF66"/>
                </a:solidFill>
                <a:latin typeface="Times New Roman" panose="02020603050405020304" pitchFamily="18" charset="0"/>
              </a:rPr>
              <a:t>Vyšetření srdce + cév 4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785225" cy="51831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 u="sng">
                <a:solidFill>
                  <a:srgbClr val="FFFF66"/>
                </a:solidFill>
                <a:latin typeface="Times New Roman" panose="02020603050405020304" pitchFamily="18" charset="0"/>
              </a:rPr>
              <a:t>Patologické systolické zvuky</a:t>
            </a: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 systolické klapnutí (klik) mezi 1. a 2. ozvou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protosystolické- nad aortou a plícnici- stenosa, art. Hypertenze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mezosystolické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telesystolické – prolaps mitrální chlopně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 u="sng">
                <a:solidFill>
                  <a:srgbClr val="FFFF66"/>
                </a:solidFill>
                <a:latin typeface="Times New Roman" panose="02020603050405020304" pitchFamily="18" charset="0"/>
              </a:rPr>
              <a:t>Patologické diastolické zvuky</a:t>
            </a: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mitrální otvírací klapnutí (opening snap)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mitrální stenosa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trikuspidální otvírací klapnutí – trikuspidální stenosa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časná diastolická ozva při konstriktivní perikarditidě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 u="sng">
                <a:solidFill>
                  <a:srgbClr val="FFFF66"/>
                </a:solidFill>
                <a:latin typeface="Times New Roman" panose="02020603050405020304" pitchFamily="18" charset="0"/>
              </a:rPr>
              <a:t>Srdeční šelesty další DIA</a:t>
            </a:r>
          </a:p>
        </p:txBody>
      </p:sp>
      <p:pic>
        <p:nvPicPr>
          <p:cNvPr id="117764" name="Picture 4" descr="ecg_c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t="3360" r="27106" b="10576"/>
          <a:stretch>
            <a:fillRect/>
          </a:stretch>
        </p:blipFill>
        <p:spPr bwMode="auto">
          <a:xfrm>
            <a:off x="5724525" y="2276475"/>
            <a:ext cx="3168650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648"/>
    </mc:Choice>
    <mc:Fallback xmlns="">
      <p:transition spd="slow" advTm="43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228600"/>
            <a:ext cx="6027738" cy="914400"/>
          </a:xfrm>
        </p:spPr>
        <p:txBody>
          <a:bodyPr/>
          <a:lstStyle/>
          <a:p>
            <a:r>
              <a:rPr lang="cs-CZ" altLang="cs-CZ"/>
              <a:t>EKG – teorie a praxe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1860" name="Picture 4" descr="250klein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5" b="9920"/>
          <a:stretch>
            <a:fillRect/>
          </a:stretch>
        </p:blipFill>
        <p:spPr bwMode="auto">
          <a:xfrm>
            <a:off x="203200" y="1066800"/>
            <a:ext cx="3657600" cy="261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 descr="ECG_NurPat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381000"/>
            <a:ext cx="26828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 descr="V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r="13954"/>
          <a:stretch>
            <a:fillRect/>
          </a:stretch>
        </p:blipFill>
        <p:spPr bwMode="auto">
          <a:xfrm>
            <a:off x="203200" y="3810000"/>
            <a:ext cx="2032000" cy="24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V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r="13953"/>
          <a:stretch>
            <a:fillRect/>
          </a:stretch>
        </p:blipFill>
        <p:spPr bwMode="auto">
          <a:xfrm>
            <a:off x="2235200" y="3810000"/>
            <a:ext cx="2100263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4" name="Picture 8" descr="V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3581400"/>
            <a:ext cx="248126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5" name="Picture 9" descr="ECG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1600200"/>
            <a:ext cx="2444750" cy="20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6" name="Picture 10" descr="LINES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0" r="32600"/>
          <a:stretch>
            <a:fillRect/>
          </a:stretch>
        </p:blipFill>
        <p:spPr bwMode="auto">
          <a:xfrm>
            <a:off x="4402138" y="3498850"/>
            <a:ext cx="1709737" cy="3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24"/>
    </mc:Choice>
    <mc:Fallback xmlns="">
      <p:transition spd="slow" advTm="3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0" y="277813"/>
            <a:ext cx="6496050" cy="1139825"/>
          </a:xfrm>
        </p:spPr>
        <p:txBody>
          <a:bodyPr/>
          <a:lstStyle/>
          <a:p>
            <a:r>
              <a:rPr lang="cs-CZ" altLang="cs-CZ" sz="3000" b="1"/>
              <a:t>Převodní systém srdeční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2884" name="Picture 4" descr="BO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1371600"/>
            <a:ext cx="2593975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5" name="Picture 5" descr="BEATING_HEAR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3" y="457200"/>
            <a:ext cx="406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6" name="Picture 6" descr="CONDUC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895600" cy="36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7" name="Picture 7" descr="CONDI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251200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8" name="Picture 8" descr="E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657600"/>
            <a:ext cx="29051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9" name="Picture 9" descr="FIG12_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3454400" cy="34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90"/>
    </mc:Choice>
    <mc:Fallback xmlns="">
      <p:transition spd="slow" advTm="38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cs-CZ" altLang="cs-CZ" sz="3600" b="1">
                <a:solidFill>
                  <a:srgbClr val="FFFF66"/>
                </a:solidFill>
                <a:latin typeface="Times New Roman" panose="02020603050405020304" pitchFamily="18" charset="0"/>
              </a:rPr>
              <a:t>Vyšetření srdce + cév 5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8785225" cy="51831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u="sng">
                <a:solidFill>
                  <a:srgbClr val="FFFF66"/>
                </a:solidFill>
                <a:latin typeface="Times New Roman" panose="02020603050405020304" pitchFamily="18" charset="0"/>
              </a:rPr>
              <a:t>Srdeční šelesty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= abnormální přídatné srdeční zvuky, dané turbulencí krve - hodnotíme: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a) čas výskytu- </a:t>
            </a:r>
            <a:r>
              <a:rPr lang="cs-CZ" altLang="cs-CZ" sz="1900">
                <a:solidFill>
                  <a:srgbClr val="FFFF66"/>
                </a:solidFill>
                <a:latin typeface="Times New Roman" panose="02020603050405020304" pitchFamily="18" charset="0"/>
              </a:rPr>
              <a:t>systolický / diastolický / kontinuální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b) trvání- </a:t>
            </a:r>
            <a:r>
              <a:rPr lang="cs-CZ" altLang="cs-CZ" sz="1900">
                <a:solidFill>
                  <a:srgbClr val="FFFF66"/>
                </a:solidFill>
                <a:latin typeface="Times New Roman" panose="02020603050405020304" pitchFamily="18" charset="0"/>
              </a:rPr>
              <a:t>časné / pozdní / střední / hološelesty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c) lokalizace maximální intenzity- </a:t>
            </a:r>
            <a:r>
              <a:rPr lang="cs-CZ" altLang="cs-CZ" sz="1900">
                <a:solidFill>
                  <a:srgbClr val="FFFF66"/>
                </a:solidFill>
                <a:latin typeface="Times New Roman" panose="02020603050405020304" pitchFamily="18" charset="0"/>
              </a:rPr>
              <a:t>většinou v místě vzniku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d) </a:t>
            </a: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fysikální vlastnosti- 6 stupňů intenzity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1/6 = sotva slyšitelný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2/6 = tiché, ale slyšitelné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3/6 = střední hlasitost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4/6 = hlučné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5/6 = velmi hlasitý, minimální kontakt fonendoskopu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6/6 = distanční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kvalita šelestu – foukavý, drsný, muzikální, pískavý …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e) propagace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f) měnlivost- </a:t>
            </a:r>
            <a:r>
              <a:rPr lang="cs-CZ" altLang="cs-CZ" sz="1900">
                <a:solidFill>
                  <a:srgbClr val="FFFF66"/>
                </a:solidFill>
                <a:latin typeface="Times New Roman" panose="02020603050405020304" pitchFamily="18" charset="0"/>
              </a:rPr>
              <a:t>zvýraznění při poloze (diastolický mitrální stenosy na levém boku,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>
                <a:solidFill>
                  <a:srgbClr val="FFFF66"/>
                </a:solidFill>
                <a:latin typeface="Times New Roman" panose="02020603050405020304" pitchFamily="18" charset="0"/>
              </a:rPr>
              <a:t>diastolický nad aortou nejlépe v předklonu)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g) diagnostická závažnost- </a:t>
            </a:r>
            <a:r>
              <a:rPr lang="cs-CZ" altLang="cs-CZ" sz="1900">
                <a:solidFill>
                  <a:srgbClr val="FFFF66"/>
                </a:solidFill>
                <a:latin typeface="Times New Roman" panose="02020603050405020304" pitchFamily="18" charset="0"/>
              </a:rPr>
              <a:t>organické x neorganické (funkční), </a:t>
            </a: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fysiologické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1"/>
    </mc:Choice>
    <mc:Fallback xmlns="">
      <p:transition spd="slow" advTm="50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cs-CZ" altLang="cs-CZ" sz="3600" b="1">
                <a:solidFill>
                  <a:srgbClr val="FFFF66"/>
                </a:solidFill>
                <a:latin typeface="Times New Roman" panose="02020603050405020304" pitchFamily="18" charset="0"/>
              </a:rPr>
              <a:t>Vyšetření srdce + cév 6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692150"/>
            <a:ext cx="8534400" cy="56896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u="sng">
                <a:solidFill>
                  <a:srgbClr val="FFFF66"/>
                </a:solidFill>
                <a:latin typeface="Times New Roman" panose="02020603050405020304" pitchFamily="18" charset="0"/>
              </a:rPr>
              <a:t>Klasifikace systolických šelestů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Aortální systolický šelest </a:t>
            </a: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valvulární stenóza – hlučný, drsný, škrabavý šelest s maximem uprostřed systoly („vřetenovitý tvar“), 2.ozva (aort. složka) oslabena maximum ve 2. mzž. vpravo u sterna s propagací do karotid, často v celém  prekordiu sklerosa aort. chlopní, aort. insuficience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u="sng">
                <a:solidFill>
                  <a:srgbClr val="FFFF66"/>
                </a:solidFill>
                <a:latin typeface="Times New Roman" panose="02020603050405020304" pitchFamily="18" charset="0"/>
              </a:rPr>
              <a:t>Plicnicový systolický šelest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stenóza plícnice – </a:t>
            </a: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2. mzž. vlevo u sterna, charakter obdobný aortálnímu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jemný i fysiologicky, při anemii, hypertyreose, hyperkinetické cirkulaci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 u="sng">
                <a:solidFill>
                  <a:srgbClr val="FFFF66"/>
                </a:solidFill>
                <a:latin typeface="Times New Roman" panose="02020603050405020304" pitchFamily="18" charset="0"/>
              </a:rPr>
              <a:t>Systolický šelest mitrální regurgitace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na hrotu, zpravidla holosystolický, hlučný, zpravidla foukavý, s propagací do axilly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Systolický šelest trikuspidální regurgitace u dolního okraje sterna, v inspiriu se stává hlučnějším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u="sng">
                <a:solidFill>
                  <a:srgbClr val="FFFF66"/>
                </a:solidFill>
                <a:latin typeface="Times New Roman" panose="02020603050405020304" pitchFamily="18" charset="0"/>
              </a:rPr>
              <a:t>Jiné systolické šelesty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defekt septa komor- </a:t>
            </a: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holosystolický hlučný šelest vlevo od sterna ve 3.-4. mzž.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koarktace aorty- nejhlučnější mezi lopatkami, slyšitelný i nad aortou a na bazi srdeční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ductus arteriosus patens- kontinuální šelest s crescendo systolickou složkou vlevo u sterna ve 2.-3. mzž.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92"/>
    </mc:Choice>
    <mc:Fallback xmlns="">
      <p:transition spd="slow" advTm="10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r>
              <a:rPr lang="cs-CZ" altLang="cs-CZ" sz="3600" b="1">
                <a:solidFill>
                  <a:srgbClr val="FFFF66"/>
                </a:solidFill>
                <a:latin typeface="Times New Roman" panose="02020603050405020304" pitchFamily="18" charset="0"/>
              </a:rPr>
              <a:t>Vyšetření srdce + cév 7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692150"/>
            <a:ext cx="8534400" cy="56896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u="sng">
                <a:solidFill>
                  <a:srgbClr val="FFFF66"/>
                </a:solidFill>
                <a:latin typeface="Times New Roman" panose="02020603050405020304" pitchFamily="18" charset="0"/>
              </a:rPr>
              <a:t>Klasifikace diastolických šelestů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Časné diastolické šelesty začínají těsně po 2. ozvě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u="sng">
                <a:solidFill>
                  <a:srgbClr val="FFFF66"/>
                </a:solidFill>
                <a:latin typeface="Times New Roman" panose="02020603050405020304" pitchFamily="18" charset="0"/>
              </a:rPr>
              <a:t>aortální regurgitace</a:t>
            </a: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 – </a:t>
            </a: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vysokofrekvenční, foukavý, dekrescendový, nejlépe slyšitelný ve 3.-4. mzž. vlevo u sterna, i na hrotu, zvýrazní se v předklonu, aortální insuficience- šelest Austina-Flinta na hrotu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pulmonální regurgitace- </a:t>
            </a: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podél levého okraje sterna, rozdvojení 2. ozvy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9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u="sng">
                <a:solidFill>
                  <a:srgbClr val="FFFF66"/>
                </a:solidFill>
                <a:latin typeface="Times New Roman" panose="02020603050405020304" pitchFamily="18" charset="0"/>
              </a:rPr>
              <a:t>Štřední diastolické šelesty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u="sng">
                <a:solidFill>
                  <a:srgbClr val="FFFF66"/>
                </a:solidFill>
                <a:latin typeface="Times New Roman" panose="02020603050405020304" pitchFamily="18" charset="0"/>
              </a:rPr>
              <a:t>mitrální stenóza-</a:t>
            </a: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po otevíracím kliknutí, zvýrazní se na levém boku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Trikuspid.stenóza- </a:t>
            </a:r>
            <a:r>
              <a:rPr lang="cs-CZ" altLang="cs-CZ" sz="1900" i="1">
                <a:solidFill>
                  <a:srgbClr val="FFFF66"/>
                </a:solidFill>
                <a:latin typeface="Times New Roman" panose="02020603050405020304" pitchFamily="18" charset="0"/>
              </a:rPr>
              <a:t>levý dol okraj sterna, hlučnější v inspiriu zkrat septa síní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900" b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900" b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u="sng">
                <a:solidFill>
                  <a:srgbClr val="FFFF66"/>
                </a:solidFill>
                <a:latin typeface="Times New Roman" panose="02020603050405020304" pitchFamily="18" charset="0"/>
              </a:rPr>
              <a:t>Kontinuální šelesty</a:t>
            </a: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 - ductus arteriosus patens- ve 3.-4. mzž. vlevo u sterna, nehlučný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aortopulmonální okénko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Perikardiální třecí šelest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při suché (!!!) perikarditidě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většinou škrabavý, řezavý charakter, mačkání papíru, vysoká frekvence a výška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tlakem fonendoskopu lze zesílit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>
                <a:solidFill>
                  <a:srgbClr val="FFFF66"/>
                </a:solidFill>
                <a:latin typeface="Times New Roman" panose="02020603050405020304" pitchFamily="18" charset="0"/>
              </a:rPr>
              <a:t>slyšíme při zastavení dechu !!!!! x pleurální třecí šelest jen s dechem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03"/>
    </mc:Choice>
    <mc:Fallback xmlns="">
      <p:transition spd="slow" advTm="5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CC00"/>
                </a:solidFill>
              </a:rPr>
              <a:t>Automacie</a:t>
            </a:r>
            <a:r>
              <a:rPr lang="cs-CZ" altLang="cs-CZ">
                <a:solidFill>
                  <a:srgbClr val="FFCC00"/>
                </a:solidFill>
              </a:rPr>
              <a:t> elektrického převodního systému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30700" y="1600200"/>
            <a:ext cx="4356100" cy="45259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4000" b="1">
                <a:solidFill>
                  <a:srgbClr val="FFFF00"/>
                </a:solidFill>
              </a:rPr>
              <a:t>50-90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600">
                <a:solidFill>
                  <a:srgbClr val="FFFF00"/>
                </a:solidFill>
              </a:rPr>
              <a:t>40-50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00"/>
                </a:solidFill>
              </a:rPr>
              <a:t>30-40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00"/>
                </a:solidFill>
              </a:rPr>
              <a:t>&lt;30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>
              <a:solidFill>
                <a:srgbClr val="FFFF00"/>
              </a:solidFill>
            </a:endParaRPr>
          </a:p>
        </p:txBody>
      </p:sp>
      <p:pic>
        <p:nvPicPr>
          <p:cNvPr id="124932" name="Picture 4" descr="heart prevodni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886200" cy="330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3" name="Line 5"/>
          <p:cNvSpPr>
            <a:spLocks noChangeShapeType="1"/>
          </p:cNvSpPr>
          <p:nvPr/>
        </p:nvSpPr>
        <p:spPr bwMode="auto">
          <a:xfrm flipH="1">
            <a:off x="1371600" y="2514600"/>
            <a:ext cx="3048000" cy="1219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934" name="Line 6"/>
          <p:cNvSpPr>
            <a:spLocks noChangeShapeType="1"/>
          </p:cNvSpPr>
          <p:nvPr/>
        </p:nvSpPr>
        <p:spPr bwMode="auto">
          <a:xfrm flipH="1">
            <a:off x="1524000" y="3505200"/>
            <a:ext cx="2895600" cy="7620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935" name="Line 7"/>
          <p:cNvSpPr>
            <a:spLocks noChangeShapeType="1"/>
          </p:cNvSpPr>
          <p:nvPr/>
        </p:nvSpPr>
        <p:spPr bwMode="auto">
          <a:xfrm flipH="1" flipV="1">
            <a:off x="2057400" y="4267200"/>
            <a:ext cx="2362200" cy="3810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936" name="Line 8"/>
          <p:cNvSpPr>
            <a:spLocks noChangeShapeType="1"/>
          </p:cNvSpPr>
          <p:nvPr/>
        </p:nvSpPr>
        <p:spPr bwMode="auto">
          <a:xfrm>
            <a:off x="2819400" y="4876800"/>
            <a:ext cx="1447800" cy="609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6172200" y="35052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Frekvence/min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55"/>
    </mc:Choice>
    <mc:Fallback xmlns="">
      <p:transition spd="slow" advTm="365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Čím je ovlivněn SA a AV uzel?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b="1">
                <a:solidFill>
                  <a:srgbClr val="FFCC00"/>
                </a:solidFill>
              </a:rPr>
              <a:t>SA uzel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00"/>
                </a:solidFill>
              </a:rPr>
              <a:t>		</a:t>
            </a:r>
            <a:r>
              <a:rPr lang="cs-CZ" altLang="cs-CZ" sz="2800" u="sng">
                <a:solidFill>
                  <a:srgbClr val="FFFF00"/>
                </a:solidFill>
              </a:rPr>
              <a:t>sympatikus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800" b="1">
                <a:solidFill>
                  <a:srgbClr val="FFFF00"/>
                </a:solidFill>
              </a:rPr>
              <a:t>		</a:t>
            </a:r>
            <a:r>
              <a:rPr lang="cs-CZ" altLang="cs-CZ" sz="2800">
                <a:solidFill>
                  <a:srgbClr val="FFFF00"/>
                </a:solidFill>
              </a:rPr>
              <a:t>náplň P síně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00"/>
                </a:solidFill>
              </a:rPr>
              <a:t>		metabolické abnormity(K+, Ca</a:t>
            </a:r>
            <a:r>
              <a:rPr lang="cs-CZ" altLang="cs-CZ" sz="2800" baseline="30000">
                <a:solidFill>
                  <a:srgbClr val="FFFF00"/>
                </a:solidFill>
              </a:rPr>
              <a:t>2</a:t>
            </a:r>
            <a:r>
              <a:rPr lang="cs-CZ" altLang="cs-CZ" sz="2800">
                <a:solidFill>
                  <a:srgbClr val="FFFF00"/>
                </a:solidFill>
              </a:rPr>
              <a:t>+…)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00"/>
                </a:solidFill>
              </a:rPr>
              <a:t>		tělesná teplota…</a:t>
            </a:r>
          </a:p>
          <a:p>
            <a:r>
              <a:rPr lang="cs-CZ" altLang="cs-CZ" sz="2800" b="1">
                <a:solidFill>
                  <a:srgbClr val="FFCC00"/>
                </a:solidFill>
              </a:rPr>
              <a:t>AV uzel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00"/>
                </a:solidFill>
              </a:rPr>
              <a:t>		</a:t>
            </a:r>
            <a:r>
              <a:rPr lang="cs-CZ" altLang="cs-CZ" sz="2800" u="sng">
                <a:solidFill>
                  <a:srgbClr val="FFFF00"/>
                </a:solidFill>
              </a:rPr>
              <a:t>parasympatikus</a:t>
            </a:r>
            <a:r>
              <a:rPr lang="cs-CZ" altLang="cs-CZ" sz="2800">
                <a:solidFill>
                  <a:srgbClr val="FFFF00"/>
                </a:solidFill>
              </a:rPr>
              <a:t> (n. vagus)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00"/>
                </a:solidFill>
              </a:rPr>
              <a:t>		</a:t>
            </a:r>
            <a:r>
              <a:rPr lang="cs-CZ" altLang="cs-CZ" sz="2400">
                <a:solidFill>
                  <a:srgbClr val="FFFF00"/>
                </a:solidFill>
              </a:rPr>
              <a:t>metabolické abnormity, teplota těla, ischemie...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6"/>
    </mc:Choice>
    <mc:Fallback xmlns="">
      <p:transition spd="slow" advTm="3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u="sng">
                <a:solidFill>
                  <a:srgbClr val="FFFF66"/>
                </a:solidFill>
                <a:latin typeface="Times New Roman" panose="02020603050405020304" pitchFamily="18" charset="0"/>
              </a:rPr>
              <a:t>Poklep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: </a:t>
            </a:r>
          </a:p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- </a:t>
            </a: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přímý - nepřímý poklep jasný- 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poklep zkrácený- ¯ 	vzdušnost (infiltrace plicní tkáně)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poklep temný- 	0 vzduch (nad pleurálním výpotkem)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poklep hypersonorní- vzdušnost (plicní emfysem)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poklep bubínkový- 	pod stěnou jen vzduch (pneumotorax),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diferencovaně bubínkový- normální břicho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- srovnávací       - topografický</a:t>
            </a:r>
          </a:p>
          <a:p>
            <a:pPr>
              <a:lnSpc>
                <a:spcPct val="90000"/>
              </a:lnSpc>
            </a:pPr>
            <a:r>
              <a:rPr lang="cs-CZ" altLang="cs-CZ" sz="2400" b="1" u="sng">
                <a:solidFill>
                  <a:srgbClr val="FFFF66"/>
                </a:solidFill>
                <a:latin typeface="Times New Roman" panose="02020603050405020304" pitchFamily="18" charset="0"/>
              </a:rPr>
              <a:t>Poslech: -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 přímý</a:t>
            </a:r>
          </a:p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- </a:t>
            </a: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nepřímý: -  vedlejší dých.šelesty - normálně sklípkové + čisté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patologie: zostřené, oslabené, s prodlouženým výdechem, trubicové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vedlejší fenomény – vlhké  - suché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- srdce- ozvy (2), přídatné zvuky (ozvy, kliky), šelesty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- tepny- šelesty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FF66"/>
                </a:solidFill>
                <a:latin typeface="Times New Roman" panose="02020603050405020304" pitchFamily="18" charset="0"/>
              </a:rPr>
              <a:t>- břicho- přelévání cca 15/min: - ­ obstrukční ileus - paralytický ileus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57"/>
    </mc:Choice>
    <mc:Fallback xmlns="">
      <p:transition spd="slow" advTm="6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09600"/>
          </a:xfrm>
          <a:solidFill>
            <a:schemeClr val="folHlink">
              <a:alpha val="50000"/>
            </a:schemeClr>
          </a:solidFill>
          <a:ln/>
        </p:spPr>
        <p:txBody>
          <a:bodyPr/>
          <a:lstStyle/>
          <a:p>
            <a:r>
              <a:rPr lang="cs-CZ" altLang="cs-CZ"/>
              <a:t>Srdeční cyklus dle EKG</a:t>
            </a:r>
          </a:p>
        </p:txBody>
      </p:sp>
      <p:pic>
        <p:nvPicPr>
          <p:cNvPr id="128003" name="Picture 3" descr="interv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6019800" cy="59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685800" y="1981200"/>
            <a:ext cx="2362200" cy="4667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CC0000"/>
                </a:solidFill>
                <a:latin typeface="Times New Roman" panose="02020603050405020304" pitchFamily="18" charset="0"/>
              </a:rPr>
              <a:t>Depolarizace síní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3200400" y="5867400"/>
            <a:ext cx="2362200" cy="4667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CC0000"/>
                </a:solidFill>
                <a:latin typeface="Times New Roman" panose="02020603050405020304" pitchFamily="18" charset="0"/>
              </a:rPr>
              <a:t>Repolarizace síní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4800600" y="1295400"/>
            <a:ext cx="2819400" cy="4667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CC0000"/>
                </a:solidFill>
                <a:latin typeface="Times New Roman" panose="02020603050405020304" pitchFamily="18" charset="0"/>
              </a:rPr>
              <a:t>Depolarizace komor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5867400" y="2895600"/>
            <a:ext cx="2819400" cy="4667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CC0000"/>
                </a:solidFill>
                <a:latin typeface="Times New Roman" panose="02020603050405020304" pitchFamily="18" charset="0"/>
              </a:rPr>
              <a:t>Repolarizace komor</a:t>
            </a:r>
          </a:p>
        </p:txBody>
      </p:sp>
      <p:sp>
        <p:nvSpPr>
          <p:cNvPr id="128008" name="AutoShape 8"/>
          <p:cNvSpPr>
            <a:spLocks noChangeArrowheads="1"/>
          </p:cNvSpPr>
          <p:nvPr/>
        </p:nvSpPr>
        <p:spPr bwMode="auto">
          <a:xfrm>
            <a:off x="2590800" y="2438400"/>
            <a:ext cx="762000" cy="1752600"/>
          </a:xfrm>
          <a:prstGeom prst="downArrow">
            <a:avLst>
              <a:gd name="adj1" fmla="val 50000"/>
              <a:gd name="adj2" fmla="val 57500"/>
            </a:avLst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8009" name="AutoShape 9"/>
          <p:cNvSpPr>
            <a:spLocks noChangeArrowheads="1"/>
          </p:cNvSpPr>
          <p:nvPr/>
        </p:nvSpPr>
        <p:spPr bwMode="auto">
          <a:xfrm>
            <a:off x="4191000" y="1371600"/>
            <a:ext cx="762000" cy="1752600"/>
          </a:xfrm>
          <a:prstGeom prst="downArrow">
            <a:avLst>
              <a:gd name="adj1" fmla="val 50000"/>
              <a:gd name="adj2" fmla="val 57500"/>
            </a:avLst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8010" name="AutoShape 10"/>
          <p:cNvSpPr>
            <a:spLocks noChangeArrowheads="1"/>
          </p:cNvSpPr>
          <p:nvPr/>
        </p:nvSpPr>
        <p:spPr bwMode="auto">
          <a:xfrm>
            <a:off x="4114800" y="5410200"/>
            <a:ext cx="6858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folHlink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8011" name="AutoShape 11"/>
          <p:cNvSpPr>
            <a:spLocks noChangeArrowheads="1"/>
          </p:cNvSpPr>
          <p:nvPr/>
        </p:nvSpPr>
        <p:spPr bwMode="auto">
          <a:xfrm>
            <a:off x="5943600" y="3352800"/>
            <a:ext cx="533400" cy="685800"/>
          </a:xfrm>
          <a:prstGeom prst="downArrow">
            <a:avLst>
              <a:gd name="adj1" fmla="val 50000"/>
              <a:gd name="adj2" fmla="val 32143"/>
            </a:avLst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48"/>
    </mc:Choice>
    <mc:Fallback xmlns="">
      <p:transition spd="slow" advTm="2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CC0000"/>
                </a:solidFill>
              </a:rPr>
              <a:t>Intervaly</a:t>
            </a:r>
          </a:p>
        </p:txBody>
      </p:sp>
      <p:pic>
        <p:nvPicPr>
          <p:cNvPr id="129027" name="Picture 3" descr="i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6477000" cy="42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6400800" y="1524000"/>
            <a:ext cx="2743200" cy="3752850"/>
          </a:xfrm>
          <a:prstGeom prst="rect">
            <a:avLst/>
          </a:prstGeom>
          <a:solidFill>
            <a:srgbClr val="FFFF99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CC0000"/>
                </a:solidFill>
              </a:rPr>
              <a:t>(P &lt; 120 ms)</a:t>
            </a:r>
          </a:p>
          <a:p>
            <a:pPr>
              <a:spcBef>
                <a:spcPct val="50000"/>
              </a:spcBef>
            </a:pPr>
            <a:endParaRPr lang="cs-CZ" altLang="cs-CZ" sz="2400">
              <a:solidFill>
                <a:srgbClr val="CC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CC0000"/>
                </a:solidFill>
              </a:rPr>
              <a:t>PR 120-200 ms</a:t>
            </a:r>
          </a:p>
          <a:p>
            <a:pPr>
              <a:spcBef>
                <a:spcPct val="50000"/>
              </a:spcBef>
            </a:pPr>
            <a:endParaRPr lang="cs-CZ" altLang="cs-CZ" sz="2400">
              <a:solidFill>
                <a:srgbClr val="CC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CC0000"/>
                </a:solidFill>
              </a:rPr>
              <a:t>QRS &lt;100-120ms</a:t>
            </a:r>
          </a:p>
          <a:p>
            <a:pPr>
              <a:spcBef>
                <a:spcPct val="50000"/>
              </a:spcBef>
            </a:pPr>
            <a:endParaRPr lang="cs-CZ" altLang="cs-CZ" sz="2400">
              <a:solidFill>
                <a:srgbClr val="CC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CC0000"/>
                </a:solidFill>
              </a:rPr>
              <a:t>QT 440-460ms</a:t>
            </a: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381000" y="5638800"/>
            <a:ext cx="5715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>
                <a:solidFill>
                  <a:srgbClr val="FFFF00"/>
                </a:solidFill>
              </a:rPr>
              <a:t>Rychlost posunu papíru 25 mm/s</a:t>
            </a:r>
          </a:p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POZOR: někdy 50mm/s !!</a:t>
            </a:r>
          </a:p>
        </p:txBody>
      </p:sp>
      <p:sp>
        <p:nvSpPr>
          <p:cNvPr id="129030" name="AutoShape 6"/>
          <p:cNvSpPr>
            <a:spLocks noChangeArrowheads="1"/>
          </p:cNvSpPr>
          <p:nvPr/>
        </p:nvSpPr>
        <p:spPr bwMode="auto">
          <a:xfrm>
            <a:off x="0" y="4953000"/>
            <a:ext cx="381000" cy="457200"/>
          </a:xfrm>
          <a:prstGeom prst="up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9031" name="Line 7"/>
          <p:cNvSpPr>
            <a:spLocks noChangeShapeType="1"/>
          </p:cNvSpPr>
          <p:nvPr/>
        </p:nvSpPr>
        <p:spPr bwMode="auto">
          <a:xfrm>
            <a:off x="8763000" y="1676400"/>
            <a:ext cx="0" cy="2895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9032" name="Rectangle 8"/>
          <p:cNvSpPr>
            <a:spLocks noChangeArrowheads="1"/>
          </p:cNvSpPr>
          <p:nvPr/>
        </p:nvSpPr>
        <p:spPr bwMode="auto">
          <a:xfrm>
            <a:off x="8686800" y="47244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3"/>
    </mc:Choice>
    <mc:Fallback xmlns="">
      <p:transition spd="slow" advTm="3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Pravidlo (konsensus)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Směřuje-li el. proud k elektrodě, je výchylka pozitivní (nad izoel. linií)</a:t>
            </a:r>
          </a:p>
          <a:p>
            <a:endParaRPr lang="cs-CZ" altLang="cs-CZ">
              <a:solidFill>
                <a:srgbClr val="FFFF00"/>
              </a:solidFill>
            </a:endParaRPr>
          </a:p>
          <a:p>
            <a:r>
              <a:rPr lang="cs-CZ" altLang="cs-CZ">
                <a:solidFill>
                  <a:srgbClr val="FFFF00"/>
                </a:solidFill>
              </a:rPr>
              <a:t>Vzdaluje-li se el. proud od elektrody, je výchylka negativní (pod izoel. linií)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2"/>
    </mc:Choice>
    <mc:Fallback xmlns="">
      <p:transition spd="slow" advTm="11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447800"/>
          </a:xfrm>
        </p:spPr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Hrudní svody</a:t>
            </a:r>
            <a:br>
              <a:rPr lang="cs-CZ" altLang="cs-CZ">
                <a:solidFill>
                  <a:srgbClr val="FFCC00"/>
                </a:solidFill>
              </a:rPr>
            </a:br>
            <a:r>
              <a:rPr lang="cs-CZ" altLang="cs-CZ" sz="3600">
                <a:solidFill>
                  <a:srgbClr val="FFCC00"/>
                </a:solidFill>
              </a:rPr>
              <a:t>„transversální“ rovina</a:t>
            </a:r>
          </a:p>
        </p:txBody>
      </p:sp>
      <p:pic>
        <p:nvPicPr>
          <p:cNvPr id="132099" name="Picture 3" descr="precor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518160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0" name="Picture 4" descr="hrud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3276600" cy="28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4"/>
    </mc:Choice>
    <mc:Fallback xmlns="">
      <p:transition spd="slow" advTm="3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Hrudní svody</a:t>
            </a:r>
            <a:br>
              <a:rPr lang="cs-CZ" altLang="cs-CZ">
                <a:solidFill>
                  <a:srgbClr val="FFCC00"/>
                </a:solidFill>
              </a:rPr>
            </a:br>
            <a:r>
              <a:rPr lang="cs-CZ" altLang="cs-CZ" sz="2000">
                <a:solidFill>
                  <a:srgbClr val="FFCC00"/>
                </a:solidFill>
              </a:rPr>
              <a:t>osa v transversální rovině – méně důležité</a:t>
            </a:r>
          </a:p>
        </p:txBody>
      </p:sp>
      <p:pic>
        <p:nvPicPr>
          <p:cNvPr id="133123" name="Picture 3" descr="norm e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772400" cy="43148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343400" y="3733800"/>
            <a:ext cx="1143000" cy="457200"/>
          </a:xfrm>
          <a:prstGeom prst="rect">
            <a:avLst/>
          </a:prstGeom>
          <a:solidFill>
            <a:schemeClr val="fol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6172200" y="1905000"/>
            <a:ext cx="1143000" cy="457200"/>
          </a:xfrm>
          <a:prstGeom prst="rect">
            <a:avLst/>
          </a:prstGeom>
          <a:solidFill>
            <a:schemeClr val="fol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3429000" y="5943600"/>
            <a:ext cx="388620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latin typeface="Times New Roman" panose="02020603050405020304" pitchFamily="18" charset="0"/>
              </a:rPr>
              <a:t>přechodová zóna V4/V5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7"/>
    </mc:Choice>
    <mc:Fallback xmlns="">
      <p:transition spd="slow" advTm="1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Vlna P</a:t>
            </a:r>
          </a:p>
        </p:txBody>
      </p:sp>
      <p:pic>
        <p:nvPicPr>
          <p:cNvPr id="136195" name="Picture 3" descr="tra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01750"/>
            <a:ext cx="7315200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827088" y="4210050"/>
            <a:ext cx="3717925" cy="264795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000066"/>
                </a:solidFill>
                <a:latin typeface="Times New Roman" panose="02020603050405020304" pitchFamily="18" charset="0"/>
              </a:rPr>
              <a:t>b</a:t>
            </a:r>
          </a:p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000066"/>
                </a:solidFill>
                <a:latin typeface="Times New Roman" panose="02020603050405020304" pitchFamily="18" charset="0"/>
              </a:rPr>
              <a:t>b</a:t>
            </a:r>
          </a:p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000066"/>
                </a:solidFill>
                <a:latin typeface="Times New Roman" panose="02020603050405020304" pitchFamily="18" charset="0"/>
              </a:rPr>
              <a:t>b</a:t>
            </a:r>
          </a:p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000066"/>
                </a:solidFill>
                <a:latin typeface="Times New Roman" panose="02020603050405020304" pitchFamily="18" charset="0"/>
              </a:rPr>
              <a:t>b</a:t>
            </a:r>
          </a:p>
          <a:p>
            <a:pPr>
              <a:spcBef>
                <a:spcPct val="50000"/>
              </a:spcBef>
            </a:pPr>
            <a:endParaRPr lang="cs-CZ" altLang="cs-CZ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6197" name="AutoShape 5"/>
          <p:cNvSpPr>
            <a:spLocks noChangeArrowheads="1"/>
          </p:cNvSpPr>
          <p:nvPr/>
        </p:nvSpPr>
        <p:spPr bwMode="auto">
          <a:xfrm>
            <a:off x="3962400" y="2057400"/>
            <a:ext cx="381000" cy="990600"/>
          </a:xfrm>
          <a:prstGeom prst="down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2"/>
    </mc:Choice>
    <mc:Fallback xmlns="">
      <p:transition spd="slow" advTm="4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QRS komplex:</a:t>
            </a:r>
            <a:br>
              <a:rPr lang="cs-CZ" altLang="cs-CZ">
                <a:solidFill>
                  <a:srgbClr val="FFCC00"/>
                </a:solidFill>
              </a:rPr>
            </a:br>
            <a:r>
              <a:rPr lang="cs-CZ" altLang="cs-CZ">
                <a:solidFill>
                  <a:srgbClr val="FFCC00"/>
                </a:solidFill>
              </a:rPr>
              <a:t>Co hledat      Jak popsat</a:t>
            </a:r>
          </a:p>
        </p:txBody>
      </p:sp>
      <p:pic>
        <p:nvPicPr>
          <p:cNvPr id="137219" name="Picture 3" descr="description of Q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2857500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28600" y="2057400"/>
            <a:ext cx="76962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cs-CZ" altLang="cs-CZ" sz="2400">
                <a:solidFill>
                  <a:srgbClr val="FFFF00"/>
                </a:solidFill>
              </a:rPr>
              <a:t>Délka trvání  &lt; 100 ms nebo &gt;100 ms ?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cs-CZ" altLang="cs-CZ" sz="2400">
                <a:solidFill>
                  <a:srgbClr val="FFFF00"/>
                </a:solidFill>
              </a:rPr>
              <a:t>Voltáž (končetinové svody, hrudní svody)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cs-CZ" altLang="cs-CZ" sz="2400">
                <a:solidFill>
                  <a:srgbClr val="FFFF00"/>
                </a:solidFill>
              </a:rPr>
              <a:t>Morfologie: - přítomnost Q kmitu (= &gt;40ms, &gt;1/3R)?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cs-CZ" altLang="cs-CZ" sz="2400">
                <a:solidFill>
                  <a:srgbClr val="FFFF00"/>
                </a:solidFill>
              </a:rPr>
              <a:t>Zdvojení R kmitu?</a:t>
            </a:r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304800" y="5029200"/>
            <a:ext cx="4267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Jednoduchý popis:</a:t>
            </a:r>
          </a:p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 Velká a malá písmena</a:t>
            </a:r>
          </a:p>
          <a:p>
            <a:pPr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	např. qRs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6"/>
    </mc:Choice>
    <mc:Fallback xmlns="">
      <p:transition spd="slow" advTm="18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722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ST segment</a:t>
            </a:r>
            <a:br>
              <a:rPr lang="cs-CZ" altLang="cs-CZ">
                <a:solidFill>
                  <a:srgbClr val="FFCC00"/>
                </a:solidFill>
              </a:rPr>
            </a:br>
            <a:endParaRPr lang="cs-CZ" altLang="cs-CZ">
              <a:solidFill>
                <a:srgbClr val="FFCC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57150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00"/>
                </a:solidFill>
              </a:rPr>
              <a:t>Normální je izoelektrický průběh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rgbClr val="FFFF00"/>
                </a:solidFill>
              </a:rPr>
              <a:t>ST </a:t>
            </a:r>
            <a:r>
              <a:rPr lang="cs-CZ" altLang="cs-CZ" sz="2800" b="1" u="sng">
                <a:solidFill>
                  <a:srgbClr val="FFFF00"/>
                </a:solidFill>
              </a:rPr>
              <a:t>elevace</a:t>
            </a:r>
            <a:r>
              <a:rPr lang="cs-CZ" altLang="cs-CZ" sz="2800">
                <a:solidFill>
                  <a:srgbClr val="FFFF00"/>
                </a:solidFill>
              </a:rPr>
              <a:t> ( podle bodu J = junction, místo, kde QRS přechází do ST)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>
                <a:solidFill>
                  <a:srgbClr val="FFFF00"/>
                </a:solidFill>
              </a:rPr>
              <a:t>		</a:t>
            </a:r>
          </a:p>
          <a:p>
            <a:pPr>
              <a:lnSpc>
                <a:spcPct val="90000"/>
              </a:lnSpc>
            </a:pPr>
            <a:endParaRPr lang="cs-CZ" altLang="cs-CZ" sz="280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800">
              <a:solidFill>
                <a:srgbClr val="FFFF00"/>
              </a:solidFill>
            </a:endParaRPr>
          </a:p>
        </p:txBody>
      </p:sp>
      <p:pic>
        <p:nvPicPr>
          <p:cNvPr id="142340" name="Picture 4" descr="ST-Elev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152400"/>
            <a:ext cx="228917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1" name="Picture 5" descr="e_hyper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5800"/>
            <a:ext cx="2179638" cy="23622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2" name="Picture 6" descr="94-8fig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24200"/>
            <a:ext cx="2836863" cy="35052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84"/>
    </mc:Choice>
    <mc:Fallback xmlns="">
      <p:transition spd="slow" advTm="34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ST segment</a:t>
            </a:r>
            <a:br>
              <a:rPr lang="cs-CZ" altLang="cs-CZ">
                <a:solidFill>
                  <a:srgbClr val="FFCC00"/>
                </a:solidFill>
              </a:rPr>
            </a:br>
            <a:endParaRPr lang="cs-CZ" altLang="cs-CZ">
              <a:solidFill>
                <a:srgbClr val="FFCC00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5029200" cy="41148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ST </a:t>
            </a:r>
            <a:r>
              <a:rPr lang="cs-CZ" altLang="cs-CZ" b="1" u="sng">
                <a:solidFill>
                  <a:srgbClr val="FFFF00"/>
                </a:solidFill>
              </a:rPr>
              <a:t>deprese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00"/>
                </a:solidFill>
              </a:rPr>
              <a:t>	descendentní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00"/>
                </a:solidFill>
              </a:rPr>
              <a:t>	horizontální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00"/>
                </a:solidFill>
              </a:rPr>
              <a:t>	ascendentní</a:t>
            </a:r>
          </a:p>
          <a:p>
            <a:endParaRPr lang="cs-CZ" altLang="cs-CZ">
              <a:solidFill>
                <a:srgbClr val="FFFF00"/>
              </a:solidFill>
            </a:endParaRPr>
          </a:p>
          <a:p>
            <a:endParaRPr lang="cs-CZ" altLang="cs-CZ">
              <a:solidFill>
                <a:srgbClr val="FFFF00"/>
              </a:solidFill>
            </a:endParaRPr>
          </a:p>
        </p:txBody>
      </p:sp>
      <p:pic>
        <p:nvPicPr>
          <p:cNvPr id="143364" name="Picture 4" descr="ta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76475"/>
            <a:ext cx="5791200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"/>
    </mc:Choice>
    <mc:Fallback xmlns="">
      <p:transition spd="slow" advTm="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Vlna T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r>
              <a:rPr lang="cs-CZ" altLang="cs-CZ">
                <a:solidFill>
                  <a:srgbClr val="FFFF00"/>
                </a:solidFill>
              </a:rPr>
              <a:t>Normální je monofazická, pozitivní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00"/>
                </a:solidFill>
              </a:rPr>
              <a:t>		(I, II, III, aVF, V5-6)</a:t>
            </a:r>
          </a:p>
          <a:p>
            <a:r>
              <a:rPr lang="cs-CZ" altLang="cs-CZ">
                <a:solidFill>
                  <a:srgbClr val="FFFF00"/>
                </a:solidFill>
              </a:rPr>
              <a:t>Abnormity: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00"/>
                </a:solidFill>
              </a:rPr>
              <a:t>	inverze (=negativní) T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00"/>
                </a:solidFill>
              </a:rPr>
              <a:t>	bifazická:	 preterminálně negativní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00"/>
                </a:solidFill>
              </a:rPr>
              <a:t>				terminálně negativní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rgbClr val="FFFF00"/>
                </a:solidFill>
              </a:rPr>
              <a:t>	vysoká, hrotnatá</a:t>
            </a:r>
          </a:p>
        </p:txBody>
      </p:sp>
      <p:pic>
        <p:nvPicPr>
          <p:cNvPr id="144388" name="Picture 4" descr="arrowhead_t_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2362200"/>
            <a:ext cx="107473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9" name="Picture 5" descr="ant%2520mi%25208-2,%2520V3,%2520larger,%2520labelled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81600"/>
            <a:ext cx="91598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0" name="Freeform 6"/>
          <p:cNvSpPr>
            <a:spLocks/>
          </p:cNvSpPr>
          <p:nvPr/>
        </p:nvSpPr>
        <p:spPr bwMode="auto">
          <a:xfrm>
            <a:off x="7467600" y="4648200"/>
            <a:ext cx="787400" cy="355600"/>
          </a:xfrm>
          <a:custGeom>
            <a:avLst/>
            <a:gdLst>
              <a:gd name="T0" fmla="*/ 0 w 496"/>
              <a:gd name="T1" fmla="*/ 112 h 224"/>
              <a:gd name="T2" fmla="*/ 144 w 496"/>
              <a:gd name="T3" fmla="*/ 16 h 224"/>
              <a:gd name="T4" fmla="*/ 336 w 496"/>
              <a:gd name="T5" fmla="*/ 208 h 224"/>
              <a:gd name="T6" fmla="*/ 480 w 496"/>
              <a:gd name="T7" fmla="*/ 112 h 224"/>
              <a:gd name="T8" fmla="*/ 432 w 496"/>
              <a:gd name="T9" fmla="*/ 112 h 224"/>
              <a:gd name="T10" fmla="*/ 480 w 496"/>
              <a:gd name="T11" fmla="*/ 11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6" h="224">
                <a:moveTo>
                  <a:pt x="0" y="112"/>
                </a:moveTo>
                <a:cubicBezTo>
                  <a:pt x="44" y="56"/>
                  <a:pt x="88" y="0"/>
                  <a:pt x="144" y="16"/>
                </a:cubicBezTo>
                <a:cubicBezTo>
                  <a:pt x="200" y="32"/>
                  <a:pt x="280" y="192"/>
                  <a:pt x="336" y="208"/>
                </a:cubicBezTo>
                <a:cubicBezTo>
                  <a:pt x="392" y="224"/>
                  <a:pt x="464" y="128"/>
                  <a:pt x="480" y="112"/>
                </a:cubicBezTo>
                <a:cubicBezTo>
                  <a:pt x="496" y="96"/>
                  <a:pt x="432" y="112"/>
                  <a:pt x="432" y="112"/>
                </a:cubicBezTo>
                <a:cubicBezTo>
                  <a:pt x="432" y="112"/>
                  <a:pt x="456" y="112"/>
                  <a:pt x="480" y="112"/>
                </a:cubicBezTo>
              </a:path>
            </a:pathLst>
          </a:cu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4391" name="Freeform 7"/>
          <p:cNvSpPr>
            <a:spLocks/>
          </p:cNvSpPr>
          <p:nvPr/>
        </p:nvSpPr>
        <p:spPr bwMode="auto">
          <a:xfrm>
            <a:off x="7772400" y="3848100"/>
            <a:ext cx="838200" cy="622300"/>
          </a:xfrm>
          <a:custGeom>
            <a:avLst/>
            <a:gdLst>
              <a:gd name="T0" fmla="*/ 0 w 528"/>
              <a:gd name="T1" fmla="*/ 216 h 392"/>
              <a:gd name="T2" fmla="*/ 144 w 528"/>
              <a:gd name="T3" fmla="*/ 360 h 392"/>
              <a:gd name="T4" fmla="*/ 384 w 528"/>
              <a:gd name="T5" fmla="*/ 24 h 392"/>
              <a:gd name="T6" fmla="*/ 528 w 528"/>
              <a:gd name="T7" fmla="*/ 216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8" h="392">
                <a:moveTo>
                  <a:pt x="0" y="216"/>
                </a:moveTo>
                <a:cubicBezTo>
                  <a:pt x="40" y="304"/>
                  <a:pt x="80" y="392"/>
                  <a:pt x="144" y="360"/>
                </a:cubicBezTo>
                <a:cubicBezTo>
                  <a:pt x="208" y="328"/>
                  <a:pt x="320" y="48"/>
                  <a:pt x="384" y="24"/>
                </a:cubicBezTo>
                <a:cubicBezTo>
                  <a:pt x="448" y="0"/>
                  <a:pt x="504" y="184"/>
                  <a:pt x="528" y="216"/>
                </a:cubicBezTo>
              </a:path>
            </a:pathLst>
          </a:cu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0"/>
    </mc:Choice>
    <mc:Fallback xmlns="">
      <p:transition spd="slow" advTm="1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r>
              <a:rPr lang="cs-CZ" altLang="cs-CZ" sz="3200">
                <a:solidFill>
                  <a:srgbClr val="FFFF66"/>
                </a:solidFill>
                <a:latin typeface="Times New Roman" panose="02020603050405020304" pitchFamily="18" charset="0"/>
              </a:rPr>
              <a:t>Celkové vyšetření 1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616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Puls  60-80/min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frekvence, rytmus, objem pulsu, tachykardie, bradykardie,  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Pravidelný, nepravidelný,  objem pulsu: pulsus magnus </a:t>
            </a:r>
          </a:p>
          <a:p>
            <a:pPr>
              <a:lnSpc>
                <a:spcPct val="80000"/>
              </a:lnSpc>
            </a:pPr>
            <a:r>
              <a:rPr lang="cs-CZ" altLang="cs-CZ" sz="1600" i="1">
                <a:solidFill>
                  <a:srgbClr val="FFFF66"/>
                </a:solidFill>
              </a:rPr>
              <a:t>pulsus parvus (aortální stenóza, mitrální stenóza, fibrilace síní)</a:t>
            </a:r>
          </a:p>
          <a:p>
            <a:pPr>
              <a:lnSpc>
                <a:spcPct val="80000"/>
              </a:lnSpc>
            </a:pPr>
            <a:r>
              <a:rPr lang="cs-CZ" altLang="cs-CZ" sz="1600" i="1">
                <a:solidFill>
                  <a:srgbClr val="FFFF66"/>
                </a:solidFill>
              </a:rPr>
              <a:t>pulsus paradoxus (tamponáda)- inspirační snížení objemu pulsu</a:t>
            </a:r>
          </a:p>
          <a:p>
            <a:pPr>
              <a:lnSpc>
                <a:spcPct val="80000"/>
              </a:lnSpc>
            </a:pPr>
            <a:r>
              <a:rPr lang="cs-CZ" altLang="cs-CZ" sz="1600" i="1">
                <a:solidFill>
                  <a:srgbClr val="FFFF66"/>
                </a:solidFill>
              </a:rPr>
              <a:t>pulsus alternans (srdeční selhání) rychlost vzestupu a poklesu pulsové vlny: pulsus celer et altus- Corriganův- aort.insuficience</a:t>
            </a:r>
          </a:p>
          <a:p>
            <a:pPr>
              <a:lnSpc>
                <a:spcPct val="80000"/>
              </a:lnSpc>
            </a:pPr>
            <a:r>
              <a:rPr lang="cs-CZ" altLang="cs-CZ" sz="1600" i="1">
                <a:solidFill>
                  <a:srgbClr val="FFFF66"/>
                </a:solidFill>
              </a:rPr>
              <a:t>pulsus tardus, longus et parvus- aort.stenóza  pulsus bisferiens- kombinovaná aort. Vada   napětí tepu: pulsus durus x mollis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symetričnost tepu: bezpulsová Takayasuova choroba, koarktace aorty, disekce aorty</a:t>
            </a:r>
          </a:p>
          <a:p>
            <a:pPr>
              <a:lnSpc>
                <a:spcPct val="80000"/>
              </a:lnSpc>
            </a:pPr>
            <a:endParaRPr lang="cs-CZ" altLang="cs-CZ" sz="1800" b="1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Dech, inspekce hrudníku, palpace stěny hrudní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typ dýchání, zda dýchají obě poloviny hrudníku, dechová frekvence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typ dýchání- abdominální x kostální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dechová frekvence: normální 14-20/min = eupnoe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tachypnoe, bradypnoe…apnoe, hyperpnoe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dyspnoe (dušnost) = subjektivní !! pocit nedostatku vzduchu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dušnost inspirační x exspirační x smíšená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trvalá x záchvatovitá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FF66"/>
                </a:solidFill>
              </a:rPr>
              <a:t>námahová x klidová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82"/>
    </mc:Choice>
    <mc:Fallback xmlns="">
      <p:transition spd="slow" advTm="7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cs-CZ">
                <a:solidFill>
                  <a:srgbClr val="FFCC00"/>
                </a:solidFill>
              </a:rPr>
              <a:t>Vlna T – další příklady</a:t>
            </a:r>
          </a:p>
        </p:txBody>
      </p:sp>
      <p:pic>
        <p:nvPicPr>
          <p:cNvPr id="145411" name="Picture 3" descr="e_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2286000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2" name="Picture 4" descr="brug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3573463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3" name="Picture 5" descr="eg980121R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4240213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"/>
    </mc:Choice>
    <mc:Fallback xmlns="">
      <p:transition spd="slow" advTm="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9525"/>
            <a:ext cx="6334125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"/>
    </mc:Choice>
    <mc:Fallback xmlns="">
      <p:transition spd="slow" advTm="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>
                <a:solidFill>
                  <a:srgbClr val="FFFF66"/>
                </a:solidFill>
              </a:rPr>
              <a:t>AV blok I. stupně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536700"/>
            <a:ext cx="91503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41500" y="1841500"/>
            <a:ext cx="2946400" cy="5334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2400"/>
              <a:t>PR = 6mm = 240ms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81000" y="4800600"/>
            <a:ext cx="6708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>
                <a:solidFill>
                  <a:srgbClr val="FFFF66"/>
                </a:solidFill>
              </a:rPr>
              <a:t>Definice:  prodloužení PR intervalu nad 200ms</a:t>
            </a:r>
          </a:p>
          <a:p>
            <a:pPr eaLnBrk="1" hangingPunct="1"/>
            <a:r>
              <a:rPr lang="cs-CZ" altLang="cs-CZ" sz="2400">
                <a:solidFill>
                  <a:srgbClr val="FFFF66"/>
                </a:solidFill>
              </a:rPr>
              <a:t>Přítomno zpomalené vedení vzruchu AV uzlem.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8"/>
    </mc:Choice>
    <mc:Fallback xmlns="">
      <p:transition spd="slow" advTm="1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>
                <a:solidFill>
                  <a:srgbClr val="FFFF66"/>
                </a:solidFill>
              </a:rPr>
              <a:t>AV blok II. stupně, Wenckebach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65125" y="4537075"/>
            <a:ext cx="85502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2000" b="1">
                <a:solidFill>
                  <a:srgbClr val="FFFF66"/>
                </a:solidFill>
              </a:rPr>
              <a:t> AV blokáda II. stupně, Mobitzova blokáda I. typu, Wenckebachovy </a:t>
            </a:r>
          </a:p>
          <a:p>
            <a:pPr eaLnBrk="1" hangingPunct="1"/>
            <a:r>
              <a:rPr lang="cs-CZ" altLang="cs-CZ" sz="2000" b="1">
                <a:solidFill>
                  <a:srgbClr val="FFFF66"/>
                </a:solidFill>
              </a:rPr>
              <a:t>  periody 3:2</a:t>
            </a:r>
          </a:p>
          <a:p>
            <a:pPr eaLnBrk="1" hangingPunct="1">
              <a:buFontTx/>
              <a:buChar char="-"/>
            </a:pPr>
            <a:r>
              <a:rPr lang="cs-CZ" altLang="cs-CZ" sz="2000" b="1">
                <a:solidFill>
                  <a:srgbClr val="FFFF66"/>
                </a:solidFill>
              </a:rPr>
              <a:t> Postupné prodlužování PQ intervalu až do výpadku QRS komplexu</a:t>
            </a:r>
          </a:p>
          <a:p>
            <a:pPr eaLnBrk="1" hangingPunct="1">
              <a:buFontTx/>
              <a:buChar char="-"/>
            </a:pPr>
            <a:r>
              <a:rPr lang="cs-CZ" altLang="cs-CZ" sz="2000" b="1">
                <a:solidFill>
                  <a:srgbClr val="FFFF66"/>
                </a:solidFill>
              </a:rPr>
              <a:t> Porucha zpravidla v AV uzlu, „suprahisálně“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4"/>
    </mc:Choice>
    <mc:Fallback xmlns="">
      <p:transition spd="slow" advTm="1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5032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FF66"/>
                </a:solidFill>
              </a:rPr>
              <a:t>AV blok II. stupně, Mobitz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157788"/>
            <a:ext cx="8642350" cy="122555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2000" b="1">
                <a:solidFill>
                  <a:srgbClr val="FFFF66"/>
                </a:solidFill>
              </a:rPr>
              <a:t>Náhlé výpadky QRS komplexu za P vlnou, bez postupného prodlužování PQ intervalu. Ve spodní části AV blokáda vyššího stupně s výpadkem dvou QRS komplexů za sebou.</a:t>
            </a:r>
          </a:p>
        </p:txBody>
      </p:sp>
      <p:pic>
        <p:nvPicPr>
          <p:cNvPr id="11268" name="Picture 4" descr="AV_Mobit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281862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2387600" y="3352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3124200" y="3403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4648200" y="3352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3873500" y="33909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5435600" y="33909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4940300" y="18415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775200" y="33274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3987800" y="33274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1892300" y="1778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8" name="Oval 14"/>
          <p:cNvSpPr>
            <a:spLocks noChangeArrowheads="1"/>
          </p:cNvSpPr>
          <p:nvPr/>
        </p:nvSpPr>
        <p:spPr bwMode="auto">
          <a:xfrm>
            <a:off x="2590800" y="17653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3340100" y="17653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80" name="Oval 16"/>
          <p:cNvSpPr>
            <a:spLocks noChangeArrowheads="1"/>
          </p:cNvSpPr>
          <p:nvPr/>
        </p:nvSpPr>
        <p:spPr bwMode="auto">
          <a:xfrm>
            <a:off x="4102100" y="1828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81" name="Oval 17"/>
          <p:cNvSpPr>
            <a:spLocks noChangeArrowheads="1"/>
          </p:cNvSpPr>
          <p:nvPr/>
        </p:nvSpPr>
        <p:spPr bwMode="auto">
          <a:xfrm>
            <a:off x="4800600" y="18669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"/>
    </mc:Choice>
    <mc:Fallback xmlns="">
      <p:transition spd="slow" advTm="1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</a:rPr>
              <a:t>Břicho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cs-CZ" altLang="cs-CZ" sz="36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Příznaky chorob gastrointestinálního ústrojí</a:t>
            </a:r>
            <a:endParaRPr lang="cs-CZ" altLang="cs-CZ" sz="36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BŘIŠNÍ BOLEST </a:t>
            </a:r>
            <a:endParaRPr lang="cs-CZ" altLang="cs-CZ" sz="2400" b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DYSPEPSIE</a:t>
            </a:r>
            <a:endParaRPr lang="cs-CZ" altLang="cs-CZ" sz="2400" b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DYSFAGIE</a:t>
            </a:r>
            <a:endParaRPr lang="cs-CZ" altLang="cs-CZ" sz="2400" b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PYRÓZA </a:t>
            </a:r>
            <a:endParaRPr lang="cs-CZ" altLang="cs-CZ" sz="2400" b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ZVRACENÍ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ZÁCPA A PRŮJEM</a:t>
            </a:r>
            <a:endParaRPr lang="cs-CZ" altLang="cs-CZ" sz="2400" b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KRVÁCENÍ DO GIT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630"/>
    </mc:Choice>
    <mc:Fallback xmlns="">
      <p:transition spd="slow" advTm="56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658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</a:rPr>
              <a:t>1</a:t>
            </a:r>
            <a:r>
              <a:rPr lang="cs-CZ" altLang="cs-CZ" sz="4000" b="1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BŘIŠNÍ BOLEST </a:t>
            </a:r>
            <a:endParaRPr lang="cs-CZ" altLang="cs-CZ" b="1">
              <a:solidFill>
                <a:srgbClr val="FFFF66"/>
              </a:solidFill>
            </a:endParaRP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915400" cy="5791200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somatickou (parietální) - vznikající podrážděním stěny břišní, pobřišnice, kořene mezenteria a bránice; je ostrá, ohraničená, lokalizovaná, často provázená reflexním stahem svalstva (défense musculaire); vedou ji senzitivní větve míšních nervů,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viscerální - způsobenou podrážděním vnitřních orgánů (napětím pouzdra nebo svalové stěny orgánů); bolest je tupá, hůře hodnotitelná, obvykle ve střední čáře, její lokalizace neodpovídá orgánovému uložení; probíhá nervy sympatiku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přenesenou (vystřelující) - vyvolanou silným podnětem nebo anatomickým poškozením orgánů (průchod kaménku, uskřinutí střeva); bolest vystřeluje na povrch těla do míst inervovaných míšními nervy ze stejných kořenů, které zásobují postižený orgán; typický směr bolesti pomáhá určit její původ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44"/>
    </mc:Choice>
    <mc:Fallback xmlns="">
      <p:transition spd="slow" advTm="8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>
                <a:solidFill>
                  <a:srgbClr val="FFFF66"/>
                </a:solidFill>
                <a:cs typeface="Times New Roman" panose="02020603050405020304" pitchFamily="18" charset="0"/>
              </a:rPr>
              <a:t>Hodnocením břišní bolesti sledujeme</a:t>
            </a:r>
            <a:r>
              <a:rPr lang="cs-CZ" altLang="cs-CZ" b="1">
                <a:solidFill>
                  <a:srgbClr val="FFFF66"/>
                </a:solidFill>
              </a:rPr>
              <a:t> 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cs-CZ" altLang="cs-CZ" sz="2800" b="1" u="sng">
                <a:solidFill>
                  <a:srgbClr val="FFFF66"/>
                </a:solidFill>
                <a:cs typeface="Arial" panose="020B0604020202020204" pitchFamily="34" charset="0"/>
              </a:rPr>
              <a:t>charakter (ráz</a:t>
            </a: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) - bývá tupá, tlaková, palčivá a křečovitá,</a:t>
            </a:r>
            <a:endParaRPr lang="cs-CZ" altLang="cs-CZ" sz="28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 </a:t>
            </a:r>
            <a:r>
              <a:rPr lang="cs-CZ" altLang="cs-CZ" sz="2800" b="1" u="sng">
                <a:solidFill>
                  <a:srgbClr val="FFFF66"/>
                </a:solidFill>
                <a:cs typeface="Arial" panose="020B0604020202020204" pitchFamily="34" charset="0"/>
              </a:rPr>
              <a:t>lokalizaci </a:t>
            </a: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- umístění nemusí odpovídat uložení orgánu,</a:t>
            </a:r>
            <a:endParaRPr lang="cs-CZ" altLang="cs-CZ" sz="28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r>
              <a:rPr lang="cs-CZ" altLang="cs-CZ" sz="2800" b="1" u="sng">
                <a:solidFill>
                  <a:srgbClr val="FFFF66"/>
                </a:solidFill>
                <a:cs typeface="Arial" panose="020B0604020202020204" pitchFamily="34" charset="0"/>
              </a:rPr>
              <a:t>iradiaci</a:t>
            </a: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 (vyzařování) - má větší význam než lokalizace, umožňuje soudit na postižený orgán.</a:t>
            </a:r>
            <a:endParaRPr lang="cs-CZ" altLang="cs-CZ" sz="28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endParaRPr lang="cs-CZ" altLang="cs-CZ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70"/>
    </mc:Choice>
    <mc:Fallback xmlns="">
      <p:transition spd="slow" advTm="31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>
                <a:solidFill>
                  <a:srgbClr val="FFFF66"/>
                </a:solidFill>
                <a:cs typeface="Times New Roman" panose="02020603050405020304" pitchFamily="18" charset="0"/>
              </a:rPr>
              <a:t>Nejčastější směry iradiace jsou</a:t>
            </a:r>
            <a:endParaRPr lang="cs-CZ" altLang="cs-CZ" sz="3600" b="1">
              <a:solidFill>
                <a:srgbClr val="FFFF66"/>
              </a:solidFill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>
                <a:solidFill>
                  <a:srgbClr val="666600"/>
                </a:solidFill>
                <a:cs typeface="Arial" panose="020B0604020202020204" pitchFamily="34" charset="0"/>
              </a:rPr>
              <a:t>  </a:t>
            </a:r>
            <a:r>
              <a:rPr lang="cs-CZ" altLang="cs-CZ" sz="2000" b="1" u="sng">
                <a:solidFill>
                  <a:srgbClr val="FFFF66"/>
                </a:solidFill>
                <a:cs typeface="Arial" panose="020B0604020202020204" pitchFamily="34" charset="0"/>
              </a:rPr>
              <a:t>vzhůru z epigastria</a:t>
            </a: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: afekce dolního jícnu, kardie a horní části žaludku (dif. dg nutno odlišit stenokardie),</a:t>
            </a:r>
            <a:endParaRPr lang="cs-CZ" altLang="cs-CZ" sz="20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  </a:t>
            </a:r>
            <a:r>
              <a:rPr lang="cs-CZ" altLang="cs-CZ" sz="2000" b="1" u="sng">
                <a:solidFill>
                  <a:srgbClr val="FFFF66"/>
                </a:solidFill>
                <a:cs typeface="Arial" panose="020B0604020202020204" pitchFamily="34" charset="0"/>
              </a:rPr>
              <a:t>do pravého podžebří</a:t>
            </a: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: gastroduodenální vřed, žlučové cesty, hlava pankreatu,</a:t>
            </a:r>
            <a:endParaRPr lang="cs-CZ" altLang="cs-CZ" sz="20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  </a:t>
            </a:r>
            <a:r>
              <a:rPr lang="cs-CZ" altLang="cs-CZ" sz="2000" b="1" u="sng">
                <a:solidFill>
                  <a:srgbClr val="FFFF66"/>
                </a:solidFill>
                <a:effectLst/>
                <a:cs typeface="Arial" panose="020B0604020202020204" pitchFamily="34" charset="0"/>
              </a:rPr>
              <a:t>pod pravou lopatku</a:t>
            </a: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: onemocnění žlučníku,</a:t>
            </a:r>
            <a:endParaRPr lang="cs-CZ" altLang="cs-CZ" sz="20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  </a:t>
            </a:r>
            <a:r>
              <a:rPr lang="cs-CZ" altLang="cs-CZ" sz="2000" b="1" u="sng">
                <a:solidFill>
                  <a:srgbClr val="FFFF66"/>
                </a:solidFill>
                <a:cs typeface="Arial" panose="020B0604020202020204" pitchFamily="34" charset="0"/>
              </a:rPr>
              <a:t>do levého podžebří</a:t>
            </a: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 a pod levou lopatku: tělo a kauda pankreatu, žaludek, karcinom tračníku,</a:t>
            </a:r>
            <a:endParaRPr lang="cs-CZ" altLang="cs-CZ" sz="20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 </a:t>
            </a:r>
            <a:r>
              <a:rPr lang="cs-CZ" altLang="cs-CZ" sz="2000" b="1" u="sng">
                <a:solidFill>
                  <a:srgbClr val="FFFF66"/>
                </a:solidFill>
                <a:cs typeface="Arial" panose="020B0604020202020204" pitchFamily="34" charset="0"/>
              </a:rPr>
              <a:t> mezi lopatky</a:t>
            </a: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: zánět a vřed jícnu, kámen v ductus cystius, penetrace gastroduodenálního vředu,</a:t>
            </a:r>
            <a:endParaRPr lang="cs-CZ" altLang="cs-CZ" sz="20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  </a:t>
            </a:r>
            <a:r>
              <a:rPr lang="cs-CZ" altLang="cs-CZ" sz="2000" b="1" u="sng">
                <a:solidFill>
                  <a:srgbClr val="FFFF66"/>
                </a:solidFill>
                <a:cs typeface="Arial" panose="020B0604020202020204" pitchFamily="34" charset="0"/>
              </a:rPr>
              <a:t>do ramene</a:t>
            </a: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: afekce bránice a podbráničního prostoru (subfrenický absces, infarkt sleziny, perforace gastroduodenálního vředu),</a:t>
            </a:r>
            <a:endParaRPr lang="cs-CZ" altLang="cs-CZ" sz="20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  </a:t>
            </a:r>
            <a:r>
              <a:rPr lang="cs-CZ" altLang="cs-CZ" sz="2000" b="1" u="sng">
                <a:solidFill>
                  <a:srgbClr val="FFFF66"/>
                </a:solidFill>
                <a:cs typeface="Arial" panose="020B0604020202020204" pitchFamily="34" charset="0"/>
              </a:rPr>
              <a:t>do třísel</a:t>
            </a: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: ledviny, močovody.</a:t>
            </a:r>
            <a:endParaRPr lang="cs-CZ" altLang="cs-CZ" sz="20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cs-CZ" altLang="cs-CZ" sz="20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2"/>
    </mc:Choice>
    <mc:Fallback xmlns="">
      <p:transition spd="slow" advTm="17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229600" cy="63246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cs-CZ" altLang="cs-CZ" sz="2400" b="1" u="sng">
                <a:solidFill>
                  <a:srgbClr val="FFFF66"/>
                </a:solidFill>
                <a:cs typeface="Arial" panose="020B0604020202020204" pitchFamily="34" charset="0"/>
              </a:rPr>
              <a:t>Trvání</a:t>
            </a:r>
            <a:r>
              <a:rPr lang="cs-CZ" altLang="cs-CZ" sz="2400" b="1">
                <a:solidFill>
                  <a:srgbClr val="FFFF66"/>
                </a:solidFill>
                <a:cs typeface="Arial" panose="020B0604020202020204" pitchFamily="34" charset="0"/>
              </a:rPr>
              <a:t> - je různé, obvykle příznačné pro typ onemocnění. Křečovitá bolest trvá sekundy, minuty, popřípadě hodiny; slizniční podráždění se projevuje dny, ale i týdny.</a:t>
            </a:r>
            <a:br>
              <a:rPr lang="cs-CZ" altLang="cs-CZ" sz="2400" b="1">
                <a:solidFill>
                  <a:srgbClr val="FFFF66"/>
                </a:solidFill>
                <a:cs typeface="Arial" panose="020B0604020202020204" pitchFamily="34" charset="0"/>
              </a:rPr>
            </a:br>
            <a:r>
              <a:rPr lang="cs-CZ" altLang="cs-CZ" sz="2400" b="1">
                <a:solidFill>
                  <a:srgbClr val="FFFF66"/>
                </a:solidFill>
                <a:cs typeface="Arial" panose="020B0604020202020204" pitchFamily="34" charset="0"/>
              </a:rPr>
              <a:t> </a:t>
            </a:r>
            <a:r>
              <a:rPr lang="cs-CZ" altLang="cs-CZ" sz="2400" b="1" u="sng">
                <a:solidFill>
                  <a:srgbClr val="FFFF66"/>
                </a:solidFill>
                <a:cs typeface="Arial" panose="020B0604020202020204" pitchFamily="34" charset="0"/>
              </a:rPr>
              <a:t>Rytmus </a:t>
            </a:r>
            <a:r>
              <a:rPr lang="cs-CZ" altLang="cs-CZ" sz="2400" b="1">
                <a:solidFill>
                  <a:srgbClr val="FFFF66"/>
                </a:solidFill>
                <a:cs typeface="Arial" panose="020B0604020202020204" pitchFamily="34" charset="0"/>
              </a:rPr>
              <a:t>- představuje střídání bolesti s obdobím klidu.</a:t>
            </a:r>
            <a:br>
              <a:rPr lang="cs-CZ" altLang="cs-CZ" sz="2400" b="1">
                <a:solidFill>
                  <a:srgbClr val="FFFF66"/>
                </a:solidFill>
                <a:cs typeface="Arial" panose="020B0604020202020204" pitchFamily="34" charset="0"/>
              </a:rPr>
            </a:br>
            <a:r>
              <a:rPr lang="cs-CZ" altLang="cs-CZ" sz="2400" b="1">
                <a:solidFill>
                  <a:srgbClr val="FFFF66"/>
                </a:solidFill>
                <a:cs typeface="Arial" panose="020B0604020202020204" pitchFamily="34" charset="0"/>
              </a:rPr>
              <a:t> </a:t>
            </a:r>
            <a:r>
              <a:rPr lang="cs-CZ" altLang="cs-CZ" sz="2400" b="1" u="sng">
                <a:solidFill>
                  <a:srgbClr val="FFFF66"/>
                </a:solidFill>
                <a:cs typeface="Arial" panose="020B0604020202020204" pitchFamily="34" charset="0"/>
              </a:rPr>
              <a:t>Kolika</a:t>
            </a:r>
            <a:r>
              <a:rPr lang="cs-CZ" altLang="cs-CZ" sz="2400" b="1">
                <a:solidFill>
                  <a:srgbClr val="FFFF66"/>
                </a:solidFill>
                <a:cs typeface="Arial" panose="020B0604020202020204" pitchFamily="34" charset="0"/>
              </a:rPr>
              <a:t>" (kolikovitá bolest) - je rytmicky se opakující, opětovně ustupující břišní bolest, různé délky trvání, způsobená peristaltikou dutých orgánů (spazmy a uvolnění hladké svaloviny) usilující o překonání překážky průchodnosti (biliární - kamínek ve žlučovodu, renální - kamínek v močovodu, střevní - ileus, dyskineze).</a:t>
            </a:r>
            <a:br>
              <a:rPr lang="cs-CZ" altLang="cs-CZ" sz="2400" b="1">
                <a:solidFill>
                  <a:srgbClr val="FFFF66"/>
                </a:solidFill>
                <a:cs typeface="Arial" panose="020B0604020202020204" pitchFamily="34" charset="0"/>
              </a:rPr>
            </a:br>
            <a:r>
              <a:rPr lang="cs-CZ" altLang="cs-CZ" sz="2000" b="1" u="sng">
                <a:solidFill>
                  <a:srgbClr val="FFFF66"/>
                </a:solidFill>
                <a:cs typeface="Times New Roman" panose="02020603050405020304" pitchFamily="18" charset="0"/>
              </a:rPr>
              <a:t>Vyvolávající a ulevující</a:t>
            </a:r>
            <a:r>
              <a:rPr lang="cs-CZ" altLang="cs-CZ" sz="2000" b="1">
                <a:solidFill>
                  <a:srgbClr val="FFFF66"/>
                </a:solidFill>
                <a:cs typeface="Times New Roman" panose="02020603050405020304" pitchFamily="18" charset="0"/>
              </a:rPr>
              <a:t> </a:t>
            </a:r>
            <a:b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</a:br>
            <a:r>
              <a:rPr lang="cs-CZ" altLang="cs-CZ" sz="2000" b="1">
                <a:solidFill>
                  <a:srgbClr val="FFFF66"/>
                </a:solidFill>
                <a:cs typeface="Times New Roman" panose="02020603050405020304" pitchFamily="18" charset="0"/>
              </a:rPr>
              <a:t>příjem potravy defekace vhodná poloha </a:t>
            </a:r>
            <a:endParaRPr lang="cs-CZ" altLang="cs-CZ" sz="2000" b="1">
              <a:solidFill>
                <a:srgbClr val="FFFF66"/>
              </a:solidFill>
            </a:endParaRPr>
          </a:p>
          <a:p>
            <a:pPr marL="609600" indent="-609600" eaLnBrk="1" hangingPunct="1">
              <a:defRPr/>
            </a:pPr>
            <a:r>
              <a:rPr lang="cs-CZ" altLang="cs-CZ" sz="2000" b="1">
                <a:solidFill>
                  <a:srgbClr val="FFFF66"/>
                </a:solidFill>
                <a:cs typeface="Times New Roman" panose="02020603050405020304" pitchFamily="18" charset="0"/>
              </a:rPr>
              <a:t>Vnímání bolesti</a:t>
            </a:r>
            <a:r>
              <a:rPr lang="cs-CZ" altLang="cs-CZ" sz="2800" b="1">
                <a:solidFill>
                  <a:srgbClr val="666600"/>
                </a:solidFill>
              </a:rPr>
              <a:t> </a:t>
            </a:r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</a:rPr>
              <a:t>1</a:t>
            </a:r>
            <a:r>
              <a:rPr lang="cs-CZ" altLang="cs-CZ" sz="4000" b="1">
                <a:solidFill>
                  <a:srgbClr val="FFFF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BŘIŠNÍ BOLEST </a:t>
            </a:r>
            <a:endParaRPr lang="cs-CZ" altLang="cs-CZ" b="1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9"/>
    </mc:Choice>
    <mc:Fallback xmlns="">
      <p:transition spd="slow" advTm="1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r>
              <a:rPr lang="cs-CZ" altLang="cs-CZ" sz="3200">
                <a:solidFill>
                  <a:srgbClr val="FFFF66"/>
                </a:solidFill>
                <a:latin typeface="Times New Roman" panose="02020603050405020304" pitchFamily="18" charset="0"/>
              </a:rPr>
              <a:t>Celkové vyšetření 2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616575"/>
          </a:xfrm>
        </p:spPr>
        <p:txBody>
          <a:bodyPr/>
          <a:lstStyle/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Vědomí a psychický stav</a:t>
            </a:r>
          </a:p>
          <a:p>
            <a:pPr lvl="1"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  <a:latin typeface="Times New Roman" panose="02020603050405020304" pitchFamily="18" charset="0"/>
              </a:rPr>
              <a:t>Zastřené vědomí – somnolence, sopor, koma – synkopa je kratkodobá porucha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 Celková inspekce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- vzhled nemocného: výška, hmotnost, stav kostry, svalstva, výživy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3 konstituční typy: astenický, hyperstenický, normostenický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gigantismus x nanismus, akromegalie, obezita x inanice, kachexie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- poloha nemocného: aktivní , vynucená (peritonitis, pankreatitis), pasivní (koma)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- abnormální pohyby: - třes- klidový (hyperthyreosa, Parkinson, flapping tremor)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- intenční (mozečkové poruchy)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- křeče- tonické (trvalé napětí svalů), klonické (záškuby) tonicko-klonické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celkové x lokální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- tiky, choreatické pohyby, atetotické pohyby</a:t>
            </a:r>
          </a:p>
          <a:p>
            <a:pPr>
              <a:lnSpc>
                <a:spcPct val="80000"/>
              </a:lnSpc>
              <a:buSzTx/>
              <a:buFontTx/>
              <a:buChar char="-"/>
            </a:pPr>
            <a:r>
              <a:rPr lang="cs-CZ" altLang="cs-CZ" sz="1800" b="1">
                <a:solidFill>
                  <a:srgbClr val="FFFF66"/>
                </a:solidFill>
              </a:rPr>
              <a:t>postoj a chůze: postoj je normálně přímý, pohyby volné, chůze pružná, souměrná</a:t>
            </a:r>
          </a:p>
          <a:p>
            <a:pPr>
              <a:lnSpc>
                <a:spcPct val="80000"/>
              </a:lnSpc>
              <a:buSzTx/>
              <a:buFontTx/>
              <a:buChar char="-"/>
            </a:pPr>
            <a:endParaRPr lang="cs-CZ" altLang="cs-CZ" sz="1800" b="1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- kůže a adnexa: 1) barva – červená (polyglobulie), bledost (anemie), cyanosa, ikterus, cyanosa = nafialovělé, zbarvení kůže a sliznic, redukovaný Hgb &gt; 50 g/l</a:t>
            </a:r>
            <a:endParaRPr lang="cs-CZ" altLang="cs-CZ" sz="1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2"/>
    </mc:Choice>
    <mc:Fallback xmlns="">
      <p:transition spd="slow" advTm="4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</a:rPr>
              <a:t>Břicho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cs-CZ" altLang="cs-CZ" sz="36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Příznaky chorob gastrointestinálního ústrojí</a:t>
            </a:r>
            <a:endParaRPr lang="cs-CZ" altLang="cs-CZ" sz="36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Arial" panose="020B0604020202020204" pitchFamily="34" charset="0"/>
              </a:rPr>
              <a:t>BŘIŠNÍ BOLEST 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DYSPEPSIE</a:t>
            </a:r>
            <a:endParaRPr lang="cs-CZ" altLang="cs-CZ" sz="24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DYSFAGIE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PYRÓZA 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ZVRACENÍ</a:t>
            </a:r>
            <a:r>
              <a:rPr lang="cs-CZ" altLang="cs-CZ" sz="2400" b="1">
                <a:latin typeface="Times New Roman" panose="02020603050405020304" pitchFamily="18" charset="0"/>
              </a:rPr>
              <a:t> </a:t>
            </a: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ZÁCPA A PRŮJEM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KRVÁCENÍ DO GIT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4"/>
    </mc:Choice>
    <mc:Fallback xmlns="">
      <p:transition spd="slow" advTm="15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</a:rPr>
              <a:t>2. </a:t>
            </a: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DYSPEPSIE</a:t>
            </a:r>
            <a:endParaRPr lang="cs-CZ" altLang="cs-CZ" b="1">
              <a:solidFill>
                <a:srgbClr val="FFFF66"/>
              </a:solidFill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229600" cy="4525963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  <a:t>Používá se pro sumární vyjádření "nevůle" v zažívacím ústrojí funkčního nebo organického původu, případně extragastrointestinální povahy (metabolizmus, léky).</a:t>
            </a:r>
            <a:br>
              <a:rPr lang="cs-CZ" altLang="cs-CZ" sz="2000" b="1">
                <a:solidFill>
                  <a:srgbClr val="FFFF66"/>
                </a:solidFill>
                <a:cs typeface="Arial" panose="020B0604020202020204" pitchFamily="34" charset="0"/>
              </a:rPr>
            </a:br>
            <a:endParaRPr lang="cs-CZ" altLang="cs-CZ" sz="2000" b="1">
              <a:solidFill>
                <a:srgbClr val="FFFF66"/>
              </a:solidFill>
            </a:endParaRPr>
          </a:p>
          <a:p>
            <a:pPr marL="609600" indent="-609600" eaLnBrk="1" hangingPunct="1">
              <a:defRPr/>
            </a:pPr>
            <a:r>
              <a:rPr lang="cs-CZ" altLang="cs-CZ" sz="2800" b="1" u="sng">
                <a:solidFill>
                  <a:srgbClr val="FFFF66"/>
                </a:solidFill>
                <a:cs typeface="Times New Roman" panose="02020603050405020304" pitchFamily="18" charset="0"/>
              </a:rPr>
              <a:t>Horní (žaludeční) dyspepsie</a:t>
            </a:r>
            <a:endParaRPr lang="cs-CZ" altLang="cs-CZ" sz="2800" b="1" u="sng">
              <a:solidFill>
                <a:srgbClr val="FFFF66"/>
              </a:solidFill>
            </a:endParaRPr>
          </a:p>
          <a:p>
            <a:pPr marL="609600" indent="-609600" eaLnBrk="1" hangingPunct="1">
              <a:defRPr/>
            </a:pPr>
            <a:r>
              <a:rPr lang="cs-CZ" altLang="cs-CZ" sz="2800" b="1">
                <a:solidFill>
                  <a:srgbClr val="FFFF66"/>
                </a:solidFill>
              </a:rPr>
              <a:t>n</a:t>
            </a: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auzeu (pocit na zvracení),</a:t>
            </a:r>
            <a:endParaRPr lang="cs-CZ" altLang="cs-CZ" sz="2800" b="1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zvracení,</a:t>
            </a:r>
            <a:endParaRPr lang="cs-CZ" altLang="cs-CZ" sz="2800" b="1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říhání,</a:t>
            </a:r>
            <a:endParaRPr lang="cs-CZ" altLang="cs-CZ" sz="2800" b="1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pyrozu (pálení žáhy).</a:t>
            </a:r>
            <a:endParaRPr lang="cs-CZ" altLang="cs-CZ" sz="2800" b="1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endParaRPr lang="cs-CZ" altLang="cs-CZ" sz="2800" b="1">
              <a:solidFill>
                <a:srgbClr val="FFFF66"/>
              </a:solidFill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3"/>
    </mc:Choice>
    <mc:Fallback xmlns="">
      <p:transition spd="slow" advTm="5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</a:rPr>
              <a:t>2. </a:t>
            </a: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DYSPEPSIE</a:t>
            </a:r>
            <a:endParaRPr lang="cs-CZ" altLang="cs-CZ" b="1">
              <a:solidFill>
                <a:srgbClr val="FFFF66"/>
              </a:solidFill>
            </a:endParaRP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229600" cy="4525963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cs-CZ" altLang="cs-CZ" sz="2800" b="1" u="sng">
                <a:solidFill>
                  <a:srgbClr val="FFFF66"/>
                </a:solidFill>
                <a:cs typeface="Times New Roman" panose="02020603050405020304" pitchFamily="18" charset="0"/>
              </a:rPr>
              <a:t>Dolní (střevní) dyspepsie</a:t>
            </a:r>
            <a:endParaRPr lang="cs-CZ" altLang="cs-CZ" sz="2800" b="1" u="sng">
              <a:solidFill>
                <a:srgbClr val="FFFF66"/>
              </a:solidFill>
            </a:endParaRPr>
          </a:p>
          <a:p>
            <a:pPr marL="609600" indent="-609600" eaLnBrk="1" hangingPunct="1">
              <a:defRPr/>
            </a:pP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poruchy vyprazdňování stolice,</a:t>
            </a:r>
            <a:endParaRPr lang="cs-CZ" altLang="cs-CZ" sz="2800" b="1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flatulence (odchod plynů),</a:t>
            </a:r>
            <a:endParaRPr lang="cs-CZ" altLang="cs-CZ" sz="2800" b="1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meteorizmus (nahromadění plynu v trávicí trubici).</a:t>
            </a:r>
            <a:endParaRPr lang="cs-CZ" altLang="cs-CZ" sz="2800" b="1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endParaRPr lang="cs-CZ" altLang="cs-CZ" sz="2800" b="1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marL="609600" indent="-609600" eaLnBrk="1" hangingPunct="1">
              <a:defRPr/>
            </a:pPr>
            <a:endParaRPr lang="cs-CZ" altLang="cs-CZ" sz="2800" b="1">
              <a:solidFill>
                <a:srgbClr val="FFFF66"/>
              </a:solidFill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3"/>
    </mc:Choice>
    <mc:Fallback xmlns="">
      <p:transition spd="slow" advTm="1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4000" b="1">
                <a:solidFill>
                  <a:srgbClr val="FFFF66"/>
                </a:solidFill>
                <a:latin typeface="Times New Roman" panose="02020603050405020304" pitchFamily="18" charset="0"/>
              </a:rPr>
              <a:t>3. </a:t>
            </a:r>
            <a:r>
              <a:rPr lang="cs-CZ" altLang="cs-CZ" sz="4000" b="1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DYSFAGIE</a:t>
            </a:r>
            <a:endParaRPr lang="cs-CZ" altLang="cs-CZ" b="1">
              <a:solidFill>
                <a:srgbClr val="FFFF66"/>
              </a:solidFill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Dysfalgie znamená pocit uváznutí pevného sousta při polykání. Podle lokalizace jde o horní nebo dolní typ. Příčinou bývá zejména karcinom nebo vřed jícnu, refluxní choroba, spazmy.</a:t>
            </a:r>
            <a:b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</a:b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 </a:t>
            </a:r>
            <a:b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</a:br>
            <a:r>
              <a:rPr lang="cs-CZ" altLang="cs-CZ" sz="2800" b="1">
                <a:solidFill>
                  <a:srgbClr val="FFFF66"/>
                </a:solidFill>
                <a:cs typeface="Arial" panose="020B0604020202020204" pitchFamily="34" charset="0"/>
              </a:rPr>
              <a:t>Paradoxní dysfagie představuje potíže při polykání tekutiny. Bývá funkční povahy</a:t>
            </a:r>
            <a:r>
              <a:rPr lang="cs-CZ" altLang="cs-CZ" sz="28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2"/>
    </mc:Choice>
    <mc:Fallback xmlns="">
      <p:transition spd="slow" advTm="1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</a:rPr>
              <a:t>Břicho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cs-CZ" altLang="cs-CZ" sz="36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Příznaky chorob gastrointestinálního ústrojí</a:t>
            </a:r>
            <a:endParaRPr lang="cs-CZ" altLang="cs-CZ" sz="36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Arial" panose="020B0604020202020204" pitchFamily="34" charset="0"/>
              </a:rPr>
              <a:t>BŘIŠNÍ BOLEST 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DYSPEPSIE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DYSFAGIE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PYRÓZA </a:t>
            </a:r>
            <a:endParaRPr lang="cs-CZ" altLang="cs-CZ" sz="24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ZVRACENÍ</a:t>
            </a:r>
            <a:r>
              <a:rPr lang="cs-CZ" altLang="cs-CZ" sz="2400" b="1">
                <a:latin typeface="Times New Roman" panose="02020603050405020304" pitchFamily="18" charset="0"/>
              </a:rPr>
              <a:t> </a:t>
            </a: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ZÁCPA A PRŮJEM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KRVÁCENÍ DO GIT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2"/>
    </mc:Choice>
    <mc:Fallback xmlns="">
      <p:transition spd="slow" advTm="9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</a:rPr>
              <a:t>4. </a:t>
            </a: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PYRÓZA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  <a:cs typeface="Times New Roman" panose="02020603050405020304" pitchFamily="18" charset="0"/>
              </a:rPr>
              <a:t>Pyróza je palčivý pocit za dolním sternem vázaný na reflux žaludečního nebo duodenálního obsahu do jícnu. Charakter obtíží vyžaduje vyloučení anginy pectoris</a:t>
            </a:r>
            <a:r>
              <a:rPr lang="cs-CZ" altLang="cs-CZ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"/>
    </mc:Choice>
    <mc:Fallback xmlns="">
      <p:transition spd="slow" advTm="1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</a:rPr>
              <a:t>5. </a:t>
            </a: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ZVRACENÍ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  <a:cs typeface="Arial" panose="020B0604020202020204" pitchFamily="34" charset="0"/>
              </a:rPr>
              <a:t>centrální</a:t>
            </a:r>
            <a:r>
              <a:rPr lang="cs-CZ" altLang="cs-CZ">
                <a:solidFill>
                  <a:srgbClr val="FFFF66"/>
                </a:solidFill>
                <a:cs typeface="Arial" panose="020B0604020202020204" pitchFamily="34" charset="0"/>
              </a:rPr>
              <a:t> - vlivy toxické (acidóza, urémie), léky (digoxin, morfin), psychogenní (odpor), nitrolební hypertenze (zvracení bez nauzey),</a:t>
            </a:r>
            <a:endParaRPr lang="cs-CZ" altLang="cs-CZ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  <a:cs typeface="Arial" panose="020B0604020202020204" pitchFamily="34" charset="0"/>
              </a:rPr>
              <a:t>periferní</a:t>
            </a:r>
            <a:r>
              <a:rPr lang="cs-CZ" altLang="cs-CZ">
                <a:solidFill>
                  <a:srgbClr val="FFFF66"/>
                </a:solidFill>
                <a:cs typeface="Arial" panose="020B0604020202020204" pitchFamily="34" charset="0"/>
              </a:rPr>
              <a:t> - u onemocnění gastroduodenálních, biliárních, ale i otogenních a v graviditě.</a:t>
            </a:r>
            <a:endParaRPr lang="cs-CZ" altLang="cs-CZ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cs-CZ" altLang="cs-CZ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2"/>
    </mc:Choice>
    <mc:Fallback xmlns="">
      <p:transition spd="slow" advTm="40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</a:rPr>
              <a:t>5. </a:t>
            </a: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ZVRACENÍ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  <a:cs typeface="Arial" panose="020B0604020202020204" pitchFamily="34" charset="0"/>
              </a:rPr>
              <a:t>vznik</a:t>
            </a:r>
            <a:r>
              <a:rPr lang="cs-CZ" altLang="cs-CZ">
                <a:solidFill>
                  <a:srgbClr val="FFFF66"/>
                </a:solidFill>
                <a:cs typeface="Arial" panose="020B0604020202020204" pitchFamily="34" charset="0"/>
              </a:rPr>
              <a:t> - závislost na příjmu potravy ( časová a druh potravy),</a:t>
            </a:r>
            <a:endParaRPr lang="cs-CZ" altLang="cs-CZ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  <a:cs typeface="Arial" panose="020B0604020202020204" pitchFamily="34" charset="0"/>
              </a:rPr>
              <a:t>vzhled</a:t>
            </a:r>
            <a:r>
              <a:rPr lang="cs-CZ" altLang="cs-CZ">
                <a:solidFill>
                  <a:srgbClr val="FFFF66"/>
                </a:solidFill>
                <a:cs typeface="Arial" panose="020B0604020202020204" pitchFamily="34" charset="0"/>
              </a:rPr>
              <a:t> - zabarvení, přítomnost potravy (čerstvá, natrávená), event. krve,</a:t>
            </a:r>
            <a:endParaRPr lang="cs-CZ" altLang="cs-CZ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  <a:cs typeface="Arial" panose="020B0604020202020204" pitchFamily="34" charset="0"/>
              </a:rPr>
              <a:t>zápach</a:t>
            </a:r>
            <a:r>
              <a:rPr lang="cs-CZ" altLang="cs-CZ">
                <a:solidFill>
                  <a:srgbClr val="FFFF66"/>
                </a:solidFill>
                <a:cs typeface="Arial" panose="020B0604020202020204" pitchFamily="34" charset="0"/>
              </a:rPr>
              <a:t> - kyselý znamená přítomnost HCl, fekální souvisí s obstrukcí střevní.</a:t>
            </a:r>
            <a:endParaRPr lang="cs-CZ" altLang="cs-CZ">
              <a:solidFill>
                <a:srgbClr val="FFFF66"/>
              </a:solidFill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cs-CZ" altLang="cs-CZ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"/>
    </mc:Choice>
    <mc:Fallback xmlns="">
      <p:transition spd="slow" advTm="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</a:rPr>
              <a:t>Břicho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cs-CZ" altLang="cs-CZ" sz="36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Příznaky chorob gastrointestinálního ústrojí</a:t>
            </a:r>
            <a:endParaRPr lang="cs-CZ" altLang="cs-CZ" sz="36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Arial" panose="020B0604020202020204" pitchFamily="34" charset="0"/>
              </a:rPr>
              <a:t>BŘIŠNÍ BOLEST 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DYSPEPSIE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DYSFAGIE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PYRÓZA </a:t>
            </a:r>
            <a:endParaRPr lang="cs-CZ" altLang="cs-CZ" sz="2400" b="1"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ZVRACENÍ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ZÁCPA A PRŮJEM</a:t>
            </a:r>
            <a:endParaRPr lang="cs-CZ" altLang="cs-CZ" sz="2400" b="1" u="sng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marL="990600" lvl="1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KRVÁCENÍ DO GIT</a:t>
            </a:r>
            <a:r>
              <a:rPr lang="cs-CZ" altLang="cs-CZ" sz="2400" b="1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"/>
    </mc:Choice>
    <mc:Fallback xmlns="">
      <p:transition spd="slow" advTm="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</a:rPr>
              <a:t>6. </a:t>
            </a: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ZÁCPA A PRŮJEM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>
                <a:solidFill>
                  <a:srgbClr val="FFFF66"/>
                </a:solidFill>
                <a:cs typeface="Times New Roman" panose="02020603050405020304" pitchFamily="18" charset="0"/>
              </a:rPr>
              <a:t>Zácpa znamená obtížné vyprazdňování tuhé stolice.</a:t>
            </a:r>
            <a:endParaRPr lang="cs-CZ" altLang="cs-CZ" sz="2400">
              <a:solidFill>
                <a:srgbClr val="FFFF66"/>
              </a:solidFill>
            </a:endParaRPr>
          </a:p>
          <a:p>
            <a:pPr eaLnBrk="1" hangingPunct="1">
              <a:defRPr/>
            </a:pPr>
            <a:r>
              <a:rPr lang="cs-CZ" altLang="cs-CZ" sz="2400">
                <a:solidFill>
                  <a:srgbClr val="FFFF66"/>
                </a:solidFill>
                <a:cs typeface="Times New Roman" panose="02020603050405020304" pitchFamily="18" charset="0"/>
              </a:rPr>
              <a:t>Průjem se projevuje vyprazdňováním nebo vyprázdněním řídké nebo vodnaté stolice, častěji než obvykle.</a:t>
            </a:r>
            <a:r>
              <a:rPr lang="cs-CZ" altLang="cs-CZ" sz="2400">
                <a:solidFill>
                  <a:srgbClr val="FFFF66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altLang="cs-CZ" sz="2400">
                <a:solidFill>
                  <a:srgbClr val="FFFF66"/>
                </a:solidFill>
                <a:cs typeface="Times New Roman" panose="02020603050405020304" pitchFamily="18" charset="0"/>
              </a:rPr>
              <a:t>Hodnocení ze strany pacienta je v obou případech subjektivní, což ztěžuje diagnózu. Hodnotí se počet stolic, množství, konzistence, příměs, vztah k příjmu potravy.</a:t>
            </a:r>
            <a:r>
              <a:rPr lang="cs-CZ" altLang="cs-CZ" sz="2400">
                <a:solidFill>
                  <a:srgbClr val="FFFF66"/>
                </a:solidFill>
              </a:rPr>
              <a:t> </a:t>
            </a:r>
            <a:r>
              <a:rPr lang="cs-CZ" altLang="cs-CZ" sz="2400">
                <a:solidFill>
                  <a:srgbClr val="FFFF66"/>
                </a:solidFill>
                <a:cs typeface="Times New Roman" panose="02020603050405020304" pitchFamily="18" charset="0"/>
              </a:rPr>
              <a:t>Posuzuje se pocit nutkání na stolici, tenezmus.</a:t>
            </a:r>
            <a:r>
              <a:rPr lang="cs-CZ" altLang="cs-CZ" sz="2400">
                <a:solidFill>
                  <a:srgbClr val="FFFF66"/>
                </a:solidFill>
              </a:rPr>
              <a:t> </a:t>
            </a:r>
            <a:r>
              <a:rPr lang="cs-CZ" altLang="cs-CZ" sz="2400">
                <a:solidFill>
                  <a:srgbClr val="FFFF66"/>
                </a:solidFill>
                <a:cs typeface="Times New Roman" panose="02020603050405020304" pitchFamily="18" charset="0"/>
              </a:rPr>
              <a:t>Příčiny mohou být funkční, infekční, organické, vyžadují vždy pečlivé posouzení pro možnou přítomnost kolorektálního karcinomu.</a:t>
            </a:r>
            <a:r>
              <a:rPr lang="cs-CZ" altLang="cs-CZ" sz="2400">
                <a:solidFill>
                  <a:srgbClr val="FFFF66"/>
                </a:solidFill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15"/>
    </mc:Choice>
    <mc:Fallback xmlns="">
      <p:transition spd="slow" advTm="2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r>
              <a:rPr lang="cs-CZ" altLang="cs-CZ" sz="3200">
                <a:solidFill>
                  <a:srgbClr val="FFFF66"/>
                </a:solidFill>
                <a:latin typeface="Times New Roman" panose="02020603050405020304" pitchFamily="18" charset="0"/>
              </a:rPr>
              <a:t>Celkové vyšetření 3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616575"/>
          </a:xfrm>
        </p:spPr>
        <p:txBody>
          <a:bodyPr/>
          <a:lstStyle/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 Hlava: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Tvar- mikrocefalie, makro, alopecie, pohyby hlavy, (Mussetův příznak – Ao insuf.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Výraz obličeje, Hippocratica, Mitralis facies,  motýlový exantém SLE, parkinsonský sy, paréta  VII,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endParaRPr lang="cs-CZ" altLang="cs-CZ" sz="1800" b="1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Oči- víčka otoky, brýlovitý hematóm, entropium ektropium,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Pokles víčka, ptoza , mioza  enoftalmus Hornerův sy – krční sympatikus – obrana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Souměrnost štěrbin, exoftalmus, enoftalmus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Pohyby očních bulbů, zorné pole,zornice osvit – přímý nepřímý, (miosis, mydriasis), konvergenca – dochází k zůžení.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Rohovka – vředy, acus senilis corneae, Kayserův-Fleischnerův prstenec z Wil.ch.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Rohovkový reflex – dotykem na rohovku – není výbavný při hlubokém bez vědomí a pomáha dg. Exitu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Oční pozadí očaž ne my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Spojivky – hyperemie – bledost suchos u Sjegenova sy.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Inervace VII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Uši nos,Rty- cyanoza rtů, , bledost u šoku,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Dásně a chrup jazyk – pazí se ve střední čáře,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endParaRPr lang="cs-CZ" altLang="cs-CZ" sz="1800" b="1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36"/>
    </mc:Choice>
    <mc:Fallback xmlns="">
      <p:transition spd="slow" advTm="45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</a:rPr>
              <a:t>7. </a:t>
            </a:r>
            <a:r>
              <a:rPr lang="cs-CZ" altLang="cs-CZ" sz="4000" b="1" u="sng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KRVÁCENÍ DO GIT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u="sng">
                <a:solidFill>
                  <a:srgbClr val="FFFF66"/>
                </a:solidFill>
                <a:cs typeface="Times New Roman" panose="02020603050405020304" pitchFamily="18" charset="0"/>
              </a:rPr>
              <a:t>Meléna</a:t>
            </a:r>
            <a:r>
              <a:rPr lang="cs-CZ" altLang="cs-CZ" sz="2000">
                <a:solidFill>
                  <a:srgbClr val="FFFF66"/>
                </a:solidFill>
                <a:cs typeface="Times New Roman" panose="02020603050405020304" pitchFamily="18" charset="0"/>
              </a:rPr>
              <a:t> znamená odchod řídké stolice černé barvy, dehtovitého vzhledu. Vzniká při krvácení v horní části trávicí trubice (jícen, žaludek, doudenum). Hodnocení černě zbarvené stolice může ztížit předchozí požití jídel ze zvířecí krve, některé léky (s obsahem železa nebo vizmutu, živočišné uhlí</a:t>
            </a:r>
            <a:r>
              <a:rPr lang="cs-CZ" altLang="cs-CZ" sz="2000">
                <a:solidFill>
                  <a:srgbClr val="FFFF66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altLang="cs-CZ" sz="2000" b="1" u="sng">
                <a:solidFill>
                  <a:srgbClr val="FFFF66"/>
                </a:solidFill>
                <a:cs typeface="Times New Roman" panose="02020603050405020304" pitchFamily="18" charset="0"/>
              </a:rPr>
              <a:t>Hematemeza</a:t>
            </a:r>
            <a:r>
              <a:rPr lang="cs-CZ" altLang="cs-CZ" sz="2000">
                <a:solidFill>
                  <a:srgbClr val="FFFF66"/>
                </a:solidFill>
                <a:cs typeface="Times New Roman" panose="02020603050405020304" pitchFamily="18" charset="0"/>
              </a:rPr>
              <a:t> představuje zvracení čerstvé nebo natrávené krve. Zabarvení závisí nejen na intenzitě krvácení, ale i na rychlosti evakuace žaludku a přítomnosti HCl. Pomalé vyprazdňování a působení kyseliny solné vyvolává hnědočerné zbarvení, jako kávová sedlina.</a:t>
            </a:r>
            <a:br>
              <a:rPr lang="cs-CZ" altLang="cs-CZ" sz="2000">
                <a:solidFill>
                  <a:srgbClr val="FFFF66"/>
                </a:solidFill>
                <a:cs typeface="Times New Roman" panose="02020603050405020304" pitchFamily="18" charset="0"/>
              </a:rPr>
            </a:br>
            <a:br>
              <a:rPr lang="cs-CZ" altLang="cs-CZ" sz="2000">
                <a:solidFill>
                  <a:srgbClr val="FFFF66"/>
                </a:solidFill>
                <a:cs typeface="Times New Roman" panose="02020603050405020304" pitchFamily="18" charset="0"/>
              </a:rPr>
            </a:br>
            <a:endParaRPr lang="cs-CZ" altLang="cs-CZ" sz="2000">
              <a:solidFill>
                <a:srgbClr val="FFFF66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3"/>
    </mc:Choice>
    <mc:Fallback xmlns="">
      <p:transition spd="slow" advTm="59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FF66"/>
                </a:solidFill>
                <a:cs typeface="Times New Roman" panose="02020603050405020304" pitchFamily="18" charset="0"/>
              </a:rPr>
              <a:t>Příznaky chorob uropoetického systému</a:t>
            </a:r>
            <a:r>
              <a:rPr lang="cs-CZ" altLang="cs-CZ"/>
              <a:t> 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>
                <a:solidFill>
                  <a:srgbClr val="FFFF66"/>
                </a:solidFill>
                <a:cs typeface="Times New Roman" panose="02020603050405020304" pitchFamily="18" charset="0"/>
              </a:rPr>
              <a:t>Dysurie</a:t>
            </a:r>
            <a:r>
              <a:rPr lang="cs-CZ" altLang="cs-CZ" sz="2400">
                <a:solidFill>
                  <a:srgbClr val="FFFF66"/>
                </a:solidFill>
                <a:cs typeface="Times New Roman" panose="02020603050405020304" pitchFamily="18" charset="0"/>
              </a:rPr>
              <a:t> - znamená pálení a řezání při močení (cystitida, uretritida, hypertrofie prostaty),</a:t>
            </a:r>
            <a:endParaRPr lang="cs-CZ" altLang="cs-CZ" sz="240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>
                <a:solidFill>
                  <a:srgbClr val="FFFF66"/>
                </a:solidFill>
                <a:cs typeface="Times New Roman" panose="02020603050405020304" pitchFamily="18" charset="0"/>
              </a:rPr>
              <a:t>polakisurie</a:t>
            </a:r>
            <a:r>
              <a:rPr lang="cs-CZ" altLang="cs-CZ" sz="2400">
                <a:solidFill>
                  <a:srgbClr val="FFFF66"/>
                </a:solidFill>
                <a:cs typeface="Times New Roman" panose="02020603050405020304" pitchFamily="18" charset="0"/>
              </a:rPr>
              <a:t> - představuje častější nucení na močení, obvykle při zánětu nebo kamenech v močových cestách,</a:t>
            </a:r>
            <a:endParaRPr lang="cs-CZ" altLang="cs-CZ" sz="240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>
                <a:solidFill>
                  <a:srgbClr val="FFFF66"/>
                </a:solidFill>
                <a:cs typeface="Times New Roman" panose="02020603050405020304" pitchFamily="18" charset="0"/>
              </a:rPr>
              <a:t>retence moči (reziduum)</a:t>
            </a:r>
            <a:r>
              <a:rPr lang="cs-CZ" altLang="cs-CZ" sz="2400">
                <a:solidFill>
                  <a:srgbClr val="FFFF66"/>
                </a:solidFill>
                <a:cs typeface="Times New Roman" panose="02020603050405020304" pitchFamily="18" charset="0"/>
              </a:rPr>
              <a:t> - se vyznačuje přítomností moči v měchýři po vymočení (hypertrofie prostaty),</a:t>
            </a:r>
            <a:endParaRPr lang="cs-CZ" altLang="cs-CZ" sz="240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>
                <a:solidFill>
                  <a:srgbClr val="FFFF66"/>
                </a:solidFill>
                <a:cs typeface="Times New Roman" panose="02020603050405020304" pitchFamily="18" charset="0"/>
              </a:rPr>
              <a:t>paradoxní ischurie</a:t>
            </a:r>
            <a:r>
              <a:rPr lang="cs-CZ" altLang="cs-CZ" sz="2400">
                <a:solidFill>
                  <a:srgbClr val="FFFF66"/>
                </a:solidFill>
                <a:cs typeface="Times New Roman" panose="02020603050405020304" pitchFamily="18" charset="0"/>
              </a:rPr>
              <a:t> - odpovídá výrazné močové retenci s odtékáním moči po kapkách (hypertrofie prostaty),</a:t>
            </a:r>
            <a:endParaRPr lang="cs-CZ" altLang="cs-CZ" sz="240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>
                <a:solidFill>
                  <a:srgbClr val="FFFF66"/>
                </a:solidFill>
                <a:cs typeface="Times New Roman" panose="02020603050405020304" pitchFamily="18" charset="0"/>
              </a:rPr>
              <a:t>inkontinence moči</a:t>
            </a:r>
            <a:r>
              <a:rPr lang="cs-CZ" altLang="cs-CZ" sz="2400">
                <a:solidFill>
                  <a:srgbClr val="FFFF66"/>
                </a:solidFill>
                <a:cs typeface="Times New Roman" panose="02020603050405020304" pitchFamily="18" charset="0"/>
              </a:rPr>
              <a:t> - spontánní odtok moči (CMP, u pokročilé arteriosklerózy, poruchy funkce svěrače hrdla u gynekologických onemocnění),</a:t>
            </a:r>
            <a:br>
              <a:rPr lang="cs-CZ" altLang="cs-CZ" sz="2400">
                <a:solidFill>
                  <a:srgbClr val="666600"/>
                </a:solidFill>
                <a:cs typeface="Times New Roman" panose="02020603050405020304" pitchFamily="18" charset="0"/>
              </a:rPr>
            </a:br>
            <a:br>
              <a:rPr lang="cs-CZ" altLang="cs-CZ" sz="2400">
                <a:solidFill>
                  <a:srgbClr val="666600"/>
                </a:solidFill>
                <a:cs typeface="Times New Roman" panose="02020603050405020304" pitchFamily="18" charset="0"/>
              </a:rPr>
            </a:br>
            <a:endParaRPr lang="cs-CZ" altLang="cs-CZ" sz="2400">
              <a:solidFill>
                <a:srgbClr val="6666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14"/>
    </mc:Choice>
    <mc:Fallback xmlns="">
      <p:transition spd="slow" advTm="344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FF66"/>
                </a:solidFill>
                <a:cs typeface="Times New Roman" panose="02020603050405020304" pitchFamily="18" charset="0"/>
              </a:rPr>
              <a:t>ledvinová kolika</a:t>
            </a:r>
            <a:r>
              <a:rPr lang="cs-CZ" altLang="cs-CZ">
                <a:solidFill>
                  <a:srgbClr val="FFFF66"/>
                </a:solidFill>
                <a:cs typeface="Times New Roman" panose="02020603050405020304" pitchFamily="18" charset="0"/>
              </a:rPr>
              <a:t> - se projevuje intenzivní křečovitou bolestí kolikového charakteru vycházející z lumbální krajiny, vystřelující do břicha, šířící se za symfýzu, někdy až do horní vnitřní části stehen</a:t>
            </a:r>
            <a:r>
              <a:rPr lang="cs-CZ" altLang="cs-CZ">
                <a:solidFill>
                  <a:srgbClr val="FFFF66"/>
                </a:solidFill>
              </a:rPr>
              <a:t> 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609600" y="4302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Příznaky chorob uropoetického systému</a:t>
            </a:r>
            <a:r>
              <a:rPr lang="cs-CZ" alt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8"/>
    </mc:Choice>
    <mc:Fallback xmlns="">
      <p:transition spd="slow" advTm="25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z="3600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z="2800" b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"/>
    </mc:Choice>
    <mc:Fallback xmlns="">
      <p:transition spd="slow" advTm="1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r>
              <a:rPr lang="cs-CZ" altLang="cs-CZ" sz="3200">
                <a:solidFill>
                  <a:srgbClr val="FFFF66"/>
                </a:solidFill>
                <a:latin typeface="Times New Roman" panose="02020603050405020304" pitchFamily="18" charset="0"/>
              </a:rPr>
              <a:t>Celkové vyšetření 4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616575"/>
          </a:xfrm>
        </p:spPr>
        <p:txBody>
          <a:bodyPr/>
          <a:lstStyle/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 Krk: 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endParaRPr lang="cs-CZ" altLang="cs-CZ" sz="1800" b="1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Tvar nadklíčkové jamky vpadlé u kachexie, 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Štítná žláza struma – difuzní, nodulární, uzliny, náplň krčních žil,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endParaRPr lang="cs-CZ" altLang="cs-CZ" sz="1800" b="1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Hrudník: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Příznaky dýchacího ústrojí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Kašel (sputum serózní, hlenové, hnisavé, hnilobné,)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Expektorace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Vykašlávání krve (Ca, TBC, meta, aspirace, koagulace, abscesy, infarkt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Dušnost – to je příští DIA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Bolest na hrudi – pleurální postižení pleury, lokalizovaná, kašel a poloha mění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endParaRPr lang="cs-CZ" altLang="cs-CZ" sz="1800" b="1">
              <a:solidFill>
                <a:srgbClr val="FFFF66"/>
              </a:solidFill>
            </a:endParaRP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Singultus- n.vagus jeho dráždění,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Chrapot, cyanoza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Hrudník soudkovitý, dlouhý, dýchání abdominální kostoabdominální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Eupnoe, tachy, apnoe, dyspnoe, Cheynesovo-Stokesovo dýchání,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Vyšetření prsů,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Fremitus pectoralis </a:t>
            </a:r>
          </a:p>
          <a:p>
            <a:pPr>
              <a:lnSpc>
                <a:spcPct val="80000"/>
              </a:lnSpc>
              <a:buSzTx/>
              <a:buFont typeface="Wingdings" panose="05000000000000000000" pitchFamily="2" charset="2"/>
              <a:buNone/>
            </a:pPr>
            <a:endParaRPr lang="cs-CZ" altLang="cs-CZ" sz="1800" b="1">
              <a:solidFill>
                <a:srgbClr val="FFFF66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04"/>
    </mc:Choice>
    <mc:Fallback xmlns="">
      <p:transition spd="slow" advTm="53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632700" cy="476250"/>
          </a:xfrm>
        </p:spPr>
        <p:txBody>
          <a:bodyPr/>
          <a:lstStyle/>
          <a:p>
            <a:r>
              <a:rPr lang="cs-CZ" altLang="cs-CZ" sz="3200">
                <a:solidFill>
                  <a:srgbClr val="FFFF66"/>
                </a:solidFill>
                <a:latin typeface="Times New Roman" panose="02020603050405020304" pitchFamily="18" charset="0"/>
              </a:rPr>
              <a:t>Plicní sydromy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6250"/>
            <a:ext cx="9144000" cy="62372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1. </a:t>
            </a:r>
            <a:r>
              <a:rPr lang="cs-CZ" altLang="cs-CZ" sz="2000" b="1" u="sng">
                <a:solidFill>
                  <a:srgbClr val="FFFF66"/>
                </a:solidFill>
              </a:rPr>
              <a:t>bronchiální obstrukce</a:t>
            </a:r>
            <a:r>
              <a:rPr lang="cs-CZ" altLang="cs-CZ" sz="2000" b="1">
                <a:solidFill>
                  <a:srgbClr val="FFFF66"/>
                </a:solidFill>
              </a:rPr>
              <a:t>,  poklep – jasný, poslech- dýchání sklípkové s prodlouženým exspiriem a pískoty a vrzoty, po zakašlání se nález mění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2. </a:t>
            </a:r>
            <a:r>
              <a:rPr lang="cs-CZ" altLang="cs-CZ" sz="2000" b="1" u="sng">
                <a:solidFill>
                  <a:srgbClr val="FFFF66"/>
                </a:solidFill>
              </a:rPr>
              <a:t>emfyzém</a:t>
            </a:r>
            <a:r>
              <a:rPr lang="cs-CZ" altLang="cs-CZ" sz="2000" b="1">
                <a:solidFill>
                  <a:srgbClr val="FFFF66"/>
                </a:solidFill>
              </a:rPr>
              <a:t>, oudkovitý hrudník, poklep – hypersonorní, snížení poklepových hranic, poslech- oslabené sklípkové dýchání s prodlouženým exspiriem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3. </a:t>
            </a:r>
            <a:r>
              <a:rPr lang="cs-CZ" altLang="cs-CZ" sz="2000" i="1" u="sng">
                <a:solidFill>
                  <a:srgbClr val="FFFF66"/>
                </a:solidFill>
              </a:rPr>
              <a:t>bronchiektázie</a:t>
            </a:r>
            <a:r>
              <a:rPr lang="cs-CZ" altLang="cs-CZ" sz="2000" i="1">
                <a:solidFill>
                  <a:srgbClr val="FFFF66"/>
                </a:solidFill>
              </a:rPr>
              <a:t>,  poklep-jasný (vyprázdněné)..ztemnělý, poslech- sklípkové dýchání s vlhkými přízvučnými chropy (cave!- přetrvávající nález hlavně nad dolními laloky)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4. </a:t>
            </a:r>
            <a:r>
              <a:rPr lang="cs-CZ" altLang="cs-CZ" sz="2000" b="1" u="sng">
                <a:solidFill>
                  <a:srgbClr val="FFFF66"/>
                </a:solidFill>
              </a:rPr>
              <a:t>bronchopneumonie</a:t>
            </a:r>
            <a:r>
              <a:rPr lang="cs-CZ" altLang="cs-CZ" sz="2000" b="1">
                <a:solidFill>
                  <a:srgbClr val="FFFF66"/>
                </a:solidFill>
              </a:rPr>
              <a:t>,  poklep – nepatrné přitlumení, poslech – oslabené dýchání s nečetnými přízvučnými chropy, zesílená bronchofonie a fremitus pectoralis, krupózní pneumonie, poklep- temný, poslech – trubicové dýchání s vlhkými chropy, oslabená bronchofonie a fremitus pectoralis, krepitus indux a redux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5. </a:t>
            </a:r>
            <a:r>
              <a:rPr lang="cs-CZ" altLang="cs-CZ" sz="2000" i="1" u="sng">
                <a:solidFill>
                  <a:srgbClr val="FFFF66"/>
                </a:solidFill>
              </a:rPr>
              <a:t>plicní infarkt</a:t>
            </a:r>
            <a:r>
              <a:rPr lang="cs-CZ" altLang="cs-CZ" sz="2000" i="1">
                <a:solidFill>
                  <a:srgbClr val="FFFF66"/>
                </a:solidFill>
              </a:rPr>
              <a:t>,  poklep – přitlumený až temný,  dýchání- trubicové s vlhkými chropy, zesílená bronchofonie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i="1">
                <a:solidFill>
                  <a:srgbClr val="FFFF66"/>
                </a:solidFill>
              </a:rPr>
              <a:t>6. </a:t>
            </a:r>
            <a:r>
              <a:rPr lang="cs-CZ" altLang="cs-CZ" sz="2000" i="1" u="sng">
                <a:solidFill>
                  <a:srgbClr val="FFFF66"/>
                </a:solidFill>
              </a:rPr>
              <a:t>atelektáza</a:t>
            </a:r>
            <a:r>
              <a:rPr lang="cs-CZ" altLang="cs-CZ" sz="2000" i="1">
                <a:solidFill>
                  <a:srgbClr val="FFFF66"/>
                </a:solidFill>
              </a:rPr>
              <a:t>,  poklep- temný,  poslech- neslyšné dýchání s vymizelým bronchofonií a fremitem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7. </a:t>
            </a:r>
            <a:r>
              <a:rPr lang="cs-CZ" altLang="cs-CZ" sz="2000" b="1" u="sng">
                <a:solidFill>
                  <a:srgbClr val="FFFF66"/>
                </a:solidFill>
              </a:rPr>
              <a:t>Fluidothorax</a:t>
            </a:r>
            <a:r>
              <a:rPr lang="cs-CZ" altLang="cs-CZ" sz="2000" b="1">
                <a:solidFill>
                  <a:srgbClr val="FFFF66"/>
                </a:solidFill>
              </a:rPr>
              <a:t> poklep – ztemnělý až temný, nad horní hranicí bubínkový poslech- dýchání oslabené až neslyšné, na horní hranici kompresivní, bronchofonie a fremitus vymizelé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</a:rPr>
              <a:t>8. </a:t>
            </a:r>
            <a:r>
              <a:rPr lang="cs-CZ" altLang="cs-CZ" sz="2000" b="1" u="sng">
                <a:solidFill>
                  <a:srgbClr val="FFFF66"/>
                </a:solidFill>
              </a:rPr>
              <a:t>pneumothorax</a:t>
            </a:r>
            <a:r>
              <a:rPr lang="cs-CZ" altLang="cs-CZ" sz="2000" b="1">
                <a:solidFill>
                  <a:srgbClr val="FFFF66"/>
                </a:solidFill>
              </a:rPr>
              <a:t> (PNO),  postižená polovina hrudníku nedýchá, poklep- hypersonorní až bubínkový, poslech- neslyšné dýchání, vymizelá bronchofonie a fremitus pectoralis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55"/>
    </mc:Choice>
    <mc:Fallback xmlns="">
      <p:transition spd="slow" advTm="26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>
                <a:solidFill>
                  <a:srgbClr val="FFFF66"/>
                </a:solidFill>
                <a:latin typeface="Times New Roman" panose="02020603050405020304" pitchFamily="18" charset="0"/>
              </a:rPr>
              <a:t>Vyšetření srdce + cév 1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785225" cy="51831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1) </a:t>
            </a:r>
            <a:r>
              <a:rPr lang="cs-CZ" altLang="cs-CZ" sz="1800" b="1" u="sng">
                <a:solidFill>
                  <a:srgbClr val="FFFF66"/>
                </a:solidFill>
              </a:rPr>
              <a:t>Inspekce </a:t>
            </a:r>
            <a:r>
              <a:rPr lang="cs-CZ" altLang="cs-CZ" sz="1800" b="1">
                <a:solidFill>
                  <a:srgbClr val="FFFF66"/>
                </a:solidFill>
              </a:rPr>
              <a:t>POHLED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prekordium: silná pulsace hrotu při hypertrofii LK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silná pulsace vlevo od dolního sterna a v epigastriu při hypertrofii PK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jugulum: pulsace při hyperkinetické cirkulaci, aneurysmatu aorty, aortální insuficienci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krční tepny: pulsace při námaze, anémii, hypertyreose, hypertenzi, aortální insuficienci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periferní tepny: Quinckeho kapilární pulsace na nehtu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2) </a:t>
            </a:r>
            <a:r>
              <a:rPr lang="cs-CZ" altLang="cs-CZ" sz="1800" b="1" u="sng">
                <a:solidFill>
                  <a:srgbClr val="FFFF66"/>
                </a:solidFill>
              </a:rPr>
              <a:t>Palpace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úder hrotu: normálně v 5. mzž vlevo, 1cm navnitř od mcl. čáry (levá hranice srdce)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zdvihavý při hypertrofii LK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400">
                <a:solidFill>
                  <a:srgbClr val="FFFF66"/>
                </a:solidFill>
              </a:rPr>
              <a:t>systolická pulsace parasternálně vlevo a v epigastriu- hypertrofie PK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400">
                <a:solidFill>
                  <a:srgbClr val="FFFF66"/>
                </a:solidFill>
              </a:rPr>
              <a:t>víry: = hmatové projevy šelestů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400">
                <a:solidFill>
                  <a:srgbClr val="FFFF66"/>
                </a:solidFill>
              </a:rPr>
              <a:t>v systole nad velkými cévami- stenózy aorty/plicnice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400">
                <a:solidFill>
                  <a:srgbClr val="FFFF66"/>
                </a:solidFill>
              </a:rPr>
              <a:t>v diastole na hrotu- mitrální stenosa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400">
                <a:solidFill>
                  <a:srgbClr val="FFFF66"/>
                </a:solidFill>
              </a:rPr>
              <a:t>v systole ve 4.-5. mzž vlevo u sterna – defekt septa komor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v systole ve 2. mzž. vlevo u sterna- otevřený ductus arteriosus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>
                <a:solidFill>
                  <a:srgbClr val="FFFF66"/>
                </a:solidFill>
              </a:rPr>
              <a:t>třecí šelest při suché perikarditidě</a:t>
            </a:r>
            <a:r>
              <a:rPr lang="cs-CZ" altLang="cs-CZ" sz="1800">
                <a:solidFill>
                  <a:srgbClr val="FFFF66"/>
                </a:solidFill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5"/>
    </mc:Choice>
    <mc:Fallback xmlns="">
      <p:transition spd="slow" advTm="1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>
                <a:solidFill>
                  <a:srgbClr val="FFFF66"/>
                </a:solidFill>
                <a:latin typeface="Times New Roman" panose="02020603050405020304" pitchFamily="18" charset="0"/>
              </a:rPr>
              <a:t>Vyšetření srdce + cév 2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785225" cy="51831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b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 3) </a:t>
            </a:r>
            <a:r>
              <a:rPr lang="cs-CZ" altLang="cs-CZ" sz="2000" b="1" u="sng">
                <a:solidFill>
                  <a:srgbClr val="FFFF66"/>
                </a:solidFill>
                <a:latin typeface="Times New Roman" panose="02020603050405020304" pitchFamily="18" charset="0"/>
              </a:rPr>
              <a:t>Poklep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poloha, tvar a velikost srdce, poklep přitlumený až temný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přední stěna hrudní - převážně pravá komora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levá hranice srdce – úder hrotu (perkuse v 5. mzž. směrem od axilly)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horní hranice srdce – v parasternální čáře v 3. mzž.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pravá hranice srdce – nemá přesahovat pravý okraj sterna o více než 1cm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4) </a:t>
            </a:r>
            <a:r>
              <a:rPr lang="cs-CZ" altLang="cs-CZ" sz="2000" b="1" u="sng">
                <a:solidFill>
                  <a:srgbClr val="FFFF66"/>
                </a:solidFill>
                <a:latin typeface="Times New Roman" panose="02020603050405020304" pitchFamily="18" charset="0"/>
              </a:rPr>
              <a:t>Auskultace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ozvy a šelesty, ve výdechu !!!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poslechová místa: mitrální chlopeň ® hrot srdeční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trikuspidální chlopeň ® 5. mzž. vlevo od dolního okraje sterna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aortální chlopeň ® 2. mzž. vpravo u sterna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rgbClr val="FFFF66"/>
                </a:solidFill>
                <a:latin typeface="Times New Roman" panose="02020603050405020304" pitchFamily="18" charset="0"/>
              </a:rPr>
              <a:t>pulmonální chlopeň ® 2. mzž. vlevo u sterna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8"/>
    </mc:Choice>
    <mc:Fallback xmlns="">
      <p:transition spd="slow" advTm="1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heme/theme1.xml><?xml version="1.0" encoding="utf-8"?>
<a:theme xmlns:a="http://schemas.openxmlformats.org/drawingml/2006/main" name="Kruhy na vodě">
  <a:themeElements>
    <a:clrScheme name="Kruhy na vodě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Kruhy na vodě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Kruhy na vodě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uhy na vodě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534</TotalTime>
  <Words>3465</Words>
  <Application>Microsoft Office PowerPoint</Application>
  <PresentationFormat>Předvádění na obrazovce (4:3)</PresentationFormat>
  <Paragraphs>391</Paragraphs>
  <Slides>53</Slides>
  <Notes>1</Notes>
  <HiddenSlides>0</HiddenSlides>
  <MMClips>53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8" baseType="lpstr">
      <vt:lpstr>Arial</vt:lpstr>
      <vt:lpstr>Calibri</vt:lpstr>
      <vt:lpstr>Times New Roman</vt:lpstr>
      <vt:lpstr>Wingdings</vt:lpstr>
      <vt:lpstr>Kruhy na vodě</vt:lpstr>
      <vt:lpstr>Fyzikální vyšetřovací metody</vt:lpstr>
      <vt:lpstr>Prezentace aplikace PowerPoint</vt:lpstr>
      <vt:lpstr>Celkové vyšetření 1</vt:lpstr>
      <vt:lpstr>Celkové vyšetření 2</vt:lpstr>
      <vt:lpstr>Celkové vyšetření 3</vt:lpstr>
      <vt:lpstr>Celkové vyšetření 4</vt:lpstr>
      <vt:lpstr>Plicní sydromy</vt:lpstr>
      <vt:lpstr>Vyšetření srdce + cév 1</vt:lpstr>
      <vt:lpstr>Vyšetření srdce + cév 2</vt:lpstr>
      <vt:lpstr>Vyšetření srdce + cév 3</vt:lpstr>
      <vt:lpstr>Prezentace aplikace PowerPoint</vt:lpstr>
      <vt:lpstr>Vyšetření srdce + cév 4</vt:lpstr>
      <vt:lpstr>EKG – teorie a praxe</vt:lpstr>
      <vt:lpstr>Převodní systém srdeční</vt:lpstr>
      <vt:lpstr>Vyšetření srdce + cév 5</vt:lpstr>
      <vt:lpstr>Vyšetření srdce + cév 6</vt:lpstr>
      <vt:lpstr>Vyšetření srdce + cév 7</vt:lpstr>
      <vt:lpstr>Automacie elektrického převodního systému</vt:lpstr>
      <vt:lpstr>Čím je ovlivněn SA a AV uzel?</vt:lpstr>
      <vt:lpstr>Srdeční cyklus dle EKG</vt:lpstr>
      <vt:lpstr>Intervaly</vt:lpstr>
      <vt:lpstr>Pravidlo (konsensus)</vt:lpstr>
      <vt:lpstr>Hrudní svody „transversální“ rovina</vt:lpstr>
      <vt:lpstr>Hrudní svody osa v transversální rovině – méně důležité</vt:lpstr>
      <vt:lpstr>Vlna P</vt:lpstr>
      <vt:lpstr>QRS komplex: Co hledat      Jak popsat</vt:lpstr>
      <vt:lpstr>ST segment </vt:lpstr>
      <vt:lpstr>ST segment </vt:lpstr>
      <vt:lpstr>Vlna T</vt:lpstr>
      <vt:lpstr>Vlna T – další příklady</vt:lpstr>
      <vt:lpstr>Prezentace aplikace PowerPoint</vt:lpstr>
      <vt:lpstr>AV blok I. stupně</vt:lpstr>
      <vt:lpstr>AV blok II. stupně, Wenckebach</vt:lpstr>
      <vt:lpstr>AV blok II. stupně, Mobitz</vt:lpstr>
      <vt:lpstr>Břicho</vt:lpstr>
      <vt:lpstr>1BŘIŠNÍ BOLEST </vt:lpstr>
      <vt:lpstr>Hodnocením břišní bolesti sledujeme </vt:lpstr>
      <vt:lpstr>Nejčastější směry iradiace jsou</vt:lpstr>
      <vt:lpstr>1BŘIŠNÍ BOLEST </vt:lpstr>
      <vt:lpstr>Břicho</vt:lpstr>
      <vt:lpstr>2. DYSPEPSIE</vt:lpstr>
      <vt:lpstr>2. DYSPEPSIE</vt:lpstr>
      <vt:lpstr>3. DYSFAGIE</vt:lpstr>
      <vt:lpstr>Břicho</vt:lpstr>
      <vt:lpstr>4. PYRÓZA</vt:lpstr>
      <vt:lpstr>5. ZVRACENÍ</vt:lpstr>
      <vt:lpstr>5. ZVRACENÍ</vt:lpstr>
      <vt:lpstr>Břicho</vt:lpstr>
      <vt:lpstr>6. ZÁCPA A PRŮJEM</vt:lpstr>
      <vt:lpstr>7. KRVÁCENÍ DO GIT</vt:lpstr>
      <vt:lpstr>Příznaky chorob uropoetického systému </vt:lpstr>
      <vt:lpstr>Prezentace aplikace PowerPoint</vt:lpstr>
      <vt:lpstr>Prezentace aplikace PowerPoint</vt:lpstr>
    </vt:vector>
  </TitlesOfParts>
  <Company>1.LF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Fyzikální vyšetřovací metody</dc:title>
  <dc:creator>Beneš Jiří</dc:creator>
  <cp:lastModifiedBy>Jexová, Soňa</cp:lastModifiedBy>
  <cp:revision>17</cp:revision>
  <dcterms:created xsi:type="dcterms:W3CDTF">2008-02-13T15:22:17Z</dcterms:created>
  <dcterms:modified xsi:type="dcterms:W3CDTF">2020-11-02T18:08:53Z</dcterms:modified>
</cp:coreProperties>
</file>