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55"/>
  </p:notesMasterIdLst>
  <p:sldIdLst>
    <p:sldId id="261" r:id="rId2"/>
    <p:sldId id="257" r:id="rId3"/>
    <p:sldId id="265" r:id="rId4"/>
    <p:sldId id="256" r:id="rId5"/>
    <p:sldId id="264" r:id="rId6"/>
    <p:sldId id="266" r:id="rId7"/>
    <p:sldId id="258" r:id="rId8"/>
    <p:sldId id="259" r:id="rId9"/>
    <p:sldId id="272" r:id="rId10"/>
    <p:sldId id="273" r:id="rId11"/>
    <p:sldId id="280" r:id="rId12"/>
    <p:sldId id="274" r:id="rId13"/>
    <p:sldId id="278" r:id="rId14"/>
    <p:sldId id="279" r:id="rId15"/>
    <p:sldId id="275" r:id="rId16"/>
    <p:sldId id="276" r:id="rId17"/>
    <p:sldId id="277" r:id="rId18"/>
    <p:sldId id="281" r:id="rId19"/>
    <p:sldId id="282" r:id="rId20"/>
    <p:sldId id="284" r:id="rId21"/>
    <p:sldId id="285" r:id="rId22"/>
    <p:sldId id="287" r:id="rId23"/>
    <p:sldId id="288" r:id="rId24"/>
    <p:sldId id="289" r:id="rId25"/>
    <p:sldId id="292" r:id="rId26"/>
    <p:sldId id="293" r:id="rId27"/>
    <p:sldId id="298" r:id="rId28"/>
    <p:sldId id="299" r:id="rId29"/>
    <p:sldId id="300" r:id="rId30"/>
    <p:sldId id="301" r:id="rId31"/>
    <p:sldId id="305" r:id="rId32"/>
    <p:sldId id="306" r:id="rId33"/>
    <p:sldId id="307" r:id="rId34"/>
    <p:sldId id="310" r:id="rId35"/>
    <p:sldId id="311" r:id="rId36"/>
    <p:sldId id="312" r:id="rId37"/>
    <p:sldId id="313" r:id="rId38"/>
    <p:sldId id="314" r:id="rId39"/>
    <p:sldId id="315" r:id="rId40"/>
    <p:sldId id="316" r:id="rId41"/>
    <p:sldId id="317" r:id="rId42"/>
    <p:sldId id="318" r:id="rId43"/>
    <p:sldId id="320" r:id="rId44"/>
    <p:sldId id="321" r:id="rId45"/>
    <p:sldId id="322" r:id="rId46"/>
    <p:sldId id="324" r:id="rId47"/>
    <p:sldId id="325" r:id="rId48"/>
    <p:sldId id="326" r:id="rId49"/>
    <p:sldId id="327" r:id="rId50"/>
    <p:sldId id="329" r:id="rId51"/>
    <p:sldId id="330" r:id="rId52"/>
    <p:sldId id="331" r:id="rId53"/>
    <p:sldId id="271" r:id="rId54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24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A664EA-98DA-4B32-A1C0-0CFFB9861A15}" type="datetimeFigureOut">
              <a:rPr lang="cs-CZ" smtClean="0"/>
              <a:t>02.11.2020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27D70-C5E9-466D-A8FA-FE78110C2F5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2012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BBC9EB2-7072-4B0B-B59F-4CD4F71B7BDD}" type="slidenum">
              <a:rPr lang="cs-CZ" altLang="cs-CZ"/>
              <a:pPr/>
              <a:t>31</a:t>
            </a:fld>
            <a:endParaRPr lang="cs-CZ" altLang="cs-CZ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5700" y="585788"/>
            <a:ext cx="3910013" cy="2932112"/>
          </a:xfrm>
          <a:solidFill>
            <a:srgbClr val="FFFFFF"/>
          </a:solidFill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0263" y="3714750"/>
            <a:ext cx="4560887" cy="3519488"/>
          </a:xfrm>
          <a:noFill/>
        </p:spPr>
        <p:txBody>
          <a:bodyPr wrap="none" anchor="ctr"/>
          <a:lstStyle/>
          <a:p>
            <a:pPr eaLnBrk="1" hangingPunct="1"/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638057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90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89091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89092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89093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4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5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6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7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8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099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0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1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2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3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9104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89105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6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7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8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09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0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1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2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3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4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5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6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7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8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19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0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1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2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9123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89124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5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6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7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8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29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0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1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2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3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4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5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6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7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8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39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0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9141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89142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3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4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5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6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7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9148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89149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89150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9151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9152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9153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</p:grpSp>
      </p:grpSp>
      <p:sp>
        <p:nvSpPr>
          <p:cNvPr id="89154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cs-CZ" altLang="cs-CZ" noProof="0"/>
              <a:t>Klepnutím lze upravit styl předlohy nadpisů.</a:t>
            </a:r>
          </a:p>
        </p:txBody>
      </p:sp>
      <p:sp>
        <p:nvSpPr>
          <p:cNvPr id="89155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cs-CZ" altLang="cs-CZ" noProof="0"/>
              <a:t>Klepnutím lze upravit styl předlohy podnadpisů.</a:t>
            </a:r>
          </a:p>
        </p:txBody>
      </p:sp>
      <p:sp>
        <p:nvSpPr>
          <p:cNvPr id="89156" name="Rectangle 68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9157" name="Rectangle 69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9158" name="Rectangle 7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CE165BD-0960-4502-B8F1-0F3B6B106474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689DBA-268C-4DA9-9154-F5C9DCF0776A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94672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B8B2B8-F70A-4861-9C51-AF9AA3FE057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54591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EA1A43-AA40-45D9-8F0D-41DE95FC9D0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50532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494EDA-5637-47AF-922E-DF3EDA0A483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79397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39FEAB-3106-48C9-9D26-13700676E23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92137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B14857-59FF-47C5-BC3B-068D00F3C0F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65855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C14596-9573-4185-8F37-C0D574716749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38175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7CC119-C579-4A4E-9B08-C3F513A7850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24111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85BB09-F9A2-4C00-8F39-D13A5D93D6B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23312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alt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EEDFD4-5E4B-4623-B819-7B6F11DF8DAE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50001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>
              <a:gd name="T0" fmla="*/ 0 w 179"/>
              <a:gd name="T1" fmla="*/ 132 h 132"/>
              <a:gd name="T2" fmla="*/ 29 w 179"/>
              <a:gd name="T3" fmla="*/ 132 h 132"/>
              <a:gd name="T4" fmla="*/ 77 w 179"/>
              <a:gd name="T5" fmla="*/ 108 h 132"/>
              <a:gd name="T6" fmla="*/ 119 w 179"/>
              <a:gd name="T7" fmla="*/ 78 h 132"/>
              <a:gd name="T8" fmla="*/ 155 w 179"/>
              <a:gd name="T9" fmla="*/ 48 h 132"/>
              <a:gd name="T10" fmla="*/ 179 w 179"/>
              <a:gd name="T11" fmla="*/ 12 h 132"/>
              <a:gd name="T12" fmla="*/ 173 w 179"/>
              <a:gd name="T13" fmla="*/ 6 h 132"/>
              <a:gd name="T14" fmla="*/ 167 w 179"/>
              <a:gd name="T15" fmla="*/ 0 h 132"/>
              <a:gd name="T16" fmla="*/ 137 w 179"/>
              <a:gd name="T17" fmla="*/ 42 h 132"/>
              <a:gd name="T18" fmla="*/ 101 w 179"/>
              <a:gd name="T19" fmla="*/ 78 h 132"/>
              <a:gd name="T20" fmla="*/ 53 w 179"/>
              <a:gd name="T21" fmla="*/ 108 h 132"/>
              <a:gd name="T22" fmla="*/ 0 w 179"/>
              <a:gd name="T23" fmla="*/ 132 h 132"/>
              <a:gd name="T24" fmla="*/ 0 w 179"/>
              <a:gd name="T25" fmla="*/ 1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grpSp>
        <p:nvGrpSpPr>
          <p:cNvPr id="8806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88068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88069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88070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1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2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3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4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5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>
                  <a:gd name="T0" fmla="*/ 376 w 382"/>
                  <a:gd name="T1" fmla="*/ 12 h 161"/>
                  <a:gd name="T2" fmla="*/ 257 w 382"/>
                  <a:gd name="T3" fmla="*/ 24 h 161"/>
                  <a:gd name="T4" fmla="*/ 149 w 382"/>
                  <a:gd name="T5" fmla="*/ 54 h 161"/>
                  <a:gd name="T6" fmla="*/ 101 w 382"/>
                  <a:gd name="T7" fmla="*/ 77 h 161"/>
                  <a:gd name="T8" fmla="*/ 59 w 382"/>
                  <a:gd name="T9" fmla="*/ 101 h 161"/>
                  <a:gd name="T10" fmla="*/ 24 w 382"/>
                  <a:gd name="T11" fmla="*/ 131 h 161"/>
                  <a:gd name="T12" fmla="*/ 0 w 382"/>
                  <a:gd name="T13" fmla="*/ 161 h 161"/>
                  <a:gd name="T14" fmla="*/ 0 w 382"/>
                  <a:gd name="T15" fmla="*/ 137 h 161"/>
                  <a:gd name="T16" fmla="*/ 29 w 382"/>
                  <a:gd name="T17" fmla="*/ 107 h 161"/>
                  <a:gd name="T18" fmla="*/ 65 w 382"/>
                  <a:gd name="T19" fmla="*/ 83 h 161"/>
                  <a:gd name="T20" fmla="*/ 155 w 382"/>
                  <a:gd name="T21" fmla="*/ 36 h 161"/>
                  <a:gd name="T22" fmla="*/ 257 w 382"/>
                  <a:gd name="T23" fmla="*/ 12 h 161"/>
                  <a:gd name="T24" fmla="*/ 376 w 382"/>
                  <a:gd name="T25" fmla="*/ 0 h 161"/>
                  <a:gd name="T26" fmla="*/ 376 w 382"/>
                  <a:gd name="T27" fmla="*/ 0 h 161"/>
                  <a:gd name="T28" fmla="*/ 382 w 382"/>
                  <a:gd name="T29" fmla="*/ 0 h 161"/>
                  <a:gd name="T30" fmla="*/ 382 w 382"/>
                  <a:gd name="T31" fmla="*/ 12 h 161"/>
                  <a:gd name="T32" fmla="*/ 376 w 382"/>
                  <a:gd name="T33" fmla="*/ 12 h 161"/>
                  <a:gd name="T34" fmla="*/ 376 w 382"/>
                  <a:gd name="T35" fmla="*/ 12 h 161"/>
                  <a:gd name="T36" fmla="*/ 376 w 382"/>
                  <a:gd name="T37" fmla="*/ 12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6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>
                  <a:gd name="T0" fmla="*/ 257 w 443"/>
                  <a:gd name="T1" fmla="*/ 54 h 66"/>
                  <a:gd name="T2" fmla="*/ 353 w 443"/>
                  <a:gd name="T3" fmla="*/ 48 h 66"/>
                  <a:gd name="T4" fmla="*/ 443 w 443"/>
                  <a:gd name="T5" fmla="*/ 24 h 66"/>
                  <a:gd name="T6" fmla="*/ 443 w 443"/>
                  <a:gd name="T7" fmla="*/ 36 h 66"/>
                  <a:gd name="T8" fmla="*/ 353 w 443"/>
                  <a:gd name="T9" fmla="*/ 60 h 66"/>
                  <a:gd name="T10" fmla="*/ 257 w 443"/>
                  <a:gd name="T11" fmla="*/ 66 h 66"/>
                  <a:gd name="T12" fmla="*/ 186 w 443"/>
                  <a:gd name="T13" fmla="*/ 60 h 66"/>
                  <a:gd name="T14" fmla="*/ 120 w 443"/>
                  <a:gd name="T15" fmla="*/ 48 h 66"/>
                  <a:gd name="T16" fmla="*/ 60 w 443"/>
                  <a:gd name="T17" fmla="*/ 36 h 66"/>
                  <a:gd name="T18" fmla="*/ 0 w 443"/>
                  <a:gd name="T19" fmla="*/ 12 h 66"/>
                  <a:gd name="T20" fmla="*/ 0 w 443"/>
                  <a:gd name="T21" fmla="*/ 0 h 66"/>
                  <a:gd name="T22" fmla="*/ 54 w 443"/>
                  <a:gd name="T23" fmla="*/ 24 h 66"/>
                  <a:gd name="T24" fmla="*/ 120 w 443"/>
                  <a:gd name="T25" fmla="*/ 36 h 66"/>
                  <a:gd name="T26" fmla="*/ 186 w 443"/>
                  <a:gd name="T27" fmla="*/ 48 h 66"/>
                  <a:gd name="T28" fmla="*/ 257 w 443"/>
                  <a:gd name="T29" fmla="*/ 54 h 66"/>
                  <a:gd name="T30" fmla="*/ 257 w 443"/>
                  <a:gd name="T3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7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>
                  <a:gd name="T0" fmla="*/ 12 w 89"/>
                  <a:gd name="T1" fmla="*/ 66 h 216"/>
                  <a:gd name="T2" fmla="*/ 18 w 89"/>
                  <a:gd name="T3" fmla="*/ 108 h 216"/>
                  <a:gd name="T4" fmla="*/ 36 w 89"/>
                  <a:gd name="T5" fmla="*/ 144 h 216"/>
                  <a:gd name="T6" fmla="*/ 60 w 89"/>
                  <a:gd name="T7" fmla="*/ 180 h 216"/>
                  <a:gd name="T8" fmla="*/ 89 w 89"/>
                  <a:gd name="T9" fmla="*/ 216 h 216"/>
                  <a:gd name="T10" fmla="*/ 72 w 89"/>
                  <a:gd name="T11" fmla="*/ 216 h 216"/>
                  <a:gd name="T12" fmla="*/ 42 w 89"/>
                  <a:gd name="T13" fmla="*/ 180 h 216"/>
                  <a:gd name="T14" fmla="*/ 18 w 89"/>
                  <a:gd name="T15" fmla="*/ 144 h 216"/>
                  <a:gd name="T16" fmla="*/ 6 w 89"/>
                  <a:gd name="T17" fmla="*/ 108 h 216"/>
                  <a:gd name="T18" fmla="*/ 0 w 89"/>
                  <a:gd name="T19" fmla="*/ 66 h 216"/>
                  <a:gd name="T20" fmla="*/ 0 w 89"/>
                  <a:gd name="T21" fmla="*/ 30 h 216"/>
                  <a:gd name="T22" fmla="*/ 12 w 89"/>
                  <a:gd name="T23" fmla="*/ 0 h 216"/>
                  <a:gd name="T24" fmla="*/ 30 w 89"/>
                  <a:gd name="T25" fmla="*/ 0 h 216"/>
                  <a:gd name="T26" fmla="*/ 18 w 89"/>
                  <a:gd name="T27" fmla="*/ 30 h 216"/>
                  <a:gd name="T28" fmla="*/ 12 w 89"/>
                  <a:gd name="T29" fmla="*/ 66 h 216"/>
                  <a:gd name="T30" fmla="*/ 12 w 89"/>
                  <a:gd name="T31" fmla="*/ 6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8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>
                  <a:gd name="T0" fmla="*/ 382 w 747"/>
                  <a:gd name="T1" fmla="*/ 443 h 461"/>
                  <a:gd name="T2" fmla="*/ 311 w 747"/>
                  <a:gd name="T3" fmla="*/ 437 h 461"/>
                  <a:gd name="T4" fmla="*/ 245 w 747"/>
                  <a:gd name="T5" fmla="*/ 425 h 461"/>
                  <a:gd name="T6" fmla="*/ 185 w 747"/>
                  <a:gd name="T7" fmla="*/ 407 h 461"/>
                  <a:gd name="T8" fmla="*/ 131 w 747"/>
                  <a:gd name="T9" fmla="*/ 383 h 461"/>
                  <a:gd name="T10" fmla="*/ 83 w 747"/>
                  <a:gd name="T11" fmla="*/ 347 h 461"/>
                  <a:gd name="T12" fmla="*/ 53 w 747"/>
                  <a:gd name="T13" fmla="*/ 311 h 461"/>
                  <a:gd name="T14" fmla="*/ 30 w 747"/>
                  <a:gd name="T15" fmla="*/ 269 h 461"/>
                  <a:gd name="T16" fmla="*/ 24 w 747"/>
                  <a:gd name="T17" fmla="*/ 227 h 461"/>
                  <a:gd name="T18" fmla="*/ 30 w 747"/>
                  <a:gd name="T19" fmla="*/ 185 h 461"/>
                  <a:gd name="T20" fmla="*/ 53 w 747"/>
                  <a:gd name="T21" fmla="*/ 143 h 461"/>
                  <a:gd name="T22" fmla="*/ 83 w 747"/>
                  <a:gd name="T23" fmla="*/ 107 h 461"/>
                  <a:gd name="T24" fmla="*/ 131 w 747"/>
                  <a:gd name="T25" fmla="*/ 77 h 461"/>
                  <a:gd name="T26" fmla="*/ 185 w 747"/>
                  <a:gd name="T27" fmla="*/ 47 h 461"/>
                  <a:gd name="T28" fmla="*/ 245 w 747"/>
                  <a:gd name="T29" fmla="*/ 30 h 461"/>
                  <a:gd name="T30" fmla="*/ 311 w 747"/>
                  <a:gd name="T31" fmla="*/ 18 h 461"/>
                  <a:gd name="T32" fmla="*/ 382 w 747"/>
                  <a:gd name="T33" fmla="*/ 12 h 461"/>
                  <a:gd name="T34" fmla="*/ 478 w 747"/>
                  <a:gd name="T35" fmla="*/ 18 h 461"/>
                  <a:gd name="T36" fmla="*/ 562 w 747"/>
                  <a:gd name="T37" fmla="*/ 41 h 461"/>
                  <a:gd name="T38" fmla="*/ 562 w 747"/>
                  <a:gd name="T39" fmla="*/ 36 h 461"/>
                  <a:gd name="T40" fmla="*/ 562 w 747"/>
                  <a:gd name="T41" fmla="*/ 30 h 461"/>
                  <a:gd name="T42" fmla="*/ 478 w 747"/>
                  <a:gd name="T43" fmla="*/ 6 h 461"/>
                  <a:gd name="T44" fmla="*/ 382 w 747"/>
                  <a:gd name="T45" fmla="*/ 0 h 461"/>
                  <a:gd name="T46" fmla="*/ 305 w 747"/>
                  <a:gd name="T47" fmla="*/ 6 h 461"/>
                  <a:gd name="T48" fmla="*/ 233 w 747"/>
                  <a:gd name="T49" fmla="*/ 18 h 461"/>
                  <a:gd name="T50" fmla="*/ 167 w 747"/>
                  <a:gd name="T51" fmla="*/ 41 h 461"/>
                  <a:gd name="T52" fmla="*/ 113 w 747"/>
                  <a:gd name="T53" fmla="*/ 65 h 461"/>
                  <a:gd name="T54" fmla="*/ 65 w 747"/>
                  <a:gd name="T55" fmla="*/ 101 h 461"/>
                  <a:gd name="T56" fmla="*/ 30 w 747"/>
                  <a:gd name="T57" fmla="*/ 137 h 461"/>
                  <a:gd name="T58" fmla="*/ 6 w 747"/>
                  <a:gd name="T59" fmla="*/ 179 h 461"/>
                  <a:gd name="T60" fmla="*/ 0 w 747"/>
                  <a:gd name="T61" fmla="*/ 227 h 461"/>
                  <a:gd name="T62" fmla="*/ 6 w 747"/>
                  <a:gd name="T63" fmla="*/ 275 h 461"/>
                  <a:gd name="T64" fmla="*/ 30 w 747"/>
                  <a:gd name="T65" fmla="*/ 317 h 461"/>
                  <a:gd name="T66" fmla="*/ 65 w 747"/>
                  <a:gd name="T67" fmla="*/ 359 h 461"/>
                  <a:gd name="T68" fmla="*/ 113 w 747"/>
                  <a:gd name="T69" fmla="*/ 395 h 461"/>
                  <a:gd name="T70" fmla="*/ 167 w 747"/>
                  <a:gd name="T71" fmla="*/ 419 h 461"/>
                  <a:gd name="T72" fmla="*/ 233 w 747"/>
                  <a:gd name="T73" fmla="*/ 443 h 461"/>
                  <a:gd name="T74" fmla="*/ 305 w 747"/>
                  <a:gd name="T75" fmla="*/ 455 h 461"/>
                  <a:gd name="T76" fmla="*/ 382 w 747"/>
                  <a:gd name="T77" fmla="*/ 461 h 461"/>
                  <a:gd name="T78" fmla="*/ 448 w 747"/>
                  <a:gd name="T79" fmla="*/ 455 h 461"/>
                  <a:gd name="T80" fmla="*/ 508 w 747"/>
                  <a:gd name="T81" fmla="*/ 449 h 461"/>
                  <a:gd name="T82" fmla="*/ 609 w 747"/>
                  <a:gd name="T83" fmla="*/ 413 h 461"/>
                  <a:gd name="T84" fmla="*/ 657 w 747"/>
                  <a:gd name="T85" fmla="*/ 389 h 461"/>
                  <a:gd name="T86" fmla="*/ 693 w 747"/>
                  <a:gd name="T87" fmla="*/ 359 h 461"/>
                  <a:gd name="T88" fmla="*/ 723 w 747"/>
                  <a:gd name="T89" fmla="*/ 329 h 461"/>
                  <a:gd name="T90" fmla="*/ 747 w 747"/>
                  <a:gd name="T91" fmla="*/ 293 h 461"/>
                  <a:gd name="T92" fmla="*/ 741 w 747"/>
                  <a:gd name="T93" fmla="*/ 287 h 461"/>
                  <a:gd name="T94" fmla="*/ 729 w 747"/>
                  <a:gd name="T95" fmla="*/ 281 h 461"/>
                  <a:gd name="T96" fmla="*/ 711 w 747"/>
                  <a:gd name="T97" fmla="*/ 317 h 461"/>
                  <a:gd name="T98" fmla="*/ 681 w 747"/>
                  <a:gd name="T99" fmla="*/ 347 h 461"/>
                  <a:gd name="T100" fmla="*/ 645 w 747"/>
                  <a:gd name="T101" fmla="*/ 377 h 461"/>
                  <a:gd name="T102" fmla="*/ 604 w 747"/>
                  <a:gd name="T103" fmla="*/ 401 h 461"/>
                  <a:gd name="T104" fmla="*/ 502 w 747"/>
                  <a:gd name="T105" fmla="*/ 431 h 461"/>
                  <a:gd name="T106" fmla="*/ 442 w 747"/>
                  <a:gd name="T107" fmla="*/ 443 h 461"/>
                  <a:gd name="T108" fmla="*/ 382 w 747"/>
                  <a:gd name="T109" fmla="*/ 443 h 461"/>
                  <a:gd name="T110" fmla="*/ 382 w 747"/>
                  <a:gd name="T111" fmla="*/ 44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79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>
                  <a:gd name="T0" fmla="*/ 0 w 96"/>
                  <a:gd name="T1" fmla="*/ 0 h 30"/>
                  <a:gd name="T2" fmla="*/ 0 w 96"/>
                  <a:gd name="T3" fmla="*/ 12 h 30"/>
                  <a:gd name="T4" fmla="*/ 48 w 96"/>
                  <a:gd name="T5" fmla="*/ 18 h 30"/>
                  <a:gd name="T6" fmla="*/ 96 w 96"/>
                  <a:gd name="T7" fmla="*/ 30 h 30"/>
                  <a:gd name="T8" fmla="*/ 96 w 96"/>
                  <a:gd name="T9" fmla="*/ 24 h 30"/>
                  <a:gd name="T10" fmla="*/ 96 w 96"/>
                  <a:gd name="T11" fmla="*/ 18 h 30"/>
                  <a:gd name="T12" fmla="*/ 48 w 96"/>
                  <a:gd name="T13" fmla="*/ 12 h 30"/>
                  <a:gd name="T14" fmla="*/ 0 w 96"/>
                  <a:gd name="T15" fmla="*/ 0 h 30"/>
                  <a:gd name="T16" fmla="*/ 0 w 96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0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8081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88082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3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4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5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6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7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8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89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0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>
                  <a:gd name="T0" fmla="*/ 6 w 448"/>
                  <a:gd name="T1" fmla="*/ 6 h 186"/>
                  <a:gd name="T2" fmla="*/ 78 w 448"/>
                  <a:gd name="T3" fmla="*/ 12 h 186"/>
                  <a:gd name="T4" fmla="*/ 150 w 448"/>
                  <a:gd name="T5" fmla="*/ 18 h 186"/>
                  <a:gd name="T6" fmla="*/ 215 w 448"/>
                  <a:gd name="T7" fmla="*/ 36 h 186"/>
                  <a:gd name="T8" fmla="*/ 275 w 448"/>
                  <a:gd name="T9" fmla="*/ 60 h 186"/>
                  <a:gd name="T10" fmla="*/ 329 w 448"/>
                  <a:gd name="T11" fmla="*/ 84 h 186"/>
                  <a:gd name="T12" fmla="*/ 377 w 448"/>
                  <a:gd name="T13" fmla="*/ 114 h 186"/>
                  <a:gd name="T14" fmla="*/ 419 w 448"/>
                  <a:gd name="T15" fmla="*/ 150 h 186"/>
                  <a:gd name="T16" fmla="*/ 448 w 448"/>
                  <a:gd name="T17" fmla="*/ 186 h 186"/>
                  <a:gd name="T18" fmla="*/ 448 w 448"/>
                  <a:gd name="T19" fmla="*/ 162 h 186"/>
                  <a:gd name="T20" fmla="*/ 413 w 448"/>
                  <a:gd name="T21" fmla="*/ 126 h 186"/>
                  <a:gd name="T22" fmla="*/ 371 w 448"/>
                  <a:gd name="T23" fmla="*/ 96 h 186"/>
                  <a:gd name="T24" fmla="*/ 323 w 448"/>
                  <a:gd name="T25" fmla="*/ 66 h 186"/>
                  <a:gd name="T26" fmla="*/ 269 w 448"/>
                  <a:gd name="T27" fmla="*/ 48 h 186"/>
                  <a:gd name="T28" fmla="*/ 144 w 448"/>
                  <a:gd name="T29" fmla="*/ 12 h 186"/>
                  <a:gd name="T30" fmla="*/ 78 w 448"/>
                  <a:gd name="T31" fmla="*/ 6 h 186"/>
                  <a:gd name="T32" fmla="*/ 6 w 448"/>
                  <a:gd name="T33" fmla="*/ 0 h 186"/>
                  <a:gd name="T34" fmla="*/ 0 w 448"/>
                  <a:gd name="T35" fmla="*/ 0 h 186"/>
                  <a:gd name="T36" fmla="*/ 0 w 448"/>
                  <a:gd name="T37" fmla="*/ 0 h 186"/>
                  <a:gd name="T38" fmla="*/ 0 w 448"/>
                  <a:gd name="T39" fmla="*/ 6 h 186"/>
                  <a:gd name="T40" fmla="*/ 0 w 448"/>
                  <a:gd name="T41" fmla="*/ 6 h 186"/>
                  <a:gd name="T42" fmla="*/ 6 w 448"/>
                  <a:gd name="T43" fmla="*/ 6 h 186"/>
                  <a:gd name="T44" fmla="*/ 6 w 448"/>
                  <a:gd name="T45" fmla="*/ 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1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>
                  <a:gd name="T0" fmla="*/ 23 w 890"/>
                  <a:gd name="T1" fmla="*/ 276 h 462"/>
                  <a:gd name="T2" fmla="*/ 29 w 890"/>
                  <a:gd name="T3" fmla="*/ 222 h 462"/>
                  <a:gd name="T4" fmla="*/ 59 w 890"/>
                  <a:gd name="T5" fmla="*/ 174 h 462"/>
                  <a:gd name="T6" fmla="*/ 95 w 890"/>
                  <a:gd name="T7" fmla="*/ 132 h 462"/>
                  <a:gd name="T8" fmla="*/ 149 w 890"/>
                  <a:gd name="T9" fmla="*/ 96 h 462"/>
                  <a:gd name="T10" fmla="*/ 209 w 890"/>
                  <a:gd name="T11" fmla="*/ 60 h 462"/>
                  <a:gd name="T12" fmla="*/ 281 w 890"/>
                  <a:gd name="T13" fmla="*/ 36 h 462"/>
                  <a:gd name="T14" fmla="*/ 364 w 890"/>
                  <a:gd name="T15" fmla="*/ 24 h 462"/>
                  <a:gd name="T16" fmla="*/ 448 w 890"/>
                  <a:gd name="T17" fmla="*/ 18 h 462"/>
                  <a:gd name="T18" fmla="*/ 532 w 890"/>
                  <a:gd name="T19" fmla="*/ 24 h 462"/>
                  <a:gd name="T20" fmla="*/ 609 w 890"/>
                  <a:gd name="T21" fmla="*/ 36 h 462"/>
                  <a:gd name="T22" fmla="*/ 681 w 890"/>
                  <a:gd name="T23" fmla="*/ 60 h 462"/>
                  <a:gd name="T24" fmla="*/ 741 w 890"/>
                  <a:gd name="T25" fmla="*/ 96 h 462"/>
                  <a:gd name="T26" fmla="*/ 795 w 890"/>
                  <a:gd name="T27" fmla="*/ 132 h 462"/>
                  <a:gd name="T28" fmla="*/ 831 w 890"/>
                  <a:gd name="T29" fmla="*/ 174 h 462"/>
                  <a:gd name="T30" fmla="*/ 861 w 890"/>
                  <a:gd name="T31" fmla="*/ 222 h 462"/>
                  <a:gd name="T32" fmla="*/ 867 w 890"/>
                  <a:gd name="T33" fmla="*/ 276 h 462"/>
                  <a:gd name="T34" fmla="*/ 855 w 890"/>
                  <a:gd name="T35" fmla="*/ 330 h 462"/>
                  <a:gd name="T36" fmla="*/ 831 w 890"/>
                  <a:gd name="T37" fmla="*/ 378 h 462"/>
                  <a:gd name="T38" fmla="*/ 783 w 890"/>
                  <a:gd name="T39" fmla="*/ 426 h 462"/>
                  <a:gd name="T40" fmla="*/ 723 w 890"/>
                  <a:gd name="T41" fmla="*/ 462 h 462"/>
                  <a:gd name="T42" fmla="*/ 765 w 890"/>
                  <a:gd name="T43" fmla="*/ 462 h 462"/>
                  <a:gd name="T44" fmla="*/ 819 w 890"/>
                  <a:gd name="T45" fmla="*/ 426 h 462"/>
                  <a:gd name="T46" fmla="*/ 855 w 890"/>
                  <a:gd name="T47" fmla="*/ 378 h 462"/>
                  <a:gd name="T48" fmla="*/ 884 w 890"/>
                  <a:gd name="T49" fmla="*/ 330 h 462"/>
                  <a:gd name="T50" fmla="*/ 890 w 890"/>
                  <a:gd name="T51" fmla="*/ 276 h 462"/>
                  <a:gd name="T52" fmla="*/ 884 w 890"/>
                  <a:gd name="T53" fmla="*/ 222 h 462"/>
                  <a:gd name="T54" fmla="*/ 855 w 890"/>
                  <a:gd name="T55" fmla="*/ 168 h 462"/>
                  <a:gd name="T56" fmla="*/ 813 w 890"/>
                  <a:gd name="T57" fmla="*/ 120 h 462"/>
                  <a:gd name="T58" fmla="*/ 759 w 890"/>
                  <a:gd name="T59" fmla="*/ 84 h 462"/>
                  <a:gd name="T60" fmla="*/ 693 w 890"/>
                  <a:gd name="T61" fmla="*/ 48 h 462"/>
                  <a:gd name="T62" fmla="*/ 621 w 890"/>
                  <a:gd name="T63" fmla="*/ 24 h 462"/>
                  <a:gd name="T64" fmla="*/ 538 w 890"/>
                  <a:gd name="T65" fmla="*/ 6 h 462"/>
                  <a:gd name="T66" fmla="*/ 448 w 890"/>
                  <a:gd name="T67" fmla="*/ 0 h 462"/>
                  <a:gd name="T68" fmla="*/ 358 w 890"/>
                  <a:gd name="T69" fmla="*/ 6 h 462"/>
                  <a:gd name="T70" fmla="*/ 275 w 890"/>
                  <a:gd name="T71" fmla="*/ 24 h 462"/>
                  <a:gd name="T72" fmla="*/ 197 w 890"/>
                  <a:gd name="T73" fmla="*/ 48 h 462"/>
                  <a:gd name="T74" fmla="*/ 131 w 890"/>
                  <a:gd name="T75" fmla="*/ 84 h 462"/>
                  <a:gd name="T76" fmla="*/ 77 w 890"/>
                  <a:gd name="T77" fmla="*/ 120 h 462"/>
                  <a:gd name="T78" fmla="*/ 35 w 890"/>
                  <a:gd name="T79" fmla="*/ 168 h 462"/>
                  <a:gd name="T80" fmla="*/ 12 w 890"/>
                  <a:gd name="T81" fmla="*/ 222 h 462"/>
                  <a:gd name="T82" fmla="*/ 0 w 890"/>
                  <a:gd name="T83" fmla="*/ 276 h 462"/>
                  <a:gd name="T84" fmla="*/ 6 w 890"/>
                  <a:gd name="T85" fmla="*/ 330 h 462"/>
                  <a:gd name="T86" fmla="*/ 35 w 890"/>
                  <a:gd name="T87" fmla="*/ 378 h 462"/>
                  <a:gd name="T88" fmla="*/ 71 w 890"/>
                  <a:gd name="T89" fmla="*/ 426 h 462"/>
                  <a:gd name="T90" fmla="*/ 125 w 890"/>
                  <a:gd name="T91" fmla="*/ 462 h 462"/>
                  <a:gd name="T92" fmla="*/ 167 w 890"/>
                  <a:gd name="T93" fmla="*/ 462 h 462"/>
                  <a:gd name="T94" fmla="*/ 107 w 890"/>
                  <a:gd name="T95" fmla="*/ 426 h 462"/>
                  <a:gd name="T96" fmla="*/ 59 w 890"/>
                  <a:gd name="T97" fmla="*/ 378 h 462"/>
                  <a:gd name="T98" fmla="*/ 35 w 890"/>
                  <a:gd name="T99" fmla="*/ 330 h 462"/>
                  <a:gd name="T100" fmla="*/ 23 w 890"/>
                  <a:gd name="T101" fmla="*/ 276 h 462"/>
                  <a:gd name="T102" fmla="*/ 23 w 890"/>
                  <a:gd name="T103" fmla="*/ 276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2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>
                  <a:gd name="T0" fmla="*/ 18 w 406"/>
                  <a:gd name="T1" fmla="*/ 300 h 486"/>
                  <a:gd name="T2" fmla="*/ 24 w 406"/>
                  <a:gd name="T3" fmla="*/ 246 h 486"/>
                  <a:gd name="T4" fmla="*/ 48 w 406"/>
                  <a:gd name="T5" fmla="*/ 198 h 486"/>
                  <a:gd name="T6" fmla="*/ 83 w 406"/>
                  <a:gd name="T7" fmla="*/ 150 h 486"/>
                  <a:gd name="T8" fmla="*/ 131 w 406"/>
                  <a:gd name="T9" fmla="*/ 108 h 486"/>
                  <a:gd name="T10" fmla="*/ 185 w 406"/>
                  <a:gd name="T11" fmla="*/ 72 h 486"/>
                  <a:gd name="T12" fmla="*/ 251 w 406"/>
                  <a:gd name="T13" fmla="*/ 42 h 486"/>
                  <a:gd name="T14" fmla="*/ 329 w 406"/>
                  <a:gd name="T15" fmla="*/ 24 h 486"/>
                  <a:gd name="T16" fmla="*/ 406 w 406"/>
                  <a:gd name="T17" fmla="*/ 6 h 486"/>
                  <a:gd name="T18" fmla="*/ 406 w 406"/>
                  <a:gd name="T19" fmla="*/ 0 h 486"/>
                  <a:gd name="T20" fmla="*/ 323 w 406"/>
                  <a:gd name="T21" fmla="*/ 12 h 486"/>
                  <a:gd name="T22" fmla="*/ 245 w 406"/>
                  <a:gd name="T23" fmla="*/ 36 h 486"/>
                  <a:gd name="T24" fmla="*/ 179 w 406"/>
                  <a:gd name="T25" fmla="*/ 66 h 486"/>
                  <a:gd name="T26" fmla="*/ 119 w 406"/>
                  <a:gd name="T27" fmla="*/ 102 h 486"/>
                  <a:gd name="T28" fmla="*/ 72 w 406"/>
                  <a:gd name="T29" fmla="*/ 144 h 486"/>
                  <a:gd name="T30" fmla="*/ 30 w 406"/>
                  <a:gd name="T31" fmla="*/ 192 h 486"/>
                  <a:gd name="T32" fmla="*/ 6 w 406"/>
                  <a:gd name="T33" fmla="*/ 246 h 486"/>
                  <a:gd name="T34" fmla="*/ 0 w 406"/>
                  <a:gd name="T35" fmla="*/ 300 h 486"/>
                  <a:gd name="T36" fmla="*/ 6 w 406"/>
                  <a:gd name="T37" fmla="*/ 348 h 486"/>
                  <a:gd name="T38" fmla="*/ 30 w 406"/>
                  <a:gd name="T39" fmla="*/ 396 h 486"/>
                  <a:gd name="T40" fmla="*/ 66 w 406"/>
                  <a:gd name="T41" fmla="*/ 444 h 486"/>
                  <a:gd name="T42" fmla="*/ 107 w 406"/>
                  <a:gd name="T43" fmla="*/ 486 h 486"/>
                  <a:gd name="T44" fmla="*/ 131 w 406"/>
                  <a:gd name="T45" fmla="*/ 486 h 486"/>
                  <a:gd name="T46" fmla="*/ 83 w 406"/>
                  <a:gd name="T47" fmla="*/ 450 h 486"/>
                  <a:gd name="T48" fmla="*/ 48 w 406"/>
                  <a:gd name="T49" fmla="*/ 402 h 486"/>
                  <a:gd name="T50" fmla="*/ 24 w 406"/>
                  <a:gd name="T51" fmla="*/ 354 h 486"/>
                  <a:gd name="T52" fmla="*/ 18 w 406"/>
                  <a:gd name="T53" fmla="*/ 300 h 486"/>
                  <a:gd name="T54" fmla="*/ 18 w 406"/>
                  <a:gd name="T55" fmla="*/ 30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3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>
                  <a:gd name="T0" fmla="*/ 89 w 107"/>
                  <a:gd name="T1" fmla="*/ 84 h 252"/>
                  <a:gd name="T2" fmla="*/ 83 w 107"/>
                  <a:gd name="T3" fmla="*/ 132 h 252"/>
                  <a:gd name="T4" fmla="*/ 65 w 107"/>
                  <a:gd name="T5" fmla="*/ 174 h 252"/>
                  <a:gd name="T6" fmla="*/ 36 w 107"/>
                  <a:gd name="T7" fmla="*/ 216 h 252"/>
                  <a:gd name="T8" fmla="*/ 0 w 107"/>
                  <a:gd name="T9" fmla="*/ 252 h 252"/>
                  <a:gd name="T10" fmla="*/ 18 w 107"/>
                  <a:gd name="T11" fmla="*/ 252 h 252"/>
                  <a:gd name="T12" fmla="*/ 53 w 107"/>
                  <a:gd name="T13" fmla="*/ 216 h 252"/>
                  <a:gd name="T14" fmla="*/ 83 w 107"/>
                  <a:gd name="T15" fmla="*/ 174 h 252"/>
                  <a:gd name="T16" fmla="*/ 101 w 107"/>
                  <a:gd name="T17" fmla="*/ 132 h 252"/>
                  <a:gd name="T18" fmla="*/ 107 w 107"/>
                  <a:gd name="T19" fmla="*/ 84 h 252"/>
                  <a:gd name="T20" fmla="*/ 101 w 107"/>
                  <a:gd name="T21" fmla="*/ 42 h 252"/>
                  <a:gd name="T22" fmla="*/ 89 w 107"/>
                  <a:gd name="T23" fmla="*/ 0 h 252"/>
                  <a:gd name="T24" fmla="*/ 65 w 107"/>
                  <a:gd name="T25" fmla="*/ 0 h 252"/>
                  <a:gd name="T26" fmla="*/ 83 w 107"/>
                  <a:gd name="T27" fmla="*/ 42 h 252"/>
                  <a:gd name="T28" fmla="*/ 89 w 107"/>
                  <a:gd name="T29" fmla="*/ 84 h 252"/>
                  <a:gd name="T30" fmla="*/ 89 w 107"/>
                  <a:gd name="T31" fmla="*/ 8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4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5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6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>
                  <a:gd name="T0" fmla="*/ 360 w 360"/>
                  <a:gd name="T1" fmla="*/ 365 h 563"/>
                  <a:gd name="T2" fmla="*/ 353 w 360"/>
                  <a:gd name="T3" fmla="*/ 305 h 563"/>
                  <a:gd name="T4" fmla="*/ 335 w 360"/>
                  <a:gd name="T5" fmla="*/ 251 h 563"/>
                  <a:gd name="T6" fmla="*/ 305 w 360"/>
                  <a:gd name="T7" fmla="*/ 204 h 563"/>
                  <a:gd name="T8" fmla="*/ 262 w 360"/>
                  <a:gd name="T9" fmla="*/ 156 h 563"/>
                  <a:gd name="T10" fmla="*/ 213 w 360"/>
                  <a:gd name="T11" fmla="*/ 108 h 563"/>
                  <a:gd name="T12" fmla="*/ 159 w 360"/>
                  <a:gd name="T13" fmla="*/ 66 h 563"/>
                  <a:gd name="T14" fmla="*/ 92 w 360"/>
                  <a:gd name="T15" fmla="*/ 30 h 563"/>
                  <a:gd name="T16" fmla="*/ 19 w 360"/>
                  <a:gd name="T17" fmla="*/ 0 h 563"/>
                  <a:gd name="T18" fmla="*/ 0 w 360"/>
                  <a:gd name="T19" fmla="*/ 12 h 563"/>
                  <a:gd name="T20" fmla="*/ 67 w 360"/>
                  <a:gd name="T21" fmla="*/ 42 h 563"/>
                  <a:gd name="T22" fmla="*/ 134 w 360"/>
                  <a:gd name="T23" fmla="*/ 78 h 563"/>
                  <a:gd name="T24" fmla="*/ 189 w 360"/>
                  <a:gd name="T25" fmla="*/ 114 h 563"/>
                  <a:gd name="T26" fmla="*/ 238 w 360"/>
                  <a:gd name="T27" fmla="*/ 162 h 563"/>
                  <a:gd name="T28" fmla="*/ 274 w 360"/>
                  <a:gd name="T29" fmla="*/ 210 h 563"/>
                  <a:gd name="T30" fmla="*/ 299 w 360"/>
                  <a:gd name="T31" fmla="*/ 257 h 563"/>
                  <a:gd name="T32" fmla="*/ 317 w 360"/>
                  <a:gd name="T33" fmla="*/ 311 h 563"/>
                  <a:gd name="T34" fmla="*/ 323 w 360"/>
                  <a:gd name="T35" fmla="*/ 365 h 563"/>
                  <a:gd name="T36" fmla="*/ 317 w 360"/>
                  <a:gd name="T37" fmla="*/ 419 h 563"/>
                  <a:gd name="T38" fmla="*/ 299 w 360"/>
                  <a:gd name="T39" fmla="*/ 467 h 563"/>
                  <a:gd name="T40" fmla="*/ 274 w 360"/>
                  <a:gd name="T41" fmla="*/ 515 h 563"/>
                  <a:gd name="T42" fmla="*/ 238 w 360"/>
                  <a:gd name="T43" fmla="*/ 563 h 563"/>
                  <a:gd name="T44" fmla="*/ 268 w 360"/>
                  <a:gd name="T45" fmla="*/ 563 h 563"/>
                  <a:gd name="T46" fmla="*/ 311 w 360"/>
                  <a:gd name="T47" fmla="*/ 515 h 563"/>
                  <a:gd name="T48" fmla="*/ 335 w 360"/>
                  <a:gd name="T49" fmla="*/ 467 h 563"/>
                  <a:gd name="T50" fmla="*/ 353 w 360"/>
                  <a:gd name="T51" fmla="*/ 419 h 563"/>
                  <a:gd name="T52" fmla="*/ 360 w 360"/>
                  <a:gd name="T53" fmla="*/ 365 h 563"/>
                  <a:gd name="T54" fmla="*/ 360 w 360"/>
                  <a:gd name="T55" fmla="*/ 365 h 5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7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>
                  <a:gd name="T0" fmla="*/ 1053 w 1078"/>
                  <a:gd name="T1" fmla="*/ 425 h 425"/>
                  <a:gd name="T2" fmla="*/ 1078 w 1078"/>
                  <a:gd name="T3" fmla="*/ 419 h 425"/>
                  <a:gd name="T4" fmla="*/ 1066 w 1078"/>
                  <a:gd name="T5" fmla="*/ 377 h 425"/>
                  <a:gd name="T6" fmla="*/ 1047 w 1078"/>
                  <a:gd name="T7" fmla="*/ 336 h 425"/>
                  <a:gd name="T8" fmla="*/ 986 w 1078"/>
                  <a:gd name="T9" fmla="*/ 252 h 425"/>
                  <a:gd name="T10" fmla="*/ 907 w 1078"/>
                  <a:gd name="T11" fmla="*/ 180 h 425"/>
                  <a:gd name="T12" fmla="*/ 810 w 1078"/>
                  <a:gd name="T13" fmla="*/ 120 h 425"/>
                  <a:gd name="T14" fmla="*/ 694 w 1078"/>
                  <a:gd name="T15" fmla="*/ 72 h 425"/>
                  <a:gd name="T16" fmla="*/ 560 w 1078"/>
                  <a:gd name="T17" fmla="*/ 30 h 425"/>
                  <a:gd name="T18" fmla="*/ 420 w 1078"/>
                  <a:gd name="T19" fmla="*/ 6 h 425"/>
                  <a:gd name="T20" fmla="*/ 268 w 1078"/>
                  <a:gd name="T21" fmla="*/ 0 h 425"/>
                  <a:gd name="T22" fmla="*/ 134 w 1078"/>
                  <a:gd name="T23" fmla="*/ 6 h 425"/>
                  <a:gd name="T24" fmla="*/ 0 w 1078"/>
                  <a:gd name="T25" fmla="*/ 24 h 425"/>
                  <a:gd name="T26" fmla="*/ 12 w 1078"/>
                  <a:gd name="T27" fmla="*/ 36 h 425"/>
                  <a:gd name="T28" fmla="*/ 134 w 1078"/>
                  <a:gd name="T29" fmla="*/ 18 h 425"/>
                  <a:gd name="T30" fmla="*/ 268 w 1078"/>
                  <a:gd name="T31" fmla="*/ 12 h 425"/>
                  <a:gd name="T32" fmla="*/ 420 w 1078"/>
                  <a:gd name="T33" fmla="*/ 18 h 425"/>
                  <a:gd name="T34" fmla="*/ 554 w 1078"/>
                  <a:gd name="T35" fmla="*/ 42 h 425"/>
                  <a:gd name="T36" fmla="*/ 682 w 1078"/>
                  <a:gd name="T37" fmla="*/ 84 h 425"/>
                  <a:gd name="T38" fmla="*/ 798 w 1078"/>
                  <a:gd name="T39" fmla="*/ 132 h 425"/>
                  <a:gd name="T40" fmla="*/ 895 w 1078"/>
                  <a:gd name="T41" fmla="*/ 192 h 425"/>
                  <a:gd name="T42" fmla="*/ 968 w 1078"/>
                  <a:gd name="T43" fmla="*/ 264 h 425"/>
                  <a:gd name="T44" fmla="*/ 999 w 1078"/>
                  <a:gd name="T45" fmla="*/ 300 h 425"/>
                  <a:gd name="T46" fmla="*/ 1023 w 1078"/>
                  <a:gd name="T47" fmla="*/ 342 h 425"/>
                  <a:gd name="T48" fmla="*/ 1041 w 1078"/>
                  <a:gd name="T49" fmla="*/ 383 h 425"/>
                  <a:gd name="T50" fmla="*/ 1053 w 1078"/>
                  <a:gd name="T51" fmla="*/ 425 h 425"/>
                  <a:gd name="T52" fmla="*/ 1053 w 1078"/>
                  <a:gd name="T53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8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>
                  <a:gd name="T0" fmla="*/ 0 w 98"/>
                  <a:gd name="T1" fmla="*/ 234 h 234"/>
                  <a:gd name="T2" fmla="*/ 25 w 98"/>
                  <a:gd name="T3" fmla="*/ 234 h 234"/>
                  <a:gd name="T4" fmla="*/ 55 w 98"/>
                  <a:gd name="T5" fmla="*/ 186 h 234"/>
                  <a:gd name="T6" fmla="*/ 80 w 98"/>
                  <a:gd name="T7" fmla="*/ 138 h 234"/>
                  <a:gd name="T8" fmla="*/ 92 w 98"/>
                  <a:gd name="T9" fmla="*/ 90 h 234"/>
                  <a:gd name="T10" fmla="*/ 98 w 98"/>
                  <a:gd name="T11" fmla="*/ 36 h 234"/>
                  <a:gd name="T12" fmla="*/ 98 w 98"/>
                  <a:gd name="T13" fmla="*/ 0 h 234"/>
                  <a:gd name="T14" fmla="*/ 74 w 98"/>
                  <a:gd name="T15" fmla="*/ 0 h 234"/>
                  <a:gd name="T16" fmla="*/ 74 w 98"/>
                  <a:gd name="T17" fmla="*/ 36 h 234"/>
                  <a:gd name="T18" fmla="*/ 67 w 98"/>
                  <a:gd name="T19" fmla="*/ 90 h 234"/>
                  <a:gd name="T20" fmla="*/ 55 w 98"/>
                  <a:gd name="T21" fmla="*/ 138 h 234"/>
                  <a:gd name="T22" fmla="*/ 31 w 98"/>
                  <a:gd name="T23" fmla="*/ 186 h 234"/>
                  <a:gd name="T24" fmla="*/ 0 w 98"/>
                  <a:gd name="T25" fmla="*/ 234 h 234"/>
                  <a:gd name="T26" fmla="*/ 0 w 98"/>
                  <a:gd name="T27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099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8100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88101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>
                  <a:gd name="T0" fmla="*/ 484 w 1201"/>
                  <a:gd name="T1" fmla="*/ 6 h 731"/>
                  <a:gd name="T2" fmla="*/ 263 w 1201"/>
                  <a:gd name="T3" fmla="*/ 60 h 731"/>
                  <a:gd name="T4" fmla="*/ 101 w 1201"/>
                  <a:gd name="T5" fmla="*/ 162 h 731"/>
                  <a:gd name="T6" fmla="*/ 12 w 1201"/>
                  <a:gd name="T7" fmla="*/ 294 h 731"/>
                  <a:gd name="T8" fmla="*/ 0 w 1201"/>
                  <a:gd name="T9" fmla="*/ 366 h 731"/>
                  <a:gd name="T10" fmla="*/ 12 w 1201"/>
                  <a:gd name="T11" fmla="*/ 437 h 731"/>
                  <a:gd name="T12" fmla="*/ 101 w 1201"/>
                  <a:gd name="T13" fmla="*/ 569 h 731"/>
                  <a:gd name="T14" fmla="*/ 263 w 1201"/>
                  <a:gd name="T15" fmla="*/ 671 h 731"/>
                  <a:gd name="T16" fmla="*/ 484 w 1201"/>
                  <a:gd name="T17" fmla="*/ 725 h 731"/>
                  <a:gd name="T18" fmla="*/ 723 w 1201"/>
                  <a:gd name="T19" fmla="*/ 725 h 731"/>
                  <a:gd name="T20" fmla="*/ 938 w 1201"/>
                  <a:gd name="T21" fmla="*/ 671 h 731"/>
                  <a:gd name="T22" fmla="*/ 1100 w 1201"/>
                  <a:gd name="T23" fmla="*/ 569 h 731"/>
                  <a:gd name="T24" fmla="*/ 1189 w 1201"/>
                  <a:gd name="T25" fmla="*/ 437 h 731"/>
                  <a:gd name="T26" fmla="*/ 1201 w 1201"/>
                  <a:gd name="T27" fmla="*/ 366 h 731"/>
                  <a:gd name="T28" fmla="*/ 1189 w 1201"/>
                  <a:gd name="T29" fmla="*/ 294 h 731"/>
                  <a:gd name="T30" fmla="*/ 1100 w 1201"/>
                  <a:gd name="T31" fmla="*/ 162 h 731"/>
                  <a:gd name="T32" fmla="*/ 938 w 1201"/>
                  <a:gd name="T33" fmla="*/ 60 h 731"/>
                  <a:gd name="T34" fmla="*/ 723 w 1201"/>
                  <a:gd name="T35" fmla="*/ 6 h 731"/>
                  <a:gd name="T36" fmla="*/ 604 w 1201"/>
                  <a:gd name="T37" fmla="*/ 0 h 731"/>
                  <a:gd name="T38" fmla="*/ 490 w 1201"/>
                  <a:gd name="T39" fmla="*/ 701 h 731"/>
                  <a:gd name="T40" fmla="*/ 287 w 1201"/>
                  <a:gd name="T41" fmla="*/ 647 h 731"/>
                  <a:gd name="T42" fmla="*/ 131 w 1201"/>
                  <a:gd name="T43" fmla="*/ 557 h 731"/>
                  <a:gd name="T44" fmla="*/ 48 w 1201"/>
                  <a:gd name="T45" fmla="*/ 437 h 731"/>
                  <a:gd name="T46" fmla="*/ 36 w 1201"/>
                  <a:gd name="T47" fmla="*/ 366 h 731"/>
                  <a:gd name="T48" fmla="*/ 48 w 1201"/>
                  <a:gd name="T49" fmla="*/ 300 h 731"/>
                  <a:gd name="T50" fmla="*/ 131 w 1201"/>
                  <a:gd name="T51" fmla="*/ 174 h 731"/>
                  <a:gd name="T52" fmla="*/ 287 w 1201"/>
                  <a:gd name="T53" fmla="*/ 84 h 731"/>
                  <a:gd name="T54" fmla="*/ 490 w 1201"/>
                  <a:gd name="T55" fmla="*/ 30 h 731"/>
                  <a:gd name="T56" fmla="*/ 717 w 1201"/>
                  <a:gd name="T57" fmla="*/ 30 h 731"/>
                  <a:gd name="T58" fmla="*/ 920 w 1201"/>
                  <a:gd name="T59" fmla="*/ 84 h 731"/>
                  <a:gd name="T60" fmla="*/ 1070 w 1201"/>
                  <a:gd name="T61" fmla="*/ 174 h 731"/>
                  <a:gd name="T62" fmla="*/ 1153 w 1201"/>
                  <a:gd name="T63" fmla="*/ 300 h 731"/>
                  <a:gd name="T64" fmla="*/ 1153 w 1201"/>
                  <a:gd name="T65" fmla="*/ 437 h 731"/>
                  <a:gd name="T66" fmla="*/ 1070 w 1201"/>
                  <a:gd name="T67" fmla="*/ 557 h 731"/>
                  <a:gd name="T68" fmla="*/ 920 w 1201"/>
                  <a:gd name="T69" fmla="*/ 647 h 731"/>
                  <a:gd name="T70" fmla="*/ 717 w 1201"/>
                  <a:gd name="T71" fmla="*/ 701 h 731"/>
                  <a:gd name="T72" fmla="*/ 604 w 1201"/>
                  <a:gd name="T73" fmla="*/ 707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2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>
                  <a:gd name="T0" fmla="*/ 24 w 544"/>
                  <a:gd name="T1" fmla="*/ 402 h 737"/>
                  <a:gd name="T2" fmla="*/ 36 w 544"/>
                  <a:gd name="T3" fmla="*/ 330 h 737"/>
                  <a:gd name="T4" fmla="*/ 66 w 544"/>
                  <a:gd name="T5" fmla="*/ 264 h 737"/>
                  <a:gd name="T6" fmla="*/ 108 w 544"/>
                  <a:gd name="T7" fmla="*/ 204 h 737"/>
                  <a:gd name="T8" fmla="*/ 173 w 544"/>
                  <a:gd name="T9" fmla="*/ 150 h 737"/>
                  <a:gd name="T10" fmla="*/ 251 w 544"/>
                  <a:gd name="T11" fmla="*/ 102 h 737"/>
                  <a:gd name="T12" fmla="*/ 335 w 544"/>
                  <a:gd name="T13" fmla="*/ 60 h 737"/>
                  <a:gd name="T14" fmla="*/ 436 w 544"/>
                  <a:gd name="T15" fmla="*/ 30 h 737"/>
                  <a:gd name="T16" fmla="*/ 544 w 544"/>
                  <a:gd name="T17" fmla="*/ 12 h 737"/>
                  <a:gd name="T18" fmla="*/ 544 w 544"/>
                  <a:gd name="T19" fmla="*/ 0 h 737"/>
                  <a:gd name="T20" fmla="*/ 430 w 544"/>
                  <a:gd name="T21" fmla="*/ 18 h 737"/>
                  <a:gd name="T22" fmla="*/ 329 w 544"/>
                  <a:gd name="T23" fmla="*/ 48 h 737"/>
                  <a:gd name="T24" fmla="*/ 233 w 544"/>
                  <a:gd name="T25" fmla="*/ 90 h 737"/>
                  <a:gd name="T26" fmla="*/ 155 w 544"/>
                  <a:gd name="T27" fmla="*/ 138 h 737"/>
                  <a:gd name="T28" fmla="*/ 90 w 544"/>
                  <a:gd name="T29" fmla="*/ 198 h 737"/>
                  <a:gd name="T30" fmla="*/ 42 w 544"/>
                  <a:gd name="T31" fmla="*/ 258 h 737"/>
                  <a:gd name="T32" fmla="*/ 12 w 544"/>
                  <a:gd name="T33" fmla="*/ 330 h 737"/>
                  <a:gd name="T34" fmla="*/ 0 w 544"/>
                  <a:gd name="T35" fmla="*/ 402 h 737"/>
                  <a:gd name="T36" fmla="*/ 6 w 544"/>
                  <a:gd name="T37" fmla="*/ 455 h 737"/>
                  <a:gd name="T38" fmla="*/ 18 w 544"/>
                  <a:gd name="T39" fmla="*/ 503 h 737"/>
                  <a:gd name="T40" fmla="*/ 42 w 544"/>
                  <a:gd name="T41" fmla="*/ 545 h 737"/>
                  <a:gd name="T42" fmla="*/ 78 w 544"/>
                  <a:gd name="T43" fmla="*/ 593 h 737"/>
                  <a:gd name="T44" fmla="*/ 114 w 544"/>
                  <a:gd name="T45" fmla="*/ 635 h 737"/>
                  <a:gd name="T46" fmla="*/ 161 w 544"/>
                  <a:gd name="T47" fmla="*/ 671 h 737"/>
                  <a:gd name="T48" fmla="*/ 221 w 544"/>
                  <a:gd name="T49" fmla="*/ 707 h 737"/>
                  <a:gd name="T50" fmla="*/ 281 w 544"/>
                  <a:gd name="T51" fmla="*/ 737 h 737"/>
                  <a:gd name="T52" fmla="*/ 323 w 544"/>
                  <a:gd name="T53" fmla="*/ 737 h 737"/>
                  <a:gd name="T54" fmla="*/ 257 w 544"/>
                  <a:gd name="T55" fmla="*/ 707 h 737"/>
                  <a:gd name="T56" fmla="*/ 203 w 544"/>
                  <a:gd name="T57" fmla="*/ 671 h 737"/>
                  <a:gd name="T58" fmla="*/ 149 w 544"/>
                  <a:gd name="T59" fmla="*/ 635 h 737"/>
                  <a:gd name="T60" fmla="*/ 108 w 544"/>
                  <a:gd name="T61" fmla="*/ 593 h 737"/>
                  <a:gd name="T62" fmla="*/ 72 w 544"/>
                  <a:gd name="T63" fmla="*/ 551 h 737"/>
                  <a:gd name="T64" fmla="*/ 48 w 544"/>
                  <a:gd name="T65" fmla="*/ 503 h 737"/>
                  <a:gd name="T66" fmla="*/ 30 w 544"/>
                  <a:gd name="T67" fmla="*/ 455 h 737"/>
                  <a:gd name="T68" fmla="*/ 24 w 544"/>
                  <a:gd name="T69" fmla="*/ 402 h 737"/>
                  <a:gd name="T70" fmla="*/ 24 w 544"/>
                  <a:gd name="T71" fmla="*/ 402 h 7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3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>
                  <a:gd name="T0" fmla="*/ 12 w 609"/>
                  <a:gd name="T1" fmla="*/ 12 h 252"/>
                  <a:gd name="T2" fmla="*/ 113 w 609"/>
                  <a:gd name="T3" fmla="*/ 18 h 252"/>
                  <a:gd name="T4" fmla="*/ 203 w 609"/>
                  <a:gd name="T5" fmla="*/ 30 h 252"/>
                  <a:gd name="T6" fmla="*/ 292 w 609"/>
                  <a:gd name="T7" fmla="*/ 48 h 252"/>
                  <a:gd name="T8" fmla="*/ 376 w 609"/>
                  <a:gd name="T9" fmla="*/ 78 h 252"/>
                  <a:gd name="T10" fmla="*/ 448 w 609"/>
                  <a:gd name="T11" fmla="*/ 114 h 252"/>
                  <a:gd name="T12" fmla="*/ 514 w 609"/>
                  <a:gd name="T13" fmla="*/ 156 h 252"/>
                  <a:gd name="T14" fmla="*/ 567 w 609"/>
                  <a:gd name="T15" fmla="*/ 198 h 252"/>
                  <a:gd name="T16" fmla="*/ 609 w 609"/>
                  <a:gd name="T17" fmla="*/ 252 h 252"/>
                  <a:gd name="T18" fmla="*/ 609 w 609"/>
                  <a:gd name="T19" fmla="*/ 216 h 252"/>
                  <a:gd name="T20" fmla="*/ 561 w 609"/>
                  <a:gd name="T21" fmla="*/ 168 h 252"/>
                  <a:gd name="T22" fmla="*/ 502 w 609"/>
                  <a:gd name="T23" fmla="*/ 126 h 252"/>
                  <a:gd name="T24" fmla="*/ 436 w 609"/>
                  <a:gd name="T25" fmla="*/ 90 h 252"/>
                  <a:gd name="T26" fmla="*/ 364 w 609"/>
                  <a:gd name="T27" fmla="*/ 60 h 252"/>
                  <a:gd name="T28" fmla="*/ 286 w 609"/>
                  <a:gd name="T29" fmla="*/ 36 h 252"/>
                  <a:gd name="T30" fmla="*/ 197 w 609"/>
                  <a:gd name="T31" fmla="*/ 18 h 252"/>
                  <a:gd name="T32" fmla="*/ 107 w 609"/>
                  <a:gd name="T33" fmla="*/ 6 h 252"/>
                  <a:gd name="T34" fmla="*/ 12 w 609"/>
                  <a:gd name="T35" fmla="*/ 0 h 252"/>
                  <a:gd name="T36" fmla="*/ 6 w 609"/>
                  <a:gd name="T37" fmla="*/ 0 h 252"/>
                  <a:gd name="T38" fmla="*/ 0 w 609"/>
                  <a:gd name="T39" fmla="*/ 0 h 252"/>
                  <a:gd name="T40" fmla="*/ 0 w 609"/>
                  <a:gd name="T41" fmla="*/ 12 h 252"/>
                  <a:gd name="T42" fmla="*/ 6 w 609"/>
                  <a:gd name="T43" fmla="*/ 12 h 252"/>
                  <a:gd name="T44" fmla="*/ 12 w 609"/>
                  <a:gd name="T45" fmla="*/ 12 h 252"/>
                  <a:gd name="T46" fmla="*/ 12 w 609"/>
                  <a:gd name="T47" fmla="*/ 1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4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>
                  <a:gd name="T0" fmla="*/ 72 w 72"/>
                  <a:gd name="T1" fmla="*/ 0 h 54"/>
                  <a:gd name="T2" fmla="*/ 36 w 72"/>
                  <a:gd name="T3" fmla="*/ 30 h 54"/>
                  <a:gd name="T4" fmla="*/ 0 w 72"/>
                  <a:gd name="T5" fmla="*/ 54 h 54"/>
                  <a:gd name="T6" fmla="*/ 36 w 72"/>
                  <a:gd name="T7" fmla="*/ 54 h 54"/>
                  <a:gd name="T8" fmla="*/ 54 w 72"/>
                  <a:gd name="T9" fmla="*/ 42 h 54"/>
                  <a:gd name="T10" fmla="*/ 72 w 72"/>
                  <a:gd name="T11" fmla="*/ 24 h 54"/>
                  <a:gd name="T12" fmla="*/ 72 w 72"/>
                  <a:gd name="T13" fmla="*/ 24 h 54"/>
                  <a:gd name="T14" fmla="*/ 72 w 72"/>
                  <a:gd name="T15" fmla="*/ 0 h 54"/>
                  <a:gd name="T16" fmla="*/ 72 w 72"/>
                  <a:gd name="T1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5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>
                  <a:gd name="T0" fmla="*/ 299 w 705"/>
                  <a:gd name="T1" fmla="*/ 90 h 108"/>
                  <a:gd name="T2" fmla="*/ 221 w 705"/>
                  <a:gd name="T3" fmla="*/ 90 h 108"/>
                  <a:gd name="T4" fmla="*/ 143 w 705"/>
                  <a:gd name="T5" fmla="*/ 78 h 108"/>
                  <a:gd name="T6" fmla="*/ 0 w 705"/>
                  <a:gd name="T7" fmla="*/ 48 h 108"/>
                  <a:gd name="T8" fmla="*/ 0 w 705"/>
                  <a:gd name="T9" fmla="*/ 66 h 108"/>
                  <a:gd name="T10" fmla="*/ 143 w 705"/>
                  <a:gd name="T11" fmla="*/ 96 h 108"/>
                  <a:gd name="T12" fmla="*/ 221 w 705"/>
                  <a:gd name="T13" fmla="*/ 108 h 108"/>
                  <a:gd name="T14" fmla="*/ 299 w 705"/>
                  <a:gd name="T15" fmla="*/ 108 h 108"/>
                  <a:gd name="T16" fmla="*/ 412 w 705"/>
                  <a:gd name="T17" fmla="*/ 102 h 108"/>
                  <a:gd name="T18" fmla="*/ 520 w 705"/>
                  <a:gd name="T19" fmla="*/ 84 h 108"/>
                  <a:gd name="T20" fmla="*/ 615 w 705"/>
                  <a:gd name="T21" fmla="*/ 60 h 108"/>
                  <a:gd name="T22" fmla="*/ 705 w 705"/>
                  <a:gd name="T23" fmla="*/ 24 h 108"/>
                  <a:gd name="T24" fmla="*/ 705 w 705"/>
                  <a:gd name="T25" fmla="*/ 0 h 108"/>
                  <a:gd name="T26" fmla="*/ 615 w 705"/>
                  <a:gd name="T27" fmla="*/ 42 h 108"/>
                  <a:gd name="T28" fmla="*/ 520 w 705"/>
                  <a:gd name="T29" fmla="*/ 66 h 108"/>
                  <a:gd name="T30" fmla="*/ 412 w 705"/>
                  <a:gd name="T31" fmla="*/ 84 h 108"/>
                  <a:gd name="T32" fmla="*/ 299 w 705"/>
                  <a:gd name="T33" fmla="*/ 90 h 108"/>
                  <a:gd name="T34" fmla="*/ 299 w 705"/>
                  <a:gd name="T35" fmla="*/ 9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6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>
                  <a:gd name="T0" fmla="*/ 119 w 143"/>
                  <a:gd name="T1" fmla="*/ 114 h 341"/>
                  <a:gd name="T2" fmla="*/ 113 w 143"/>
                  <a:gd name="T3" fmla="*/ 173 h 341"/>
                  <a:gd name="T4" fmla="*/ 89 w 143"/>
                  <a:gd name="T5" fmla="*/ 239 h 341"/>
                  <a:gd name="T6" fmla="*/ 47 w 143"/>
                  <a:gd name="T7" fmla="*/ 293 h 341"/>
                  <a:gd name="T8" fmla="*/ 0 w 143"/>
                  <a:gd name="T9" fmla="*/ 341 h 341"/>
                  <a:gd name="T10" fmla="*/ 29 w 143"/>
                  <a:gd name="T11" fmla="*/ 341 h 341"/>
                  <a:gd name="T12" fmla="*/ 77 w 143"/>
                  <a:gd name="T13" fmla="*/ 287 h 341"/>
                  <a:gd name="T14" fmla="*/ 113 w 143"/>
                  <a:gd name="T15" fmla="*/ 233 h 341"/>
                  <a:gd name="T16" fmla="*/ 137 w 143"/>
                  <a:gd name="T17" fmla="*/ 173 h 341"/>
                  <a:gd name="T18" fmla="*/ 143 w 143"/>
                  <a:gd name="T19" fmla="*/ 114 h 341"/>
                  <a:gd name="T20" fmla="*/ 137 w 143"/>
                  <a:gd name="T21" fmla="*/ 60 h 341"/>
                  <a:gd name="T22" fmla="*/ 119 w 143"/>
                  <a:gd name="T23" fmla="*/ 0 h 341"/>
                  <a:gd name="T24" fmla="*/ 89 w 143"/>
                  <a:gd name="T25" fmla="*/ 0 h 341"/>
                  <a:gd name="T26" fmla="*/ 113 w 143"/>
                  <a:gd name="T27" fmla="*/ 60 h 341"/>
                  <a:gd name="T28" fmla="*/ 119 w 143"/>
                  <a:gd name="T29" fmla="*/ 114 h 341"/>
                  <a:gd name="T30" fmla="*/ 119 w 143"/>
                  <a:gd name="T31" fmla="*/ 114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7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>
                  <a:gd name="T0" fmla="*/ 59 w 83"/>
                  <a:gd name="T1" fmla="*/ 90 h 90"/>
                  <a:gd name="T2" fmla="*/ 83 w 83"/>
                  <a:gd name="T3" fmla="*/ 84 h 90"/>
                  <a:gd name="T4" fmla="*/ 71 w 83"/>
                  <a:gd name="T5" fmla="*/ 60 h 90"/>
                  <a:gd name="T6" fmla="*/ 53 w 83"/>
                  <a:gd name="T7" fmla="*/ 42 h 90"/>
                  <a:gd name="T8" fmla="*/ 6 w 83"/>
                  <a:gd name="T9" fmla="*/ 0 h 90"/>
                  <a:gd name="T10" fmla="*/ 0 w 83"/>
                  <a:gd name="T11" fmla="*/ 18 h 90"/>
                  <a:gd name="T12" fmla="*/ 35 w 83"/>
                  <a:gd name="T13" fmla="*/ 48 h 90"/>
                  <a:gd name="T14" fmla="*/ 59 w 83"/>
                  <a:gd name="T15" fmla="*/ 90 h 90"/>
                  <a:gd name="T16" fmla="*/ 59 w 83"/>
                  <a:gd name="T1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8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09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>
                  <a:gd name="T0" fmla="*/ 616 w 909"/>
                  <a:gd name="T1" fmla="*/ 0 h 533"/>
                  <a:gd name="T2" fmla="*/ 616 w 909"/>
                  <a:gd name="T3" fmla="*/ 18 h 533"/>
                  <a:gd name="T4" fmla="*/ 724 w 909"/>
                  <a:gd name="T5" fmla="*/ 60 h 533"/>
                  <a:gd name="T6" fmla="*/ 765 w 909"/>
                  <a:gd name="T7" fmla="*/ 84 h 533"/>
                  <a:gd name="T8" fmla="*/ 807 w 909"/>
                  <a:gd name="T9" fmla="*/ 114 h 533"/>
                  <a:gd name="T10" fmla="*/ 837 w 909"/>
                  <a:gd name="T11" fmla="*/ 144 h 533"/>
                  <a:gd name="T12" fmla="*/ 861 w 909"/>
                  <a:gd name="T13" fmla="*/ 180 h 533"/>
                  <a:gd name="T14" fmla="*/ 873 w 909"/>
                  <a:gd name="T15" fmla="*/ 216 h 533"/>
                  <a:gd name="T16" fmla="*/ 879 w 909"/>
                  <a:gd name="T17" fmla="*/ 258 h 533"/>
                  <a:gd name="T18" fmla="*/ 873 w 909"/>
                  <a:gd name="T19" fmla="*/ 311 h 533"/>
                  <a:gd name="T20" fmla="*/ 843 w 909"/>
                  <a:gd name="T21" fmla="*/ 359 h 533"/>
                  <a:gd name="T22" fmla="*/ 807 w 909"/>
                  <a:gd name="T23" fmla="*/ 401 h 533"/>
                  <a:gd name="T24" fmla="*/ 753 w 909"/>
                  <a:gd name="T25" fmla="*/ 443 h 533"/>
                  <a:gd name="T26" fmla="*/ 694 w 909"/>
                  <a:gd name="T27" fmla="*/ 473 h 533"/>
                  <a:gd name="T28" fmla="*/ 622 w 909"/>
                  <a:gd name="T29" fmla="*/ 497 h 533"/>
                  <a:gd name="T30" fmla="*/ 538 w 909"/>
                  <a:gd name="T31" fmla="*/ 509 h 533"/>
                  <a:gd name="T32" fmla="*/ 455 w 909"/>
                  <a:gd name="T33" fmla="*/ 515 h 533"/>
                  <a:gd name="T34" fmla="*/ 371 w 909"/>
                  <a:gd name="T35" fmla="*/ 509 h 533"/>
                  <a:gd name="T36" fmla="*/ 287 w 909"/>
                  <a:gd name="T37" fmla="*/ 497 h 533"/>
                  <a:gd name="T38" fmla="*/ 215 w 909"/>
                  <a:gd name="T39" fmla="*/ 473 h 533"/>
                  <a:gd name="T40" fmla="*/ 156 w 909"/>
                  <a:gd name="T41" fmla="*/ 443 h 533"/>
                  <a:gd name="T42" fmla="*/ 102 w 909"/>
                  <a:gd name="T43" fmla="*/ 401 h 533"/>
                  <a:gd name="T44" fmla="*/ 66 w 909"/>
                  <a:gd name="T45" fmla="*/ 359 h 533"/>
                  <a:gd name="T46" fmla="*/ 36 w 909"/>
                  <a:gd name="T47" fmla="*/ 311 h 533"/>
                  <a:gd name="T48" fmla="*/ 30 w 909"/>
                  <a:gd name="T49" fmla="*/ 258 h 533"/>
                  <a:gd name="T50" fmla="*/ 36 w 909"/>
                  <a:gd name="T51" fmla="*/ 222 h 533"/>
                  <a:gd name="T52" fmla="*/ 48 w 909"/>
                  <a:gd name="T53" fmla="*/ 186 h 533"/>
                  <a:gd name="T54" fmla="*/ 66 w 909"/>
                  <a:gd name="T55" fmla="*/ 156 h 533"/>
                  <a:gd name="T56" fmla="*/ 90 w 909"/>
                  <a:gd name="T57" fmla="*/ 126 h 533"/>
                  <a:gd name="T58" fmla="*/ 66 w 909"/>
                  <a:gd name="T59" fmla="*/ 114 h 533"/>
                  <a:gd name="T60" fmla="*/ 36 w 909"/>
                  <a:gd name="T61" fmla="*/ 144 h 533"/>
                  <a:gd name="T62" fmla="*/ 18 w 909"/>
                  <a:gd name="T63" fmla="*/ 180 h 533"/>
                  <a:gd name="T64" fmla="*/ 6 w 909"/>
                  <a:gd name="T65" fmla="*/ 216 h 533"/>
                  <a:gd name="T66" fmla="*/ 0 w 909"/>
                  <a:gd name="T67" fmla="*/ 258 h 533"/>
                  <a:gd name="T68" fmla="*/ 12 w 909"/>
                  <a:gd name="T69" fmla="*/ 311 h 533"/>
                  <a:gd name="T70" fmla="*/ 36 w 909"/>
                  <a:gd name="T71" fmla="*/ 365 h 533"/>
                  <a:gd name="T72" fmla="*/ 78 w 909"/>
                  <a:gd name="T73" fmla="*/ 413 h 533"/>
                  <a:gd name="T74" fmla="*/ 132 w 909"/>
                  <a:gd name="T75" fmla="*/ 449 h 533"/>
                  <a:gd name="T76" fmla="*/ 203 w 909"/>
                  <a:gd name="T77" fmla="*/ 485 h 533"/>
                  <a:gd name="T78" fmla="*/ 275 w 909"/>
                  <a:gd name="T79" fmla="*/ 509 h 533"/>
                  <a:gd name="T80" fmla="*/ 365 w 909"/>
                  <a:gd name="T81" fmla="*/ 527 h 533"/>
                  <a:gd name="T82" fmla="*/ 455 w 909"/>
                  <a:gd name="T83" fmla="*/ 533 h 533"/>
                  <a:gd name="T84" fmla="*/ 544 w 909"/>
                  <a:gd name="T85" fmla="*/ 527 h 533"/>
                  <a:gd name="T86" fmla="*/ 634 w 909"/>
                  <a:gd name="T87" fmla="*/ 509 h 533"/>
                  <a:gd name="T88" fmla="*/ 712 w 909"/>
                  <a:gd name="T89" fmla="*/ 485 h 533"/>
                  <a:gd name="T90" fmla="*/ 777 w 909"/>
                  <a:gd name="T91" fmla="*/ 449 h 533"/>
                  <a:gd name="T92" fmla="*/ 831 w 909"/>
                  <a:gd name="T93" fmla="*/ 413 h 533"/>
                  <a:gd name="T94" fmla="*/ 873 w 909"/>
                  <a:gd name="T95" fmla="*/ 365 h 533"/>
                  <a:gd name="T96" fmla="*/ 897 w 909"/>
                  <a:gd name="T97" fmla="*/ 311 h 533"/>
                  <a:gd name="T98" fmla="*/ 909 w 909"/>
                  <a:gd name="T99" fmla="*/ 258 h 533"/>
                  <a:gd name="T100" fmla="*/ 903 w 909"/>
                  <a:gd name="T101" fmla="*/ 216 h 533"/>
                  <a:gd name="T102" fmla="*/ 885 w 909"/>
                  <a:gd name="T103" fmla="*/ 174 h 533"/>
                  <a:gd name="T104" fmla="*/ 861 w 909"/>
                  <a:gd name="T105" fmla="*/ 132 h 533"/>
                  <a:gd name="T106" fmla="*/ 825 w 909"/>
                  <a:gd name="T107" fmla="*/ 102 h 533"/>
                  <a:gd name="T108" fmla="*/ 783 w 909"/>
                  <a:gd name="T109" fmla="*/ 66 h 533"/>
                  <a:gd name="T110" fmla="*/ 735 w 909"/>
                  <a:gd name="T111" fmla="*/ 42 h 533"/>
                  <a:gd name="T112" fmla="*/ 616 w 909"/>
                  <a:gd name="T113" fmla="*/ 0 h 533"/>
                  <a:gd name="T114" fmla="*/ 616 w 909"/>
                  <a:gd name="T115" fmla="*/ 0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0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>
                  <a:gd name="T0" fmla="*/ 240 w 365"/>
                  <a:gd name="T1" fmla="*/ 18 h 66"/>
                  <a:gd name="T2" fmla="*/ 299 w 365"/>
                  <a:gd name="T3" fmla="*/ 24 h 66"/>
                  <a:gd name="T4" fmla="*/ 359 w 365"/>
                  <a:gd name="T5" fmla="*/ 30 h 66"/>
                  <a:gd name="T6" fmla="*/ 365 w 365"/>
                  <a:gd name="T7" fmla="*/ 12 h 66"/>
                  <a:gd name="T8" fmla="*/ 305 w 365"/>
                  <a:gd name="T9" fmla="*/ 6 h 66"/>
                  <a:gd name="T10" fmla="*/ 240 w 365"/>
                  <a:gd name="T11" fmla="*/ 0 h 66"/>
                  <a:gd name="T12" fmla="*/ 174 w 365"/>
                  <a:gd name="T13" fmla="*/ 6 h 66"/>
                  <a:gd name="T14" fmla="*/ 114 w 365"/>
                  <a:gd name="T15" fmla="*/ 12 h 66"/>
                  <a:gd name="T16" fmla="*/ 0 w 365"/>
                  <a:gd name="T17" fmla="*/ 42 h 66"/>
                  <a:gd name="T18" fmla="*/ 0 w 365"/>
                  <a:gd name="T19" fmla="*/ 66 h 66"/>
                  <a:gd name="T20" fmla="*/ 54 w 365"/>
                  <a:gd name="T21" fmla="*/ 48 h 66"/>
                  <a:gd name="T22" fmla="*/ 114 w 365"/>
                  <a:gd name="T23" fmla="*/ 30 h 66"/>
                  <a:gd name="T24" fmla="*/ 174 w 365"/>
                  <a:gd name="T25" fmla="*/ 24 h 66"/>
                  <a:gd name="T26" fmla="*/ 240 w 365"/>
                  <a:gd name="T27" fmla="*/ 18 h 66"/>
                  <a:gd name="T28" fmla="*/ 240 w 365"/>
                  <a:gd name="T29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1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>
                  <a:gd name="T0" fmla="*/ 66 w 66"/>
                  <a:gd name="T1" fmla="*/ 18 h 48"/>
                  <a:gd name="T2" fmla="*/ 48 w 66"/>
                  <a:gd name="T3" fmla="*/ 0 h 48"/>
                  <a:gd name="T4" fmla="*/ 24 w 66"/>
                  <a:gd name="T5" fmla="*/ 12 h 48"/>
                  <a:gd name="T6" fmla="*/ 0 w 66"/>
                  <a:gd name="T7" fmla="*/ 30 h 48"/>
                  <a:gd name="T8" fmla="*/ 12 w 66"/>
                  <a:gd name="T9" fmla="*/ 48 h 48"/>
                  <a:gd name="T10" fmla="*/ 42 w 66"/>
                  <a:gd name="T11" fmla="*/ 30 h 48"/>
                  <a:gd name="T12" fmla="*/ 66 w 66"/>
                  <a:gd name="T13" fmla="*/ 18 h 48"/>
                  <a:gd name="T14" fmla="*/ 66 w 66"/>
                  <a:gd name="T1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2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3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4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5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6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17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8118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88119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0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1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2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3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4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88125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88126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88127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8128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8129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88130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</p:grpSp>
      </p:grpSp>
      <p:sp>
        <p:nvSpPr>
          <p:cNvPr id="88131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88132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88133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88134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cs-CZ" altLang="cs-CZ"/>
          </a:p>
        </p:txBody>
      </p:sp>
      <p:sp>
        <p:nvSpPr>
          <p:cNvPr id="88135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2F67D0B-15C1-45CF-BCD7-83B96DB1DECE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Ø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anose="05000000000000000000" pitchFamily="2" charset="2"/>
        <a:buChar char="l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l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jpe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5.jpeg"/><Relationship Id="rId11" Type="http://schemas.openxmlformats.org/officeDocument/2006/relationships/image" Target="../media/image1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10" Type="http://schemas.openxmlformats.org/officeDocument/2006/relationships/image" Target="../media/image1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1.pn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media26.m4a"/><Relationship Id="rId2" Type="http://schemas.microsoft.com/office/2007/relationships/media" Target="../media/media26.m4a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1.pn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jpe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hyperlink" Target="http://www.dubsukhum.com/ECG/ST-T-U/Peak%20T%20wave/ant%20mi%208-2,%20V3,%20larger,%20labelled.jpg" TargetMode="External"/><Relationship Id="rId5" Type="http://schemas.openxmlformats.org/officeDocument/2006/relationships/image" Target="../media/image28.jpeg"/><Relationship Id="rId4" Type="http://schemas.openxmlformats.org/officeDocument/2006/relationships/hyperlink" Target="http://images.google.cz/imgres?imgurl=http://mentor.uwcm.ac.uk:11280/aspire/ecg/notes/a_system_for_reporting_on_the_ecg/the_t_wave/images/arrowhead_t_1.gif&amp;imgrefurl=http://mentor.uwcm.ac.uk:11280/aspire/ecg/notes/a_system_for_reporting_on_the_ecg/the_t_wave&amp;h=264&amp;w=180&amp;sz=7&amp;hl=cs&amp;start=2&amp;tbnid=73sfpAq_-L4B3M:&amp;tbnh=112&amp;tbnw=76&amp;prev=/images%3Fq%3DT%2Bwave%2Binversion%26ndsp%3D20%26svnum%3D10%26hl%3Dcs%26lr%3D%26sa%3DN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1.png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1.pn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1.png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1.png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4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4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4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4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>
                <a:solidFill>
                  <a:srgbClr val="FFFF66"/>
                </a:solidFill>
                <a:latin typeface="Times New Roman" panose="02020603050405020304" pitchFamily="18" charset="0"/>
              </a:rPr>
              <a:t>Fyzikální vyšetřovací metody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 b="1">
                <a:solidFill>
                  <a:srgbClr val="FFFF66"/>
                </a:solidFill>
                <a:latin typeface="Times New Roman" panose="02020603050405020304" pitchFamily="18" charset="0"/>
              </a:rPr>
              <a:t>Pohled		</a:t>
            </a:r>
          </a:p>
          <a:p>
            <a:pPr lvl="1">
              <a:lnSpc>
                <a:spcPct val="90000"/>
              </a:lnSpc>
            </a:pP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</a:rPr>
              <a:t>to co je zkušeností</a:t>
            </a:r>
          </a:p>
          <a:p>
            <a:pPr>
              <a:lnSpc>
                <a:spcPct val="90000"/>
              </a:lnSpc>
            </a:pPr>
            <a:r>
              <a:rPr lang="cs-CZ" altLang="cs-CZ" sz="2800" b="1">
                <a:solidFill>
                  <a:srgbClr val="FFFF66"/>
                </a:solidFill>
                <a:latin typeface="Times New Roman" panose="02020603050405020304" pitchFamily="18" charset="0"/>
              </a:rPr>
              <a:t>Pohmat 	</a:t>
            </a:r>
          </a:p>
          <a:p>
            <a:pPr lvl="1">
              <a:lnSpc>
                <a:spcPct val="90000"/>
              </a:lnSpc>
            </a:pP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</a:rPr>
              <a:t>bolestivost, hrudní chvění fremitus pektoralis</a:t>
            </a:r>
          </a:p>
          <a:p>
            <a:pPr>
              <a:lnSpc>
                <a:spcPct val="90000"/>
              </a:lnSpc>
            </a:pPr>
            <a:r>
              <a:rPr lang="cs-CZ" altLang="cs-CZ" sz="2800" b="1">
                <a:solidFill>
                  <a:srgbClr val="FFFF66"/>
                </a:solidFill>
                <a:latin typeface="Times New Roman" panose="02020603050405020304" pitchFamily="18" charset="0"/>
              </a:rPr>
              <a:t>Poklep</a:t>
            </a:r>
          </a:p>
          <a:p>
            <a:pPr lvl="1">
              <a:lnSpc>
                <a:spcPct val="90000"/>
              </a:lnSpc>
            </a:pP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</a:rPr>
              <a:t>zkrácený ztemělý, jasný, hypersonormní, bubínkový  </a:t>
            </a:r>
          </a:p>
          <a:p>
            <a:pPr>
              <a:lnSpc>
                <a:spcPct val="90000"/>
              </a:lnSpc>
            </a:pPr>
            <a:r>
              <a:rPr lang="cs-CZ" altLang="cs-CZ" sz="2800" b="1">
                <a:solidFill>
                  <a:srgbClr val="FFFF66"/>
                </a:solidFill>
                <a:latin typeface="Times New Roman" panose="02020603050405020304" pitchFamily="18" charset="0"/>
              </a:rPr>
              <a:t>Poslech </a:t>
            </a:r>
          </a:p>
          <a:p>
            <a:pPr lvl="1">
              <a:lnSpc>
                <a:spcPct val="90000"/>
              </a:lnSpc>
            </a:pP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</a:rPr>
              <a:t>sklípkové – trubicové, pleurální třecí šelest, chropy, krepitus,  - poslech srdce 1. ozva mitrálka a 2 ozva aorta – podrobněji dále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658"/>
    </mc:Choice>
    <mc:Fallback xmlns="">
      <p:transition spd="slow" advTm="746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6613"/>
          </a:xfrm>
        </p:spPr>
        <p:txBody>
          <a:bodyPr/>
          <a:lstStyle/>
          <a:p>
            <a:r>
              <a:rPr lang="cs-CZ" altLang="cs-CZ" sz="3600" b="1">
                <a:solidFill>
                  <a:srgbClr val="FFFF66"/>
                </a:solidFill>
                <a:latin typeface="Times New Roman" panose="02020603050405020304" pitchFamily="18" charset="0"/>
              </a:rPr>
              <a:t>Vyšetření srdce + cév 3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620713"/>
            <a:ext cx="8785225" cy="62372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</a:rPr>
              <a:t>Srdeční ozvy: většinou 2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</a:rPr>
              <a:t>1. ozva- temný hluboký zvuk, nejdelší a nejhlasitější je na hrotu, </a:t>
            </a:r>
            <a:r>
              <a:rPr lang="cs-CZ" altLang="cs-CZ" sz="1600" i="1">
                <a:solidFill>
                  <a:srgbClr val="FFFF66"/>
                </a:solidFill>
              </a:rPr>
              <a:t>odraz kontrakce komor, uzávěru AV chlopní, nárůstu komorového tlaku, otevření semilunárních chlopní</a:t>
            </a:r>
            <a:r>
              <a:rPr lang="cs-CZ" altLang="cs-CZ" sz="2000" b="1">
                <a:solidFill>
                  <a:srgbClr val="FFFF66"/>
                </a:solidFill>
              </a:rPr>
              <a:t>,  art. hypertenze hlasitá 1. ozva – tachykardie, art. hypertenze, hyperkinetická cirkulace, mitrální stenosa oslabená 1. ozva – snížení komorových kontrakcí (myokarditis, infarkt), obezita, emfysém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</a:rPr>
              <a:t>2. ozva- jasnější, vyšší, nejlépe slyšitelná nad aortou a plicnicí odraz uzávěru semilunárních chlopní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</a:rPr>
              <a:t>rozštěp (&gt; 0,03 sec) – fysiologický- jen v inspiriu,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>
                <a:solidFill>
                  <a:srgbClr val="FFFF66"/>
                </a:solidFill>
              </a:rPr>
              <a:t>Hypertenze, hlasitá 2.ozva nad aortou- art. Hypertenze, oslabená 2. ozva nad aortou – aortální stenosa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>
                <a:solidFill>
                  <a:srgbClr val="FFFF66"/>
                </a:solidFill>
              </a:rPr>
              <a:t>3. ozva- ozva rychlého plnění komor (0,12-0,18 sec po 1. ozvě)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>
                <a:solidFill>
                  <a:srgbClr val="FFFF66"/>
                </a:solidFill>
              </a:rPr>
              <a:t>fysiologická- mladí zdraví, tachykardie, tyreotoxikosa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>
                <a:solidFill>
                  <a:srgbClr val="FFFF66"/>
                </a:solidFill>
              </a:rPr>
              <a:t>patologická = protodiastolický galop levé komory, pravé komory, hrot LK / proc. xiphoideus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>
                <a:solidFill>
                  <a:srgbClr val="FFFF66"/>
                </a:solidFill>
              </a:rPr>
              <a:t>4. ozva – pozdně diastolická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>
                <a:solidFill>
                  <a:srgbClr val="FFFF66"/>
                </a:solidFill>
              </a:rPr>
              <a:t>odraz kontrakce síní fysiologická – mladí, patologická = síňový cval při snížené poddajnosti komor, AIM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559"/>
    </mc:Choice>
    <mc:Fallback xmlns="">
      <p:transition spd="slow" advTm="395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 Box 2"/>
          <p:cNvSpPr txBox="1">
            <a:spLocks noChangeArrowheads="1"/>
          </p:cNvSpPr>
          <p:nvPr/>
        </p:nvSpPr>
        <p:spPr bwMode="auto">
          <a:xfrm>
            <a:off x="7772400" y="1828800"/>
            <a:ext cx="1371600" cy="1216025"/>
          </a:xfrm>
          <a:prstGeom prst="rect">
            <a:avLst/>
          </a:prstGeom>
          <a:solidFill>
            <a:srgbClr val="C0C0C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i="1">
                <a:latin typeface="Times New Roman" panose="02020603050405020304" pitchFamily="18" charset="0"/>
              </a:rPr>
              <a:t>Skeleton cordis = izolace</a:t>
            </a:r>
          </a:p>
        </p:txBody>
      </p:sp>
      <p:pic>
        <p:nvPicPr>
          <p:cNvPr id="123907" name="Picture 3" descr="ecg_cc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04800"/>
            <a:ext cx="7010400" cy="510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908" name="Line 4"/>
          <p:cNvSpPr>
            <a:spLocks noChangeShapeType="1"/>
          </p:cNvSpPr>
          <p:nvPr/>
        </p:nvSpPr>
        <p:spPr bwMode="auto">
          <a:xfrm flipV="1">
            <a:off x="2667000" y="2133600"/>
            <a:ext cx="4419600" cy="2057400"/>
          </a:xfrm>
          <a:prstGeom prst="line">
            <a:avLst/>
          </a:prstGeom>
          <a:noFill/>
          <a:ln w="57150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909" name="Comment 5"/>
          <p:cNvSpPr>
            <a:spLocks noChangeArrowheads="1"/>
          </p:cNvSpPr>
          <p:nvPr/>
        </p:nvSpPr>
        <p:spPr bwMode="auto">
          <a:xfrm>
            <a:off x="457200" y="5867400"/>
            <a:ext cx="8061325" cy="835025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  <a:extLst>
            <a:ext uri="{53640926-AAD7-44D8-BBD7-CCE9431645EC}">
              <a14:shadowObscured xmlns:a14="http://schemas.microsoft.com/office/drawing/2010/main" val="1"/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1600" b="1" i="1">
                <a:solidFill>
                  <a:srgbClr val="000000"/>
                </a:solidFill>
              </a:rPr>
              <a:t>Skeleton cordis </a:t>
            </a:r>
            <a:r>
              <a:rPr lang="cs-CZ" altLang="cs-CZ" sz="1600" b="1">
                <a:solidFill>
                  <a:srgbClr val="000000"/>
                </a:solidFill>
              </a:rPr>
              <a:t>funguje jako elektrická izolace síní od komor. Elektrický proud tak prochází pouze přes AVN a Hissův svazek</a:t>
            </a:r>
            <a:r>
              <a:rPr lang="cs-CZ" altLang="cs-CZ" sz="1600" b="1" i="1">
                <a:solidFill>
                  <a:srgbClr val="000000"/>
                </a:solidFill>
              </a:rPr>
              <a:t> </a:t>
            </a:r>
            <a:br>
              <a:rPr lang="cs-CZ" altLang="cs-CZ" sz="1600">
                <a:solidFill>
                  <a:srgbClr val="000000"/>
                </a:solidFill>
              </a:rPr>
            </a:br>
            <a:endParaRPr lang="cs-CZ" altLang="cs-CZ" sz="1600">
              <a:solidFill>
                <a:srgbClr val="000000"/>
              </a:solidFill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650"/>
    </mc:Choice>
    <mc:Fallback xmlns="">
      <p:transition spd="slow" advTm="586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3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3906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r>
              <a:rPr lang="cs-CZ" altLang="cs-CZ" sz="3600" b="1">
                <a:solidFill>
                  <a:srgbClr val="FFFF66"/>
                </a:solidFill>
                <a:latin typeface="Times New Roman" panose="02020603050405020304" pitchFamily="18" charset="0"/>
              </a:rPr>
              <a:t>Vyšetření srdce + cév 4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25538"/>
            <a:ext cx="8785225" cy="51831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 u="sng">
                <a:solidFill>
                  <a:srgbClr val="FFFF66"/>
                </a:solidFill>
                <a:latin typeface="Times New Roman" panose="02020603050405020304" pitchFamily="18" charset="0"/>
              </a:rPr>
              <a:t>Patologické systolické zvuky</a:t>
            </a:r>
            <a:r>
              <a:rPr lang="cs-CZ" altLang="cs-CZ" sz="1800" b="1">
                <a:solidFill>
                  <a:srgbClr val="FFFF66"/>
                </a:solidFill>
                <a:latin typeface="Times New Roman" panose="02020603050405020304" pitchFamily="18" charset="0"/>
              </a:rPr>
              <a:t> systolické klapnutí (klik) mezi 1. a 2. ozvou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  <a:latin typeface="Times New Roman" panose="02020603050405020304" pitchFamily="18" charset="0"/>
              </a:rPr>
              <a:t>protosystolické- nad aortou a plícnici- stenosa, art. Hypertenze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  <a:latin typeface="Times New Roman" panose="02020603050405020304" pitchFamily="18" charset="0"/>
              </a:rPr>
              <a:t>mezosystolické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  <a:latin typeface="Times New Roman" panose="02020603050405020304" pitchFamily="18" charset="0"/>
              </a:rPr>
              <a:t>telesystolické – prolaps mitrální chlopně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1800" b="1" u="sng">
              <a:solidFill>
                <a:srgbClr val="FFFF66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 u="sng">
                <a:solidFill>
                  <a:srgbClr val="FFFF66"/>
                </a:solidFill>
                <a:latin typeface="Times New Roman" panose="02020603050405020304" pitchFamily="18" charset="0"/>
              </a:rPr>
              <a:t>Patologické diastolické zvuky</a:t>
            </a:r>
            <a:r>
              <a:rPr lang="cs-CZ" altLang="cs-CZ" sz="1800" b="1">
                <a:solidFill>
                  <a:srgbClr val="FFFF66"/>
                </a:solidFill>
                <a:latin typeface="Times New Roman" panose="02020603050405020304" pitchFamily="18" charset="0"/>
              </a:rPr>
              <a:t>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  <a:latin typeface="Times New Roman" panose="02020603050405020304" pitchFamily="18" charset="0"/>
              </a:rPr>
              <a:t>mitrální otvírací klapnutí (opening snap)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  <a:latin typeface="Times New Roman" panose="02020603050405020304" pitchFamily="18" charset="0"/>
              </a:rPr>
              <a:t>mitrální stenosa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  <a:latin typeface="Times New Roman" panose="02020603050405020304" pitchFamily="18" charset="0"/>
              </a:rPr>
              <a:t>trikuspidální otvírací klapnutí – trikuspidální stenosa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  <a:latin typeface="Times New Roman" panose="02020603050405020304" pitchFamily="18" charset="0"/>
              </a:rPr>
              <a:t>časná diastolická ozva při konstriktivní perikarditidě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1800" b="1" u="sng">
              <a:solidFill>
                <a:srgbClr val="FFFF66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 u="sng">
                <a:solidFill>
                  <a:srgbClr val="FFFF66"/>
                </a:solidFill>
                <a:latin typeface="Times New Roman" panose="02020603050405020304" pitchFamily="18" charset="0"/>
              </a:rPr>
              <a:t>Srdeční šelesty další DIA</a:t>
            </a:r>
          </a:p>
        </p:txBody>
      </p:sp>
      <p:pic>
        <p:nvPicPr>
          <p:cNvPr id="117764" name="Picture 4" descr="ecg_cc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5" t="3360" r="27106" b="10576"/>
          <a:stretch>
            <a:fillRect/>
          </a:stretch>
        </p:blipFill>
        <p:spPr bwMode="auto">
          <a:xfrm>
            <a:off x="5724525" y="2276475"/>
            <a:ext cx="3168650" cy="439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8648"/>
    </mc:Choice>
    <mc:Fallback xmlns="">
      <p:transition spd="slow" advTm="438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0" y="228600"/>
            <a:ext cx="6027738" cy="914400"/>
          </a:xfrm>
        </p:spPr>
        <p:txBody>
          <a:bodyPr/>
          <a:lstStyle/>
          <a:p>
            <a:r>
              <a:rPr lang="cs-CZ" altLang="cs-CZ"/>
              <a:t>EKG – teorie a praxe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121860" name="Picture 4" descr="250klein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45" b="9920"/>
          <a:stretch>
            <a:fillRect/>
          </a:stretch>
        </p:blipFill>
        <p:spPr bwMode="auto">
          <a:xfrm>
            <a:off x="203200" y="1066800"/>
            <a:ext cx="3657600" cy="261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61" name="Picture 5" descr="ECG_NurPat_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938" y="381000"/>
            <a:ext cx="2682875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62" name="Picture 6" descr="V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0" r="13954"/>
          <a:stretch>
            <a:fillRect/>
          </a:stretch>
        </p:blipFill>
        <p:spPr bwMode="auto">
          <a:xfrm>
            <a:off x="203200" y="3810000"/>
            <a:ext cx="2032000" cy="249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63" name="Picture 7" descr="V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4" r="13953"/>
          <a:stretch>
            <a:fillRect/>
          </a:stretch>
        </p:blipFill>
        <p:spPr bwMode="auto">
          <a:xfrm>
            <a:off x="2235200" y="3810000"/>
            <a:ext cx="2100263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64" name="Picture 8" descr="V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463" y="3581400"/>
            <a:ext cx="2481262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65" name="Picture 9" descr="ECG3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800" y="1600200"/>
            <a:ext cx="2444750" cy="206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66" name="Picture 10" descr="LINES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0" r="32600"/>
          <a:stretch>
            <a:fillRect/>
          </a:stretch>
        </p:blipFill>
        <p:spPr bwMode="auto">
          <a:xfrm>
            <a:off x="4402138" y="3498850"/>
            <a:ext cx="1709737" cy="335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24"/>
    </mc:Choice>
    <mc:Fallback xmlns="">
      <p:transition spd="slow" advTm="35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0750" y="277813"/>
            <a:ext cx="6496050" cy="1139825"/>
          </a:xfrm>
        </p:spPr>
        <p:txBody>
          <a:bodyPr/>
          <a:lstStyle/>
          <a:p>
            <a:r>
              <a:rPr lang="cs-CZ" altLang="cs-CZ" sz="3000" b="1"/>
              <a:t>Převodní systém srdeční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</p:txBody>
      </p:sp>
      <p:pic>
        <p:nvPicPr>
          <p:cNvPr id="122884" name="Picture 4" descr="BOD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025" y="1371600"/>
            <a:ext cx="2593975" cy="220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85" name="Picture 5" descr="BEATING_HEART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263" y="457200"/>
            <a:ext cx="4064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86" name="Picture 6" descr="CONDUCT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2895600" cy="363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87" name="Picture 7" descr="CONDIA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6200"/>
            <a:ext cx="3251200" cy="273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88" name="Picture 8" descr="E6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5" y="3657600"/>
            <a:ext cx="2905125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889" name="Picture 9" descr="FIG12_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447800"/>
            <a:ext cx="3454400" cy="347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290"/>
    </mc:Choice>
    <mc:Fallback xmlns="">
      <p:transition spd="slow" advTm="382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r>
              <a:rPr lang="cs-CZ" altLang="cs-CZ" sz="3600" b="1">
                <a:solidFill>
                  <a:srgbClr val="FFFF66"/>
                </a:solidFill>
                <a:latin typeface="Times New Roman" panose="02020603050405020304" pitchFamily="18" charset="0"/>
              </a:rPr>
              <a:t>Vyšetření srdce + cév 5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975"/>
            <a:ext cx="8785225" cy="5183188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 u="sng">
                <a:solidFill>
                  <a:srgbClr val="FFFF66"/>
                </a:solidFill>
                <a:latin typeface="Times New Roman" panose="02020603050405020304" pitchFamily="18" charset="0"/>
              </a:rPr>
              <a:t>Srdeční šelesty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= abnormální přídatné srdeční zvuky, dané turbulencí krve - hodnotíme: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a) čas výskytu- </a:t>
            </a:r>
            <a:r>
              <a:rPr lang="cs-CZ" altLang="cs-CZ" sz="1900">
                <a:solidFill>
                  <a:srgbClr val="FFFF66"/>
                </a:solidFill>
                <a:latin typeface="Times New Roman" panose="02020603050405020304" pitchFamily="18" charset="0"/>
              </a:rPr>
              <a:t>systolický / diastolický / kontinuální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b) trvání- </a:t>
            </a:r>
            <a:r>
              <a:rPr lang="cs-CZ" altLang="cs-CZ" sz="1900">
                <a:solidFill>
                  <a:srgbClr val="FFFF66"/>
                </a:solidFill>
                <a:latin typeface="Times New Roman" panose="02020603050405020304" pitchFamily="18" charset="0"/>
              </a:rPr>
              <a:t>časné / pozdní / střední / hološelesty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c) lokalizace maximální intenzity- </a:t>
            </a:r>
            <a:r>
              <a:rPr lang="cs-CZ" altLang="cs-CZ" sz="1900">
                <a:solidFill>
                  <a:srgbClr val="FFFF66"/>
                </a:solidFill>
                <a:latin typeface="Times New Roman" panose="02020603050405020304" pitchFamily="18" charset="0"/>
              </a:rPr>
              <a:t>většinou v místě vzniku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d) </a:t>
            </a:r>
            <a:r>
              <a:rPr lang="cs-CZ" altLang="cs-CZ" sz="1900" i="1">
                <a:solidFill>
                  <a:srgbClr val="FFFF66"/>
                </a:solidFill>
                <a:latin typeface="Times New Roman" panose="02020603050405020304" pitchFamily="18" charset="0"/>
              </a:rPr>
              <a:t>fysikální vlastnosti- 6 stupňů intenzity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i="1">
                <a:solidFill>
                  <a:srgbClr val="FFFF66"/>
                </a:solidFill>
                <a:latin typeface="Times New Roman" panose="02020603050405020304" pitchFamily="18" charset="0"/>
              </a:rPr>
              <a:t>1/6 = sotva slyšitelný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i="1">
                <a:solidFill>
                  <a:srgbClr val="FFFF66"/>
                </a:solidFill>
                <a:latin typeface="Times New Roman" panose="02020603050405020304" pitchFamily="18" charset="0"/>
              </a:rPr>
              <a:t>2/6 = tiché, ale slyšitelné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i="1">
                <a:solidFill>
                  <a:srgbClr val="FFFF66"/>
                </a:solidFill>
                <a:latin typeface="Times New Roman" panose="02020603050405020304" pitchFamily="18" charset="0"/>
              </a:rPr>
              <a:t>3/6 = střední hlasitost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i="1">
                <a:solidFill>
                  <a:srgbClr val="FFFF66"/>
                </a:solidFill>
                <a:latin typeface="Times New Roman" panose="02020603050405020304" pitchFamily="18" charset="0"/>
              </a:rPr>
              <a:t>4/6 = hlučné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i="1">
                <a:solidFill>
                  <a:srgbClr val="FFFF66"/>
                </a:solidFill>
                <a:latin typeface="Times New Roman" panose="02020603050405020304" pitchFamily="18" charset="0"/>
              </a:rPr>
              <a:t>5/6 = velmi hlasitý, minimální kontakt fonendoskopu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i="1">
                <a:solidFill>
                  <a:srgbClr val="FFFF66"/>
                </a:solidFill>
                <a:latin typeface="Times New Roman" panose="02020603050405020304" pitchFamily="18" charset="0"/>
              </a:rPr>
              <a:t>6/6 = distanční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kvalita šelestu – foukavý, drsný, muzikální, pískavý …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e) propagace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f) měnlivost- </a:t>
            </a:r>
            <a:r>
              <a:rPr lang="cs-CZ" altLang="cs-CZ" sz="1900">
                <a:solidFill>
                  <a:srgbClr val="FFFF66"/>
                </a:solidFill>
                <a:latin typeface="Times New Roman" panose="02020603050405020304" pitchFamily="18" charset="0"/>
              </a:rPr>
              <a:t>zvýraznění při poloze (diastolický mitrální stenosy na levém boku,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>
                <a:solidFill>
                  <a:srgbClr val="FFFF66"/>
                </a:solidFill>
                <a:latin typeface="Times New Roman" panose="02020603050405020304" pitchFamily="18" charset="0"/>
              </a:rPr>
              <a:t>diastolický nad aortou nejlépe v předklonu)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g) diagnostická závažnost- </a:t>
            </a:r>
            <a:r>
              <a:rPr lang="cs-CZ" altLang="cs-CZ" sz="1900">
                <a:solidFill>
                  <a:srgbClr val="FFFF66"/>
                </a:solidFill>
                <a:latin typeface="Times New Roman" panose="02020603050405020304" pitchFamily="18" charset="0"/>
              </a:rPr>
              <a:t>organické x neorganické (funkční), </a:t>
            </a: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fysiologické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701"/>
    </mc:Choice>
    <mc:Fallback xmlns="">
      <p:transition spd="slow" advTm="507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65175"/>
          </a:xfrm>
        </p:spPr>
        <p:txBody>
          <a:bodyPr/>
          <a:lstStyle/>
          <a:p>
            <a:r>
              <a:rPr lang="cs-CZ" altLang="cs-CZ" sz="3600" b="1">
                <a:solidFill>
                  <a:srgbClr val="FFFF66"/>
                </a:solidFill>
                <a:latin typeface="Times New Roman" panose="02020603050405020304" pitchFamily="18" charset="0"/>
              </a:rPr>
              <a:t>Vyšetření srdce + cév 6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8775" y="692150"/>
            <a:ext cx="8534400" cy="56896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 u="sng">
                <a:solidFill>
                  <a:srgbClr val="FFFF66"/>
                </a:solidFill>
                <a:latin typeface="Times New Roman" panose="02020603050405020304" pitchFamily="18" charset="0"/>
              </a:rPr>
              <a:t>Klasifikace systolických šelestů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Aortální systolický šelest </a:t>
            </a:r>
            <a:r>
              <a:rPr lang="cs-CZ" altLang="cs-CZ" sz="1900" i="1">
                <a:solidFill>
                  <a:srgbClr val="FFFF66"/>
                </a:solidFill>
                <a:latin typeface="Times New Roman" panose="02020603050405020304" pitchFamily="18" charset="0"/>
              </a:rPr>
              <a:t>valvulární stenóza – hlučný, drsný, škrabavý šelest s maximem uprostřed systoly („vřetenovitý tvar“), 2.ozva (aort. složka) oslabena maximum ve 2. mzž. vpravo u sterna s propagací do karotid, často v celém  prekordiu sklerosa aort. chlopní, aort. insuficience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 u="sng">
                <a:solidFill>
                  <a:srgbClr val="FFFF66"/>
                </a:solidFill>
                <a:latin typeface="Times New Roman" panose="02020603050405020304" pitchFamily="18" charset="0"/>
              </a:rPr>
              <a:t>Plicnicový systolický šelest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stenóza plícnice – </a:t>
            </a:r>
            <a:r>
              <a:rPr lang="cs-CZ" altLang="cs-CZ" sz="1900" i="1">
                <a:solidFill>
                  <a:srgbClr val="FFFF66"/>
                </a:solidFill>
                <a:latin typeface="Times New Roman" panose="02020603050405020304" pitchFamily="18" charset="0"/>
              </a:rPr>
              <a:t>2. mzž. vlevo u sterna, charakter obdobný aortálnímu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i="1">
                <a:solidFill>
                  <a:srgbClr val="FFFF66"/>
                </a:solidFill>
                <a:latin typeface="Times New Roman" panose="02020603050405020304" pitchFamily="18" charset="0"/>
              </a:rPr>
              <a:t>jemný i fysiologicky, při anemii, hypertyreose, hyperkinetické cirkulaci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 u="sng">
                <a:solidFill>
                  <a:srgbClr val="FFFF66"/>
                </a:solidFill>
                <a:latin typeface="Times New Roman" panose="02020603050405020304" pitchFamily="18" charset="0"/>
              </a:rPr>
              <a:t>Systolický šelest mitrální regurgitace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i="1">
                <a:solidFill>
                  <a:srgbClr val="FFFF66"/>
                </a:solidFill>
                <a:latin typeface="Times New Roman" panose="02020603050405020304" pitchFamily="18" charset="0"/>
              </a:rPr>
              <a:t>na hrotu, zpravidla holosystolický, hlučný, zpravidla foukavý, s propagací do axilly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Systolický šelest trikuspidální regurgitace u dolního okraje sterna, v inspiriu se stává hlučnějším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 u="sng">
                <a:solidFill>
                  <a:srgbClr val="FFFF66"/>
                </a:solidFill>
                <a:latin typeface="Times New Roman" panose="02020603050405020304" pitchFamily="18" charset="0"/>
              </a:rPr>
              <a:t>Jiné systolické šelesty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defekt septa komor- </a:t>
            </a:r>
            <a:r>
              <a:rPr lang="cs-CZ" altLang="cs-CZ" sz="1900" i="1">
                <a:solidFill>
                  <a:srgbClr val="FFFF66"/>
                </a:solidFill>
                <a:latin typeface="Times New Roman" panose="02020603050405020304" pitchFamily="18" charset="0"/>
              </a:rPr>
              <a:t>holosystolický hlučný šelest vlevo od sterna ve 3.-4. mzž.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i="1">
                <a:solidFill>
                  <a:srgbClr val="FFFF66"/>
                </a:solidFill>
                <a:latin typeface="Times New Roman" panose="02020603050405020304" pitchFamily="18" charset="0"/>
              </a:rPr>
              <a:t>koarktace aorty- nejhlučnější mezi lopatkami, slyšitelný i nad aortou a na bazi srdeční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i="1">
                <a:solidFill>
                  <a:srgbClr val="FFFF66"/>
                </a:solidFill>
                <a:latin typeface="Times New Roman" panose="02020603050405020304" pitchFamily="18" charset="0"/>
              </a:rPr>
              <a:t>ductus arteriosus patens- kontinuální šelest s crescendo systolickou složkou vlevo u sterna ve 2.-3. mzž.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592"/>
    </mc:Choice>
    <mc:Fallback xmlns="">
      <p:transition spd="slow" advTm="1085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765175"/>
          </a:xfrm>
        </p:spPr>
        <p:txBody>
          <a:bodyPr/>
          <a:lstStyle/>
          <a:p>
            <a:r>
              <a:rPr lang="cs-CZ" altLang="cs-CZ" sz="3600" b="1">
                <a:solidFill>
                  <a:srgbClr val="FFFF66"/>
                </a:solidFill>
                <a:latin typeface="Times New Roman" panose="02020603050405020304" pitchFamily="18" charset="0"/>
              </a:rPr>
              <a:t>Vyšetření srdce + cév 7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8775" y="692150"/>
            <a:ext cx="8534400" cy="56896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 u="sng">
                <a:solidFill>
                  <a:srgbClr val="FFFF66"/>
                </a:solidFill>
                <a:latin typeface="Times New Roman" panose="02020603050405020304" pitchFamily="18" charset="0"/>
              </a:rPr>
              <a:t>Klasifikace diastolických šelestů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Časné diastolické šelesty začínají těsně po 2. ozvě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 u="sng">
                <a:solidFill>
                  <a:srgbClr val="FFFF66"/>
                </a:solidFill>
                <a:latin typeface="Times New Roman" panose="02020603050405020304" pitchFamily="18" charset="0"/>
              </a:rPr>
              <a:t>aortální regurgitace</a:t>
            </a: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 – </a:t>
            </a:r>
            <a:r>
              <a:rPr lang="cs-CZ" altLang="cs-CZ" sz="1900" i="1">
                <a:solidFill>
                  <a:srgbClr val="FFFF66"/>
                </a:solidFill>
                <a:latin typeface="Times New Roman" panose="02020603050405020304" pitchFamily="18" charset="0"/>
              </a:rPr>
              <a:t>vysokofrekvenční, foukavý, dekrescendový, nejlépe slyšitelný ve 3.-4. mzž. vlevo u sterna, i na hrotu, zvýrazní se v předklonu, aortální insuficience- šelest Austina-Flinta na hrotu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pulmonální regurgitace- </a:t>
            </a:r>
            <a:r>
              <a:rPr lang="cs-CZ" altLang="cs-CZ" sz="1900" i="1">
                <a:solidFill>
                  <a:srgbClr val="FFFF66"/>
                </a:solidFill>
                <a:latin typeface="Times New Roman" panose="02020603050405020304" pitchFamily="18" charset="0"/>
              </a:rPr>
              <a:t>podél levého okraje sterna, rozdvojení 2. ozvy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1900" b="1" u="sng">
              <a:solidFill>
                <a:srgbClr val="FFFF66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 u="sng">
                <a:solidFill>
                  <a:srgbClr val="FFFF66"/>
                </a:solidFill>
                <a:latin typeface="Times New Roman" panose="02020603050405020304" pitchFamily="18" charset="0"/>
              </a:rPr>
              <a:t>Štřední diastolické šelesty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 u="sng">
                <a:solidFill>
                  <a:srgbClr val="FFFF66"/>
                </a:solidFill>
                <a:latin typeface="Times New Roman" panose="02020603050405020304" pitchFamily="18" charset="0"/>
              </a:rPr>
              <a:t>mitrální stenóza-</a:t>
            </a: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1900" i="1">
                <a:solidFill>
                  <a:srgbClr val="FFFF66"/>
                </a:solidFill>
                <a:latin typeface="Times New Roman" panose="02020603050405020304" pitchFamily="18" charset="0"/>
              </a:rPr>
              <a:t>po otevíracím kliknutí, zvýrazní se na levém boku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Trikuspid.stenóza- </a:t>
            </a:r>
            <a:r>
              <a:rPr lang="cs-CZ" altLang="cs-CZ" sz="1900" i="1">
                <a:solidFill>
                  <a:srgbClr val="FFFF66"/>
                </a:solidFill>
                <a:latin typeface="Times New Roman" panose="02020603050405020304" pitchFamily="18" charset="0"/>
              </a:rPr>
              <a:t>levý dol okraj sterna, hlučnější v inspiriu zkrat septa síní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1900" b="1">
              <a:solidFill>
                <a:srgbClr val="FFFF66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1900" b="1">
              <a:solidFill>
                <a:srgbClr val="FFFF66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 u="sng">
                <a:solidFill>
                  <a:srgbClr val="FFFF66"/>
                </a:solidFill>
                <a:latin typeface="Times New Roman" panose="02020603050405020304" pitchFamily="18" charset="0"/>
              </a:rPr>
              <a:t>Kontinuální šelesty</a:t>
            </a: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 - ductus arteriosus patens- ve 3.-4. mzž. vlevo u sterna, nehlučný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aortopulmonální okénko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Perikardiální třecí šelest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při suché (!!!) perikarditidě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většinou škrabavý, řezavý charakter, mačkání papíru, vysoká frekvence a výška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tlakem fonendoskopu lze zesílit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900" b="1">
                <a:solidFill>
                  <a:srgbClr val="FFFF66"/>
                </a:solidFill>
                <a:latin typeface="Times New Roman" panose="02020603050405020304" pitchFamily="18" charset="0"/>
              </a:rPr>
              <a:t>slyšíme při zastavení dechu !!!!! x pleurální třecí šelest jen s dechem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903"/>
    </mc:Choice>
    <mc:Fallback xmlns="">
      <p:transition spd="slow" advTm="52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>
                <a:solidFill>
                  <a:srgbClr val="FFCC00"/>
                </a:solidFill>
              </a:rPr>
              <a:t>Automacie</a:t>
            </a:r>
            <a:r>
              <a:rPr lang="cs-CZ" altLang="cs-CZ">
                <a:solidFill>
                  <a:srgbClr val="FFCC00"/>
                </a:solidFill>
              </a:rPr>
              <a:t> elektrického převodního systému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30700" y="1600200"/>
            <a:ext cx="4356100" cy="4525963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4000" b="1">
                <a:solidFill>
                  <a:srgbClr val="FFFF00"/>
                </a:solidFill>
              </a:rPr>
              <a:t>50-90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3600">
                <a:solidFill>
                  <a:srgbClr val="FFFF00"/>
                </a:solidFill>
              </a:rPr>
              <a:t>40-50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00"/>
                </a:solidFill>
              </a:rPr>
              <a:t>30-40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>
                <a:solidFill>
                  <a:srgbClr val="FFFF00"/>
                </a:solidFill>
              </a:rPr>
              <a:t>&lt;30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>
              <a:solidFill>
                <a:srgbClr val="FFFF00"/>
              </a:solidFill>
            </a:endParaRPr>
          </a:p>
        </p:txBody>
      </p:sp>
      <p:pic>
        <p:nvPicPr>
          <p:cNvPr id="124932" name="Picture 4" descr="heart prevodnisyst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362200"/>
            <a:ext cx="3886200" cy="330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4933" name="Line 5"/>
          <p:cNvSpPr>
            <a:spLocks noChangeShapeType="1"/>
          </p:cNvSpPr>
          <p:nvPr/>
        </p:nvSpPr>
        <p:spPr bwMode="auto">
          <a:xfrm flipH="1">
            <a:off x="1371600" y="2514600"/>
            <a:ext cx="3048000" cy="12192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4934" name="Line 6"/>
          <p:cNvSpPr>
            <a:spLocks noChangeShapeType="1"/>
          </p:cNvSpPr>
          <p:nvPr/>
        </p:nvSpPr>
        <p:spPr bwMode="auto">
          <a:xfrm flipH="1">
            <a:off x="1524000" y="3505200"/>
            <a:ext cx="2895600" cy="7620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4935" name="Line 7"/>
          <p:cNvSpPr>
            <a:spLocks noChangeShapeType="1"/>
          </p:cNvSpPr>
          <p:nvPr/>
        </p:nvSpPr>
        <p:spPr bwMode="auto">
          <a:xfrm flipH="1" flipV="1">
            <a:off x="2057400" y="4267200"/>
            <a:ext cx="2362200" cy="3810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4936" name="Line 8"/>
          <p:cNvSpPr>
            <a:spLocks noChangeShapeType="1"/>
          </p:cNvSpPr>
          <p:nvPr/>
        </p:nvSpPr>
        <p:spPr bwMode="auto">
          <a:xfrm>
            <a:off x="2819400" y="4876800"/>
            <a:ext cx="1447800" cy="60960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4937" name="Text Box 9"/>
          <p:cNvSpPr txBox="1">
            <a:spLocks noChangeArrowheads="1"/>
          </p:cNvSpPr>
          <p:nvPr/>
        </p:nvSpPr>
        <p:spPr bwMode="auto">
          <a:xfrm>
            <a:off x="6172200" y="3505200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>
                <a:solidFill>
                  <a:srgbClr val="FFFF00"/>
                </a:solidFill>
              </a:rPr>
              <a:t>Frekvence/min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5655"/>
    </mc:Choice>
    <mc:Fallback xmlns="">
      <p:transition spd="slow" advTm="3656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FFCC00"/>
                </a:solidFill>
              </a:rPr>
              <a:t>Čím je ovlivněn SA a AV uzel?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z="2800" b="1">
                <a:solidFill>
                  <a:srgbClr val="FFCC00"/>
                </a:solidFill>
              </a:rPr>
              <a:t>SA uzel 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2800">
                <a:solidFill>
                  <a:srgbClr val="FFFF00"/>
                </a:solidFill>
              </a:rPr>
              <a:t>		</a:t>
            </a:r>
            <a:r>
              <a:rPr lang="cs-CZ" altLang="cs-CZ" sz="2800" u="sng">
                <a:solidFill>
                  <a:srgbClr val="FFFF00"/>
                </a:solidFill>
              </a:rPr>
              <a:t>sympatikus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2800" b="1">
                <a:solidFill>
                  <a:srgbClr val="FFFF00"/>
                </a:solidFill>
              </a:rPr>
              <a:t>		</a:t>
            </a:r>
            <a:r>
              <a:rPr lang="cs-CZ" altLang="cs-CZ" sz="2800">
                <a:solidFill>
                  <a:srgbClr val="FFFF00"/>
                </a:solidFill>
              </a:rPr>
              <a:t>náplň P síně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2800">
                <a:solidFill>
                  <a:srgbClr val="FFFF00"/>
                </a:solidFill>
              </a:rPr>
              <a:t>		metabolické abnormity(K+, Ca</a:t>
            </a:r>
            <a:r>
              <a:rPr lang="cs-CZ" altLang="cs-CZ" sz="2800" baseline="30000">
                <a:solidFill>
                  <a:srgbClr val="FFFF00"/>
                </a:solidFill>
              </a:rPr>
              <a:t>2</a:t>
            </a:r>
            <a:r>
              <a:rPr lang="cs-CZ" altLang="cs-CZ" sz="2800">
                <a:solidFill>
                  <a:srgbClr val="FFFF00"/>
                </a:solidFill>
              </a:rPr>
              <a:t>+…)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2800">
                <a:solidFill>
                  <a:srgbClr val="FFFF00"/>
                </a:solidFill>
              </a:rPr>
              <a:t>		tělesná teplota…</a:t>
            </a:r>
          </a:p>
          <a:p>
            <a:r>
              <a:rPr lang="cs-CZ" altLang="cs-CZ" sz="2800" b="1">
                <a:solidFill>
                  <a:srgbClr val="FFCC00"/>
                </a:solidFill>
              </a:rPr>
              <a:t>AV uzel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2800">
                <a:solidFill>
                  <a:srgbClr val="FFFF00"/>
                </a:solidFill>
              </a:rPr>
              <a:t>		</a:t>
            </a:r>
            <a:r>
              <a:rPr lang="cs-CZ" altLang="cs-CZ" sz="2800" u="sng">
                <a:solidFill>
                  <a:srgbClr val="FFFF00"/>
                </a:solidFill>
              </a:rPr>
              <a:t>parasympatikus</a:t>
            </a:r>
            <a:r>
              <a:rPr lang="cs-CZ" altLang="cs-CZ" sz="2800">
                <a:solidFill>
                  <a:srgbClr val="FFFF00"/>
                </a:solidFill>
              </a:rPr>
              <a:t> (n. vagus)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2800">
                <a:solidFill>
                  <a:srgbClr val="FFFF00"/>
                </a:solidFill>
              </a:rPr>
              <a:t>		</a:t>
            </a:r>
            <a:r>
              <a:rPr lang="cs-CZ" altLang="cs-CZ" sz="2400">
                <a:solidFill>
                  <a:srgbClr val="FFFF00"/>
                </a:solidFill>
              </a:rPr>
              <a:t>metabolické abnormity, teplota těla, ischemie...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66"/>
    </mc:Choice>
    <mc:Fallback xmlns="">
      <p:transition spd="slow" advTm="366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400" b="1" u="sng">
                <a:solidFill>
                  <a:srgbClr val="FFFF66"/>
                </a:solidFill>
                <a:latin typeface="Times New Roman" panose="02020603050405020304" pitchFamily="18" charset="0"/>
              </a:rPr>
              <a:t>Poklep</a:t>
            </a: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</a:rPr>
              <a:t>: </a:t>
            </a:r>
          </a:p>
          <a:p>
            <a:pPr>
              <a:lnSpc>
                <a:spcPct val="90000"/>
              </a:lnSpc>
            </a:pP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</a:rPr>
              <a:t>- </a:t>
            </a:r>
            <a:r>
              <a:rPr lang="cs-CZ" altLang="cs-CZ" sz="2400">
                <a:solidFill>
                  <a:srgbClr val="FFFF66"/>
                </a:solidFill>
                <a:latin typeface="Times New Roman" panose="02020603050405020304" pitchFamily="18" charset="0"/>
              </a:rPr>
              <a:t>přímý - nepřímý poklep jasný- </a:t>
            </a:r>
          </a:p>
          <a:p>
            <a:pPr>
              <a:lnSpc>
                <a:spcPct val="90000"/>
              </a:lnSpc>
            </a:pPr>
            <a:r>
              <a:rPr lang="cs-CZ" altLang="cs-CZ" sz="2400">
                <a:solidFill>
                  <a:srgbClr val="FFFF66"/>
                </a:solidFill>
                <a:latin typeface="Times New Roman" panose="02020603050405020304" pitchFamily="18" charset="0"/>
              </a:rPr>
              <a:t>poklep zkrácený- ¯ 	vzdušnost (infiltrace plicní tkáně)</a:t>
            </a:r>
          </a:p>
          <a:p>
            <a:pPr>
              <a:lnSpc>
                <a:spcPct val="90000"/>
              </a:lnSpc>
            </a:pPr>
            <a:r>
              <a:rPr lang="cs-CZ" altLang="cs-CZ" sz="2400">
                <a:solidFill>
                  <a:srgbClr val="FFFF66"/>
                </a:solidFill>
                <a:latin typeface="Times New Roman" panose="02020603050405020304" pitchFamily="18" charset="0"/>
              </a:rPr>
              <a:t>poklep temný- 	0 vzduch (nad pleurálním výpotkem)</a:t>
            </a:r>
          </a:p>
          <a:p>
            <a:pPr>
              <a:lnSpc>
                <a:spcPct val="90000"/>
              </a:lnSpc>
            </a:pPr>
            <a:r>
              <a:rPr lang="cs-CZ" altLang="cs-CZ" sz="2400">
                <a:solidFill>
                  <a:srgbClr val="FFFF66"/>
                </a:solidFill>
                <a:latin typeface="Times New Roman" panose="02020603050405020304" pitchFamily="18" charset="0"/>
              </a:rPr>
              <a:t>poklep hypersonorní- vzdušnost (plicní emfysem)</a:t>
            </a:r>
          </a:p>
          <a:p>
            <a:pPr>
              <a:lnSpc>
                <a:spcPct val="90000"/>
              </a:lnSpc>
            </a:pPr>
            <a:r>
              <a:rPr lang="cs-CZ" altLang="cs-CZ" sz="2400">
                <a:solidFill>
                  <a:srgbClr val="FFFF66"/>
                </a:solidFill>
                <a:latin typeface="Times New Roman" panose="02020603050405020304" pitchFamily="18" charset="0"/>
              </a:rPr>
              <a:t>poklep bubínkový- 	pod stěnou jen vzduch (pneumotorax),</a:t>
            </a:r>
          </a:p>
          <a:p>
            <a:pPr>
              <a:lnSpc>
                <a:spcPct val="90000"/>
              </a:lnSpc>
            </a:pPr>
            <a:r>
              <a:rPr lang="cs-CZ" altLang="cs-CZ" sz="2400">
                <a:solidFill>
                  <a:srgbClr val="FFFF66"/>
                </a:solidFill>
                <a:latin typeface="Times New Roman" panose="02020603050405020304" pitchFamily="18" charset="0"/>
              </a:rPr>
              <a:t>diferencovaně bubínkový- normální břicho</a:t>
            </a:r>
          </a:p>
          <a:p>
            <a:pPr>
              <a:lnSpc>
                <a:spcPct val="90000"/>
              </a:lnSpc>
            </a:pPr>
            <a:r>
              <a:rPr lang="cs-CZ" altLang="cs-CZ" sz="2400">
                <a:solidFill>
                  <a:srgbClr val="FFFF66"/>
                </a:solidFill>
                <a:latin typeface="Times New Roman" panose="02020603050405020304" pitchFamily="18" charset="0"/>
              </a:rPr>
              <a:t>- srovnávací       - topografický</a:t>
            </a:r>
          </a:p>
          <a:p>
            <a:pPr>
              <a:lnSpc>
                <a:spcPct val="90000"/>
              </a:lnSpc>
            </a:pPr>
            <a:r>
              <a:rPr lang="cs-CZ" altLang="cs-CZ" sz="2400" b="1" u="sng">
                <a:solidFill>
                  <a:srgbClr val="FFFF66"/>
                </a:solidFill>
                <a:latin typeface="Times New Roman" panose="02020603050405020304" pitchFamily="18" charset="0"/>
              </a:rPr>
              <a:t>Poslech: -</a:t>
            </a: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</a:rPr>
              <a:t> přímý</a:t>
            </a:r>
          </a:p>
          <a:p>
            <a:pPr>
              <a:lnSpc>
                <a:spcPct val="90000"/>
              </a:lnSpc>
            </a:pP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</a:rPr>
              <a:t>- </a:t>
            </a:r>
            <a:r>
              <a:rPr lang="cs-CZ" altLang="cs-CZ" sz="2400">
                <a:solidFill>
                  <a:srgbClr val="FFFF66"/>
                </a:solidFill>
                <a:latin typeface="Times New Roman" panose="02020603050405020304" pitchFamily="18" charset="0"/>
              </a:rPr>
              <a:t>nepřímý: -  vedlejší dých.šelesty - normálně sklípkové + čisté</a:t>
            </a:r>
          </a:p>
          <a:p>
            <a:pPr>
              <a:lnSpc>
                <a:spcPct val="90000"/>
              </a:lnSpc>
            </a:pPr>
            <a:r>
              <a:rPr lang="cs-CZ" altLang="cs-CZ" sz="2400">
                <a:solidFill>
                  <a:srgbClr val="FFFF66"/>
                </a:solidFill>
                <a:latin typeface="Times New Roman" panose="02020603050405020304" pitchFamily="18" charset="0"/>
              </a:rPr>
              <a:t>patologie: zostřené, oslabené, s prodlouženým výdechem, trubicové</a:t>
            </a:r>
          </a:p>
          <a:p>
            <a:pPr>
              <a:lnSpc>
                <a:spcPct val="90000"/>
              </a:lnSpc>
            </a:pPr>
            <a:r>
              <a:rPr lang="cs-CZ" altLang="cs-CZ" sz="2400">
                <a:solidFill>
                  <a:srgbClr val="FFFF66"/>
                </a:solidFill>
                <a:latin typeface="Times New Roman" panose="02020603050405020304" pitchFamily="18" charset="0"/>
              </a:rPr>
              <a:t>vedlejší fenomény – vlhké  - suché</a:t>
            </a:r>
          </a:p>
          <a:p>
            <a:pPr>
              <a:lnSpc>
                <a:spcPct val="90000"/>
              </a:lnSpc>
            </a:pPr>
            <a:r>
              <a:rPr lang="cs-CZ" altLang="cs-CZ" sz="2400">
                <a:solidFill>
                  <a:srgbClr val="FFFF66"/>
                </a:solidFill>
                <a:latin typeface="Times New Roman" panose="02020603050405020304" pitchFamily="18" charset="0"/>
              </a:rPr>
              <a:t>- srdce- ozvy (2), přídatné zvuky (ozvy, kliky), šelesty</a:t>
            </a:r>
          </a:p>
          <a:p>
            <a:pPr>
              <a:lnSpc>
                <a:spcPct val="90000"/>
              </a:lnSpc>
            </a:pPr>
            <a:r>
              <a:rPr lang="cs-CZ" altLang="cs-CZ" sz="2400">
                <a:solidFill>
                  <a:srgbClr val="FFFF66"/>
                </a:solidFill>
                <a:latin typeface="Times New Roman" panose="02020603050405020304" pitchFamily="18" charset="0"/>
              </a:rPr>
              <a:t>- tepny- šelesty</a:t>
            </a:r>
          </a:p>
          <a:p>
            <a:pPr>
              <a:lnSpc>
                <a:spcPct val="90000"/>
              </a:lnSpc>
            </a:pPr>
            <a:r>
              <a:rPr lang="cs-CZ" altLang="cs-CZ" sz="2400">
                <a:solidFill>
                  <a:srgbClr val="FFFF66"/>
                </a:solidFill>
                <a:latin typeface="Times New Roman" panose="02020603050405020304" pitchFamily="18" charset="0"/>
              </a:rPr>
              <a:t>- břicho- přelévání cca 15/min: - ­ obstrukční ileus - paralytický ileus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757"/>
    </mc:Choice>
    <mc:Fallback xmlns="">
      <p:transition spd="slow" advTm="647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609600"/>
          </a:xfrm>
          <a:solidFill>
            <a:schemeClr val="folHlink">
              <a:alpha val="50000"/>
            </a:schemeClr>
          </a:solidFill>
          <a:ln/>
        </p:spPr>
        <p:txBody>
          <a:bodyPr/>
          <a:lstStyle/>
          <a:p>
            <a:r>
              <a:rPr lang="cs-CZ" altLang="cs-CZ"/>
              <a:t>Srdeční cyklus dle EKG</a:t>
            </a:r>
          </a:p>
        </p:txBody>
      </p:sp>
      <p:pic>
        <p:nvPicPr>
          <p:cNvPr id="128003" name="Picture 3" descr="interval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62000"/>
            <a:ext cx="6019800" cy="595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04" name="Text Box 4"/>
          <p:cNvSpPr txBox="1">
            <a:spLocks noChangeArrowheads="1"/>
          </p:cNvSpPr>
          <p:nvPr/>
        </p:nvSpPr>
        <p:spPr bwMode="auto">
          <a:xfrm>
            <a:off x="685800" y="1981200"/>
            <a:ext cx="2362200" cy="466725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>
                <a:solidFill>
                  <a:srgbClr val="CC0000"/>
                </a:solidFill>
                <a:latin typeface="Times New Roman" panose="02020603050405020304" pitchFamily="18" charset="0"/>
              </a:rPr>
              <a:t>Depolarizace síní</a:t>
            </a:r>
          </a:p>
        </p:txBody>
      </p:sp>
      <p:sp>
        <p:nvSpPr>
          <p:cNvPr id="128005" name="Text Box 5"/>
          <p:cNvSpPr txBox="1">
            <a:spLocks noChangeArrowheads="1"/>
          </p:cNvSpPr>
          <p:nvPr/>
        </p:nvSpPr>
        <p:spPr bwMode="auto">
          <a:xfrm>
            <a:off x="3200400" y="5867400"/>
            <a:ext cx="2362200" cy="466725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>
                <a:solidFill>
                  <a:srgbClr val="CC0000"/>
                </a:solidFill>
                <a:latin typeface="Times New Roman" panose="02020603050405020304" pitchFamily="18" charset="0"/>
              </a:rPr>
              <a:t>Repolarizace síní</a:t>
            </a:r>
          </a:p>
        </p:txBody>
      </p:sp>
      <p:sp>
        <p:nvSpPr>
          <p:cNvPr id="128006" name="Text Box 6"/>
          <p:cNvSpPr txBox="1">
            <a:spLocks noChangeArrowheads="1"/>
          </p:cNvSpPr>
          <p:nvPr/>
        </p:nvSpPr>
        <p:spPr bwMode="auto">
          <a:xfrm>
            <a:off x="4800600" y="1295400"/>
            <a:ext cx="2819400" cy="466725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>
                <a:solidFill>
                  <a:srgbClr val="CC0000"/>
                </a:solidFill>
                <a:latin typeface="Times New Roman" panose="02020603050405020304" pitchFamily="18" charset="0"/>
              </a:rPr>
              <a:t>Depolarizace komor</a:t>
            </a:r>
          </a:p>
        </p:txBody>
      </p:sp>
      <p:sp>
        <p:nvSpPr>
          <p:cNvPr id="128007" name="Text Box 7"/>
          <p:cNvSpPr txBox="1">
            <a:spLocks noChangeArrowheads="1"/>
          </p:cNvSpPr>
          <p:nvPr/>
        </p:nvSpPr>
        <p:spPr bwMode="auto">
          <a:xfrm>
            <a:off x="5867400" y="2895600"/>
            <a:ext cx="2819400" cy="466725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>
                <a:solidFill>
                  <a:srgbClr val="CC0000"/>
                </a:solidFill>
                <a:latin typeface="Times New Roman" panose="02020603050405020304" pitchFamily="18" charset="0"/>
              </a:rPr>
              <a:t>Repolarizace komor</a:t>
            </a:r>
          </a:p>
        </p:txBody>
      </p:sp>
      <p:sp>
        <p:nvSpPr>
          <p:cNvPr id="128008" name="AutoShape 8"/>
          <p:cNvSpPr>
            <a:spLocks noChangeArrowheads="1"/>
          </p:cNvSpPr>
          <p:nvPr/>
        </p:nvSpPr>
        <p:spPr bwMode="auto">
          <a:xfrm>
            <a:off x="2590800" y="2438400"/>
            <a:ext cx="762000" cy="1752600"/>
          </a:xfrm>
          <a:prstGeom prst="downArrow">
            <a:avLst>
              <a:gd name="adj1" fmla="val 50000"/>
              <a:gd name="adj2" fmla="val 57500"/>
            </a:avLst>
          </a:prstGeom>
          <a:solidFill>
            <a:srgbClr val="C0C0C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28009" name="AutoShape 9"/>
          <p:cNvSpPr>
            <a:spLocks noChangeArrowheads="1"/>
          </p:cNvSpPr>
          <p:nvPr/>
        </p:nvSpPr>
        <p:spPr bwMode="auto">
          <a:xfrm>
            <a:off x="4191000" y="1371600"/>
            <a:ext cx="762000" cy="1752600"/>
          </a:xfrm>
          <a:prstGeom prst="downArrow">
            <a:avLst>
              <a:gd name="adj1" fmla="val 50000"/>
              <a:gd name="adj2" fmla="val 57500"/>
            </a:avLst>
          </a:prstGeom>
          <a:solidFill>
            <a:srgbClr val="C0C0C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28010" name="AutoShape 10"/>
          <p:cNvSpPr>
            <a:spLocks noChangeArrowheads="1"/>
          </p:cNvSpPr>
          <p:nvPr/>
        </p:nvSpPr>
        <p:spPr bwMode="auto">
          <a:xfrm>
            <a:off x="4114800" y="5410200"/>
            <a:ext cx="685800" cy="457200"/>
          </a:xfrm>
          <a:prstGeom prst="upArrow">
            <a:avLst>
              <a:gd name="adj1" fmla="val 50000"/>
              <a:gd name="adj2" fmla="val 25000"/>
            </a:avLst>
          </a:prstGeom>
          <a:solidFill>
            <a:schemeClr val="folHlink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28011" name="AutoShape 11"/>
          <p:cNvSpPr>
            <a:spLocks noChangeArrowheads="1"/>
          </p:cNvSpPr>
          <p:nvPr/>
        </p:nvSpPr>
        <p:spPr bwMode="auto">
          <a:xfrm>
            <a:off x="5943600" y="3352800"/>
            <a:ext cx="533400" cy="685800"/>
          </a:xfrm>
          <a:prstGeom prst="downArrow">
            <a:avLst>
              <a:gd name="adj1" fmla="val 50000"/>
              <a:gd name="adj2" fmla="val 32143"/>
            </a:avLst>
          </a:prstGeom>
          <a:solidFill>
            <a:srgbClr val="C0C0C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48"/>
    </mc:Choice>
    <mc:Fallback xmlns="">
      <p:transition spd="slow" advTm="297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cs-CZ" altLang="cs-CZ" b="1">
                <a:solidFill>
                  <a:srgbClr val="CC0000"/>
                </a:solidFill>
              </a:rPr>
              <a:t>Intervaly</a:t>
            </a:r>
          </a:p>
        </p:txBody>
      </p:sp>
      <p:pic>
        <p:nvPicPr>
          <p:cNvPr id="129027" name="Picture 3" descr="in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6477000" cy="421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9028" name="Text Box 4"/>
          <p:cNvSpPr txBox="1">
            <a:spLocks noChangeArrowheads="1"/>
          </p:cNvSpPr>
          <p:nvPr/>
        </p:nvSpPr>
        <p:spPr bwMode="auto">
          <a:xfrm>
            <a:off x="6400800" y="1524000"/>
            <a:ext cx="2743200" cy="3752850"/>
          </a:xfrm>
          <a:prstGeom prst="rect">
            <a:avLst/>
          </a:prstGeom>
          <a:solidFill>
            <a:srgbClr val="FFFF99"/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>
                <a:solidFill>
                  <a:srgbClr val="CC0000"/>
                </a:solidFill>
              </a:rPr>
              <a:t>(P &lt; 120 ms)</a:t>
            </a:r>
          </a:p>
          <a:p>
            <a:pPr>
              <a:spcBef>
                <a:spcPct val="50000"/>
              </a:spcBef>
            </a:pPr>
            <a:endParaRPr lang="cs-CZ" altLang="cs-CZ" sz="2400">
              <a:solidFill>
                <a:srgbClr val="CC0000"/>
              </a:solidFill>
            </a:endParaRPr>
          </a:p>
          <a:p>
            <a:pPr>
              <a:spcBef>
                <a:spcPct val="50000"/>
              </a:spcBef>
            </a:pPr>
            <a:r>
              <a:rPr lang="cs-CZ" altLang="cs-CZ" sz="2400">
                <a:solidFill>
                  <a:srgbClr val="CC0000"/>
                </a:solidFill>
              </a:rPr>
              <a:t>PR 120-200 ms</a:t>
            </a:r>
          </a:p>
          <a:p>
            <a:pPr>
              <a:spcBef>
                <a:spcPct val="50000"/>
              </a:spcBef>
            </a:pPr>
            <a:endParaRPr lang="cs-CZ" altLang="cs-CZ" sz="2400">
              <a:solidFill>
                <a:srgbClr val="CC0000"/>
              </a:solidFill>
            </a:endParaRPr>
          </a:p>
          <a:p>
            <a:pPr>
              <a:spcBef>
                <a:spcPct val="50000"/>
              </a:spcBef>
            </a:pPr>
            <a:r>
              <a:rPr lang="cs-CZ" altLang="cs-CZ" sz="2400">
                <a:solidFill>
                  <a:srgbClr val="CC0000"/>
                </a:solidFill>
              </a:rPr>
              <a:t>QRS &lt;100-120ms</a:t>
            </a:r>
          </a:p>
          <a:p>
            <a:pPr>
              <a:spcBef>
                <a:spcPct val="50000"/>
              </a:spcBef>
            </a:pPr>
            <a:endParaRPr lang="cs-CZ" altLang="cs-CZ" sz="2400">
              <a:solidFill>
                <a:srgbClr val="CC0000"/>
              </a:solidFill>
            </a:endParaRPr>
          </a:p>
          <a:p>
            <a:pPr>
              <a:spcBef>
                <a:spcPct val="50000"/>
              </a:spcBef>
            </a:pPr>
            <a:r>
              <a:rPr lang="cs-CZ" altLang="cs-CZ" sz="2400">
                <a:solidFill>
                  <a:srgbClr val="CC0000"/>
                </a:solidFill>
              </a:rPr>
              <a:t>QT 440-460ms</a:t>
            </a:r>
          </a:p>
        </p:txBody>
      </p:sp>
      <p:sp>
        <p:nvSpPr>
          <p:cNvPr id="129029" name="Text Box 5"/>
          <p:cNvSpPr txBox="1">
            <a:spLocks noChangeArrowheads="1"/>
          </p:cNvSpPr>
          <p:nvPr/>
        </p:nvSpPr>
        <p:spPr bwMode="auto">
          <a:xfrm>
            <a:off x="381000" y="5638800"/>
            <a:ext cx="57150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 b="1">
                <a:solidFill>
                  <a:srgbClr val="FFFF00"/>
                </a:solidFill>
              </a:rPr>
              <a:t>Rychlost posunu papíru 25 mm/s</a:t>
            </a:r>
          </a:p>
          <a:p>
            <a:pPr>
              <a:spcBef>
                <a:spcPct val="50000"/>
              </a:spcBef>
            </a:pPr>
            <a:r>
              <a:rPr lang="cs-CZ" altLang="cs-CZ" sz="2400">
                <a:solidFill>
                  <a:srgbClr val="FFFF00"/>
                </a:solidFill>
              </a:rPr>
              <a:t>POZOR: někdy 50mm/s !!</a:t>
            </a:r>
          </a:p>
        </p:txBody>
      </p:sp>
      <p:sp>
        <p:nvSpPr>
          <p:cNvPr id="129030" name="AutoShape 6"/>
          <p:cNvSpPr>
            <a:spLocks noChangeArrowheads="1"/>
          </p:cNvSpPr>
          <p:nvPr/>
        </p:nvSpPr>
        <p:spPr bwMode="auto">
          <a:xfrm>
            <a:off x="0" y="4953000"/>
            <a:ext cx="381000" cy="457200"/>
          </a:xfrm>
          <a:prstGeom prst="upArrow">
            <a:avLst>
              <a:gd name="adj1" fmla="val 50000"/>
              <a:gd name="adj2" fmla="val 3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29031" name="Line 7"/>
          <p:cNvSpPr>
            <a:spLocks noChangeShapeType="1"/>
          </p:cNvSpPr>
          <p:nvPr/>
        </p:nvSpPr>
        <p:spPr bwMode="auto">
          <a:xfrm>
            <a:off x="8763000" y="1676400"/>
            <a:ext cx="0" cy="2895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9032" name="Rectangle 8"/>
          <p:cNvSpPr>
            <a:spLocks noChangeArrowheads="1"/>
          </p:cNvSpPr>
          <p:nvPr/>
        </p:nvSpPr>
        <p:spPr bwMode="auto">
          <a:xfrm>
            <a:off x="8686800" y="4724400"/>
            <a:ext cx="152400" cy="152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53"/>
    </mc:Choice>
    <mc:Fallback xmlns="">
      <p:transition spd="slow" advTm="39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FFCC00"/>
                </a:solidFill>
              </a:rPr>
              <a:t>Pravidlo (konsensus)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Směřuje-li el. proud k elektrodě, je výchylka pozitivní (nad izoel. linií)</a:t>
            </a:r>
          </a:p>
          <a:p>
            <a:endParaRPr lang="cs-CZ" altLang="cs-CZ">
              <a:solidFill>
                <a:srgbClr val="FFFF00"/>
              </a:solidFill>
            </a:endParaRPr>
          </a:p>
          <a:p>
            <a:r>
              <a:rPr lang="cs-CZ" altLang="cs-CZ">
                <a:solidFill>
                  <a:srgbClr val="FFFF00"/>
                </a:solidFill>
              </a:rPr>
              <a:t>Vzdaluje-li se el. proud od elektrody, je výchylka negativní (pod izoel. linií)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62"/>
    </mc:Choice>
    <mc:Fallback xmlns="">
      <p:transition spd="slow" advTm="114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447800"/>
          </a:xfrm>
        </p:spPr>
        <p:txBody>
          <a:bodyPr/>
          <a:lstStyle/>
          <a:p>
            <a:r>
              <a:rPr lang="cs-CZ" altLang="cs-CZ">
                <a:solidFill>
                  <a:srgbClr val="FFCC00"/>
                </a:solidFill>
              </a:rPr>
              <a:t>Hrudní svody</a:t>
            </a:r>
            <a:br>
              <a:rPr lang="cs-CZ" altLang="cs-CZ">
                <a:solidFill>
                  <a:srgbClr val="FFCC00"/>
                </a:solidFill>
              </a:rPr>
            </a:br>
            <a:r>
              <a:rPr lang="cs-CZ" altLang="cs-CZ" sz="3600">
                <a:solidFill>
                  <a:srgbClr val="FFCC00"/>
                </a:solidFill>
              </a:rPr>
              <a:t>„transversální“ rovina</a:t>
            </a:r>
          </a:p>
        </p:txBody>
      </p:sp>
      <p:pic>
        <p:nvPicPr>
          <p:cNvPr id="132099" name="Picture 3" descr="precord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5181600" cy="354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00" name="Picture 4" descr="hrudn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962400"/>
            <a:ext cx="3276600" cy="285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854"/>
    </mc:Choice>
    <mc:Fallback xmlns="">
      <p:transition spd="slow" advTm="368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447800"/>
          </a:xfrm>
        </p:spPr>
        <p:txBody>
          <a:bodyPr/>
          <a:lstStyle/>
          <a:p>
            <a:r>
              <a:rPr lang="cs-CZ" altLang="cs-CZ">
                <a:solidFill>
                  <a:srgbClr val="FFCC00"/>
                </a:solidFill>
              </a:rPr>
              <a:t>Hrudní svody</a:t>
            </a:r>
            <a:br>
              <a:rPr lang="cs-CZ" altLang="cs-CZ">
                <a:solidFill>
                  <a:srgbClr val="FFCC00"/>
                </a:solidFill>
              </a:rPr>
            </a:br>
            <a:r>
              <a:rPr lang="cs-CZ" altLang="cs-CZ" sz="2000">
                <a:solidFill>
                  <a:srgbClr val="FFCC00"/>
                </a:solidFill>
              </a:rPr>
              <a:t>osa v transversální rovině – méně důležité</a:t>
            </a:r>
          </a:p>
        </p:txBody>
      </p:sp>
      <p:pic>
        <p:nvPicPr>
          <p:cNvPr id="133123" name="Picture 3" descr="norm ek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7772400" cy="431482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33124" name="Text Box 4"/>
          <p:cNvSpPr txBox="1">
            <a:spLocks noChangeArrowheads="1"/>
          </p:cNvSpPr>
          <p:nvPr/>
        </p:nvSpPr>
        <p:spPr bwMode="auto">
          <a:xfrm>
            <a:off x="4343400" y="3733800"/>
            <a:ext cx="1143000" cy="457200"/>
          </a:xfrm>
          <a:prstGeom prst="rect">
            <a:avLst/>
          </a:prstGeom>
          <a:solidFill>
            <a:schemeClr val="folHlink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s-CZ" altLang="cs-CZ" sz="2400">
              <a:latin typeface="Times New Roman" panose="02020603050405020304" pitchFamily="18" charset="0"/>
            </a:endParaRPr>
          </a:p>
        </p:txBody>
      </p:sp>
      <p:sp>
        <p:nvSpPr>
          <p:cNvPr id="133125" name="Text Box 5"/>
          <p:cNvSpPr txBox="1">
            <a:spLocks noChangeArrowheads="1"/>
          </p:cNvSpPr>
          <p:nvPr/>
        </p:nvSpPr>
        <p:spPr bwMode="auto">
          <a:xfrm>
            <a:off x="6172200" y="1905000"/>
            <a:ext cx="1143000" cy="457200"/>
          </a:xfrm>
          <a:prstGeom prst="rect">
            <a:avLst/>
          </a:prstGeom>
          <a:solidFill>
            <a:schemeClr val="folHlink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s-CZ" altLang="cs-CZ" sz="2400">
              <a:latin typeface="Times New Roman" panose="02020603050405020304" pitchFamily="18" charset="0"/>
            </a:endParaRPr>
          </a:p>
        </p:txBody>
      </p:sp>
      <p:sp>
        <p:nvSpPr>
          <p:cNvPr id="133126" name="Text Box 6"/>
          <p:cNvSpPr txBox="1">
            <a:spLocks noChangeArrowheads="1"/>
          </p:cNvSpPr>
          <p:nvPr/>
        </p:nvSpPr>
        <p:spPr bwMode="auto">
          <a:xfrm>
            <a:off x="3429000" y="5943600"/>
            <a:ext cx="3886200" cy="4572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>
                <a:latin typeface="Times New Roman" panose="02020603050405020304" pitchFamily="18" charset="0"/>
              </a:rPr>
              <a:t>přechodová zóna V4/V5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767"/>
    </mc:Choice>
    <mc:Fallback xmlns="">
      <p:transition spd="slow" advTm="147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cs-CZ" altLang="cs-CZ">
                <a:solidFill>
                  <a:srgbClr val="FFCC00"/>
                </a:solidFill>
              </a:rPr>
              <a:t>Vlna P</a:t>
            </a:r>
          </a:p>
        </p:txBody>
      </p:sp>
      <p:pic>
        <p:nvPicPr>
          <p:cNvPr id="136195" name="Picture 3" descr="trac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301750"/>
            <a:ext cx="7315200" cy="555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196" name="Text Box 4"/>
          <p:cNvSpPr txBox="1">
            <a:spLocks noChangeArrowheads="1"/>
          </p:cNvSpPr>
          <p:nvPr/>
        </p:nvSpPr>
        <p:spPr bwMode="auto">
          <a:xfrm>
            <a:off x="827088" y="4210050"/>
            <a:ext cx="3717925" cy="2647950"/>
          </a:xfrm>
          <a:prstGeom prst="rect">
            <a:avLst/>
          </a:prstGeom>
          <a:solidFill>
            <a:srgbClr val="0000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>
                <a:solidFill>
                  <a:srgbClr val="000066"/>
                </a:solidFill>
                <a:latin typeface="Times New Roman" panose="02020603050405020304" pitchFamily="18" charset="0"/>
              </a:rPr>
              <a:t>b</a:t>
            </a:r>
          </a:p>
          <a:p>
            <a:pPr>
              <a:spcBef>
                <a:spcPct val="50000"/>
              </a:spcBef>
            </a:pPr>
            <a:r>
              <a:rPr lang="cs-CZ" altLang="cs-CZ" sz="2400">
                <a:solidFill>
                  <a:srgbClr val="000066"/>
                </a:solidFill>
                <a:latin typeface="Times New Roman" panose="02020603050405020304" pitchFamily="18" charset="0"/>
              </a:rPr>
              <a:t>b</a:t>
            </a:r>
          </a:p>
          <a:p>
            <a:pPr>
              <a:spcBef>
                <a:spcPct val="50000"/>
              </a:spcBef>
            </a:pPr>
            <a:r>
              <a:rPr lang="cs-CZ" altLang="cs-CZ" sz="2400">
                <a:solidFill>
                  <a:srgbClr val="000066"/>
                </a:solidFill>
                <a:latin typeface="Times New Roman" panose="02020603050405020304" pitchFamily="18" charset="0"/>
              </a:rPr>
              <a:t>b</a:t>
            </a:r>
          </a:p>
          <a:p>
            <a:pPr>
              <a:spcBef>
                <a:spcPct val="50000"/>
              </a:spcBef>
            </a:pPr>
            <a:r>
              <a:rPr lang="cs-CZ" altLang="cs-CZ" sz="2400">
                <a:solidFill>
                  <a:srgbClr val="000066"/>
                </a:solidFill>
                <a:latin typeface="Times New Roman" panose="02020603050405020304" pitchFamily="18" charset="0"/>
              </a:rPr>
              <a:t>b</a:t>
            </a:r>
          </a:p>
          <a:p>
            <a:pPr>
              <a:spcBef>
                <a:spcPct val="50000"/>
              </a:spcBef>
            </a:pPr>
            <a:endParaRPr lang="cs-CZ" altLang="cs-CZ" sz="2400">
              <a:solidFill>
                <a:srgbClr val="00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6197" name="AutoShape 5"/>
          <p:cNvSpPr>
            <a:spLocks noChangeArrowheads="1"/>
          </p:cNvSpPr>
          <p:nvPr/>
        </p:nvSpPr>
        <p:spPr bwMode="auto">
          <a:xfrm>
            <a:off x="3962400" y="2057400"/>
            <a:ext cx="381000" cy="990600"/>
          </a:xfrm>
          <a:prstGeom prst="downArrow">
            <a:avLst>
              <a:gd name="adj1" fmla="val 50000"/>
              <a:gd name="adj2" fmla="val 6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682"/>
    </mc:Choice>
    <mc:Fallback xmlns="">
      <p:transition spd="slow" advTm="426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r>
              <a:rPr lang="cs-CZ" altLang="cs-CZ">
                <a:solidFill>
                  <a:srgbClr val="FFCC00"/>
                </a:solidFill>
              </a:rPr>
              <a:t>QRS komplex:</a:t>
            </a:r>
            <a:br>
              <a:rPr lang="cs-CZ" altLang="cs-CZ">
                <a:solidFill>
                  <a:srgbClr val="FFCC00"/>
                </a:solidFill>
              </a:rPr>
            </a:br>
            <a:r>
              <a:rPr lang="cs-CZ" altLang="cs-CZ">
                <a:solidFill>
                  <a:srgbClr val="FFCC00"/>
                </a:solidFill>
              </a:rPr>
              <a:t>Co hledat      Jak popsat</a:t>
            </a:r>
          </a:p>
        </p:txBody>
      </p:sp>
      <p:pic>
        <p:nvPicPr>
          <p:cNvPr id="137219" name="Picture 3" descr="description of QR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038600"/>
            <a:ext cx="2857500" cy="244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220" name="Text Box 4"/>
          <p:cNvSpPr txBox="1">
            <a:spLocks noChangeArrowheads="1"/>
          </p:cNvSpPr>
          <p:nvPr/>
        </p:nvSpPr>
        <p:spPr bwMode="auto">
          <a:xfrm>
            <a:off x="228600" y="2057400"/>
            <a:ext cx="7696200" cy="210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cs-CZ" altLang="cs-CZ" sz="2400">
                <a:solidFill>
                  <a:srgbClr val="FFFF00"/>
                </a:solidFill>
              </a:rPr>
              <a:t>Délka trvání  &lt; 100 ms nebo &gt;100 ms ?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cs-CZ" altLang="cs-CZ" sz="2400">
                <a:solidFill>
                  <a:srgbClr val="FFFF00"/>
                </a:solidFill>
              </a:rPr>
              <a:t>Voltáž (končetinové svody, hrudní svody)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cs-CZ" altLang="cs-CZ" sz="2400">
                <a:solidFill>
                  <a:srgbClr val="FFFF00"/>
                </a:solidFill>
              </a:rPr>
              <a:t>Morfologie: - přítomnost Q kmitu (= &gt;40ms, &gt;1/3R)?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cs-CZ" altLang="cs-CZ" sz="2400">
                <a:solidFill>
                  <a:srgbClr val="FFFF00"/>
                </a:solidFill>
              </a:rPr>
              <a:t>Zdvojení R kmitu?</a:t>
            </a:r>
          </a:p>
        </p:txBody>
      </p:sp>
      <p:sp>
        <p:nvSpPr>
          <p:cNvPr id="137221" name="Text Box 5"/>
          <p:cNvSpPr txBox="1">
            <a:spLocks noChangeArrowheads="1"/>
          </p:cNvSpPr>
          <p:nvPr/>
        </p:nvSpPr>
        <p:spPr bwMode="auto">
          <a:xfrm>
            <a:off x="304800" y="5029200"/>
            <a:ext cx="42672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2400">
                <a:solidFill>
                  <a:srgbClr val="FFFF00"/>
                </a:solidFill>
              </a:rPr>
              <a:t>Jednoduchý popis:</a:t>
            </a:r>
          </a:p>
          <a:p>
            <a:pPr>
              <a:spcBef>
                <a:spcPct val="50000"/>
              </a:spcBef>
            </a:pPr>
            <a:r>
              <a:rPr lang="cs-CZ" altLang="cs-CZ" sz="2400">
                <a:solidFill>
                  <a:srgbClr val="FFFF00"/>
                </a:solidFill>
              </a:rPr>
              <a:t> Velká a malá písmena</a:t>
            </a:r>
          </a:p>
          <a:p>
            <a:pPr>
              <a:spcBef>
                <a:spcPct val="50000"/>
              </a:spcBef>
            </a:pPr>
            <a:r>
              <a:rPr lang="cs-CZ" altLang="cs-CZ" sz="2400">
                <a:solidFill>
                  <a:srgbClr val="FFFF00"/>
                </a:solidFill>
              </a:rPr>
              <a:t>	např. qRs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36"/>
    </mc:Choice>
    <mc:Fallback xmlns="">
      <p:transition spd="slow" advTm="186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137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37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7221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cs-CZ" altLang="cs-CZ">
                <a:solidFill>
                  <a:srgbClr val="FFCC00"/>
                </a:solidFill>
              </a:rPr>
              <a:t>ST segment</a:t>
            </a:r>
            <a:br>
              <a:rPr lang="cs-CZ" altLang="cs-CZ">
                <a:solidFill>
                  <a:srgbClr val="FFCC00"/>
                </a:solidFill>
              </a:rPr>
            </a:br>
            <a:endParaRPr lang="cs-CZ" altLang="cs-CZ">
              <a:solidFill>
                <a:srgbClr val="FFCC00"/>
              </a:solidFill>
            </a:endParaRP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5715000" cy="175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sz="2800">
                <a:solidFill>
                  <a:srgbClr val="FFFF00"/>
                </a:solidFill>
              </a:rPr>
              <a:t>Normální je izoelektrický průběh</a:t>
            </a:r>
          </a:p>
          <a:p>
            <a:pPr>
              <a:lnSpc>
                <a:spcPct val="90000"/>
              </a:lnSpc>
            </a:pPr>
            <a:r>
              <a:rPr lang="cs-CZ" altLang="cs-CZ" sz="2800">
                <a:solidFill>
                  <a:srgbClr val="FFFF00"/>
                </a:solidFill>
              </a:rPr>
              <a:t>ST </a:t>
            </a:r>
            <a:r>
              <a:rPr lang="cs-CZ" altLang="cs-CZ" sz="2800" b="1" u="sng">
                <a:solidFill>
                  <a:srgbClr val="FFFF00"/>
                </a:solidFill>
              </a:rPr>
              <a:t>elevace</a:t>
            </a:r>
            <a:r>
              <a:rPr lang="cs-CZ" altLang="cs-CZ" sz="2800">
                <a:solidFill>
                  <a:srgbClr val="FFFF00"/>
                </a:solidFill>
              </a:rPr>
              <a:t> ( podle bodu J = junction, místo, kde QRS přechází do ST)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>
                <a:solidFill>
                  <a:srgbClr val="FFFF00"/>
                </a:solidFill>
              </a:rPr>
              <a:t>		</a:t>
            </a:r>
          </a:p>
          <a:p>
            <a:pPr>
              <a:lnSpc>
                <a:spcPct val="90000"/>
              </a:lnSpc>
            </a:pPr>
            <a:endParaRPr lang="cs-CZ" altLang="cs-CZ" sz="2800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</a:pPr>
            <a:endParaRPr lang="cs-CZ" altLang="cs-CZ" sz="2800">
              <a:solidFill>
                <a:srgbClr val="FFFF00"/>
              </a:solidFill>
            </a:endParaRPr>
          </a:p>
        </p:txBody>
      </p:sp>
      <p:pic>
        <p:nvPicPr>
          <p:cNvPr id="142340" name="Picture 4" descr="ST-Elev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713" y="152400"/>
            <a:ext cx="2289175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41" name="Picture 5" descr="e_hypera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495800"/>
            <a:ext cx="2179638" cy="2362200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342" name="Picture 6" descr="94-8figu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124200"/>
            <a:ext cx="2836863" cy="3505200"/>
          </a:xfrm>
          <a:prstGeom prst="rect">
            <a:avLst/>
          </a:prstGeom>
          <a:noFill/>
          <a:ln w="9525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884"/>
    </mc:Choice>
    <mc:Fallback xmlns="">
      <p:transition spd="slow" advTm="348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cs-CZ" altLang="cs-CZ">
                <a:solidFill>
                  <a:srgbClr val="FFCC00"/>
                </a:solidFill>
              </a:rPr>
              <a:t>ST segment</a:t>
            </a:r>
            <a:br>
              <a:rPr lang="cs-CZ" altLang="cs-CZ">
                <a:solidFill>
                  <a:srgbClr val="FFCC00"/>
                </a:solidFill>
              </a:rPr>
            </a:br>
            <a:endParaRPr lang="cs-CZ" altLang="cs-CZ">
              <a:solidFill>
                <a:srgbClr val="FFCC00"/>
              </a:solidFill>
            </a:endParaRP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5029200" cy="4114800"/>
          </a:xfrm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ST </a:t>
            </a:r>
            <a:r>
              <a:rPr lang="cs-CZ" altLang="cs-CZ" b="1" u="sng">
                <a:solidFill>
                  <a:srgbClr val="FFFF00"/>
                </a:solidFill>
              </a:rPr>
              <a:t>deprese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00"/>
                </a:solidFill>
              </a:rPr>
              <a:t>	descendentní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00"/>
                </a:solidFill>
              </a:rPr>
              <a:t>	horizontální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00"/>
                </a:solidFill>
              </a:rPr>
              <a:t>	ascendentní</a:t>
            </a:r>
          </a:p>
          <a:p>
            <a:endParaRPr lang="cs-CZ" altLang="cs-CZ">
              <a:solidFill>
                <a:srgbClr val="FFFF00"/>
              </a:solidFill>
            </a:endParaRPr>
          </a:p>
          <a:p>
            <a:endParaRPr lang="cs-CZ" altLang="cs-CZ">
              <a:solidFill>
                <a:srgbClr val="FFFF00"/>
              </a:solidFill>
            </a:endParaRPr>
          </a:p>
        </p:txBody>
      </p:sp>
      <p:pic>
        <p:nvPicPr>
          <p:cNvPr id="143364" name="Picture 4" descr="tak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76475"/>
            <a:ext cx="5791200" cy="387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0"/>
    </mc:Choice>
    <mc:Fallback xmlns="">
      <p:transition spd="slow" advTm="27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cs-CZ" altLang="cs-CZ">
                <a:solidFill>
                  <a:srgbClr val="FFCC00"/>
                </a:solidFill>
              </a:rPr>
              <a:t>Vlna T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Normální je monofazická, pozitivní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00"/>
                </a:solidFill>
              </a:rPr>
              <a:t>		(I, II, III, aVF, V5-6)</a:t>
            </a:r>
          </a:p>
          <a:p>
            <a:r>
              <a:rPr lang="cs-CZ" altLang="cs-CZ">
                <a:solidFill>
                  <a:srgbClr val="FFFF00"/>
                </a:solidFill>
              </a:rPr>
              <a:t>Abnormity: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00"/>
                </a:solidFill>
              </a:rPr>
              <a:t>	inverze (=negativní) T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00"/>
                </a:solidFill>
              </a:rPr>
              <a:t>	bifazická:	 preterminálně negativní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00"/>
                </a:solidFill>
              </a:rPr>
              <a:t>				terminálně negativní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>
                <a:solidFill>
                  <a:srgbClr val="FFFF00"/>
                </a:solidFill>
              </a:rPr>
              <a:t>	vysoká, hrotnatá</a:t>
            </a:r>
          </a:p>
        </p:txBody>
      </p:sp>
      <p:pic>
        <p:nvPicPr>
          <p:cNvPr id="144388" name="Picture 4" descr="arrowhead_t_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25" y="2362200"/>
            <a:ext cx="1074738" cy="158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389" name="Picture 5" descr="ant%2520mi%25208-2,%2520V3,%2520larger,%2520labelled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181600"/>
            <a:ext cx="915988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4390" name="Freeform 6"/>
          <p:cNvSpPr>
            <a:spLocks/>
          </p:cNvSpPr>
          <p:nvPr/>
        </p:nvSpPr>
        <p:spPr bwMode="auto">
          <a:xfrm>
            <a:off x="7467600" y="4648200"/>
            <a:ext cx="787400" cy="355600"/>
          </a:xfrm>
          <a:custGeom>
            <a:avLst/>
            <a:gdLst>
              <a:gd name="T0" fmla="*/ 0 w 496"/>
              <a:gd name="T1" fmla="*/ 112 h 224"/>
              <a:gd name="T2" fmla="*/ 144 w 496"/>
              <a:gd name="T3" fmla="*/ 16 h 224"/>
              <a:gd name="T4" fmla="*/ 336 w 496"/>
              <a:gd name="T5" fmla="*/ 208 h 224"/>
              <a:gd name="T6" fmla="*/ 480 w 496"/>
              <a:gd name="T7" fmla="*/ 112 h 224"/>
              <a:gd name="T8" fmla="*/ 432 w 496"/>
              <a:gd name="T9" fmla="*/ 112 h 224"/>
              <a:gd name="T10" fmla="*/ 480 w 496"/>
              <a:gd name="T11" fmla="*/ 112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96" h="224">
                <a:moveTo>
                  <a:pt x="0" y="112"/>
                </a:moveTo>
                <a:cubicBezTo>
                  <a:pt x="44" y="56"/>
                  <a:pt x="88" y="0"/>
                  <a:pt x="144" y="16"/>
                </a:cubicBezTo>
                <a:cubicBezTo>
                  <a:pt x="200" y="32"/>
                  <a:pt x="280" y="192"/>
                  <a:pt x="336" y="208"/>
                </a:cubicBezTo>
                <a:cubicBezTo>
                  <a:pt x="392" y="224"/>
                  <a:pt x="464" y="128"/>
                  <a:pt x="480" y="112"/>
                </a:cubicBezTo>
                <a:cubicBezTo>
                  <a:pt x="496" y="96"/>
                  <a:pt x="432" y="112"/>
                  <a:pt x="432" y="112"/>
                </a:cubicBezTo>
                <a:cubicBezTo>
                  <a:pt x="432" y="112"/>
                  <a:pt x="456" y="112"/>
                  <a:pt x="480" y="112"/>
                </a:cubicBezTo>
              </a:path>
            </a:pathLst>
          </a:custGeom>
          <a:noFill/>
          <a:ln w="952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44391" name="Freeform 7"/>
          <p:cNvSpPr>
            <a:spLocks/>
          </p:cNvSpPr>
          <p:nvPr/>
        </p:nvSpPr>
        <p:spPr bwMode="auto">
          <a:xfrm>
            <a:off x="7772400" y="3848100"/>
            <a:ext cx="838200" cy="622300"/>
          </a:xfrm>
          <a:custGeom>
            <a:avLst/>
            <a:gdLst>
              <a:gd name="T0" fmla="*/ 0 w 528"/>
              <a:gd name="T1" fmla="*/ 216 h 392"/>
              <a:gd name="T2" fmla="*/ 144 w 528"/>
              <a:gd name="T3" fmla="*/ 360 h 392"/>
              <a:gd name="T4" fmla="*/ 384 w 528"/>
              <a:gd name="T5" fmla="*/ 24 h 392"/>
              <a:gd name="T6" fmla="*/ 528 w 528"/>
              <a:gd name="T7" fmla="*/ 216 h 3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28" h="392">
                <a:moveTo>
                  <a:pt x="0" y="216"/>
                </a:moveTo>
                <a:cubicBezTo>
                  <a:pt x="40" y="304"/>
                  <a:pt x="80" y="392"/>
                  <a:pt x="144" y="360"/>
                </a:cubicBezTo>
                <a:cubicBezTo>
                  <a:pt x="208" y="328"/>
                  <a:pt x="320" y="48"/>
                  <a:pt x="384" y="24"/>
                </a:cubicBezTo>
                <a:cubicBezTo>
                  <a:pt x="448" y="0"/>
                  <a:pt x="504" y="184"/>
                  <a:pt x="528" y="216"/>
                </a:cubicBezTo>
              </a:path>
            </a:pathLst>
          </a:custGeom>
          <a:noFill/>
          <a:ln w="9525">
            <a:solidFill>
              <a:srgbClr val="FF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80"/>
    </mc:Choice>
    <mc:Fallback xmlns="">
      <p:transition spd="slow" advTm="128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r>
              <a:rPr lang="cs-CZ" altLang="cs-CZ" sz="3200">
                <a:solidFill>
                  <a:srgbClr val="FFFF66"/>
                </a:solidFill>
                <a:latin typeface="Times New Roman" panose="02020603050405020304" pitchFamily="18" charset="0"/>
              </a:rPr>
              <a:t>Celkové vyšetření 1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6165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1800" b="1">
                <a:solidFill>
                  <a:srgbClr val="FFFF66"/>
                </a:solidFill>
              </a:rPr>
              <a:t>Puls  60-80/min</a:t>
            </a:r>
          </a:p>
          <a:p>
            <a:pPr>
              <a:lnSpc>
                <a:spcPct val="80000"/>
              </a:lnSpc>
            </a:pPr>
            <a:r>
              <a:rPr lang="cs-CZ" altLang="cs-CZ" sz="1800" b="1">
                <a:solidFill>
                  <a:srgbClr val="FFFF66"/>
                </a:solidFill>
              </a:rPr>
              <a:t>frekvence, rytmus, objem pulsu, tachykardie, bradykardie,  </a:t>
            </a:r>
          </a:p>
          <a:p>
            <a:pPr>
              <a:lnSpc>
                <a:spcPct val="80000"/>
              </a:lnSpc>
            </a:pPr>
            <a:r>
              <a:rPr lang="cs-CZ" altLang="cs-CZ" sz="1800" b="1">
                <a:solidFill>
                  <a:srgbClr val="FFFF66"/>
                </a:solidFill>
              </a:rPr>
              <a:t>Pravidelný, nepravidelný,  objem pulsu: pulsus magnus </a:t>
            </a:r>
          </a:p>
          <a:p>
            <a:pPr>
              <a:lnSpc>
                <a:spcPct val="80000"/>
              </a:lnSpc>
            </a:pPr>
            <a:r>
              <a:rPr lang="cs-CZ" altLang="cs-CZ" sz="1600" i="1">
                <a:solidFill>
                  <a:srgbClr val="FFFF66"/>
                </a:solidFill>
              </a:rPr>
              <a:t>pulsus parvus (aortální stenóza, mitrální stenóza, fibrilace síní)</a:t>
            </a:r>
          </a:p>
          <a:p>
            <a:pPr>
              <a:lnSpc>
                <a:spcPct val="80000"/>
              </a:lnSpc>
            </a:pPr>
            <a:r>
              <a:rPr lang="cs-CZ" altLang="cs-CZ" sz="1600" i="1">
                <a:solidFill>
                  <a:srgbClr val="FFFF66"/>
                </a:solidFill>
              </a:rPr>
              <a:t>pulsus paradoxus (tamponáda)- inspirační snížení objemu pulsu</a:t>
            </a:r>
          </a:p>
          <a:p>
            <a:pPr>
              <a:lnSpc>
                <a:spcPct val="80000"/>
              </a:lnSpc>
            </a:pPr>
            <a:r>
              <a:rPr lang="cs-CZ" altLang="cs-CZ" sz="1600" i="1">
                <a:solidFill>
                  <a:srgbClr val="FFFF66"/>
                </a:solidFill>
              </a:rPr>
              <a:t>pulsus alternans (srdeční selhání) rychlost vzestupu a poklesu pulsové vlny: pulsus celer et altus- Corriganův- aort.insuficience</a:t>
            </a:r>
          </a:p>
          <a:p>
            <a:pPr>
              <a:lnSpc>
                <a:spcPct val="80000"/>
              </a:lnSpc>
            </a:pPr>
            <a:r>
              <a:rPr lang="cs-CZ" altLang="cs-CZ" sz="1600" i="1">
                <a:solidFill>
                  <a:srgbClr val="FFFF66"/>
                </a:solidFill>
              </a:rPr>
              <a:t>pulsus tardus, longus et parvus- aort.stenóza  pulsus bisferiens- kombinovaná aort. Vada   napětí tepu: pulsus durus x mollis</a:t>
            </a:r>
          </a:p>
          <a:p>
            <a:pPr>
              <a:lnSpc>
                <a:spcPct val="80000"/>
              </a:lnSpc>
            </a:pPr>
            <a:r>
              <a:rPr lang="cs-CZ" altLang="cs-CZ" sz="1800" b="1">
                <a:solidFill>
                  <a:srgbClr val="FFFF66"/>
                </a:solidFill>
              </a:rPr>
              <a:t>symetričnost tepu: bezpulsová Takayasuova choroba, koarktace aorty, disekce aorty</a:t>
            </a:r>
          </a:p>
          <a:p>
            <a:pPr>
              <a:lnSpc>
                <a:spcPct val="80000"/>
              </a:lnSpc>
            </a:pPr>
            <a:endParaRPr lang="cs-CZ" altLang="cs-CZ" sz="1800" b="1">
              <a:solidFill>
                <a:srgbClr val="FFFF66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sz="1800" b="1">
                <a:solidFill>
                  <a:srgbClr val="FFFF66"/>
                </a:solidFill>
              </a:rPr>
              <a:t>Dech, inspekce hrudníku, palpace stěny hrudní</a:t>
            </a:r>
          </a:p>
          <a:p>
            <a:pPr>
              <a:lnSpc>
                <a:spcPct val="80000"/>
              </a:lnSpc>
            </a:pPr>
            <a:r>
              <a:rPr lang="cs-CZ" altLang="cs-CZ" sz="1800" b="1">
                <a:solidFill>
                  <a:srgbClr val="FFFF66"/>
                </a:solidFill>
              </a:rPr>
              <a:t>typ dýchání, zda dýchají obě poloviny hrudníku, dechová frekvence</a:t>
            </a:r>
          </a:p>
          <a:p>
            <a:pPr>
              <a:lnSpc>
                <a:spcPct val="80000"/>
              </a:lnSpc>
            </a:pPr>
            <a:r>
              <a:rPr lang="cs-CZ" altLang="cs-CZ" sz="1800" b="1">
                <a:solidFill>
                  <a:srgbClr val="FFFF66"/>
                </a:solidFill>
              </a:rPr>
              <a:t>typ dýchání- abdominální x kostální</a:t>
            </a:r>
          </a:p>
          <a:p>
            <a:pPr>
              <a:lnSpc>
                <a:spcPct val="80000"/>
              </a:lnSpc>
            </a:pPr>
            <a:r>
              <a:rPr lang="cs-CZ" altLang="cs-CZ" sz="1800" b="1">
                <a:solidFill>
                  <a:srgbClr val="FFFF66"/>
                </a:solidFill>
              </a:rPr>
              <a:t>dechová frekvence: normální 14-20/min = eupnoe</a:t>
            </a:r>
          </a:p>
          <a:p>
            <a:pPr>
              <a:lnSpc>
                <a:spcPct val="80000"/>
              </a:lnSpc>
            </a:pPr>
            <a:r>
              <a:rPr lang="cs-CZ" altLang="cs-CZ" sz="1800" b="1">
                <a:solidFill>
                  <a:srgbClr val="FFFF66"/>
                </a:solidFill>
              </a:rPr>
              <a:t>tachypnoe, bradypnoe…apnoe, hyperpnoe</a:t>
            </a:r>
          </a:p>
          <a:p>
            <a:pPr>
              <a:lnSpc>
                <a:spcPct val="80000"/>
              </a:lnSpc>
            </a:pPr>
            <a:r>
              <a:rPr lang="cs-CZ" altLang="cs-CZ" sz="1800" b="1">
                <a:solidFill>
                  <a:srgbClr val="FFFF66"/>
                </a:solidFill>
              </a:rPr>
              <a:t>dyspnoe (dušnost) = subjektivní !! pocit nedostatku vzduchu</a:t>
            </a:r>
          </a:p>
          <a:p>
            <a:pPr>
              <a:lnSpc>
                <a:spcPct val="80000"/>
              </a:lnSpc>
            </a:pPr>
            <a:r>
              <a:rPr lang="cs-CZ" altLang="cs-CZ" sz="1800" b="1">
                <a:solidFill>
                  <a:srgbClr val="FFFF66"/>
                </a:solidFill>
              </a:rPr>
              <a:t>dušnost inspirační x exspirační x smíšená</a:t>
            </a:r>
          </a:p>
          <a:p>
            <a:pPr>
              <a:lnSpc>
                <a:spcPct val="80000"/>
              </a:lnSpc>
            </a:pPr>
            <a:r>
              <a:rPr lang="cs-CZ" altLang="cs-CZ" sz="1800" b="1">
                <a:solidFill>
                  <a:srgbClr val="FFFF66"/>
                </a:solidFill>
              </a:rPr>
              <a:t>trvalá x záchvatovitá</a:t>
            </a:r>
          </a:p>
          <a:p>
            <a:pPr>
              <a:lnSpc>
                <a:spcPct val="80000"/>
              </a:lnSpc>
            </a:pPr>
            <a:r>
              <a:rPr lang="cs-CZ" altLang="cs-CZ" sz="1800" b="1">
                <a:solidFill>
                  <a:srgbClr val="FFFF66"/>
                </a:solidFill>
              </a:rPr>
              <a:t>námahová x klidová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582"/>
    </mc:Choice>
    <mc:Fallback xmlns="">
      <p:transition spd="slow" advTm="745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cs-CZ" altLang="cs-CZ">
                <a:solidFill>
                  <a:srgbClr val="FFCC00"/>
                </a:solidFill>
              </a:rPr>
              <a:t>Vlna T – další příklady</a:t>
            </a:r>
          </a:p>
        </p:txBody>
      </p:sp>
      <p:pic>
        <p:nvPicPr>
          <p:cNvPr id="145411" name="Picture 3" descr="e_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95400"/>
            <a:ext cx="2286000" cy="277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12" name="Picture 4" descr="brugad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219200"/>
            <a:ext cx="3573463" cy="380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413" name="Picture 5" descr="eg980121R_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72000"/>
            <a:ext cx="4240213" cy="220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7"/>
    </mc:Choice>
    <mc:Fallback xmlns="">
      <p:transition spd="slow" advTm="1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688" y="9525"/>
            <a:ext cx="6334125" cy="684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13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6"/>
    </mc:Choice>
    <mc:Fallback xmlns="">
      <p:transition spd="slow" advTm="9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381000"/>
            <a:ext cx="7772400" cy="60960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3200">
                <a:solidFill>
                  <a:srgbClr val="FFFF66"/>
                </a:solidFill>
              </a:rPr>
              <a:t>AV blok I. stupně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1536700"/>
            <a:ext cx="915035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6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841500" y="1841500"/>
            <a:ext cx="2946400" cy="53340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altLang="cs-CZ" sz="2400"/>
              <a:t>PR = 6mm = 240ms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81000" y="4800600"/>
            <a:ext cx="67087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>
                <a:solidFill>
                  <a:srgbClr val="FFFF66"/>
                </a:solidFill>
              </a:rPr>
              <a:t>Definice:  prodloužení PR intervalu nad 200ms</a:t>
            </a:r>
          </a:p>
          <a:p>
            <a:pPr eaLnBrk="1" hangingPunct="1"/>
            <a:r>
              <a:rPr lang="cs-CZ" altLang="cs-CZ" sz="2400">
                <a:solidFill>
                  <a:srgbClr val="FFFF66"/>
                </a:solidFill>
              </a:rPr>
              <a:t>Přítomno zpomalené vedení vzruchu AV uzlem.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88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78"/>
    </mc:Choice>
    <mc:Fallback xmlns="">
      <p:transition spd="slow" advTm="168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52400"/>
            <a:ext cx="7772400" cy="533400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3200">
                <a:solidFill>
                  <a:srgbClr val="FFFF66"/>
                </a:solidFill>
              </a:rPr>
              <a:t>AV blok II. stupně, Wenckebach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65125" y="4537075"/>
            <a:ext cx="85502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cs-CZ" altLang="cs-CZ" sz="2000" b="1">
                <a:solidFill>
                  <a:srgbClr val="FFFF66"/>
                </a:solidFill>
              </a:rPr>
              <a:t> AV blokáda II. stupně, Mobitzova blokáda I. typu, Wenckebachovy </a:t>
            </a:r>
          </a:p>
          <a:p>
            <a:pPr eaLnBrk="1" hangingPunct="1"/>
            <a:r>
              <a:rPr lang="cs-CZ" altLang="cs-CZ" sz="2000" b="1">
                <a:solidFill>
                  <a:srgbClr val="FFFF66"/>
                </a:solidFill>
              </a:rPr>
              <a:t>  periody 3:2</a:t>
            </a:r>
          </a:p>
          <a:p>
            <a:pPr eaLnBrk="1" hangingPunct="1">
              <a:buFontTx/>
              <a:buChar char="-"/>
            </a:pPr>
            <a:r>
              <a:rPr lang="cs-CZ" altLang="cs-CZ" sz="2000" b="1">
                <a:solidFill>
                  <a:srgbClr val="FFFF66"/>
                </a:solidFill>
              </a:rPr>
              <a:t> Postupné prodlužování PQ intervalu až do výpadku QRS komplexu</a:t>
            </a:r>
          </a:p>
          <a:p>
            <a:pPr eaLnBrk="1" hangingPunct="1">
              <a:buFontTx/>
              <a:buChar char="-"/>
            </a:pPr>
            <a:r>
              <a:rPr lang="cs-CZ" altLang="cs-CZ" sz="2000" b="1">
                <a:solidFill>
                  <a:srgbClr val="FFFF66"/>
                </a:solidFill>
              </a:rPr>
              <a:t> Porucha zpravidla v AV uzlu, „suprahisálně“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7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14"/>
    </mc:Choice>
    <mc:Fallback xmlns="">
      <p:transition spd="slow" advTm="132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88913"/>
            <a:ext cx="7772400" cy="503237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3200" b="1">
                <a:solidFill>
                  <a:srgbClr val="FFFF66"/>
                </a:solidFill>
              </a:rPr>
              <a:t>AV blok II. stupně, Mobitz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5157788"/>
            <a:ext cx="8642350" cy="1225550"/>
          </a:xfrm>
        </p:spPr>
        <p:txBody>
          <a:bodyPr/>
          <a:lstStyle/>
          <a:p>
            <a:pPr algn="l" eaLnBrk="1" hangingPunct="1">
              <a:defRPr/>
            </a:pPr>
            <a:r>
              <a:rPr lang="cs-CZ" altLang="cs-CZ" sz="2000" b="1">
                <a:solidFill>
                  <a:srgbClr val="FFFF66"/>
                </a:solidFill>
              </a:rPr>
              <a:t>Náhlé výpadky QRS komplexu za P vlnou, bez postupného prodlužování PQ intervalu. Ve spodní části AV blokáda vyššího stupně s výpadkem dvou QRS komplexů za sebou.</a:t>
            </a:r>
          </a:p>
        </p:txBody>
      </p:sp>
      <p:pic>
        <p:nvPicPr>
          <p:cNvPr id="11268" name="Picture 4" descr="AV_Mobit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125538"/>
            <a:ext cx="7281862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Oval 5"/>
          <p:cNvSpPr>
            <a:spLocks noChangeArrowheads="1"/>
          </p:cNvSpPr>
          <p:nvPr/>
        </p:nvSpPr>
        <p:spPr bwMode="auto">
          <a:xfrm>
            <a:off x="2387600" y="3352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270" name="Oval 6"/>
          <p:cNvSpPr>
            <a:spLocks noChangeArrowheads="1"/>
          </p:cNvSpPr>
          <p:nvPr/>
        </p:nvSpPr>
        <p:spPr bwMode="auto">
          <a:xfrm>
            <a:off x="3124200" y="3403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271" name="Oval 7"/>
          <p:cNvSpPr>
            <a:spLocks noChangeArrowheads="1"/>
          </p:cNvSpPr>
          <p:nvPr/>
        </p:nvSpPr>
        <p:spPr bwMode="auto">
          <a:xfrm>
            <a:off x="4648200" y="3352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272" name="Oval 8"/>
          <p:cNvSpPr>
            <a:spLocks noChangeArrowheads="1"/>
          </p:cNvSpPr>
          <p:nvPr/>
        </p:nvSpPr>
        <p:spPr bwMode="auto">
          <a:xfrm>
            <a:off x="3873500" y="33909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273" name="Oval 9"/>
          <p:cNvSpPr>
            <a:spLocks noChangeArrowheads="1"/>
          </p:cNvSpPr>
          <p:nvPr/>
        </p:nvSpPr>
        <p:spPr bwMode="auto">
          <a:xfrm>
            <a:off x="5435600" y="33909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4940300" y="1841500"/>
            <a:ext cx="387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3200" b="1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4775200" y="3327400"/>
            <a:ext cx="387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3200" b="1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3987800" y="3327400"/>
            <a:ext cx="387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3200" b="1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11277" name="Oval 13"/>
          <p:cNvSpPr>
            <a:spLocks noChangeArrowheads="1"/>
          </p:cNvSpPr>
          <p:nvPr/>
        </p:nvSpPr>
        <p:spPr bwMode="auto">
          <a:xfrm>
            <a:off x="1892300" y="1778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278" name="Oval 14"/>
          <p:cNvSpPr>
            <a:spLocks noChangeArrowheads="1"/>
          </p:cNvSpPr>
          <p:nvPr/>
        </p:nvSpPr>
        <p:spPr bwMode="auto">
          <a:xfrm>
            <a:off x="2590800" y="17653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279" name="Oval 15"/>
          <p:cNvSpPr>
            <a:spLocks noChangeArrowheads="1"/>
          </p:cNvSpPr>
          <p:nvPr/>
        </p:nvSpPr>
        <p:spPr bwMode="auto">
          <a:xfrm>
            <a:off x="3340100" y="17653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280" name="Oval 16"/>
          <p:cNvSpPr>
            <a:spLocks noChangeArrowheads="1"/>
          </p:cNvSpPr>
          <p:nvPr/>
        </p:nvSpPr>
        <p:spPr bwMode="auto">
          <a:xfrm>
            <a:off x="4102100" y="1828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11281" name="Oval 17"/>
          <p:cNvSpPr>
            <a:spLocks noChangeArrowheads="1"/>
          </p:cNvSpPr>
          <p:nvPr/>
        </p:nvSpPr>
        <p:spPr bwMode="auto">
          <a:xfrm>
            <a:off x="4800600" y="18669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cs-CZ" alt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98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4"/>
    </mc:Choice>
    <mc:Fallback xmlns="">
      <p:transition spd="slow" advTm="1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b="1">
                <a:solidFill>
                  <a:srgbClr val="FFFF66"/>
                </a:solidFill>
              </a:rPr>
              <a:t>Břicho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defRPr/>
            </a:pPr>
            <a:r>
              <a:rPr lang="cs-CZ" altLang="cs-CZ" sz="3600" b="1" u="sng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Příznaky chorob gastrointestinálního ústrojí</a:t>
            </a:r>
            <a:endParaRPr lang="cs-CZ" altLang="cs-CZ" sz="3600" b="1" u="sng">
              <a:solidFill>
                <a:srgbClr val="FFFF66"/>
              </a:solidFill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BŘIŠNÍ BOLEST </a:t>
            </a:r>
            <a:endParaRPr lang="cs-CZ" altLang="cs-CZ" sz="2400" b="1">
              <a:solidFill>
                <a:srgbClr val="FFFF66"/>
              </a:solidFill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DYSPEPSIE</a:t>
            </a:r>
            <a:endParaRPr lang="cs-CZ" altLang="cs-CZ" sz="2400" b="1">
              <a:solidFill>
                <a:srgbClr val="FFFF66"/>
              </a:solidFill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DYSFAGIE</a:t>
            </a:r>
            <a:endParaRPr lang="cs-CZ" altLang="cs-CZ" sz="2400" b="1">
              <a:solidFill>
                <a:srgbClr val="FFFF66"/>
              </a:solidFill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PYRÓZA </a:t>
            </a:r>
            <a:endParaRPr lang="cs-CZ" altLang="cs-CZ" sz="2400" b="1">
              <a:solidFill>
                <a:srgbClr val="FFFF66"/>
              </a:solidFill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ZVRACENÍ</a:t>
            </a: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</a:rPr>
              <a:t> </a:t>
            </a: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ZÁCPA A PRŮJEM</a:t>
            </a:r>
            <a:endParaRPr lang="cs-CZ" altLang="cs-CZ" sz="2400" b="1">
              <a:solidFill>
                <a:srgbClr val="FFFF66"/>
              </a:solidFill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 u="sng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KRVÁCENÍ DO GIT</a:t>
            </a: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89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2630"/>
    </mc:Choice>
    <mc:Fallback xmlns="">
      <p:transition spd="slow" advTm="5626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36588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b="1">
                <a:solidFill>
                  <a:srgbClr val="FFFF66"/>
                </a:solidFill>
              </a:rPr>
              <a:t>1</a:t>
            </a:r>
            <a:r>
              <a:rPr lang="cs-CZ" altLang="cs-CZ" sz="4000" b="1">
                <a:solidFill>
                  <a:srgbClr val="FFFF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BŘIŠNÍ BOLEST </a:t>
            </a:r>
            <a:endParaRPr lang="cs-CZ" altLang="cs-CZ" b="1">
              <a:solidFill>
                <a:srgbClr val="FFFF66"/>
              </a:solidFill>
            </a:endParaRP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8200"/>
            <a:ext cx="8915400" cy="5791200"/>
          </a:xfrm>
        </p:spPr>
        <p:txBody>
          <a:bodyPr/>
          <a:lstStyle/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somatickou (parietální) - vznikající podrážděním stěny břišní, pobřišnice, kořene mezenteria a bránice; je ostrá, ohraničená, lokalizovaná, často provázená reflexním stahem svalstva (défense musculaire); vedou ji senzitivní větve míšních nervů,</a:t>
            </a: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</a:rPr>
              <a:t> 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viscerální - způsobenou podrážděním vnitřních orgánů (napětím pouzdra nebo svalové stěny orgánů); bolest je tupá, hůře hodnotitelná, obvykle ve střední čáře, její lokalizace neodpovídá orgánovému uložení; probíhá nervy sympatiku</a:t>
            </a: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</a:rPr>
              <a:t> 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přenesenou (vystřelující) - vyvolanou silným podnětem nebo anatomickým poškozením orgánů (průchod kaménku, uskřinutí střeva); bolest vystřeluje na povrch těla do míst inervovaných míšními nervy ze stejných kořenů, které zásobují postižený orgán; typický směr bolesti pomáhá určit její původ</a:t>
            </a: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4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744"/>
    </mc:Choice>
    <mc:Fallback xmlns="">
      <p:transition spd="slow" advTm="897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600" b="1">
                <a:solidFill>
                  <a:srgbClr val="FFFF66"/>
                </a:solidFill>
                <a:cs typeface="Times New Roman" panose="02020603050405020304" pitchFamily="18" charset="0"/>
              </a:rPr>
              <a:t>Hodnocením břišní bolesti sledujeme</a:t>
            </a:r>
            <a:r>
              <a:rPr lang="cs-CZ" altLang="cs-CZ" b="1">
                <a:solidFill>
                  <a:srgbClr val="FFFF66"/>
                </a:solidFill>
              </a:rPr>
              <a:t> 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defRPr/>
            </a:pPr>
            <a:r>
              <a:rPr lang="cs-CZ" altLang="cs-CZ" sz="2800" b="1" u="sng">
                <a:solidFill>
                  <a:srgbClr val="FFFF66"/>
                </a:solidFill>
                <a:cs typeface="Arial" panose="020B0604020202020204" pitchFamily="34" charset="0"/>
              </a:rPr>
              <a:t>charakter (ráz</a:t>
            </a:r>
            <a:r>
              <a:rPr lang="cs-CZ" altLang="cs-CZ" sz="2800" b="1">
                <a:solidFill>
                  <a:srgbClr val="FFFF66"/>
                </a:solidFill>
                <a:cs typeface="Arial" panose="020B0604020202020204" pitchFamily="34" charset="0"/>
              </a:rPr>
              <a:t>) - bývá tupá, tlaková, palčivá a křečovitá,</a:t>
            </a:r>
            <a:endParaRPr lang="cs-CZ" altLang="cs-CZ" sz="2800" b="1">
              <a:solidFill>
                <a:srgbClr val="FFFF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eaLnBrk="1" hangingPunct="1">
              <a:defRPr/>
            </a:pPr>
            <a:r>
              <a:rPr lang="cs-CZ" altLang="cs-CZ" sz="2800" b="1">
                <a:solidFill>
                  <a:srgbClr val="FFFF66"/>
                </a:solidFill>
                <a:cs typeface="Arial" panose="020B0604020202020204" pitchFamily="34" charset="0"/>
              </a:rPr>
              <a:t> </a:t>
            </a:r>
            <a:r>
              <a:rPr lang="cs-CZ" altLang="cs-CZ" sz="2800" b="1" u="sng">
                <a:solidFill>
                  <a:srgbClr val="FFFF66"/>
                </a:solidFill>
                <a:cs typeface="Arial" panose="020B0604020202020204" pitchFamily="34" charset="0"/>
              </a:rPr>
              <a:t>lokalizaci </a:t>
            </a:r>
            <a:r>
              <a:rPr lang="cs-CZ" altLang="cs-CZ" sz="2800" b="1">
                <a:solidFill>
                  <a:srgbClr val="FFFF66"/>
                </a:solidFill>
                <a:cs typeface="Arial" panose="020B0604020202020204" pitchFamily="34" charset="0"/>
              </a:rPr>
              <a:t>- umístění nemusí odpovídat uložení orgánu,</a:t>
            </a:r>
            <a:endParaRPr lang="cs-CZ" altLang="cs-CZ" sz="2800" b="1">
              <a:solidFill>
                <a:srgbClr val="FFFF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eaLnBrk="1" hangingPunct="1">
              <a:defRPr/>
            </a:pPr>
            <a:r>
              <a:rPr lang="cs-CZ" altLang="cs-CZ" sz="2800" b="1" u="sng">
                <a:solidFill>
                  <a:srgbClr val="FFFF66"/>
                </a:solidFill>
                <a:cs typeface="Arial" panose="020B0604020202020204" pitchFamily="34" charset="0"/>
              </a:rPr>
              <a:t>iradiaci</a:t>
            </a:r>
            <a:r>
              <a:rPr lang="cs-CZ" altLang="cs-CZ" sz="2800" b="1">
                <a:solidFill>
                  <a:srgbClr val="FFFF66"/>
                </a:solidFill>
                <a:cs typeface="Arial" panose="020B0604020202020204" pitchFamily="34" charset="0"/>
              </a:rPr>
              <a:t> (vyzařování) - má větší význam než lokalizace, umožňuje soudit na postižený orgán.</a:t>
            </a:r>
            <a:endParaRPr lang="cs-CZ" altLang="cs-CZ" sz="2800" b="1">
              <a:solidFill>
                <a:srgbClr val="FFFF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eaLnBrk="1" hangingPunct="1">
              <a:defRPr/>
            </a:pPr>
            <a:endParaRPr lang="cs-CZ" altLang="cs-CZ" sz="2800" b="1">
              <a:solidFill>
                <a:srgbClr val="FFFF6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21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770"/>
    </mc:Choice>
    <mc:Fallback xmlns="">
      <p:transition spd="slow" advTm="317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600" b="1">
                <a:solidFill>
                  <a:srgbClr val="FFFF66"/>
                </a:solidFill>
                <a:cs typeface="Times New Roman" panose="02020603050405020304" pitchFamily="18" charset="0"/>
              </a:rPr>
              <a:t>Nejčastější směry iradiace jsou</a:t>
            </a:r>
            <a:endParaRPr lang="cs-CZ" altLang="cs-CZ" sz="3600" b="1">
              <a:solidFill>
                <a:srgbClr val="FFFF66"/>
              </a:solidFill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b="1">
                <a:solidFill>
                  <a:srgbClr val="666600"/>
                </a:solidFill>
                <a:cs typeface="Arial" panose="020B0604020202020204" pitchFamily="34" charset="0"/>
              </a:rPr>
              <a:t>  </a:t>
            </a:r>
            <a:r>
              <a:rPr lang="cs-CZ" altLang="cs-CZ" sz="2000" b="1" u="sng">
                <a:solidFill>
                  <a:srgbClr val="FFFF66"/>
                </a:solidFill>
                <a:cs typeface="Arial" panose="020B0604020202020204" pitchFamily="34" charset="0"/>
              </a:rPr>
              <a:t>vzhůru z epigastria</a:t>
            </a:r>
            <a:r>
              <a:rPr lang="cs-CZ" altLang="cs-CZ" sz="2000" b="1">
                <a:solidFill>
                  <a:srgbClr val="FFFF66"/>
                </a:solidFill>
                <a:cs typeface="Arial" panose="020B0604020202020204" pitchFamily="34" charset="0"/>
              </a:rPr>
              <a:t>: afekce dolního jícnu, kardie a horní části žaludku (dif. dg nutno odlišit stenokardie),</a:t>
            </a:r>
            <a:endParaRPr lang="cs-CZ" altLang="cs-CZ" sz="2000" b="1">
              <a:solidFill>
                <a:srgbClr val="FFFF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000" b="1">
                <a:solidFill>
                  <a:srgbClr val="FFFF66"/>
                </a:solidFill>
                <a:cs typeface="Arial" panose="020B0604020202020204" pitchFamily="34" charset="0"/>
              </a:rPr>
              <a:t>  </a:t>
            </a:r>
            <a:r>
              <a:rPr lang="cs-CZ" altLang="cs-CZ" sz="2000" b="1" u="sng">
                <a:solidFill>
                  <a:srgbClr val="FFFF66"/>
                </a:solidFill>
                <a:cs typeface="Arial" panose="020B0604020202020204" pitchFamily="34" charset="0"/>
              </a:rPr>
              <a:t>do pravého podžebří</a:t>
            </a:r>
            <a:r>
              <a:rPr lang="cs-CZ" altLang="cs-CZ" sz="2000" b="1">
                <a:solidFill>
                  <a:srgbClr val="FFFF66"/>
                </a:solidFill>
                <a:cs typeface="Arial" panose="020B0604020202020204" pitchFamily="34" charset="0"/>
              </a:rPr>
              <a:t>: gastroduodenální vřed, žlučové cesty, hlava pankreatu,</a:t>
            </a:r>
            <a:endParaRPr lang="cs-CZ" altLang="cs-CZ" sz="2000" b="1">
              <a:solidFill>
                <a:srgbClr val="FFFF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000" b="1">
                <a:solidFill>
                  <a:srgbClr val="FFFF66"/>
                </a:solidFill>
                <a:cs typeface="Arial" panose="020B0604020202020204" pitchFamily="34" charset="0"/>
              </a:rPr>
              <a:t>  </a:t>
            </a:r>
            <a:r>
              <a:rPr lang="cs-CZ" altLang="cs-CZ" sz="2000" b="1" u="sng">
                <a:solidFill>
                  <a:srgbClr val="FFFF66"/>
                </a:solidFill>
                <a:effectLst/>
                <a:cs typeface="Arial" panose="020B0604020202020204" pitchFamily="34" charset="0"/>
              </a:rPr>
              <a:t>pod pravou lopatku</a:t>
            </a:r>
            <a:r>
              <a:rPr lang="cs-CZ" altLang="cs-CZ" sz="2000" b="1">
                <a:solidFill>
                  <a:srgbClr val="FFFF66"/>
                </a:solidFill>
                <a:cs typeface="Arial" panose="020B0604020202020204" pitchFamily="34" charset="0"/>
              </a:rPr>
              <a:t>: onemocnění žlučníku,</a:t>
            </a:r>
            <a:endParaRPr lang="cs-CZ" altLang="cs-CZ" sz="2000" b="1">
              <a:solidFill>
                <a:srgbClr val="FFFF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000" b="1">
                <a:solidFill>
                  <a:srgbClr val="FFFF66"/>
                </a:solidFill>
                <a:cs typeface="Arial" panose="020B0604020202020204" pitchFamily="34" charset="0"/>
              </a:rPr>
              <a:t>  </a:t>
            </a:r>
            <a:r>
              <a:rPr lang="cs-CZ" altLang="cs-CZ" sz="2000" b="1" u="sng">
                <a:solidFill>
                  <a:srgbClr val="FFFF66"/>
                </a:solidFill>
                <a:cs typeface="Arial" panose="020B0604020202020204" pitchFamily="34" charset="0"/>
              </a:rPr>
              <a:t>do levého podžebří</a:t>
            </a:r>
            <a:r>
              <a:rPr lang="cs-CZ" altLang="cs-CZ" sz="2000" b="1">
                <a:solidFill>
                  <a:srgbClr val="FFFF66"/>
                </a:solidFill>
                <a:cs typeface="Arial" panose="020B0604020202020204" pitchFamily="34" charset="0"/>
              </a:rPr>
              <a:t> a pod levou lopatku: tělo a kauda pankreatu, žaludek, karcinom tračníku,</a:t>
            </a:r>
            <a:endParaRPr lang="cs-CZ" altLang="cs-CZ" sz="2000" b="1">
              <a:solidFill>
                <a:srgbClr val="FFFF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000" b="1">
                <a:solidFill>
                  <a:srgbClr val="FFFF66"/>
                </a:solidFill>
                <a:cs typeface="Arial" panose="020B0604020202020204" pitchFamily="34" charset="0"/>
              </a:rPr>
              <a:t> </a:t>
            </a:r>
            <a:r>
              <a:rPr lang="cs-CZ" altLang="cs-CZ" sz="2000" b="1" u="sng">
                <a:solidFill>
                  <a:srgbClr val="FFFF66"/>
                </a:solidFill>
                <a:cs typeface="Arial" panose="020B0604020202020204" pitchFamily="34" charset="0"/>
              </a:rPr>
              <a:t> mezi lopatky</a:t>
            </a:r>
            <a:r>
              <a:rPr lang="cs-CZ" altLang="cs-CZ" sz="2000" b="1">
                <a:solidFill>
                  <a:srgbClr val="FFFF66"/>
                </a:solidFill>
                <a:cs typeface="Arial" panose="020B0604020202020204" pitchFamily="34" charset="0"/>
              </a:rPr>
              <a:t>: zánět a vřed jícnu, kámen v ductus cystius, penetrace gastroduodenálního vředu,</a:t>
            </a:r>
            <a:endParaRPr lang="cs-CZ" altLang="cs-CZ" sz="2000" b="1">
              <a:solidFill>
                <a:srgbClr val="FFFF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000" b="1">
                <a:solidFill>
                  <a:srgbClr val="FFFF66"/>
                </a:solidFill>
                <a:cs typeface="Arial" panose="020B0604020202020204" pitchFamily="34" charset="0"/>
              </a:rPr>
              <a:t>  </a:t>
            </a:r>
            <a:r>
              <a:rPr lang="cs-CZ" altLang="cs-CZ" sz="2000" b="1" u="sng">
                <a:solidFill>
                  <a:srgbClr val="FFFF66"/>
                </a:solidFill>
                <a:cs typeface="Arial" panose="020B0604020202020204" pitchFamily="34" charset="0"/>
              </a:rPr>
              <a:t>do ramene</a:t>
            </a:r>
            <a:r>
              <a:rPr lang="cs-CZ" altLang="cs-CZ" sz="2000" b="1">
                <a:solidFill>
                  <a:srgbClr val="FFFF66"/>
                </a:solidFill>
                <a:cs typeface="Arial" panose="020B0604020202020204" pitchFamily="34" charset="0"/>
              </a:rPr>
              <a:t>: afekce bránice a podbráničního prostoru (subfrenický absces, infarkt sleziny, perforace gastroduodenálního vředu),</a:t>
            </a:r>
            <a:endParaRPr lang="cs-CZ" altLang="cs-CZ" sz="2000" b="1">
              <a:solidFill>
                <a:srgbClr val="FFFF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000" b="1">
                <a:solidFill>
                  <a:srgbClr val="FFFF66"/>
                </a:solidFill>
                <a:cs typeface="Arial" panose="020B0604020202020204" pitchFamily="34" charset="0"/>
              </a:rPr>
              <a:t>  </a:t>
            </a:r>
            <a:r>
              <a:rPr lang="cs-CZ" altLang="cs-CZ" sz="2000" b="1" u="sng">
                <a:solidFill>
                  <a:srgbClr val="FFFF66"/>
                </a:solidFill>
                <a:cs typeface="Arial" panose="020B0604020202020204" pitchFamily="34" charset="0"/>
              </a:rPr>
              <a:t>do třísel</a:t>
            </a:r>
            <a:r>
              <a:rPr lang="cs-CZ" altLang="cs-CZ" sz="2000" b="1">
                <a:solidFill>
                  <a:srgbClr val="FFFF66"/>
                </a:solidFill>
                <a:cs typeface="Arial" panose="020B0604020202020204" pitchFamily="34" charset="0"/>
              </a:rPr>
              <a:t>: ledviny, močovody.</a:t>
            </a:r>
            <a:endParaRPr lang="cs-CZ" altLang="cs-CZ" sz="2000" b="1">
              <a:solidFill>
                <a:srgbClr val="FFFF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 eaLnBrk="1" hangingPunct="1">
              <a:buFont typeface="Wingdings" panose="05000000000000000000" pitchFamily="2" charset="2"/>
              <a:buNone/>
              <a:defRPr/>
            </a:pPr>
            <a:endParaRPr lang="cs-CZ" altLang="cs-CZ" sz="2000" b="1">
              <a:solidFill>
                <a:srgbClr val="FFFF6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792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02"/>
    </mc:Choice>
    <mc:Fallback xmlns="">
      <p:transition spd="slow" advTm="177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14400"/>
            <a:ext cx="8229600" cy="6324600"/>
          </a:xfrm>
        </p:spPr>
        <p:txBody>
          <a:bodyPr/>
          <a:lstStyle/>
          <a:p>
            <a:pPr marL="609600" indent="-609600" eaLnBrk="1" hangingPunct="1">
              <a:defRPr/>
            </a:pPr>
            <a:r>
              <a:rPr lang="cs-CZ" altLang="cs-CZ" sz="2400" b="1" u="sng">
                <a:solidFill>
                  <a:srgbClr val="FFFF66"/>
                </a:solidFill>
                <a:cs typeface="Arial" panose="020B0604020202020204" pitchFamily="34" charset="0"/>
              </a:rPr>
              <a:t>Trvání</a:t>
            </a:r>
            <a:r>
              <a:rPr lang="cs-CZ" altLang="cs-CZ" sz="2400" b="1">
                <a:solidFill>
                  <a:srgbClr val="FFFF66"/>
                </a:solidFill>
                <a:cs typeface="Arial" panose="020B0604020202020204" pitchFamily="34" charset="0"/>
              </a:rPr>
              <a:t> - je různé, obvykle příznačné pro typ onemocnění. Křečovitá bolest trvá sekundy, minuty, popřípadě hodiny; slizniční podráždění se projevuje dny, ale i týdny.</a:t>
            </a:r>
            <a:br>
              <a:rPr lang="cs-CZ" altLang="cs-CZ" sz="2400" b="1">
                <a:solidFill>
                  <a:srgbClr val="FFFF66"/>
                </a:solidFill>
                <a:cs typeface="Arial" panose="020B0604020202020204" pitchFamily="34" charset="0"/>
              </a:rPr>
            </a:br>
            <a:r>
              <a:rPr lang="cs-CZ" altLang="cs-CZ" sz="2400" b="1">
                <a:solidFill>
                  <a:srgbClr val="FFFF66"/>
                </a:solidFill>
                <a:cs typeface="Arial" panose="020B0604020202020204" pitchFamily="34" charset="0"/>
              </a:rPr>
              <a:t> </a:t>
            </a:r>
            <a:r>
              <a:rPr lang="cs-CZ" altLang="cs-CZ" sz="2400" b="1" u="sng">
                <a:solidFill>
                  <a:srgbClr val="FFFF66"/>
                </a:solidFill>
                <a:cs typeface="Arial" panose="020B0604020202020204" pitchFamily="34" charset="0"/>
              </a:rPr>
              <a:t>Rytmus </a:t>
            </a:r>
            <a:r>
              <a:rPr lang="cs-CZ" altLang="cs-CZ" sz="2400" b="1">
                <a:solidFill>
                  <a:srgbClr val="FFFF66"/>
                </a:solidFill>
                <a:cs typeface="Arial" panose="020B0604020202020204" pitchFamily="34" charset="0"/>
              </a:rPr>
              <a:t>- představuje střídání bolesti s obdobím klidu.</a:t>
            </a:r>
            <a:br>
              <a:rPr lang="cs-CZ" altLang="cs-CZ" sz="2400" b="1">
                <a:solidFill>
                  <a:srgbClr val="FFFF66"/>
                </a:solidFill>
                <a:cs typeface="Arial" panose="020B0604020202020204" pitchFamily="34" charset="0"/>
              </a:rPr>
            </a:br>
            <a:r>
              <a:rPr lang="cs-CZ" altLang="cs-CZ" sz="2400" b="1">
                <a:solidFill>
                  <a:srgbClr val="FFFF66"/>
                </a:solidFill>
                <a:cs typeface="Arial" panose="020B0604020202020204" pitchFamily="34" charset="0"/>
              </a:rPr>
              <a:t> </a:t>
            </a:r>
            <a:r>
              <a:rPr lang="cs-CZ" altLang="cs-CZ" sz="2400" b="1" u="sng">
                <a:solidFill>
                  <a:srgbClr val="FFFF66"/>
                </a:solidFill>
                <a:cs typeface="Arial" panose="020B0604020202020204" pitchFamily="34" charset="0"/>
              </a:rPr>
              <a:t>Kolika</a:t>
            </a:r>
            <a:r>
              <a:rPr lang="cs-CZ" altLang="cs-CZ" sz="2400" b="1">
                <a:solidFill>
                  <a:srgbClr val="FFFF66"/>
                </a:solidFill>
                <a:cs typeface="Arial" panose="020B0604020202020204" pitchFamily="34" charset="0"/>
              </a:rPr>
              <a:t>" (kolikovitá bolest) - je rytmicky se opakující, opětovně ustupující břišní bolest, různé délky trvání, způsobená peristaltikou dutých orgánů (spazmy a uvolnění hladké svaloviny) usilující o překonání překážky průchodnosti (biliární - kamínek ve žlučovodu, renální - kamínek v močovodu, střevní - ileus, dyskineze).</a:t>
            </a:r>
            <a:br>
              <a:rPr lang="cs-CZ" altLang="cs-CZ" sz="2400" b="1">
                <a:solidFill>
                  <a:srgbClr val="FFFF66"/>
                </a:solidFill>
                <a:cs typeface="Arial" panose="020B0604020202020204" pitchFamily="34" charset="0"/>
              </a:rPr>
            </a:br>
            <a:r>
              <a:rPr lang="cs-CZ" altLang="cs-CZ" sz="2000" b="1" u="sng">
                <a:solidFill>
                  <a:srgbClr val="FFFF66"/>
                </a:solidFill>
                <a:cs typeface="Times New Roman" panose="02020603050405020304" pitchFamily="18" charset="0"/>
              </a:rPr>
              <a:t>Vyvolávající a ulevující</a:t>
            </a:r>
            <a:r>
              <a:rPr lang="cs-CZ" altLang="cs-CZ" sz="2000" b="1">
                <a:solidFill>
                  <a:srgbClr val="FFFF66"/>
                </a:solidFill>
                <a:cs typeface="Times New Roman" panose="02020603050405020304" pitchFamily="18" charset="0"/>
              </a:rPr>
              <a:t> </a:t>
            </a:r>
            <a:br>
              <a:rPr lang="cs-CZ" altLang="cs-CZ" sz="2000" b="1">
                <a:solidFill>
                  <a:srgbClr val="FFFF66"/>
                </a:solidFill>
                <a:cs typeface="Arial" panose="020B0604020202020204" pitchFamily="34" charset="0"/>
              </a:rPr>
            </a:br>
            <a:r>
              <a:rPr lang="cs-CZ" altLang="cs-CZ" sz="2000" b="1">
                <a:solidFill>
                  <a:srgbClr val="FFFF66"/>
                </a:solidFill>
                <a:cs typeface="Times New Roman" panose="02020603050405020304" pitchFamily="18" charset="0"/>
              </a:rPr>
              <a:t>příjem potravy defekace vhodná poloha </a:t>
            </a:r>
            <a:endParaRPr lang="cs-CZ" altLang="cs-CZ" sz="2000" b="1">
              <a:solidFill>
                <a:srgbClr val="FFFF66"/>
              </a:solidFill>
            </a:endParaRPr>
          </a:p>
          <a:p>
            <a:pPr marL="609600" indent="-609600" eaLnBrk="1" hangingPunct="1">
              <a:defRPr/>
            </a:pPr>
            <a:r>
              <a:rPr lang="cs-CZ" altLang="cs-CZ" sz="2000" b="1">
                <a:solidFill>
                  <a:srgbClr val="FFFF66"/>
                </a:solidFill>
                <a:cs typeface="Times New Roman" panose="02020603050405020304" pitchFamily="18" charset="0"/>
              </a:rPr>
              <a:t>Vnímání bolesti</a:t>
            </a:r>
            <a:r>
              <a:rPr lang="cs-CZ" altLang="cs-CZ" sz="2800" b="1">
                <a:solidFill>
                  <a:srgbClr val="666600"/>
                </a:solidFill>
              </a:rPr>
              <a:t> </a:t>
            </a:r>
          </a:p>
        </p:txBody>
      </p:sp>
      <p:sp>
        <p:nvSpPr>
          <p:cNvPr id="17408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84187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b="1">
                <a:solidFill>
                  <a:srgbClr val="FFFF66"/>
                </a:solidFill>
              </a:rPr>
              <a:t>1</a:t>
            </a:r>
            <a:r>
              <a:rPr lang="cs-CZ" altLang="cs-CZ" sz="4000" b="1">
                <a:solidFill>
                  <a:srgbClr val="FFFF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BŘIŠNÍ BOLEST </a:t>
            </a:r>
            <a:endParaRPr lang="cs-CZ" altLang="cs-CZ" b="1">
              <a:solidFill>
                <a:srgbClr val="FFFF66"/>
              </a:solidFill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86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69"/>
    </mc:Choice>
    <mc:Fallback xmlns="">
      <p:transition spd="slow" advTm="102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r>
              <a:rPr lang="cs-CZ" altLang="cs-CZ" sz="3200">
                <a:solidFill>
                  <a:srgbClr val="FFFF66"/>
                </a:solidFill>
                <a:latin typeface="Times New Roman" panose="02020603050405020304" pitchFamily="18" charset="0"/>
              </a:rPr>
              <a:t>Celkové vyšetření 2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616575"/>
          </a:xfrm>
        </p:spPr>
        <p:txBody>
          <a:bodyPr/>
          <a:lstStyle/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  <a:latin typeface="Times New Roman" panose="02020603050405020304" pitchFamily="18" charset="0"/>
              </a:rPr>
              <a:t>Vědomí a psychický stav</a:t>
            </a:r>
          </a:p>
          <a:p>
            <a:pPr lvl="1"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  <a:latin typeface="Times New Roman" panose="02020603050405020304" pitchFamily="18" charset="0"/>
              </a:rPr>
              <a:t>Zastřené vědomí – somnolence, sopor, koma – synkopa je kratkodobá porucha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 Celková inspekce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- vzhled nemocného: výška, hmotnost, stav kostry, svalstva, výživy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3 konstituční typy: astenický, hyperstenický, normostenický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gigantismus x nanismus, akromegalie, obezita x inanice, kachexie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- poloha nemocného: aktivní , vynucená (peritonitis, pankreatitis), pasivní (koma)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- abnormální pohyby: - třes- klidový (hyperthyreosa, Parkinson, flapping tremor)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- intenční (mozečkové poruchy)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- křeče- tonické (trvalé napětí svalů), klonické (záškuby) tonicko-klonické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celkové x lokální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- tiky, choreatické pohyby, atetotické pohyby</a:t>
            </a:r>
          </a:p>
          <a:p>
            <a:pPr>
              <a:lnSpc>
                <a:spcPct val="80000"/>
              </a:lnSpc>
              <a:buSzTx/>
              <a:buFontTx/>
              <a:buChar char="-"/>
            </a:pPr>
            <a:r>
              <a:rPr lang="cs-CZ" altLang="cs-CZ" sz="1800" b="1">
                <a:solidFill>
                  <a:srgbClr val="FFFF66"/>
                </a:solidFill>
              </a:rPr>
              <a:t>postoj a chůze: postoj je normálně přímý, pohyby volné, chůze pružná, souměrná</a:t>
            </a:r>
          </a:p>
          <a:p>
            <a:pPr>
              <a:lnSpc>
                <a:spcPct val="80000"/>
              </a:lnSpc>
              <a:buSzTx/>
              <a:buFontTx/>
              <a:buChar char="-"/>
            </a:pPr>
            <a:endParaRPr lang="cs-CZ" altLang="cs-CZ" sz="1800" b="1">
              <a:solidFill>
                <a:srgbClr val="FFFF66"/>
              </a:solidFill>
            </a:endParaRP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- kůže a adnexa: 1) barva – červená (polyglobulie), bledost (anemie), cyanosa, ikterus, cyanosa = nafialovělé, zbarvení kůže a sliznic, redukovaný Hgb &gt; 50 g/l</a:t>
            </a:r>
            <a:endParaRPr lang="cs-CZ" altLang="cs-CZ" sz="1800" b="1">
              <a:solidFill>
                <a:srgbClr val="FFFF6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592"/>
    </mc:Choice>
    <mc:Fallback xmlns="">
      <p:transition spd="slow" advTm="495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b="1">
                <a:solidFill>
                  <a:srgbClr val="FFFF66"/>
                </a:solidFill>
              </a:rPr>
              <a:t>Břicho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defRPr/>
            </a:pPr>
            <a:r>
              <a:rPr lang="cs-CZ" altLang="cs-CZ" sz="3600" b="1" u="sng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Příznaky chorob gastrointestinálního ústrojí</a:t>
            </a:r>
            <a:endParaRPr lang="cs-CZ" altLang="cs-CZ" sz="3600" b="1" u="sng">
              <a:solidFill>
                <a:srgbClr val="FFFF66"/>
              </a:solidFill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latin typeface="Times New Roman" panose="02020603050405020304" pitchFamily="18" charset="0"/>
                <a:cs typeface="Arial" panose="020B0604020202020204" pitchFamily="34" charset="0"/>
              </a:rPr>
              <a:t>BŘIŠNÍ BOLEST </a:t>
            </a:r>
            <a:endParaRPr lang="cs-CZ" altLang="cs-CZ" sz="2400" b="1"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 u="sng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DYSPEPSIE</a:t>
            </a:r>
            <a:endParaRPr lang="cs-CZ" altLang="cs-CZ" sz="2400" b="1" u="sng">
              <a:solidFill>
                <a:srgbClr val="FFFF66"/>
              </a:solidFill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DYSFAGIE</a:t>
            </a:r>
            <a:endParaRPr lang="cs-CZ" altLang="cs-CZ" sz="2400" b="1"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PYRÓZA </a:t>
            </a:r>
            <a:endParaRPr lang="cs-CZ" altLang="cs-CZ" sz="2400" b="1"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ZVRACENÍ</a:t>
            </a:r>
            <a:r>
              <a:rPr lang="cs-CZ" altLang="cs-CZ" sz="2400" b="1">
                <a:latin typeface="Times New Roman" panose="02020603050405020304" pitchFamily="18" charset="0"/>
              </a:rPr>
              <a:t> </a:t>
            </a: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ZÁCPA A PRŮJEM</a:t>
            </a:r>
            <a:endParaRPr lang="cs-CZ" altLang="cs-CZ" sz="2400" b="1"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KRVÁCENÍ DO GIT</a:t>
            </a: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01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04"/>
    </mc:Choice>
    <mc:Fallback xmlns="">
      <p:transition spd="slow" advTm="156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60387"/>
          </a:xfrm>
        </p:spPr>
        <p:txBody>
          <a:bodyPr/>
          <a:lstStyle/>
          <a:p>
            <a:pPr marL="838200" indent="-838200" eaLnBrk="1" hangingPunct="1">
              <a:defRPr/>
            </a:pPr>
            <a:r>
              <a:rPr lang="cs-CZ" altLang="cs-CZ" sz="4000" b="1" u="sng">
                <a:solidFill>
                  <a:srgbClr val="FFFF66"/>
                </a:solidFill>
                <a:latin typeface="Times New Roman" panose="02020603050405020304" pitchFamily="18" charset="0"/>
              </a:rPr>
              <a:t>2. </a:t>
            </a:r>
            <a:r>
              <a:rPr lang="cs-CZ" altLang="cs-CZ" sz="4000" b="1" u="sng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DYSPEPSIE</a:t>
            </a:r>
            <a:endParaRPr lang="cs-CZ" altLang="cs-CZ" b="1">
              <a:solidFill>
                <a:srgbClr val="FFFF66"/>
              </a:solidFill>
            </a:endParaRP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229600" cy="4525963"/>
          </a:xfrm>
        </p:spPr>
        <p:txBody>
          <a:bodyPr/>
          <a:lstStyle/>
          <a:p>
            <a:pPr marL="609600" indent="-609600" eaLnBrk="1" hangingPunct="1">
              <a:defRPr/>
            </a:pPr>
            <a:r>
              <a:rPr lang="cs-CZ" altLang="cs-CZ" sz="2000" b="1">
                <a:solidFill>
                  <a:srgbClr val="FFFF66"/>
                </a:solidFill>
                <a:cs typeface="Arial" panose="020B0604020202020204" pitchFamily="34" charset="0"/>
              </a:rPr>
              <a:t>Používá se pro sumární vyjádření "nevůle" v zažívacím ústrojí funkčního nebo organického původu, případně extragastrointestinální povahy (metabolizmus, léky).</a:t>
            </a:r>
            <a:br>
              <a:rPr lang="cs-CZ" altLang="cs-CZ" sz="2000" b="1">
                <a:solidFill>
                  <a:srgbClr val="FFFF66"/>
                </a:solidFill>
                <a:cs typeface="Arial" panose="020B0604020202020204" pitchFamily="34" charset="0"/>
              </a:rPr>
            </a:br>
            <a:endParaRPr lang="cs-CZ" altLang="cs-CZ" sz="2000" b="1">
              <a:solidFill>
                <a:srgbClr val="FFFF66"/>
              </a:solidFill>
            </a:endParaRPr>
          </a:p>
          <a:p>
            <a:pPr marL="609600" indent="-609600" eaLnBrk="1" hangingPunct="1">
              <a:defRPr/>
            </a:pPr>
            <a:r>
              <a:rPr lang="cs-CZ" altLang="cs-CZ" sz="2800" b="1" u="sng">
                <a:solidFill>
                  <a:srgbClr val="FFFF66"/>
                </a:solidFill>
                <a:cs typeface="Times New Roman" panose="02020603050405020304" pitchFamily="18" charset="0"/>
              </a:rPr>
              <a:t>Horní (žaludeční) dyspepsie</a:t>
            </a:r>
            <a:endParaRPr lang="cs-CZ" altLang="cs-CZ" sz="2800" b="1" u="sng">
              <a:solidFill>
                <a:srgbClr val="FFFF66"/>
              </a:solidFill>
            </a:endParaRPr>
          </a:p>
          <a:p>
            <a:pPr marL="609600" indent="-609600" eaLnBrk="1" hangingPunct="1">
              <a:defRPr/>
            </a:pPr>
            <a:r>
              <a:rPr lang="cs-CZ" altLang="cs-CZ" sz="2800" b="1">
                <a:solidFill>
                  <a:srgbClr val="FFFF66"/>
                </a:solidFill>
              </a:rPr>
              <a:t>n</a:t>
            </a:r>
            <a:r>
              <a:rPr lang="cs-CZ" altLang="cs-CZ" sz="2800" b="1">
                <a:solidFill>
                  <a:srgbClr val="FFFF66"/>
                </a:solidFill>
                <a:cs typeface="Arial" panose="020B0604020202020204" pitchFamily="34" charset="0"/>
              </a:rPr>
              <a:t>auzeu (pocit na zvracení),</a:t>
            </a:r>
            <a:endParaRPr lang="cs-CZ" altLang="cs-CZ" sz="2800" b="1">
              <a:solidFill>
                <a:srgbClr val="FFFF66"/>
              </a:solidFill>
              <a:cs typeface="Times New Roman" panose="02020603050405020304" pitchFamily="18" charset="0"/>
            </a:endParaRPr>
          </a:p>
          <a:p>
            <a:pPr marL="609600" indent="-609600" eaLnBrk="1" hangingPunct="1">
              <a:defRPr/>
            </a:pPr>
            <a:r>
              <a:rPr lang="cs-CZ" altLang="cs-CZ" sz="2800" b="1">
                <a:solidFill>
                  <a:srgbClr val="FFFF66"/>
                </a:solidFill>
                <a:cs typeface="Arial" panose="020B0604020202020204" pitchFamily="34" charset="0"/>
              </a:rPr>
              <a:t>zvracení,</a:t>
            </a:r>
            <a:endParaRPr lang="cs-CZ" altLang="cs-CZ" sz="2800" b="1">
              <a:solidFill>
                <a:srgbClr val="FFFF66"/>
              </a:solidFill>
              <a:cs typeface="Times New Roman" panose="02020603050405020304" pitchFamily="18" charset="0"/>
            </a:endParaRPr>
          </a:p>
          <a:p>
            <a:pPr marL="609600" indent="-609600" eaLnBrk="1" hangingPunct="1">
              <a:defRPr/>
            </a:pPr>
            <a:r>
              <a:rPr lang="cs-CZ" altLang="cs-CZ" sz="2800" b="1">
                <a:solidFill>
                  <a:srgbClr val="FFFF66"/>
                </a:solidFill>
                <a:cs typeface="Arial" panose="020B0604020202020204" pitchFamily="34" charset="0"/>
              </a:rPr>
              <a:t>říhání,</a:t>
            </a:r>
            <a:endParaRPr lang="cs-CZ" altLang="cs-CZ" sz="2800" b="1">
              <a:solidFill>
                <a:srgbClr val="FFFF66"/>
              </a:solidFill>
              <a:cs typeface="Times New Roman" panose="02020603050405020304" pitchFamily="18" charset="0"/>
            </a:endParaRPr>
          </a:p>
          <a:p>
            <a:pPr marL="609600" indent="-609600" eaLnBrk="1" hangingPunct="1">
              <a:defRPr/>
            </a:pPr>
            <a:r>
              <a:rPr lang="cs-CZ" altLang="cs-CZ" sz="2800" b="1">
                <a:solidFill>
                  <a:srgbClr val="FFFF66"/>
                </a:solidFill>
                <a:cs typeface="Arial" panose="020B0604020202020204" pitchFamily="34" charset="0"/>
              </a:rPr>
              <a:t>pyrozu (pálení žáhy).</a:t>
            </a:r>
            <a:endParaRPr lang="cs-CZ" altLang="cs-CZ" sz="2800" b="1">
              <a:solidFill>
                <a:srgbClr val="FFFF66"/>
              </a:solidFill>
              <a:cs typeface="Times New Roman" panose="02020603050405020304" pitchFamily="18" charset="0"/>
            </a:endParaRPr>
          </a:p>
          <a:p>
            <a:pPr marL="609600" indent="-609600" eaLnBrk="1" hangingPunct="1">
              <a:defRPr/>
            </a:pPr>
            <a:endParaRPr lang="cs-CZ" altLang="cs-CZ" sz="2800" b="1">
              <a:solidFill>
                <a:srgbClr val="FFFF66"/>
              </a:solidFill>
              <a:cs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98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03"/>
    </mc:Choice>
    <mc:Fallback xmlns="">
      <p:transition spd="slow" advTm="55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560387"/>
          </a:xfrm>
        </p:spPr>
        <p:txBody>
          <a:bodyPr/>
          <a:lstStyle/>
          <a:p>
            <a:pPr marL="838200" indent="-838200" eaLnBrk="1" hangingPunct="1">
              <a:defRPr/>
            </a:pPr>
            <a:r>
              <a:rPr lang="cs-CZ" altLang="cs-CZ" sz="4000" b="1" u="sng">
                <a:solidFill>
                  <a:srgbClr val="FFFF66"/>
                </a:solidFill>
                <a:latin typeface="Times New Roman" panose="02020603050405020304" pitchFamily="18" charset="0"/>
              </a:rPr>
              <a:t>2. </a:t>
            </a:r>
            <a:r>
              <a:rPr lang="cs-CZ" altLang="cs-CZ" sz="4000" b="1" u="sng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DYSPEPSIE</a:t>
            </a:r>
            <a:endParaRPr lang="cs-CZ" altLang="cs-CZ" b="1">
              <a:solidFill>
                <a:srgbClr val="FFFF66"/>
              </a:solidFill>
            </a:endParaRP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229600" cy="4525963"/>
          </a:xfrm>
        </p:spPr>
        <p:txBody>
          <a:bodyPr/>
          <a:lstStyle/>
          <a:p>
            <a:pPr marL="609600" indent="-609600" eaLnBrk="1" hangingPunct="1">
              <a:defRPr/>
            </a:pPr>
            <a:r>
              <a:rPr lang="cs-CZ" altLang="cs-CZ" sz="2800" b="1" u="sng">
                <a:solidFill>
                  <a:srgbClr val="FFFF66"/>
                </a:solidFill>
                <a:cs typeface="Times New Roman" panose="02020603050405020304" pitchFamily="18" charset="0"/>
              </a:rPr>
              <a:t>Dolní (střevní) dyspepsie</a:t>
            </a:r>
            <a:endParaRPr lang="cs-CZ" altLang="cs-CZ" sz="2800" b="1" u="sng">
              <a:solidFill>
                <a:srgbClr val="FFFF66"/>
              </a:solidFill>
            </a:endParaRPr>
          </a:p>
          <a:p>
            <a:pPr marL="609600" indent="-609600" eaLnBrk="1" hangingPunct="1">
              <a:defRPr/>
            </a:pPr>
            <a:r>
              <a:rPr lang="cs-CZ" altLang="cs-CZ" sz="2800" b="1">
                <a:solidFill>
                  <a:srgbClr val="FFFF66"/>
                </a:solidFill>
                <a:cs typeface="Arial" panose="020B0604020202020204" pitchFamily="34" charset="0"/>
              </a:rPr>
              <a:t>poruchy vyprazdňování stolice,</a:t>
            </a:r>
            <a:endParaRPr lang="cs-CZ" altLang="cs-CZ" sz="2800" b="1">
              <a:solidFill>
                <a:srgbClr val="FFFF66"/>
              </a:solidFill>
              <a:cs typeface="Times New Roman" panose="02020603050405020304" pitchFamily="18" charset="0"/>
            </a:endParaRPr>
          </a:p>
          <a:p>
            <a:pPr marL="609600" indent="-609600" eaLnBrk="1" hangingPunct="1">
              <a:defRPr/>
            </a:pPr>
            <a:r>
              <a:rPr lang="cs-CZ" altLang="cs-CZ" sz="2800" b="1">
                <a:solidFill>
                  <a:srgbClr val="FFFF66"/>
                </a:solidFill>
                <a:cs typeface="Arial" panose="020B0604020202020204" pitchFamily="34" charset="0"/>
              </a:rPr>
              <a:t>flatulence (odchod plynů),</a:t>
            </a:r>
            <a:endParaRPr lang="cs-CZ" altLang="cs-CZ" sz="2800" b="1">
              <a:solidFill>
                <a:srgbClr val="FFFF66"/>
              </a:solidFill>
              <a:cs typeface="Times New Roman" panose="02020603050405020304" pitchFamily="18" charset="0"/>
            </a:endParaRPr>
          </a:p>
          <a:p>
            <a:pPr marL="609600" indent="-609600" eaLnBrk="1" hangingPunct="1">
              <a:defRPr/>
            </a:pPr>
            <a:r>
              <a:rPr lang="cs-CZ" altLang="cs-CZ" sz="2800" b="1">
                <a:solidFill>
                  <a:srgbClr val="FFFF66"/>
                </a:solidFill>
                <a:cs typeface="Arial" panose="020B0604020202020204" pitchFamily="34" charset="0"/>
              </a:rPr>
              <a:t>meteorizmus (nahromadění plynu v trávicí trubici).</a:t>
            </a:r>
            <a:endParaRPr lang="cs-CZ" altLang="cs-CZ" sz="2800" b="1">
              <a:solidFill>
                <a:srgbClr val="FFFF66"/>
              </a:solidFill>
              <a:cs typeface="Times New Roman" panose="02020603050405020304" pitchFamily="18" charset="0"/>
            </a:endParaRPr>
          </a:p>
          <a:p>
            <a:pPr marL="609600" indent="-609600" eaLnBrk="1" hangingPunct="1">
              <a:defRPr/>
            </a:pPr>
            <a:endParaRPr lang="cs-CZ" altLang="cs-CZ" sz="2800" b="1">
              <a:solidFill>
                <a:srgbClr val="FFFF66"/>
              </a:solidFill>
              <a:cs typeface="Times New Roman" panose="02020603050405020304" pitchFamily="18" charset="0"/>
            </a:endParaRPr>
          </a:p>
          <a:p>
            <a:pPr marL="609600" indent="-609600" eaLnBrk="1" hangingPunct="1">
              <a:defRPr/>
            </a:pPr>
            <a:endParaRPr lang="cs-CZ" altLang="cs-CZ" sz="2800" b="1">
              <a:solidFill>
                <a:srgbClr val="FFFF66"/>
              </a:solidFill>
              <a:cs typeface="Arial" panose="020B0604020202020204" pitchFamily="34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80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83"/>
    </mc:Choice>
    <mc:Fallback xmlns="">
      <p:transition spd="slow" advTm="180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>
              <a:defRPr/>
            </a:pPr>
            <a:r>
              <a:rPr lang="cs-CZ" altLang="cs-CZ" sz="4000" b="1">
                <a:solidFill>
                  <a:srgbClr val="FFFF66"/>
                </a:solidFill>
                <a:latin typeface="Times New Roman" panose="02020603050405020304" pitchFamily="18" charset="0"/>
              </a:rPr>
              <a:t>3. </a:t>
            </a:r>
            <a:r>
              <a:rPr lang="cs-CZ" altLang="cs-CZ" sz="4000" b="1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DYSFAGIE</a:t>
            </a:r>
            <a:endParaRPr lang="cs-CZ" altLang="cs-CZ" b="1">
              <a:solidFill>
                <a:srgbClr val="FFFF66"/>
              </a:solidFill>
            </a:endParaRP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defRPr/>
            </a:pPr>
            <a:r>
              <a:rPr lang="cs-CZ" altLang="cs-CZ" sz="2800" b="1">
                <a:solidFill>
                  <a:srgbClr val="FFFF66"/>
                </a:solidFill>
                <a:cs typeface="Arial" panose="020B0604020202020204" pitchFamily="34" charset="0"/>
              </a:rPr>
              <a:t>Dysfalgie znamená pocit uváznutí pevného sousta při polykání. Podle lokalizace jde o horní nebo dolní typ. Příčinou bývá zejména karcinom nebo vřed jícnu, refluxní choroba, spazmy.</a:t>
            </a:r>
            <a:br>
              <a:rPr lang="cs-CZ" altLang="cs-CZ" sz="2800" b="1">
                <a:solidFill>
                  <a:srgbClr val="FFFF66"/>
                </a:solidFill>
                <a:cs typeface="Arial" panose="020B0604020202020204" pitchFamily="34" charset="0"/>
              </a:rPr>
            </a:br>
            <a:r>
              <a:rPr lang="cs-CZ" altLang="cs-CZ" sz="2800" b="1">
                <a:solidFill>
                  <a:srgbClr val="FFFF66"/>
                </a:solidFill>
                <a:cs typeface="Arial" panose="020B0604020202020204" pitchFamily="34" charset="0"/>
              </a:rPr>
              <a:t> </a:t>
            </a:r>
            <a:br>
              <a:rPr lang="cs-CZ" altLang="cs-CZ" sz="2800" b="1">
                <a:solidFill>
                  <a:srgbClr val="FFFF66"/>
                </a:solidFill>
                <a:cs typeface="Arial" panose="020B0604020202020204" pitchFamily="34" charset="0"/>
              </a:rPr>
            </a:br>
            <a:r>
              <a:rPr lang="cs-CZ" altLang="cs-CZ" sz="2800" b="1">
                <a:solidFill>
                  <a:srgbClr val="FFFF66"/>
                </a:solidFill>
                <a:cs typeface="Arial" panose="020B0604020202020204" pitchFamily="34" charset="0"/>
              </a:rPr>
              <a:t>Paradoxní dysfagie představuje potíže při polykání tekutiny. Bývá funkční povahy</a:t>
            </a:r>
            <a:r>
              <a:rPr lang="cs-CZ" altLang="cs-CZ" sz="2800" b="1">
                <a:solidFill>
                  <a:srgbClr val="FFFF66"/>
                </a:solidFill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7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02"/>
    </mc:Choice>
    <mc:Fallback xmlns="">
      <p:transition spd="slow" advTm="159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b="1">
                <a:solidFill>
                  <a:srgbClr val="FFFF66"/>
                </a:solidFill>
              </a:rPr>
              <a:t>Břicho</a:t>
            </a:r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defRPr/>
            </a:pPr>
            <a:r>
              <a:rPr lang="cs-CZ" altLang="cs-CZ" sz="3600" b="1" u="sng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Příznaky chorob gastrointestinálního ústrojí</a:t>
            </a:r>
            <a:endParaRPr lang="cs-CZ" altLang="cs-CZ" sz="3600" b="1" u="sng">
              <a:solidFill>
                <a:srgbClr val="FFFF66"/>
              </a:solidFill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latin typeface="Times New Roman" panose="02020603050405020304" pitchFamily="18" charset="0"/>
                <a:cs typeface="Arial" panose="020B0604020202020204" pitchFamily="34" charset="0"/>
              </a:rPr>
              <a:t>BŘIŠNÍ BOLEST </a:t>
            </a:r>
            <a:endParaRPr lang="cs-CZ" altLang="cs-CZ" sz="2400" b="1"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DYSPEPSIE</a:t>
            </a:r>
            <a:endParaRPr lang="cs-CZ" altLang="cs-CZ" sz="2400" b="1"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DYSFAGIE</a:t>
            </a:r>
            <a:endParaRPr lang="cs-CZ" altLang="cs-CZ" sz="2400" b="1"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 u="sng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PYRÓZA </a:t>
            </a:r>
            <a:endParaRPr lang="cs-CZ" altLang="cs-CZ" sz="2400" b="1" u="sng">
              <a:solidFill>
                <a:srgbClr val="FFFF66"/>
              </a:solidFill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ZVRACENÍ</a:t>
            </a:r>
            <a:r>
              <a:rPr lang="cs-CZ" altLang="cs-CZ" sz="2400" b="1">
                <a:latin typeface="Times New Roman" panose="02020603050405020304" pitchFamily="18" charset="0"/>
              </a:rPr>
              <a:t> </a:t>
            </a: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ZÁCPA A PRŮJEM</a:t>
            </a:r>
            <a:endParaRPr lang="cs-CZ" altLang="cs-CZ" sz="2400" b="1"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KRVÁCENÍ DO GIT</a:t>
            </a: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5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72"/>
    </mc:Choice>
    <mc:Fallback xmlns="">
      <p:transition spd="slow" advTm="9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4000" b="1" u="sng">
                <a:solidFill>
                  <a:srgbClr val="FFFF66"/>
                </a:solidFill>
                <a:latin typeface="Times New Roman" panose="02020603050405020304" pitchFamily="18" charset="0"/>
              </a:rPr>
              <a:t>4. </a:t>
            </a:r>
            <a:r>
              <a:rPr lang="cs-CZ" altLang="cs-CZ" sz="4000" b="1" u="sng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PYRÓZA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b="1">
                <a:solidFill>
                  <a:srgbClr val="FFFF66"/>
                </a:solidFill>
                <a:cs typeface="Times New Roman" panose="02020603050405020304" pitchFamily="18" charset="0"/>
              </a:rPr>
              <a:t>Pyróza je palčivý pocit za dolním sternem vázaný na reflux žaludečního nebo duodenálního obsahu do jícnu. Charakter obtíží vyžaduje vyloučení anginy pectoris</a:t>
            </a:r>
            <a:r>
              <a:rPr lang="cs-CZ" altLang="cs-CZ"/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97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2"/>
    </mc:Choice>
    <mc:Fallback xmlns="">
      <p:transition spd="slow" advTm="17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4000" b="1" u="sng">
                <a:solidFill>
                  <a:srgbClr val="FFFF66"/>
                </a:solidFill>
                <a:latin typeface="Times New Roman" panose="02020603050405020304" pitchFamily="18" charset="0"/>
              </a:rPr>
              <a:t>5. </a:t>
            </a:r>
            <a:r>
              <a:rPr lang="cs-CZ" altLang="cs-CZ" sz="4000" b="1" u="sng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ZVRACENÍ</a:t>
            </a:r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b="1">
                <a:solidFill>
                  <a:srgbClr val="FFFF66"/>
                </a:solidFill>
                <a:cs typeface="Arial" panose="020B0604020202020204" pitchFamily="34" charset="0"/>
              </a:rPr>
              <a:t>centrální</a:t>
            </a:r>
            <a:r>
              <a:rPr lang="cs-CZ" altLang="cs-CZ">
                <a:solidFill>
                  <a:srgbClr val="FFFF66"/>
                </a:solidFill>
                <a:cs typeface="Arial" panose="020B0604020202020204" pitchFamily="34" charset="0"/>
              </a:rPr>
              <a:t> - vlivy toxické (acidóza, urémie), léky (digoxin, morfin), psychogenní (odpor), nitrolební hypertenze (zvracení bez nauzey),</a:t>
            </a:r>
            <a:endParaRPr lang="cs-CZ" altLang="cs-CZ">
              <a:solidFill>
                <a:srgbClr val="FFFF66"/>
              </a:solidFill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cs-CZ" altLang="cs-CZ" b="1">
                <a:solidFill>
                  <a:srgbClr val="FFFF66"/>
                </a:solidFill>
                <a:cs typeface="Arial" panose="020B0604020202020204" pitchFamily="34" charset="0"/>
              </a:rPr>
              <a:t>periferní</a:t>
            </a:r>
            <a:r>
              <a:rPr lang="cs-CZ" altLang="cs-CZ">
                <a:solidFill>
                  <a:srgbClr val="FFFF66"/>
                </a:solidFill>
                <a:cs typeface="Arial" panose="020B0604020202020204" pitchFamily="34" charset="0"/>
              </a:rPr>
              <a:t> - u onemocnění gastroduodenálních, biliárních, ale i otogenních a v graviditě.</a:t>
            </a:r>
            <a:endParaRPr lang="cs-CZ" altLang="cs-CZ">
              <a:solidFill>
                <a:srgbClr val="FFFF66"/>
              </a:solidFill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cs-CZ" altLang="cs-CZ">
              <a:solidFill>
                <a:srgbClr val="FFFF66"/>
              </a:solidFill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57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922"/>
    </mc:Choice>
    <mc:Fallback xmlns="">
      <p:transition spd="slow" advTm="409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4000" b="1" u="sng">
                <a:solidFill>
                  <a:srgbClr val="FFFF66"/>
                </a:solidFill>
                <a:latin typeface="Times New Roman" panose="02020603050405020304" pitchFamily="18" charset="0"/>
              </a:rPr>
              <a:t>5. </a:t>
            </a:r>
            <a:r>
              <a:rPr lang="cs-CZ" altLang="cs-CZ" sz="4000" b="1" u="sng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ZVRACENÍ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b="1">
                <a:solidFill>
                  <a:srgbClr val="FFFF66"/>
                </a:solidFill>
                <a:cs typeface="Arial" panose="020B0604020202020204" pitchFamily="34" charset="0"/>
              </a:rPr>
              <a:t>vznik</a:t>
            </a:r>
            <a:r>
              <a:rPr lang="cs-CZ" altLang="cs-CZ">
                <a:solidFill>
                  <a:srgbClr val="FFFF66"/>
                </a:solidFill>
                <a:cs typeface="Arial" panose="020B0604020202020204" pitchFamily="34" charset="0"/>
              </a:rPr>
              <a:t> - závislost na příjmu potravy ( časová a druh potravy),</a:t>
            </a:r>
            <a:endParaRPr lang="cs-CZ" altLang="cs-CZ">
              <a:solidFill>
                <a:srgbClr val="FFFF66"/>
              </a:solidFill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cs-CZ" altLang="cs-CZ" b="1">
                <a:solidFill>
                  <a:srgbClr val="FFFF66"/>
                </a:solidFill>
                <a:cs typeface="Arial" panose="020B0604020202020204" pitchFamily="34" charset="0"/>
              </a:rPr>
              <a:t>vzhled</a:t>
            </a:r>
            <a:r>
              <a:rPr lang="cs-CZ" altLang="cs-CZ">
                <a:solidFill>
                  <a:srgbClr val="FFFF66"/>
                </a:solidFill>
                <a:cs typeface="Arial" panose="020B0604020202020204" pitchFamily="34" charset="0"/>
              </a:rPr>
              <a:t> - zabarvení, přítomnost potravy (čerstvá, natrávená), event. krve,</a:t>
            </a:r>
            <a:endParaRPr lang="cs-CZ" altLang="cs-CZ">
              <a:solidFill>
                <a:srgbClr val="FFFF66"/>
              </a:solidFill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cs-CZ" altLang="cs-CZ" b="1">
                <a:solidFill>
                  <a:srgbClr val="FFFF66"/>
                </a:solidFill>
                <a:cs typeface="Arial" panose="020B0604020202020204" pitchFamily="34" charset="0"/>
              </a:rPr>
              <a:t>zápach</a:t>
            </a:r>
            <a:r>
              <a:rPr lang="cs-CZ" altLang="cs-CZ">
                <a:solidFill>
                  <a:srgbClr val="FFFF66"/>
                </a:solidFill>
                <a:cs typeface="Arial" panose="020B0604020202020204" pitchFamily="34" charset="0"/>
              </a:rPr>
              <a:t> - kyselý znamená přítomnost HCl, fekální souvisí s obstrukcí střevní.</a:t>
            </a:r>
            <a:endParaRPr lang="cs-CZ" altLang="cs-CZ">
              <a:solidFill>
                <a:srgbClr val="FFFF66"/>
              </a:solidFill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endParaRPr lang="cs-CZ" altLang="cs-CZ">
              <a:solidFill>
                <a:srgbClr val="FFFF66"/>
              </a:solidFill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61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1"/>
    </mc:Choice>
    <mc:Fallback xmlns="">
      <p:transition spd="slow" advTm="2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b="1">
                <a:solidFill>
                  <a:srgbClr val="FFFF66"/>
                </a:solidFill>
              </a:rPr>
              <a:t>Břicho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defRPr/>
            </a:pPr>
            <a:r>
              <a:rPr lang="cs-CZ" altLang="cs-CZ" sz="3600" b="1" u="sng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Příznaky chorob gastrointestinálního ústrojí</a:t>
            </a:r>
            <a:endParaRPr lang="cs-CZ" altLang="cs-CZ" sz="3600" b="1" u="sng">
              <a:solidFill>
                <a:srgbClr val="FFFF66"/>
              </a:solidFill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latin typeface="Times New Roman" panose="02020603050405020304" pitchFamily="18" charset="0"/>
                <a:cs typeface="Arial" panose="020B0604020202020204" pitchFamily="34" charset="0"/>
              </a:rPr>
              <a:t>BŘIŠNÍ BOLEST </a:t>
            </a:r>
            <a:endParaRPr lang="cs-CZ" altLang="cs-CZ" sz="2400" b="1"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DYSPEPSIE</a:t>
            </a:r>
            <a:endParaRPr lang="cs-CZ" altLang="cs-CZ" sz="2400" b="1"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DYSFAGIE</a:t>
            </a:r>
            <a:endParaRPr lang="cs-CZ" altLang="cs-CZ" sz="2400" b="1"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PYRÓZA </a:t>
            </a:r>
            <a:endParaRPr lang="cs-CZ" altLang="cs-CZ" sz="2400" b="1"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ZVRACENÍ</a:t>
            </a: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</a:rPr>
              <a:t> </a:t>
            </a: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 u="sng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ZÁCPA A PRŮJEM</a:t>
            </a:r>
            <a:endParaRPr lang="cs-CZ" altLang="cs-CZ" sz="2400" b="1" u="sng">
              <a:solidFill>
                <a:srgbClr val="FFFF66"/>
              </a:solidFill>
              <a:latin typeface="Times New Roman" panose="02020603050405020304" pitchFamily="18" charset="0"/>
            </a:endParaRPr>
          </a:p>
          <a:p>
            <a:pPr marL="990600" lvl="1" indent="-533400" eaLnBrk="1" hangingPunct="1">
              <a:buFont typeface="Wingdings" panose="05000000000000000000" pitchFamily="2" charset="2"/>
              <a:buAutoNum type="arabicPeriod"/>
              <a:defRPr/>
            </a:pPr>
            <a:r>
              <a:rPr lang="cs-CZ" altLang="cs-CZ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KRVÁCENÍ DO GIT</a:t>
            </a:r>
            <a:r>
              <a:rPr lang="cs-CZ" altLang="cs-CZ" sz="2400" b="1">
                <a:solidFill>
                  <a:srgbClr val="FFFF66"/>
                </a:solidFill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57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4"/>
    </mc:Choice>
    <mc:Fallback xmlns="">
      <p:transition spd="slow" advTm="18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4000" b="1" u="sng">
                <a:solidFill>
                  <a:srgbClr val="FFFF66"/>
                </a:solidFill>
                <a:latin typeface="Times New Roman" panose="02020603050405020304" pitchFamily="18" charset="0"/>
              </a:rPr>
              <a:t>6. </a:t>
            </a:r>
            <a:r>
              <a:rPr lang="cs-CZ" altLang="cs-CZ" sz="4000" b="1" u="sng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ZÁCPA A PRŮJEM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2400">
                <a:solidFill>
                  <a:srgbClr val="FFFF66"/>
                </a:solidFill>
                <a:cs typeface="Times New Roman" panose="02020603050405020304" pitchFamily="18" charset="0"/>
              </a:rPr>
              <a:t>Zácpa znamená obtížné vyprazdňování tuhé stolice.</a:t>
            </a:r>
            <a:endParaRPr lang="cs-CZ" altLang="cs-CZ" sz="2400">
              <a:solidFill>
                <a:srgbClr val="FFFF66"/>
              </a:solidFill>
            </a:endParaRPr>
          </a:p>
          <a:p>
            <a:pPr eaLnBrk="1" hangingPunct="1">
              <a:defRPr/>
            </a:pPr>
            <a:r>
              <a:rPr lang="cs-CZ" altLang="cs-CZ" sz="2400">
                <a:solidFill>
                  <a:srgbClr val="FFFF66"/>
                </a:solidFill>
                <a:cs typeface="Times New Roman" panose="02020603050405020304" pitchFamily="18" charset="0"/>
              </a:rPr>
              <a:t>Průjem se projevuje vyprazdňováním nebo vyprázdněním řídké nebo vodnaté stolice, častěji než obvykle.</a:t>
            </a:r>
            <a:r>
              <a:rPr lang="cs-CZ" altLang="cs-CZ" sz="2400">
                <a:solidFill>
                  <a:srgbClr val="FFFF66"/>
                </a:solidFill>
              </a:rPr>
              <a:t> </a:t>
            </a:r>
          </a:p>
          <a:p>
            <a:pPr eaLnBrk="1" hangingPunct="1">
              <a:defRPr/>
            </a:pPr>
            <a:r>
              <a:rPr lang="cs-CZ" altLang="cs-CZ" sz="2400">
                <a:solidFill>
                  <a:srgbClr val="FFFF66"/>
                </a:solidFill>
                <a:cs typeface="Times New Roman" panose="02020603050405020304" pitchFamily="18" charset="0"/>
              </a:rPr>
              <a:t>Hodnocení ze strany pacienta je v obou případech subjektivní, což ztěžuje diagnózu. Hodnotí se počet stolic, množství, konzistence, příměs, vztah k příjmu potravy.</a:t>
            </a:r>
            <a:r>
              <a:rPr lang="cs-CZ" altLang="cs-CZ" sz="2400">
                <a:solidFill>
                  <a:srgbClr val="FFFF66"/>
                </a:solidFill>
              </a:rPr>
              <a:t> </a:t>
            </a:r>
            <a:r>
              <a:rPr lang="cs-CZ" altLang="cs-CZ" sz="2400">
                <a:solidFill>
                  <a:srgbClr val="FFFF66"/>
                </a:solidFill>
                <a:cs typeface="Times New Roman" panose="02020603050405020304" pitchFamily="18" charset="0"/>
              </a:rPr>
              <a:t>Posuzuje se pocit nutkání na stolici, tenezmus.</a:t>
            </a:r>
            <a:r>
              <a:rPr lang="cs-CZ" altLang="cs-CZ" sz="2400">
                <a:solidFill>
                  <a:srgbClr val="FFFF66"/>
                </a:solidFill>
              </a:rPr>
              <a:t> </a:t>
            </a:r>
            <a:r>
              <a:rPr lang="cs-CZ" altLang="cs-CZ" sz="2400">
                <a:solidFill>
                  <a:srgbClr val="FFFF66"/>
                </a:solidFill>
                <a:cs typeface="Times New Roman" panose="02020603050405020304" pitchFamily="18" charset="0"/>
              </a:rPr>
              <a:t>Příčiny mohou být funkční, infekční, organické, vyžadují vždy pečlivé posouzení pro možnou přítomnost kolorektálního karcinomu.</a:t>
            </a:r>
            <a:r>
              <a:rPr lang="cs-CZ" altLang="cs-CZ" sz="2400">
                <a:solidFill>
                  <a:srgbClr val="FFFF66"/>
                </a:solidFill>
              </a:rPr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82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15"/>
    </mc:Choice>
    <mc:Fallback xmlns="">
      <p:transition spd="slow" advTm="29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r>
              <a:rPr lang="cs-CZ" altLang="cs-CZ" sz="3200">
                <a:solidFill>
                  <a:srgbClr val="FFFF66"/>
                </a:solidFill>
                <a:latin typeface="Times New Roman" panose="02020603050405020304" pitchFamily="18" charset="0"/>
              </a:rPr>
              <a:t>Celkové vyšetření 3</a:t>
            </a: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616575"/>
          </a:xfrm>
        </p:spPr>
        <p:txBody>
          <a:bodyPr/>
          <a:lstStyle/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 Hlava: 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Tvar- mikrocefalie, makro, alopecie, pohyby hlavy, (Mussetův příznak – Ao insuf. 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Výraz obličeje, Hippocratica, Mitralis facies,  motýlový exantém SLE, parkinsonský sy, paréta  VII, 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endParaRPr lang="cs-CZ" altLang="cs-CZ" sz="1800" b="1">
              <a:solidFill>
                <a:srgbClr val="FFFF66"/>
              </a:solidFill>
            </a:endParaRP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Oči- víčka otoky, brýlovitý hematóm, entropium ektropium, 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Pokles víčka, ptoza , mioza  enoftalmus Hornerův sy – krční sympatikus – obrana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Souměrnost štěrbin, exoftalmus, enoftalmus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Pohyby očních bulbů, zorné pole,zornice osvit – přímý nepřímý, (miosis, mydriasis), konvergenca – dochází k zůžení.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Rohovka – vředy, acus senilis corneae, Kayserův-Fleischnerův prstenec z Wil.ch.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Rohovkový reflex – dotykem na rohovku – není výbavný při hlubokém bez vědomí a pomáha dg. Exitu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Oční pozadí očaž ne my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Spojivky – hyperemie – bledost suchos u Sjegenova sy.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Inervace VII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Uši nos,Rty- cyanoza rtů, , bledost u šoku, 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Dásně a chrup jazyk – pazí se ve střední čáře, 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endParaRPr lang="cs-CZ" altLang="cs-CZ" sz="1800" b="1">
              <a:solidFill>
                <a:srgbClr val="FFFF66"/>
              </a:solidFill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736"/>
    </mc:Choice>
    <mc:Fallback xmlns="">
      <p:transition spd="slow" advTm="457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4000" b="1" u="sng">
                <a:solidFill>
                  <a:srgbClr val="FFFF66"/>
                </a:solidFill>
                <a:latin typeface="Times New Roman" panose="02020603050405020304" pitchFamily="18" charset="0"/>
              </a:rPr>
              <a:t>7. </a:t>
            </a:r>
            <a:r>
              <a:rPr lang="cs-CZ" altLang="cs-CZ" sz="4000" b="1" u="sng">
                <a:solidFill>
                  <a:srgbClr val="FFFF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KRVÁCENÍ DO GIT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2000" b="1" u="sng">
                <a:solidFill>
                  <a:srgbClr val="FFFF66"/>
                </a:solidFill>
                <a:cs typeface="Times New Roman" panose="02020603050405020304" pitchFamily="18" charset="0"/>
              </a:rPr>
              <a:t>Meléna</a:t>
            </a:r>
            <a:r>
              <a:rPr lang="cs-CZ" altLang="cs-CZ" sz="2000">
                <a:solidFill>
                  <a:srgbClr val="FFFF66"/>
                </a:solidFill>
                <a:cs typeface="Times New Roman" panose="02020603050405020304" pitchFamily="18" charset="0"/>
              </a:rPr>
              <a:t> znamená odchod řídké stolice černé barvy, dehtovitého vzhledu. Vzniká při krvácení v horní části trávicí trubice (jícen, žaludek, doudenum). Hodnocení černě zbarvené stolice může ztížit předchozí požití jídel ze zvířecí krve, některé léky (s obsahem železa nebo vizmutu, živočišné uhlí</a:t>
            </a:r>
            <a:r>
              <a:rPr lang="cs-CZ" altLang="cs-CZ" sz="2000">
                <a:solidFill>
                  <a:srgbClr val="FFFF66"/>
                </a:solidFill>
              </a:rPr>
              <a:t> </a:t>
            </a:r>
          </a:p>
          <a:p>
            <a:pPr eaLnBrk="1" hangingPunct="1">
              <a:defRPr/>
            </a:pPr>
            <a:r>
              <a:rPr lang="cs-CZ" altLang="cs-CZ" sz="2000" b="1" u="sng">
                <a:solidFill>
                  <a:srgbClr val="FFFF66"/>
                </a:solidFill>
                <a:cs typeface="Times New Roman" panose="02020603050405020304" pitchFamily="18" charset="0"/>
              </a:rPr>
              <a:t>Hematemeza</a:t>
            </a:r>
            <a:r>
              <a:rPr lang="cs-CZ" altLang="cs-CZ" sz="2000">
                <a:solidFill>
                  <a:srgbClr val="FFFF66"/>
                </a:solidFill>
                <a:cs typeface="Times New Roman" panose="02020603050405020304" pitchFamily="18" charset="0"/>
              </a:rPr>
              <a:t> představuje zvracení čerstvé nebo natrávené krve. Zabarvení závisí nejen na intenzitě krvácení, ale i na rychlosti evakuace žaludku a přítomnosti HCl. Pomalé vyprazdňování a působení kyseliny solné vyvolává hnědočerné zbarvení, jako kávová sedlina.</a:t>
            </a:r>
            <a:br>
              <a:rPr lang="cs-CZ" altLang="cs-CZ" sz="2000">
                <a:solidFill>
                  <a:srgbClr val="FFFF66"/>
                </a:solidFill>
                <a:cs typeface="Times New Roman" panose="02020603050405020304" pitchFamily="18" charset="0"/>
              </a:rPr>
            </a:br>
            <a:br>
              <a:rPr lang="cs-CZ" altLang="cs-CZ" sz="2000">
                <a:solidFill>
                  <a:srgbClr val="FFFF66"/>
                </a:solidFill>
                <a:cs typeface="Times New Roman" panose="02020603050405020304" pitchFamily="18" charset="0"/>
              </a:rPr>
            </a:br>
            <a:endParaRPr lang="cs-CZ" altLang="cs-CZ" sz="2000">
              <a:solidFill>
                <a:srgbClr val="FFFF66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62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403"/>
    </mc:Choice>
    <mc:Fallback xmlns="">
      <p:transition spd="slow" advTm="594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200" b="1">
                <a:solidFill>
                  <a:srgbClr val="FFFF66"/>
                </a:solidFill>
                <a:cs typeface="Times New Roman" panose="02020603050405020304" pitchFamily="18" charset="0"/>
              </a:rPr>
              <a:t>Příznaky chorob uropoetického systému</a:t>
            </a:r>
            <a:r>
              <a:rPr lang="cs-CZ" altLang="cs-CZ"/>
              <a:t> 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b="1">
                <a:solidFill>
                  <a:srgbClr val="FFFF66"/>
                </a:solidFill>
                <a:cs typeface="Times New Roman" panose="02020603050405020304" pitchFamily="18" charset="0"/>
              </a:rPr>
              <a:t>Dysurie</a:t>
            </a:r>
            <a:r>
              <a:rPr lang="cs-CZ" altLang="cs-CZ" sz="2400">
                <a:solidFill>
                  <a:srgbClr val="FFFF66"/>
                </a:solidFill>
                <a:cs typeface="Times New Roman" panose="02020603050405020304" pitchFamily="18" charset="0"/>
              </a:rPr>
              <a:t> - znamená pálení a řezání při močení (cystitida, uretritida, hypertrofie prostaty),</a:t>
            </a:r>
            <a:endParaRPr lang="cs-CZ" altLang="cs-CZ" sz="2400">
              <a:solidFill>
                <a:srgbClr val="FFFF66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b="1">
                <a:solidFill>
                  <a:srgbClr val="FFFF66"/>
                </a:solidFill>
                <a:cs typeface="Times New Roman" panose="02020603050405020304" pitchFamily="18" charset="0"/>
              </a:rPr>
              <a:t>polakisurie</a:t>
            </a:r>
            <a:r>
              <a:rPr lang="cs-CZ" altLang="cs-CZ" sz="2400">
                <a:solidFill>
                  <a:srgbClr val="FFFF66"/>
                </a:solidFill>
                <a:cs typeface="Times New Roman" panose="02020603050405020304" pitchFamily="18" charset="0"/>
              </a:rPr>
              <a:t> - představuje častější nucení na močení, obvykle při zánětu nebo kamenech v močových cestách,</a:t>
            </a:r>
            <a:endParaRPr lang="cs-CZ" altLang="cs-CZ" sz="2400">
              <a:solidFill>
                <a:srgbClr val="FFFF66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b="1">
                <a:solidFill>
                  <a:srgbClr val="FFFF66"/>
                </a:solidFill>
                <a:cs typeface="Times New Roman" panose="02020603050405020304" pitchFamily="18" charset="0"/>
              </a:rPr>
              <a:t>retence moči (reziduum)</a:t>
            </a:r>
            <a:r>
              <a:rPr lang="cs-CZ" altLang="cs-CZ" sz="2400">
                <a:solidFill>
                  <a:srgbClr val="FFFF66"/>
                </a:solidFill>
                <a:cs typeface="Times New Roman" panose="02020603050405020304" pitchFamily="18" charset="0"/>
              </a:rPr>
              <a:t> - se vyznačuje přítomností moči v měchýři po vymočení (hypertrofie prostaty),</a:t>
            </a:r>
            <a:endParaRPr lang="cs-CZ" altLang="cs-CZ" sz="2400">
              <a:solidFill>
                <a:srgbClr val="FFFF66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b="1">
                <a:solidFill>
                  <a:srgbClr val="FFFF66"/>
                </a:solidFill>
                <a:cs typeface="Times New Roman" panose="02020603050405020304" pitchFamily="18" charset="0"/>
              </a:rPr>
              <a:t>paradoxní ischurie</a:t>
            </a:r>
            <a:r>
              <a:rPr lang="cs-CZ" altLang="cs-CZ" sz="2400">
                <a:solidFill>
                  <a:srgbClr val="FFFF66"/>
                </a:solidFill>
                <a:cs typeface="Times New Roman" panose="02020603050405020304" pitchFamily="18" charset="0"/>
              </a:rPr>
              <a:t> - odpovídá výrazné močové retenci s odtékáním moči po kapkách (hypertrofie prostaty),</a:t>
            </a:r>
            <a:endParaRPr lang="cs-CZ" altLang="cs-CZ" sz="2400">
              <a:solidFill>
                <a:srgbClr val="FFFF66"/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b="1">
                <a:solidFill>
                  <a:srgbClr val="FFFF66"/>
                </a:solidFill>
                <a:cs typeface="Times New Roman" panose="02020603050405020304" pitchFamily="18" charset="0"/>
              </a:rPr>
              <a:t>inkontinence moči</a:t>
            </a:r>
            <a:r>
              <a:rPr lang="cs-CZ" altLang="cs-CZ" sz="2400">
                <a:solidFill>
                  <a:srgbClr val="FFFF66"/>
                </a:solidFill>
                <a:cs typeface="Times New Roman" panose="02020603050405020304" pitchFamily="18" charset="0"/>
              </a:rPr>
              <a:t> - spontánní odtok moči (CMP, u pokročilé arteriosklerózy, poruchy funkce svěrače hrdla u gynekologických onemocnění),</a:t>
            </a:r>
            <a:br>
              <a:rPr lang="cs-CZ" altLang="cs-CZ" sz="2400">
                <a:solidFill>
                  <a:srgbClr val="666600"/>
                </a:solidFill>
                <a:cs typeface="Times New Roman" panose="02020603050405020304" pitchFamily="18" charset="0"/>
              </a:rPr>
            </a:br>
            <a:br>
              <a:rPr lang="cs-CZ" altLang="cs-CZ" sz="2400">
                <a:solidFill>
                  <a:srgbClr val="666600"/>
                </a:solidFill>
                <a:cs typeface="Times New Roman" panose="02020603050405020304" pitchFamily="18" charset="0"/>
              </a:rPr>
            </a:br>
            <a:endParaRPr lang="cs-CZ" altLang="cs-CZ" sz="2400">
              <a:solidFill>
                <a:srgbClr val="6666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59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614"/>
    </mc:Choice>
    <mc:Fallback xmlns="">
      <p:transition spd="slow" advTm="3446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b="1">
                <a:solidFill>
                  <a:srgbClr val="FFFF66"/>
                </a:solidFill>
                <a:cs typeface="Times New Roman" panose="02020603050405020304" pitchFamily="18" charset="0"/>
              </a:rPr>
              <a:t>ledvinová kolika</a:t>
            </a:r>
            <a:r>
              <a:rPr lang="cs-CZ" altLang="cs-CZ">
                <a:solidFill>
                  <a:srgbClr val="FFFF66"/>
                </a:solidFill>
                <a:cs typeface="Times New Roman" panose="02020603050405020304" pitchFamily="18" charset="0"/>
              </a:rPr>
              <a:t> - se projevuje intenzivní křečovitou bolestí kolikového charakteru vycházející z lumbální krajiny, vystřelující do břicha, šířící se za symfýzu, někdy až do horní vnitřní části stehen</a:t>
            </a:r>
            <a:r>
              <a:rPr lang="cs-CZ" altLang="cs-CZ">
                <a:solidFill>
                  <a:srgbClr val="FFFF66"/>
                </a:solidFill>
              </a:rPr>
              <a:t> </a:t>
            </a:r>
          </a:p>
        </p:txBody>
      </p:sp>
      <p:sp>
        <p:nvSpPr>
          <p:cNvPr id="189444" name="Rectangle 4"/>
          <p:cNvSpPr>
            <a:spLocks noChangeArrowheads="1"/>
          </p:cNvSpPr>
          <p:nvPr/>
        </p:nvSpPr>
        <p:spPr bwMode="auto">
          <a:xfrm>
            <a:off x="609600" y="4302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cs-CZ" altLang="cs-CZ" sz="3200" b="1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Příznaky chorob uropoetického systému</a:t>
            </a:r>
            <a:r>
              <a:rPr lang="cs-CZ" altLang="cs-CZ"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80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068"/>
    </mc:Choice>
    <mc:Fallback xmlns="">
      <p:transition spd="slow" advTm="250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altLang="cs-CZ" sz="3600">
              <a:solidFill>
                <a:srgbClr val="FFFF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 sz="2800" b="1">
              <a:solidFill>
                <a:srgbClr val="FFFF6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9"/>
    </mc:Choice>
    <mc:Fallback xmlns="">
      <p:transition spd="slow" advTm="11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r>
              <a:rPr lang="cs-CZ" altLang="cs-CZ" sz="3200">
                <a:solidFill>
                  <a:srgbClr val="FFFF66"/>
                </a:solidFill>
                <a:latin typeface="Times New Roman" panose="02020603050405020304" pitchFamily="18" charset="0"/>
              </a:rPr>
              <a:t>Celkové vyšetření 4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616575"/>
          </a:xfrm>
        </p:spPr>
        <p:txBody>
          <a:bodyPr/>
          <a:lstStyle/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 Krk:  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endParaRPr lang="cs-CZ" altLang="cs-CZ" sz="1800" b="1">
              <a:solidFill>
                <a:srgbClr val="FFFF66"/>
              </a:solidFill>
            </a:endParaRP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Tvar nadklíčkové jamky vpadlé u kachexie,  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Štítná žláza struma – difuzní, nodulární, uzliny, náplň krčních žil, 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endParaRPr lang="cs-CZ" altLang="cs-CZ" sz="1800" b="1">
              <a:solidFill>
                <a:srgbClr val="FFFF66"/>
              </a:solidFill>
            </a:endParaRP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Hrudník: 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Příznaky dýchacího ústrojí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Kašel (sputum serózní, hlenové, hnisavé, hnilobné,)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Expektorace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Vykašlávání krve (Ca, TBC, meta, aspirace, koagulace, abscesy, infarkt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Dušnost – to je příští DIA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Bolest na hrudi – pleurální postižení pleury, lokalizovaná, kašel a poloha mění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endParaRPr lang="cs-CZ" altLang="cs-CZ" sz="1800" b="1">
              <a:solidFill>
                <a:srgbClr val="FFFF66"/>
              </a:solidFill>
            </a:endParaRP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Singultus- n.vagus jeho dráždění, 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Chrapot, cyanoza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Hrudník soudkovitý, dlouhý, dýchání abdominální kostoabdominální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Eupnoe, tachy, apnoe, dyspnoe, Cheynesovo-Stokesovo dýchání, 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Vyšetření prsů, 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Fremitus pectoralis </a:t>
            </a:r>
          </a:p>
          <a:p>
            <a:pPr>
              <a:lnSpc>
                <a:spcPct val="80000"/>
              </a:lnSpc>
              <a:buSzTx/>
              <a:buFont typeface="Wingdings" panose="05000000000000000000" pitchFamily="2" charset="2"/>
              <a:buNone/>
            </a:pPr>
            <a:endParaRPr lang="cs-CZ" altLang="cs-CZ" sz="1800" b="1">
              <a:solidFill>
                <a:srgbClr val="FFFF66"/>
              </a:solidFill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404"/>
    </mc:Choice>
    <mc:Fallback xmlns="">
      <p:transition spd="slow" advTm="534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0"/>
            <a:ext cx="7632700" cy="476250"/>
          </a:xfrm>
        </p:spPr>
        <p:txBody>
          <a:bodyPr/>
          <a:lstStyle/>
          <a:p>
            <a:r>
              <a:rPr lang="cs-CZ" altLang="cs-CZ" sz="3200">
                <a:solidFill>
                  <a:srgbClr val="FFFF66"/>
                </a:solidFill>
                <a:latin typeface="Times New Roman" panose="02020603050405020304" pitchFamily="18" charset="0"/>
              </a:rPr>
              <a:t>Plicní sydromy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76250"/>
            <a:ext cx="9144000" cy="6237288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</a:rPr>
              <a:t>1. </a:t>
            </a:r>
            <a:r>
              <a:rPr lang="cs-CZ" altLang="cs-CZ" sz="2000" b="1" u="sng">
                <a:solidFill>
                  <a:srgbClr val="FFFF66"/>
                </a:solidFill>
              </a:rPr>
              <a:t>bronchiální obstrukce</a:t>
            </a:r>
            <a:r>
              <a:rPr lang="cs-CZ" altLang="cs-CZ" sz="2000" b="1">
                <a:solidFill>
                  <a:srgbClr val="FFFF66"/>
                </a:solidFill>
              </a:rPr>
              <a:t>,  poklep – jasný, poslech- dýchání sklípkové s prodlouženým exspiriem a pískoty a vrzoty, po zakašlání se nález mění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</a:rPr>
              <a:t>2. </a:t>
            </a:r>
            <a:r>
              <a:rPr lang="cs-CZ" altLang="cs-CZ" sz="2000" b="1" u="sng">
                <a:solidFill>
                  <a:srgbClr val="FFFF66"/>
                </a:solidFill>
              </a:rPr>
              <a:t>emfyzém</a:t>
            </a:r>
            <a:r>
              <a:rPr lang="cs-CZ" altLang="cs-CZ" sz="2000" b="1">
                <a:solidFill>
                  <a:srgbClr val="FFFF66"/>
                </a:solidFill>
              </a:rPr>
              <a:t>, oudkovitý hrudník, poklep – hypersonorní, snížení poklepových hranic, poslech- oslabené sklípkové dýchání s prodlouženým exspiriem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</a:rPr>
              <a:t>3. </a:t>
            </a:r>
            <a:r>
              <a:rPr lang="cs-CZ" altLang="cs-CZ" sz="2000" i="1" u="sng">
                <a:solidFill>
                  <a:srgbClr val="FFFF66"/>
                </a:solidFill>
              </a:rPr>
              <a:t>bronchiektázie</a:t>
            </a:r>
            <a:r>
              <a:rPr lang="cs-CZ" altLang="cs-CZ" sz="2000" i="1">
                <a:solidFill>
                  <a:srgbClr val="FFFF66"/>
                </a:solidFill>
              </a:rPr>
              <a:t>,  poklep-jasný (vyprázdněné)..ztemnělý, poslech- sklípkové dýchání s vlhkými přízvučnými chropy (cave!- přetrvávající nález hlavně nad dolními laloky)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</a:rPr>
              <a:t>4. </a:t>
            </a:r>
            <a:r>
              <a:rPr lang="cs-CZ" altLang="cs-CZ" sz="2000" b="1" u="sng">
                <a:solidFill>
                  <a:srgbClr val="FFFF66"/>
                </a:solidFill>
              </a:rPr>
              <a:t>bronchopneumonie</a:t>
            </a:r>
            <a:r>
              <a:rPr lang="cs-CZ" altLang="cs-CZ" sz="2000" b="1">
                <a:solidFill>
                  <a:srgbClr val="FFFF66"/>
                </a:solidFill>
              </a:rPr>
              <a:t>,  poklep – nepatrné přitlumení, poslech – oslabené dýchání s nečetnými přízvučnými chropy, zesílená bronchofonie a fremitus pectoralis, krupózní pneumonie, poklep- temný, poslech – trubicové dýchání s vlhkými chropy, oslabená bronchofonie a fremitus pectoralis, krepitus indux a redux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</a:rPr>
              <a:t>5. </a:t>
            </a:r>
            <a:r>
              <a:rPr lang="cs-CZ" altLang="cs-CZ" sz="2000" i="1" u="sng">
                <a:solidFill>
                  <a:srgbClr val="FFFF66"/>
                </a:solidFill>
              </a:rPr>
              <a:t>plicní infarkt</a:t>
            </a:r>
            <a:r>
              <a:rPr lang="cs-CZ" altLang="cs-CZ" sz="2000" i="1">
                <a:solidFill>
                  <a:srgbClr val="FFFF66"/>
                </a:solidFill>
              </a:rPr>
              <a:t>,  poklep – přitlumený až temný,  dýchání- trubicové s vlhkými chropy, zesílená bronchofonie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i="1">
                <a:solidFill>
                  <a:srgbClr val="FFFF66"/>
                </a:solidFill>
              </a:rPr>
              <a:t>6. </a:t>
            </a:r>
            <a:r>
              <a:rPr lang="cs-CZ" altLang="cs-CZ" sz="2000" i="1" u="sng">
                <a:solidFill>
                  <a:srgbClr val="FFFF66"/>
                </a:solidFill>
              </a:rPr>
              <a:t>atelektáza</a:t>
            </a:r>
            <a:r>
              <a:rPr lang="cs-CZ" altLang="cs-CZ" sz="2000" i="1">
                <a:solidFill>
                  <a:srgbClr val="FFFF66"/>
                </a:solidFill>
              </a:rPr>
              <a:t>,  poklep- temný,  poslech- neslyšné dýchání s vymizelým bronchofonií a fremitem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</a:rPr>
              <a:t>7. </a:t>
            </a:r>
            <a:r>
              <a:rPr lang="cs-CZ" altLang="cs-CZ" sz="2000" b="1" u="sng">
                <a:solidFill>
                  <a:srgbClr val="FFFF66"/>
                </a:solidFill>
              </a:rPr>
              <a:t>Fluidothorax</a:t>
            </a:r>
            <a:r>
              <a:rPr lang="cs-CZ" altLang="cs-CZ" sz="2000" b="1">
                <a:solidFill>
                  <a:srgbClr val="FFFF66"/>
                </a:solidFill>
              </a:rPr>
              <a:t> poklep – ztemnělý až temný, nad horní hranicí bubínkový poslech- dýchání oslabené až neslyšné, na horní hranici kompresivní, bronchofonie a fremitus vymizelé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</a:rPr>
              <a:t>8. </a:t>
            </a:r>
            <a:r>
              <a:rPr lang="cs-CZ" altLang="cs-CZ" sz="2000" b="1" u="sng">
                <a:solidFill>
                  <a:srgbClr val="FFFF66"/>
                </a:solidFill>
              </a:rPr>
              <a:t>pneumothorax</a:t>
            </a:r>
            <a:r>
              <a:rPr lang="cs-CZ" altLang="cs-CZ" sz="2000" b="1">
                <a:solidFill>
                  <a:srgbClr val="FFFF66"/>
                </a:solidFill>
              </a:rPr>
              <a:t> (PNO),  postižená polovina hrudníku nedýchá, poklep- hypersonorní až bubínkový, poslech- neslyšné dýchání, vymizelá bronchofonie a fremitus pectoralis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755"/>
    </mc:Choice>
    <mc:Fallback xmlns="">
      <p:transition spd="slow" advTm="2627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>
                <a:solidFill>
                  <a:srgbClr val="FFFF66"/>
                </a:solidFill>
                <a:latin typeface="Times New Roman" panose="02020603050405020304" pitchFamily="18" charset="0"/>
              </a:rPr>
              <a:t>Vyšetření srdce + cév 1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25538"/>
            <a:ext cx="8785225" cy="51831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1) </a:t>
            </a:r>
            <a:r>
              <a:rPr lang="cs-CZ" altLang="cs-CZ" sz="1800" b="1" u="sng">
                <a:solidFill>
                  <a:srgbClr val="FFFF66"/>
                </a:solidFill>
              </a:rPr>
              <a:t>Inspekce </a:t>
            </a:r>
            <a:r>
              <a:rPr lang="cs-CZ" altLang="cs-CZ" sz="1800" b="1">
                <a:solidFill>
                  <a:srgbClr val="FFFF66"/>
                </a:solidFill>
              </a:rPr>
              <a:t>POHLED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prekordium: silná pulsace hrotu při hypertrofii LK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silná pulsace vlevo od dolního sterna a v epigastriu při hypertrofii PK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jugulum: pulsace při hyperkinetické cirkulaci, aneurysmatu aorty, aortální insuficienci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krční tepny: pulsace při námaze, anémii, hypertyreose, hypertenzi, aortální insuficienci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periferní tepny: Quinckeho kapilární pulsace na nehtu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2) </a:t>
            </a:r>
            <a:r>
              <a:rPr lang="cs-CZ" altLang="cs-CZ" sz="1800" b="1" u="sng">
                <a:solidFill>
                  <a:srgbClr val="FFFF66"/>
                </a:solidFill>
              </a:rPr>
              <a:t>Palpace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úder hrotu: normálně v 5. mzž vlevo, 1cm navnitř od mcl. čáry (levá hranice srdce)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zdvihavý při hypertrofii LK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400">
                <a:solidFill>
                  <a:srgbClr val="FFFF66"/>
                </a:solidFill>
              </a:rPr>
              <a:t>systolická pulsace parasternálně vlevo a v epigastriu- hypertrofie PK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400">
                <a:solidFill>
                  <a:srgbClr val="FFFF66"/>
                </a:solidFill>
              </a:rPr>
              <a:t>víry: = hmatové projevy šelestů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400">
                <a:solidFill>
                  <a:srgbClr val="FFFF66"/>
                </a:solidFill>
              </a:rPr>
              <a:t>v systole nad velkými cévami- stenózy aorty/plicnice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400">
                <a:solidFill>
                  <a:srgbClr val="FFFF66"/>
                </a:solidFill>
              </a:rPr>
              <a:t>v diastole na hrotu- mitrální stenosa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400">
                <a:solidFill>
                  <a:srgbClr val="FFFF66"/>
                </a:solidFill>
              </a:rPr>
              <a:t>v systole ve 4.-5. mzž vlevo u sterna – defekt septa komor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v systole ve 2. mzž. vlevo u sterna- otevřený ductus arteriosus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1800" b="1">
                <a:solidFill>
                  <a:srgbClr val="FFFF66"/>
                </a:solidFill>
              </a:rPr>
              <a:t>třecí šelest při suché perikarditidě</a:t>
            </a:r>
            <a:r>
              <a:rPr lang="cs-CZ" altLang="cs-CZ" sz="1800">
                <a:solidFill>
                  <a:srgbClr val="FFFF66"/>
                </a:solidFill>
              </a:rPr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05"/>
    </mc:Choice>
    <mc:Fallback xmlns="">
      <p:transition spd="slow" advTm="126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1">
                <a:solidFill>
                  <a:srgbClr val="FFFF66"/>
                </a:solidFill>
                <a:latin typeface="Times New Roman" panose="02020603050405020304" pitchFamily="18" charset="0"/>
              </a:rPr>
              <a:t>Vyšetření srdce + cév 2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25538"/>
            <a:ext cx="8785225" cy="5183187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2000" b="1">
              <a:solidFill>
                <a:srgbClr val="FFFF66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  <a:latin typeface="Times New Roman" panose="02020603050405020304" pitchFamily="18" charset="0"/>
              </a:rPr>
              <a:t> 3) </a:t>
            </a:r>
            <a:r>
              <a:rPr lang="cs-CZ" altLang="cs-CZ" sz="2000" b="1" u="sng">
                <a:solidFill>
                  <a:srgbClr val="FFFF66"/>
                </a:solidFill>
                <a:latin typeface="Times New Roman" panose="02020603050405020304" pitchFamily="18" charset="0"/>
              </a:rPr>
              <a:t>Poklep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  <a:latin typeface="Times New Roman" panose="02020603050405020304" pitchFamily="18" charset="0"/>
              </a:rPr>
              <a:t>poloha, tvar a velikost srdce, poklep přitlumený až temný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  <a:latin typeface="Times New Roman" panose="02020603050405020304" pitchFamily="18" charset="0"/>
              </a:rPr>
              <a:t>přední stěna hrudní - převážně pravá komora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  <a:latin typeface="Times New Roman" panose="02020603050405020304" pitchFamily="18" charset="0"/>
              </a:rPr>
              <a:t>levá hranice srdce – úder hrotu (perkuse v 5. mzž. směrem od axilly)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  <a:latin typeface="Times New Roman" panose="02020603050405020304" pitchFamily="18" charset="0"/>
              </a:rPr>
              <a:t>horní hranice srdce – v parasternální čáře v 3. mzž.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  <a:latin typeface="Times New Roman" panose="02020603050405020304" pitchFamily="18" charset="0"/>
              </a:rPr>
              <a:t>pravá hranice srdce – nemá přesahovat pravý okraj sterna o více než 1cm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  <a:latin typeface="Times New Roman" panose="02020603050405020304" pitchFamily="18" charset="0"/>
              </a:rPr>
              <a:t>4) </a:t>
            </a:r>
            <a:r>
              <a:rPr lang="cs-CZ" altLang="cs-CZ" sz="2000" b="1" u="sng">
                <a:solidFill>
                  <a:srgbClr val="FFFF66"/>
                </a:solidFill>
                <a:latin typeface="Times New Roman" panose="02020603050405020304" pitchFamily="18" charset="0"/>
              </a:rPr>
              <a:t>Auskultace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  <a:latin typeface="Times New Roman" panose="02020603050405020304" pitchFamily="18" charset="0"/>
              </a:rPr>
              <a:t>ozvy a šelesty, ve výdechu !!!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  <a:latin typeface="Times New Roman" panose="02020603050405020304" pitchFamily="18" charset="0"/>
              </a:rPr>
              <a:t>poslechová místa: mitrální chlopeň ® hrot srdeční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  <a:latin typeface="Times New Roman" panose="02020603050405020304" pitchFamily="18" charset="0"/>
              </a:rPr>
              <a:t>trikuspidální chlopeň ® 5. mzž. vlevo od dolního okraje sterna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  <a:latin typeface="Times New Roman" panose="02020603050405020304" pitchFamily="18" charset="0"/>
              </a:rPr>
              <a:t>aortální chlopeň ® 2. mzž. vpravo u sterna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cs-CZ" altLang="cs-CZ" sz="2000" b="1">
                <a:solidFill>
                  <a:srgbClr val="FFFF66"/>
                </a:solidFill>
                <a:latin typeface="Times New Roman" panose="02020603050405020304" pitchFamily="18" charset="0"/>
              </a:rPr>
              <a:t>pulmonální chlopeň ® 2. mzž. vlevo u sterna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98"/>
    </mc:Choice>
    <mc:Fallback xmlns="">
      <p:transition spd="slow" advTm="152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2"/>
</p:tagLst>
</file>

<file path=ppt/theme/theme1.xml><?xml version="1.0" encoding="utf-8"?>
<a:theme xmlns:a="http://schemas.openxmlformats.org/drawingml/2006/main" name="Kruhy na vodě">
  <a:themeElements>
    <a:clrScheme name="Kruhy na vodě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Kruhy na vodě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Kruhy na vodě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ruhy na vodě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ruhy na vodě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534</TotalTime>
  <Words>3465</Words>
  <Application>Microsoft Office PowerPoint</Application>
  <PresentationFormat>Předvádění na obrazovce (4:3)</PresentationFormat>
  <Paragraphs>391</Paragraphs>
  <Slides>53</Slides>
  <Notes>1</Notes>
  <HiddenSlides>0</HiddenSlides>
  <MMClips>53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53</vt:i4>
      </vt:variant>
    </vt:vector>
  </HeadingPairs>
  <TitlesOfParts>
    <vt:vector size="58" baseType="lpstr">
      <vt:lpstr>Arial</vt:lpstr>
      <vt:lpstr>Calibri</vt:lpstr>
      <vt:lpstr>Times New Roman</vt:lpstr>
      <vt:lpstr>Wingdings</vt:lpstr>
      <vt:lpstr>Kruhy na vodě</vt:lpstr>
      <vt:lpstr>Fyzikální vyšetřovací metody</vt:lpstr>
      <vt:lpstr>Prezentace aplikace PowerPoint</vt:lpstr>
      <vt:lpstr>Celkové vyšetření 1</vt:lpstr>
      <vt:lpstr>Celkové vyšetření 2</vt:lpstr>
      <vt:lpstr>Celkové vyšetření 3</vt:lpstr>
      <vt:lpstr>Celkové vyšetření 4</vt:lpstr>
      <vt:lpstr>Plicní sydromy</vt:lpstr>
      <vt:lpstr>Vyšetření srdce + cév 1</vt:lpstr>
      <vt:lpstr>Vyšetření srdce + cév 2</vt:lpstr>
      <vt:lpstr>Vyšetření srdce + cév 3</vt:lpstr>
      <vt:lpstr>Prezentace aplikace PowerPoint</vt:lpstr>
      <vt:lpstr>Vyšetření srdce + cév 4</vt:lpstr>
      <vt:lpstr>EKG – teorie a praxe</vt:lpstr>
      <vt:lpstr>Převodní systém srdeční</vt:lpstr>
      <vt:lpstr>Vyšetření srdce + cév 5</vt:lpstr>
      <vt:lpstr>Vyšetření srdce + cév 6</vt:lpstr>
      <vt:lpstr>Vyšetření srdce + cév 7</vt:lpstr>
      <vt:lpstr>Automacie elektrického převodního systému</vt:lpstr>
      <vt:lpstr>Čím je ovlivněn SA a AV uzel?</vt:lpstr>
      <vt:lpstr>Srdeční cyklus dle EKG</vt:lpstr>
      <vt:lpstr>Intervaly</vt:lpstr>
      <vt:lpstr>Pravidlo (konsensus)</vt:lpstr>
      <vt:lpstr>Hrudní svody „transversální“ rovina</vt:lpstr>
      <vt:lpstr>Hrudní svody osa v transversální rovině – méně důležité</vt:lpstr>
      <vt:lpstr>Vlna P</vt:lpstr>
      <vt:lpstr>QRS komplex: Co hledat      Jak popsat</vt:lpstr>
      <vt:lpstr>ST segment </vt:lpstr>
      <vt:lpstr>ST segment </vt:lpstr>
      <vt:lpstr>Vlna T</vt:lpstr>
      <vt:lpstr>Vlna T – další příklady</vt:lpstr>
      <vt:lpstr>Prezentace aplikace PowerPoint</vt:lpstr>
      <vt:lpstr>AV blok I. stupně</vt:lpstr>
      <vt:lpstr>AV blok II. stupně, Wenckebach</vt:lpstr>
      <vt:lpstr>AV blok II. stupně, Mobitz</vt:lpstr>
      <vt:lpstr>Břicho</vt:lpstr>
      <vt:lpstr>1BŘIŠNÍ BOLEST </vt:lpstr>
      <vt:lpstr>Hodnocením břišní bolesti sledujeme </vt:lpstr>
      <vt:lpstr>Nejčastější směry iradiace jsou</vt:lpstr>
      <vt:lpstr>1BŘIŠNÍ BOLEST </vt:lpstr>
      <vt:lpstr>Břicho</vt:lpstr>
      <vt:lpstr>2. DYSPEPSIE</vt:lpstr>
      <vt:lpstr>2. DYSPEPSIE</vt:lpstr>
      <vt:lpstr>3. DYSFAGIE</vt:lpstr>
      <vt:lpstr>Břicho</vt:lpstr>
      <vt:lpstr>4. PYRÓZA</vt:lpstr>
      <vt:lpstr>5. ZVRACENÍ</vt:lpstr>
      <vt:lpstr>5. ZVRACENÍ</vt:lpstr>
      <vt:lpstr>Břicho</vt:lpstr>
      <vt:lpstr>6. ZÁCPA A PRŮJEM</vt:lpstr>
      <vt:lpstr>7. KRVÁCENÍ DO GIT</vt:lpstr>
      <vt:lpstr>Příznaky chorob uropoetického systému </vt:lpstr>
      <vt:lpstr>Prezentace aplikace PowerPoint</vt:lpstr>
      <vt:lpstr>Prezentace aplikace PowerPoint</vt:lpstr>
    </vt:vector>
  </TitlesOfParts>
  <Company>1.LF UK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Fyzikální vyšetřovací metody</dc:title>
  <dc:creator>Beneš Jiří</dc:creator>
  <cp:lastModifiedBy>Jexová, Soňa</cp:lastModifiedBy>
  <cp:revision>17</cp:revision>
  <dcterms:created xsi:type="dcterms:W3CDTF">2008-02-13T15:22:17Z</dcterms:created>
  <dcterms:modified xsi:type="dcterms:W3CDTF">2020-11-02T18:08:53Z</dcterms:modified>
</cp:coreProperties>
</file>