
<file path=[Content_Types].xml><?xml version="1.0" encoding="utf-8"?>
<Types xmlns="http://schemas.openxmlformats.org/package/2006/content-types">
  <Default Extension="png" ContentType="image/png"/>
  <Default Extension="bmp" ContentType="image/bmp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364" r:id="rId3"/>
    <p:sldId id="451" r:id="rId4"/>
    <p:sldId id="450" r:id="rId5"/>
    <p:sldId id="466" r:id="rId6"/>
    <p:sldId id="562" r:id="rId7"/>
    <p:sldId id="563" r:id="rId8"/>
    <p:sldId id="522" r:id="rId9"/>
    <p:sldId id="477" r:id="rId10"/>
    <p:sldId id="478" r:id="rId11"/>
    <p:sldId id="454" r:id="rId12"/>
    <p:sldId id="483" r:id="rId13"/>
    <p:sldId id="415" r:id="rId14"/>
    <p:sldId id="489" r:id="rId15"/>
    <p:sldId id="448" r:id="rId16"/>
    <p:sldId id="449" r:id="rId17"/>
    <p:sldId id="526" r:id="rId18"/>
    <p:sldId id="440" r:id="rId19"/>
    <p:sldId id="439" r:id="rId20"/>
    <p:sldId id="361" r:id="rId21"/>
    <p:sldId id="523" r:id="rId22"/>
    <p:sldId id="524" r:id="rId23"/>
    <p:sldId id="493" r:id="rId24"/>
    <p:sldId id="422" r:id="rId25"/>
    <p:sldId id="363" r:id="rId26"/>
    <p:sldId id="362" r:id="rId27"/>
    <p:sldId id="496" r:id="rId28"/>
    <p:sldId id="520" r:id="rId29"/>
    <p:sldId id="518" r:id="rId30"/>
    <p:sldId id="504" r:id="rId31"/>
    <p:sldId id="528" r:id="rId32"/>
    <p:sldId id="565" r:id="rId33"/>
    <p:sldId id="470" r:id="rId34"/>
    <p:sldId id="471" r:id="rId35"/>
    <p:sldId id="473" r:id="rId36"/>
    <p:sldId id="474" r:id="rId37"/>
    <p:sldId id="531" r:id="rId38"/>
    <p:sldId id="532" r:id="rId39"/>
    <p:sldId id="366" r:id="rId40"/>
    <p:sldId id="550" r:id="rId41"/>
    <p:sldId id="507" r:id="rId42"/>
    <p:sldId id="529" r:id="rId43"/>
    <p:sldId id="281" r:id="rId44"/>
    <p:sldId id="535" r:id="rId45"/>
    <p:sldId id="516" r:id="rId46"/>
    <p:sldId id="262" r:id="rId47"/>
    <p:sldId id="537" r:id="rId48"/>
    <p:sldId id="263" r:id="rId49"/>
    <p:sldId id="567" r:id="rId50"/>
    <p:sldId id="541" r:id="rId51"/>
    <p:sldId id="551" r:id="rId52"/>
    <p:sldId id="540" r:id="rId53"/>
    <p:sldId id="295" r:id="rId54"/>
    <p:sldId id="270" r:id="rId55"/>
    <p:sldId id="566" r:id="rId56"/>
    <p:sldId id="272" r:id="rId57"/>
    <p:sldId id="552" r:id="rId58"/>
    <p:sldId id="553" r:id="rId59"/>
    <p:sldId id="271" r:id="rId60"/>
    <p:sldId id="426" r:id="rId61"/>
    <p:sldId id="273" r:id="rId62"/>
    <p:sldId id="543" r:id="rId63"/>
    <p:sldId id="554" r:id="rId64"/>
    <p:sldId id="371" r:id="rId65"/>
    <p:sldId id="455" r:id="rId66"/>
    <p:sldId id="568" r:id="rId67"/>
    <p:sldId id="569" r:id="rId68"/>
    <p:sldId id="570" r:id="rId69"/>
    <p:sldId id="571" r:id="rId70"/>
    <p:sldId id="572" r:id="rId71"/>
    <p:sldId id="465" r:id="rId72"/>
    <p:sldId id="346" r:id="rId73"/>
    <p:sldId id="547" r:id="rId74"/>
    <p:sldId id="276" r:id="rId75"/>
    <p:sldId id="573" r:id="rId76"/>
    <p:sldId id="558" r:id="rId77"/>
    <p:sldId id="406" r:id="rId78"/>
    <p:sldId id="548" r:id="rId79"/>
    <p:sldId id="279" r:id="rId80"/>
    <p:sldId id="574" r:id="rId81"/>
    <p:sldId id="549" r:id="rId82"/>
    <p:sldId id="462" r:id="rId83"/>
    <p:sldId id="576" r:id="rId8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FF0000"/>
    <a:srgbClr val="00FF00"/>
    <a:srgbClr val="66FF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1900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A30853-D60F-4863-AFE1-24EC6D2702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A20DBF47-9067-4639-A957-5AC36B4416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B017E73-D59E-4776-9873-BF0FD802986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732C8409-7CE6-4B20-A8AE-502DE2F019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4694" name="Rectangle 6">
            <a:extLst>
              <a:ext uri="{FF2B5EF4-FFF2-40B4-BE49-F238E27FC236}">
                <a16:creationId xmlns:a16="http://schemas.microsoft.com/office/drawing/2014/main" id="{9DB515CC-C095-42F2-B3EE-47786705CEB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4695" name="Rectangle 7">
            <a:extLst>
              <a:ext uri="{FF2B5EF4-FFF2-40B4-BE49-F238E27FC236}">
                <a16:creationId xmlns:a16="http://schemas.microsoft.com/office/drawing/2014/main" id="{1001BFD5-E7F1-4C41-A54D-CE051128B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42DE7C2E-07DB-4BD4-A37D-5C2A7EB72F5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7B04F74C-CF61-4BA2-8F13-05BCE4BA1C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F813EC-03A4-4957-AF36-9B73CCF92E46}" type="slidenum">
              <a:rPr lang="cs-CZ" altLang="cs-CZ"/>
              <a:pPr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AC22A376-4676-465A-8E79-9259D7CA2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D114C53F-3FF1-4768-B111-FDE0E90D9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Kontakty: pouze osoby žijící ve společné domácnosti (rodiče, starší sourozenci - bratr a sestra)</a:t>
            </a:r>
          </a:p>
          <a:p>
            <a:pPr eaLnBrk="1" hangingPunct="1"/>
            <a:r>
              <a:rPr lang="cs-CZ" altLang="cs-CZ"/>
              <a:t>Inkubační doba 6-20 dní, u 22% domácích kontaktů až 28 dní po vzniku primárního případu</a:t>
            </a:r>
            <a:endParaRPr lang="en-GB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736566-4356-4EFB-89F1-1F6D4F30A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77E249-312A-46F5-9BE3-A3AECF108B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3247CD-199E-45F8-99F6-21E206750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3BCD6-E303-4E0E-865C-C9A156FBD88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001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3BA9C0-ABF3-4ACA-B938-9F337DBA28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CA01DD-EF42-4B03-BEC4-B2BA98AC82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033B7-0C51-42DD-97F1-68589CB58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329D6-D0A9-4E67-A29E-9C60DA88E1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111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5DD74C-A065-40CD-B9CC-BD305E7FC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577910-1CFA-49A5-819F-5AAEC8C552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8BC4CE-5EF3-4505-9FCA-4E8825946C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32D2D-60CD-4D54-BC8A-6C1D045078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687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E07BCB-9C45-4D68-9973-14C9BE04B4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8500B8-8249-4296-B23E-4A51AF7A5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00EEB0-80E8-47C1-9466-B178EEC0F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35EAD-52F8-400D-A5D2-413ED360098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650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A4A855-ABFA-40E3-8640-C4B81843B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C72E2C-2A4B-48E1-9212-6932552CD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31B7D8-4C0D-4F6A-8479-0F8CFB591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120F7-5CC6-4923-87FE-242FA9D3B1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553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Nadpis, klipart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k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B876-CD06-4DD0-999E-FB874575E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47186-8FEB-49C4-9903-05544C1B7B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0DE287-0AE8-4D61-96F6-A3FD7EB631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6F60D-118D-4EDD-8517-74BD0BD5AA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625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81DF10-83B7-4532-8A7E-47F6A4484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8B7196-558F-4BEF-9E9E-02D55E551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86B963-CDF4-4078-AD68-94CDB4EF2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47EA7-B843-41CF-8705-87B31C356E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63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B7FBA3-40E4-4BDA-8A1A-41A36E147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19EB0C-FD35-45D5-BB75-DBE8A497EE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DE33B3-8CE9-4ABD-9A79-E4C9B37FCC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FE2C2-6048-4E36-9646-118160CDAC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605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2984DC-004A-44B2-B387-4CE38271F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1A3C3-8562-4B33-A5D0-C906AAFC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04D95-D208-40DF-8590-17F6EEEED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DFB4A-DE9F-475B-9C95-2746B40381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641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A50350-0FEF-41B9-A253-2ED284014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655819-CCC8-4B31-86B8-E0C504150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261C0CE-3CF1-4DDA-AC30-685C754CFF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E665E1-A40A-4EC5-A45B-8216F6FF58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038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4A79BF-B999-4010-8665-1DBFF9CDF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267669-FB25-4DD9-8D63-C0EB7EE526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8F162C-D6E9-4527-AC5B-11E016B04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5E7D9-ABC8-4760-8050-43A9A233D5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36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92C64A-70B0-4851-B7D2-F06C826F98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16D6A5-A672-4C1F-8E1C-4CC2A30E4D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C98415-8651-442A-B8FF-F45F510CB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573B7-B548-4AE4-952B-2683FD4E344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834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A89FE-4827-408A-8D6B-62F1BC684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1EA70-93DF-4A46-A41B-1CD522448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8690E8-520F-4896-858D-D451D7466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95827-4520-4E80-A323-085B6BD3EB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949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DCA329-08C0-45F7-A4AD-588CAE4682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FB2DC1-8BB5-43F4-A9E6-70E183A78E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A704BA-BB1D-4ED7-A987-A04ADCBB23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93F8-CD46-4163-8309-F22F6D3423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277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C7E596-0AF9-4169-BF7C-AF6968D448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EC4423-E380-48DC-8960-85A24ADF7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957952-EC53-4797-BA4C-55C8C4B6D16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07E2599-922A-44BD-B557-DDDB4241EE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7448E51-871C-433C-82E7-7EB4E90C75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Times New Roman" panose="02020603050405020304" pitchFamily="18" charset="0"/>
              </a:defRPr>
            </a:lvl1pPr>
          </a:lstStyle>
          <a:p>
            <a:fld id="{9ED88BEB-0583-40F0-8161-F803051B133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ecdc.europa.eu/en/publications-data/country-profile-czech-republic-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9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3.jpeg"/><Relationship Id="rId4" Type="http://schemas.openxmlformats.org/officeDocument/2006/relationships/image" Target="../media/image72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8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303913B-D1E0-47CB-973C-1D1B7AAE8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061679"/>
          </a:xfrm>
          <a:solidFill>
            <a:srgbClr val="0000FF"/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Epidemiologická situace ve výskytu závažných infekčních chorob v  ČR a v EU/EEA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A8176B3-01DC-4FF0-A937-250059AEEF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2000" y="3886200"/>
            <a:ext cx="7467600" cy="17526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Doc. MUDr. Lidmila Hamplová, PhD.</a:t>
            </a:r>
          </a:p>
          <a:p>
            <a:pPr eaLnBrk="1" hangingPunct="1">
              <a:defRPr/>
            </a:pP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</a:rPr>
              <a:t> 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FF863910-C3B8-433A-A455-EB1642CC9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10" t="44460" r="30110" b="22298"/>
          <a:stretch/>
        </p:blipFill>
        <p:spPr>
          <a:xfrm>
            <a:off x="1809" y="-26089"/>
            <a:ext cx="9191363" cy="685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2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9" name="Object 3">
            <a:extLst>
              <a:ext uri="{FF2B5EF4-FFF2-40B4-BE49-F238E27FC236}">
                <a16:creationId xmlns:a16="http://schemas.microsoft.com/office/drawing/2014/main" id="{D74F713A-0E94-4CEE-AD4E-E79805E48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663176"/>
              </p:ext>
            </p:extLst>
          </p:nvPr>
        </p:nvGraphicFramePr>
        <p:xfrm>
          <a:off x="-162640" y="63249"/>
          <a:ext cx="9012238" cy="679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f" r:id="rId3" imgW="9001015" imgH="6800850" progId="MSGraph.Chart.8">
                  <p:embed followColorScheme="full"/>
                </p:oleObj>
              </mc:Choice>
              <mc:Fallback>
                <p:oleObj name="Graf" r:id="rId3" imgW="9001015" imgH="6800850" progId="MSGraph.Chart.8">
                  <p:embed followColorScheme="full"/>
                  <p:pic>
                    <p:nvPicPr>
                      <p:cNvPr id="96259" name="Object 3">
                        <a:extLst>
                          <a:ext uri="{FF2B5EF4-FFF2-40B4-BE49-F238E27FC236}">
                            <a16:creationId xmlns:a16="http://schemas.microsoft.com/office/drawing/2014/main" id="{D74F713A-0E94-4CEE-AD4E-E79805E489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2640" y="63249"/>
                        <a:ext cx="9012238" cy="679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3" name="Text Box 1027">
            <a:extLst>
              <a:ext uri="{FF2B5EF4-FFF2-40B4-BE49-F238E27FC236}">
                <a16:creationId xmlns:a16="http://schemas.microsoft.com/office/drawing/2014/main" id="{DCAD2CAF-CE35-4AF1-8CAB-4283B55C9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752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96259" grpId="0"/>
      <p:bldP spid="9728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8063F-5B3B-4A67-87AD-4298A6673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CE14A8-98FA-487E-B42D-0ADC103848B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57A699-A108-4984-8B39-C75BE5AEA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1269" y="6469677"/>
            <a:ext cx="6507419" cy="389226"/>
          </a:xfrm>
        </p:spPr>
        <p:txBody>
          <a:bodyPr/>
          <a:lstStyle/>
          <a:p>
            <a:r>
              <a:rPr lang="cs-CZ" err="1">
                <a:solidFill>
                  <a:srgbClr val="FF0066"/>
                </a:solidFill>
                <a:cs typeface="Times New Roman"/>
              </a:rPr>
              <a:t>Zdroj:www.uzis.cz</a:t>
            </a:r>
            <a:r>
              <a:rPr lang="cs-CZ">
                <a:cs typeface="Times New Roman"/>
              </a:rPr>
              <a:t>, </a:t>
            </a:r>
            <a:endParaRPr lang="cs-CZ"/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0C9369C5-672A-4DCE-8845-C6E7CD560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8" t="16213" r="8549" b="22752"/>
          <a:stretch/>
        </p:blipFill>
        <p:spPr>
          <a:xfrm>
            <a:off x="1808" y="1017"/>
            <a:ext cx="9139449" cy="65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Nadpis 1">
            <a:extLst>
              <a:ext uri="{FF2B5EF4-FFF2-40B4-BE49-F238E27FC236}">
                <a16:creationId xmlns:a16="http://schemas.microsoft.com/office/drawing/2014/main" id="{DB190DF8-507A-4234-BCB1-FEC15E95AC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7638" y="131770"/>
            <a:ext cx="7407337" cy="1008558"/>
          </a:xfrm>
        </p:spPr>
        <p:txBody>
          <a:bodyPr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altLang="cs-CZ" sz="2700">
                <a:solidFill>
                  <a:schemeClr val="bg1"/>
                </a:solidFill>
                <a:latin typeface="Comic Sans MS"/>
              </a:rPr>
              <a:t>Spalničky 2014, 2017, 2018, 2019, 2020</a:t>
            </a:r>
            <a:br>
              <a:rPr lang="cs-CZ" altLang="cs-CZ" sz="2700">
                <a:latin typeface="Comic Sans MS" panose="030F0702030302020204" pitchFamily="66" charset="0"/>
              </a:rPr>
            </a:br>
            <a:endParaRPr lang="cs-CZ" altLang="cs-CZ" sz="27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6C85BC68-C98D-43F2-8ABF-2EF3EE07B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61" y="2217343"/>
            <a:ext cx="7410669" cy="450175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altLang="cs-CZ" sz="1900" dirty="0">
                <a:latin typeface="Comic Sans MS"/>
              </a:rPr>
              <a:t>Alarmující epidemie spalniček  v severních Čechách počátkem roku 2014. Celkem onemocnělo 196 osob, často zdravotníci.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Onemocnění zavlečeno z Indie.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Zvládnuto mimořádným očkováním.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Vyvanutí imunity? Genotyp B3, nový?,</a:t>
            </a:r>
          </a:p>
          <a:p>
            <a:pPr>
              <a:lnSpc>
                <a:spcPct val="90000"/>
              </a:lnSpc>
              <a:defRPr/>
            </a:pPr>
            <a:endParaRPr lang="cs-CZ" altLang="cs-CZ" sz="1900" dirty="0">
              <a:latin typeface="Comic Sans MS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 Ostrava 2017,  Praha 2018, 2019 D8 z Ukrajiny</a:t>
            </a:r>
            <a:endParaRPr lang="cs-CZ" dirty="0">
              <a:latin typeface="Comic Sans MS"/>
              <a:cs typeface="Times New Roman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Postiženy převážně osoby středního věku, nar. 1970-1979, pravděpodobně očkované kdysi v počátcích programu  pouze 1x. </a:t>
            </a:r>
            <a:endParaRPr lang="cs-CZ" altLang="cs-CZ" sz="19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dirty="0">
                <a:latin typeface="Comic Sans MS"/>
              </a:rPr>
              <a:t>Rok 2019 - ČR 590 případů</a:t>
            </a:r>
            <a:r>
              <a:rPr lang="cs-CZ" altLang="cs-CZ" sz="1900" dirty="0">
                <a:latin typeface="Comic Sans MS"/>
                <a:ea typeface="+mn-lt"/>
                <a:cs typeface="+mn-lt"/>
              </a:rPr>
              <a:t>, </a:t>
            </a:r>
            <a:r>
              <a:rPr lang="cs-CZ" sz="1900" dirty="0">
                <a:latin typeface="Comic Sans MS"/>
                <a:ea typeface="+mn-lt"/>
                <a:cs typeface="+mn-lt"/>
              </a:rPr>
              <a:t>genotyp B3, z Rumunska rozšířen též do ostatních zemí EU. </a:t>
            </a:r>
            <a:endParaRPr lang="cs-CZ" altLang="cs-CZ" sz="1900" dirty="0">
              <a:latin typeface="Comic Sans MS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srgbClr val="FF0000"/>
                </a:solidFill>
                <a:latin typeface="Comic Sans MS"/>
              </a:rPr>
              <a:t>Rok 2020 - ČR - výskyt </a:t>
            </a:r>
            <a:r>
              <a:rPr lang="cs" altLang="cs-CZ" sz="1900" b="1" dirty="0">
                <a:solidFill>
                  <a:srgbClr val="FF0000"/>
                </a:solidFill>
                <a:latin typeface="Comic Sans MS"/>
              </a:rPr>
              <a:t>4 </a:t>
            </a:r>
            <a:r>
              <a:rPr lang="cs-CZ" altLang="cs-CZ" sz="1900" b="1" dirty="0">
                <a:solidFill>
                  <a:srgbClr val="FF0000"/>
                </a:solidFill>
                <a:latin typeface="Comic Sans MS"/>
              </a:rPr>
              <a:t>případů</a:t>
            </a:r>
            <a:endParaRPr lang="cs-CZ" altLang="cs-CZ" sz="19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cs-CZ" altLang="cs-CZ" sz="1900" dirty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sz="19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17D37-A561-4171-A50A-C33A398D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3" y="4217"/>
            <a:ext cx="9145806" cy="989395"/>
          </a:xfrm>
          <a:solidFill>
            <a:schemeClr val="bg1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br>
              <a:rPr lang="cs-CZ" sz="3200">
                <a:cs typeface="Times New Roman"/>
              </a:rPr>
            </a:br>
            <a:r>
              <a:rPr lang="cs-CZ" sz="3200">
                <a:latin typeface="Comic Sans MS"/>
                <a:cs typeface="Times New Roman"/>
              </a:rPr>
              <a:t>S</a:t>
            </a:r>
            <a:r>
              <a:rPr lang="cs-CZ" sz="2800">
                <a:latin typeface="Comic Sans MS"/>
                <a:cs typeface="Times New Roman"/>
              </a:rPr>
              <a:t>palničky ČR  2019 počty případů dle věku a vakcinace</a:t>
            </a:r>
            <a:r>
              <a:rPr lang="cs-CZ" sz="2800">
                <a:latin typeface="Speak Pro"/>
                <a:cs typeface="Times New Roman"/>
              </a:rPr>
              <a:t> </a:t>
            </a:r>
            <a:br>
              <a:rPr lang="cs-CZ" sz="2800">
                <a:latin typeface="Speak Pro"/>
                <a:cs typeface="Times New Roman"/>
              </a:rPr>
            </a:br>
            <a:r>
              <a:rPr lang="cs-CZ" sz="1200">
                <a:solidFill>
                  <a:schemeClr val="tx1"/>
                </a:solidFill>
                <a:highlight>
                  <a:srgbClr val="000080"/>
                </a:highlight>
                <a:ea typeface="+mj-lt"/>
                <a:cs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https://www.ecdc.europa.eu/en/publications-data/country-profile-czech-republic-6</a:t>
            </a:r>
            <a:br>
              <a:rPr lang="cs-CZ" sz="1200">
                <a:highlight>
                  <a:srgbClr val="000080"/>
                </a:highlight>
                <a:ea typeface="+mj-lt"/>
                <a:cs typeface="+mj-lt"/>
              </a:rPr>
            </a:br>
            <a:endParaRPr lang="cs-CZ" sz="1200">
              <a:highlight>
                <a:srgbClr val="C0C0C0"/>
              </a:highlight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B4421-23E9-4CC0-8224-A30041F12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368EFAC1-BE17-4505-862E-C9E3FD14D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72" t="72475" r="114" b="-81"/>
          <a:stretch/>
        </p:blipFill>
        <p:spPr>
          <a:xfrm>
            <a:off x="113621" y="1186933"/>
            <a:ext cx="8899372" cy="563256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54333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B5321926-36A4-46B1-91F2-C89950F7E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188913"/>
            <a:ext cx="8497887" cy="1350962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cs-CZ" altLang="fr-FR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Index </a:t>
            </a:r>
            <a:r>
              <a:rPr lang="cs-CZ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nakažlivosti</a:t>
            </a:r>
            <a:r>
              <a:rPr lang="fr-FR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spalniček</a:t>
            </a:r>
            <a:r>
              <a:rPr lang="fr-FR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cs-CZ" altLang="fr-FR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r>
              <a:rPr lang="cs-CZ" sz="4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cs-CZ" sz="32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17-20 </a:t>
            </a:r>
            <a:r>
              <a:rPr lang="cs-CZ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(1případ nakazí až 20 vnímavých) </a:t>
            </a:r>
            <a:br>
              <a:rPr lang="cs-CZ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altLang="fr-FR" sz="3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5" name="Image 1">
            <a:extLst>
              <a:ext uri="{FF2B5EF4-FFF2-40B4-BE49-F238E27FC236}">
                <a16:creationId xmlns:a16="http://schemas.microsoft.com/office/drawing/2014/main" id="{533E4CB8-7D22-45FA-AA0C-4C8C77CB7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77988"/>
            <a:ext cx="661670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ZoneTexte 1">
            <a:extLst>
              <a:ext uri="{FF2B5EF4-FFF2-40B4-BE49-F238E27FC236}">
                <a16:creationId xmlns:a16="http://schemas.microsoft.com/office/drawing/2014/main" id="{C6FEB216-380E-4365-A528-D9CB82694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84350"/>
            <a:ext cx="6616700" cy="2246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Průměrný počet nových případů vzniklých nákazou od nemocné osoby</a:t>
            </a: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66BD563-9169-4DEE-A0EB-1779FBC1CE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9863" y="2708275"/>
            <a:ext cx="5832475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8" name="ZoneTexte 4">
            <a:extLst>
              <a:ext uri="{FF2B5EF4-FFF2-40B4-BE49-F238E27FC236}">
                <a16:creationId xmlns:a16="http://schemas.microsoft.com/office/drawing/2014/main" id="{0C7B2FD9-562C-4E02-94D8-ED7A33FF8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3717925"/>
            <a:ext cx="973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Ebola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(2)</a:t>
            </a:r>
          </a:p>
        </p:txBody>
      </p:sp>
      <p:sp>
        <p:nvSpPr>
          <p:cNvPr id="13319" name="ZoneTexte 5">
            <a:extLst>
              <a:ext uri="{FF2B5EF4-FFF2-40B4-BE49-F238E27FC236}">
                <a16:creationId xmlns:a16="http://schemas.microsoft.com/office/drawing/2014/main" id="{1ABEA233-D19C-4CB4-81B5-E557648C4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3722688"/>
            <a:ext cx="78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SARS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(4)</a:t>
            </a:r>
          </a:p>
        </p:txBody>
      </p:sp>
      <p:sp>
        <p:nvSpPr>
          <p:cNvPr id="13320" name="ZoneTexte 6">
            <a:extLst>
              <a:ext uri="{FF2B5EF4-FFF2-40B4-BE49-F238E27FC236}">
                <a16:creationId xmlns:a16="http://schemas.microsoft.com/office/drawing/2014/main" id="{FEFBB9AB-8DA4-465B-B9C6-23548C7EC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75" y="3697288"/>
            <a:ext cx="973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Chřipka</a:t>
            </a: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(3)</a:t>
            </a:r>
          </a:p>
        </p:txBody>
      </p:sp>
      <p:sp>
        <p:nvSpPr>
          <p:cNvPr id="13321" name="ZoneTexte 7">
            <a:extLst>
              <a:ext uri="{FF2B5EF4-FFF2-40B4-BE49-F238E27FC236}">
                <a16:creationId xmlns:a16="http://schemas.microsoft.com/office/drawing/2014/main" id="{2C07FC1C-4816-406B-823E-2985E1F3C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3697288"/>
            <a:ext cx="1133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Spalničky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(18)</a:t>
            </a:r>
          </a:p>
        </p:txBody>
      </p:sp>
      <p:sp>
        <p:nvSpPr>
          <p:cNvPr id="13322" name="ZoneTexte 8">
            <a:extLst>
              <a:ext uri="{FF2B5EF4-FFF2-40B4-BE49-F238E27FC236}">
                <a16:creationId xmlns:a16="http://schemas.microsoft.com/office/drawing/2014/main" id="{661BB1D2-DAD1-40E9-887E-E57E0B59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3690938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Zarděnky</a:t>
            </a:r>
            <a:r>
              <a:rPr lang="fr-FR" altLang="fr-FR" sz="1400"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fr-FR" altLang="fr-FR" sz="140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(10)</a:t>
            </a:r>
          </a:p>
        </p:txBody>
      </p:sp>
      <p:sp>
        <p:nvSpPr>
          <p:cNvPr id="13323" name="ZoneTexte 10">
            <a:extLst>
              <a:ext uri="{FF2B5EF4-FFF2-40B4-BE49-F238E27FC236}">
                <a16:creationId xmlns:a16="http://schemas.microsoft.com/office/drawing/2014/main" id="{BF6CF29A-63AA-4F90-A643-FA1CECB1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4665663"/>
            <a:ext cx="53975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4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050BC5E-5951-4D20-B4BE-F5AB14F84C0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17688" y="2708275"/>
            <a:ext cx="323850" cy="982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9273868-E385-4252-A4FD-AF03F184A46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82875" y="2708275"/>
            <a:ext cx="323850" cy="10144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0AE994A-1CCD-48B2-991E-982EC8EFF0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21038" y="2708275"/>
            <a:ext cx="809625" cy="9890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1AB75308-E573-4A2A-92C6-FF4C18976DD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43550" y="2708275"/>
            <a:ext cx="217488" cy="982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8F5A13C-C6DD-4C9E-AA22-09F110A69A13}"/>
              </a:ext>
            </a:extLst>
          </p:cNvPr>
          <p:cNvCxnSpPr>
            <a:cxnSpLocks noChangeShapeType="1"/>
            <a:endCxn id="13321" idx="0"/>
          </p:cNvCxnSpPr>
          <p:nvPr/>
        </p:nvCxnSpPr>
        <p:spPr bwMode="auto">
          <a:xfrm>
            <a:off x="6604000" y="2708275"/>
            <a:ext cx="317500" cy="98901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9" name="Picture 4">
            <a:extLst>
              <a:ext uri="{FF2B5EF4-FFF2-40B4-BE49-F238E27FC236}">
                <a16:creationId xmlns:a16="http://schemas.microsoft.com/office/drawing/2014/main" id="{DC4AD8F1-86BB-4808-8412-35853AFA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4437063"/>
            <a:ext cx="1508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0" name="ZoneTexte 2">
            <a:extLst>
              <a:ext uri="{FF2B5EF4-FFF2-40B4-BE49-F238E27FC236}">
                <a16:creationId xmlns:a16="http://schemas.microsoft.com/office/drawing/2014/main" id="{AFA57230-C47C-4A84-A1B6-3E39EB9DC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5" y="6442075"/>
            <a:ext cx="3813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fr-FR" sz="1400">
                <a:solidFill>
                  <a:srgbClr val="FFFF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Upraveno dle </a:t>
            </a:r>
            <a:r>
              <a:rPr lang="fr-FR" altLang="fr-FR" sz="1400">
                <a:solidFill>
                  <a:srgbClr val="FFFF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Nishira. Euro Surveil 2014 </a:t>
            </a:r>
          </a:p>
        </p:txBody>
      </p:sp>
      <p:sp>
        <p:nvSpPr>
          <p:cNvPr id="13331" name="Espace réservé de la date 2">
            <a:extLst>
              <a:ext uri="{FF2B5EF4-FFF2-40B4-BE49-F238E27FC236}">
                <a16:creationId xmlns:a16="http://schemas.microsoft.com/office/drawing/2014/main" id="{07D61316-80A7-4BAD-A1FD-F4CE8C83D7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7F0E60-27C9-4CBF-953E-F49B26820E64}" type="datetime1">
              <a:rPr lang="fr-FR" altLang="fr-FR" sz="1400" smtClean="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buFontTx/>
                <a:buNone/>
              </a:pPr>
              <a:t>11/10/2021</a:t>
            </a:fld>
            <a:endParaRPr lang="fr-FR" altLang="fr-FR" sz="1400">
              <a:solidFill>
                <a:srgbClr val="898989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B02C6-3F4C-4C01-955A-CA26B427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822325"/>
          </a:xfrm>
        </p:spPr>
        <p:txBody>
          <a:bodyPr/>
          <a:lstStyle/>
          <a:p>
            <a:pPr>
              <a:defRPr/>
            </a:pPr>
            <a:r>
              <a:rPr lang="cs-CZ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Spalničky - přenos nákazy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17A31-27C2-4C3A-AE86-2B806F430F0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52425" y="1531938"/>
            <a:ext cx="8432800" cy="50911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Virus se vyskytuje na sliznici nosu a krku (</a:t>
            </a:r>
            <a:r>
              <a:rPr lang="cs-CZ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nazofaryngeální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tracheobronchiální sekret) </a:t>
            </a:r>
          </a:p>
          <a:p>
            <a:pPr>
              <a:defRPr/>
            </a:pP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 dny před a 4 dny po 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začátku </a:t>
            </a:r>
            <a:r>
              <a:rPr lang="cs-CZ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exantému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Inkubační doba 10 /13/14 dní (6, 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8, -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21 dní)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Průběh závisí na infekční dávce.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Vstupní branou kterákoli část dýchacího traktu. 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Spojivky? Kontaminované ruce? Předměty? 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Virus vydrží ve vzduchu 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-3 hodiny, nepřímý přenos </a:t>
            </a:r>
          </a:p>
          <a:p>
            <a:pPr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Spalničky jsou 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nejvíce nakažlivé onemocnění člověka.</a:t>
            </a:r>
            <a:endParaRPr lang="cs-CZ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>
              <a:defRPr/>
            </a:pPr>
            <a:endParaRPr lang="cs-CZ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text&#10;&#10;Popis se vygeneroval automaticky.">
            <a:extLst>
              <a:ext uri="{FF2B5EF4-FFF2-40B4-BE49-F238E27FC236}">
                <a16:creationId xmlns:a16="http://schemas.microsoft.com/office/drawing/2014/main" id="{112D5001-01A9-4705-BD2D-1B491781B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8" t="21739" r="25720" b="18478"/>
          <a:stretch/>
        </p:blipFill>
        <p:spPr>
          <a:xfrm>
            <a:off x="113868" y="0"/>
            <a:ext cx="9142162" cy="685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53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>
            <a:extLst>
              <a:ext uri="{FF2B5EF4-FFF2-40B4-BE49-F238E27FC236}">
                <a16:creationId xmlns:a16="http://schemas.microsoft.com/office/drawing/2014/main" id="{8EEE19E2-F31A-48F0-8FC6-6C78C3053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42938"/>
            <a:ext cx="79343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2">
            <a:extLst>
              <a:ext uri="{FF2B5EF4-FFF2-40B4-BE49-F238E27FC236}">
                <a16:creationId xmlns:a16="http://schemas.microsoft.com/office/drawing/2014/main" id="{C61C8D83-873E-4E28-9B7C-C783B47E9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6327775"/>
            <a:ext cx="33131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kurz IPVZ, 9.3. 2018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I.Martínková, přednáška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4">
            <a:extLst>
              <a:ext uri="{FF2B5EF4-FFF2-40B4-BE49-F238E27FC236}">
                <a16:creationId xmlns:a16="http://schemas.microsoft.com/office/drawing/2014/main" id="{CDC2574C-F2DD-4945-98C6-FF362D08F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9100"/>
            <a:ext cx="70580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bdélník 5">
            <a:extLst>
              <a:ext uri="{FF2B5EF4-FFF2-40B4-BE49-F238E27FC236}">
                <a16:creationId xmlns:a16="http://schemas.microsoft.com/office/drawing/2014/main" id="{2D5BC1D2-C0A9-458A-B413-21F0FBB95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6381750"/>
            <a:ext cx="2936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data KHS a HS hl.m.Prahy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AEB2E465-BF62-42AE-859E-430E7738E79A}"/>
              </a:ext>
            </a:extLst>
          </p:cNvPr>
          <p:cNvSpPr/>
          <p:nvPr/>
        </p:nvSpPr>
        <p:spPr>
          <a:xfrm>
            <a:off x="7308850" y="6092825"/>
            <a:ext cx="914400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>
            <a:extLst>
              <a:ext uri="{FF2B5EF4-FFF2-40B4-BE49-F238E27FC236}">
                <a16:creationId xmlns:a16="http://schemas.microsoft.com/office/drawing/2014/main" id="{6C805A4D-16B1-45FE-BCA2-C37FE6ABE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805488"/>
            <a:ext cx="2005012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Spalničky</a:t>
            </a:r>
          </a:p>
        </p:txBody>
      </p:sp>
      <p:pic>
        <p:nvPicPr>
          <p:cNvPr id="4099" name="Picture 3" descr="989_philMeaseyes_lores">
            <a:extLst>
              <a:ext uri="{FF2B5EF4-FFF2-40B4-BE49-F238E27FC236}">
                <a16:creationId xmlns:a16="http://schemas.microsoft.com/office/drawing/2014/main" id="{F8BD5BE4-9226-4C5F-BE28-C5E9BBCCD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2487613"/>
            <a:ext cx="35972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Obrázek5">
            <a:extLst>
              <a:ext uri="{FF2B5EF4-FFF2-40B4-BE49-F238E27FC236}">
                <a16:creationId xmlns:a16="http://schemas.microsoft.com/office/drawing/2014/main" id="{E6B19AAC-0A54-49E9-A580-B5D664CB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42545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ázek 2">
            <a:extLst>
              <a:ext uri="{FF2B5EF4-FFF2-40B4-BE49-F238E27FC236}">
                <a16:creationId xmlns:a16="http://schemas.microsoft.com/office/drawing/2014/main" id="{0F17FF11-A878-439D-AF3C-4534513BF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82550"/>
            <a:ext cx="39560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Obrázek 1">
            <a:extLst>
              <a:ext uri="{FF2B5EF4-FFF2-40B4-BE49-F238E27FC236}">
                <a16:creationId xmlns:a16="http://schemas.microsoft.com/office/drawing/2014/main" id="{6244E60F-CB7A-437B-BBAB-136C407C7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59263"/>
            <a:ext cx="2276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>
            <a:extLst>
              <a:ext uri="{FF2B5EF4-FFF2-40B4-BE49-F238E27FC236}">
                <a16:creationId xmlns:a16="http://schemas.microsoft.com/office/drawing/2014/main" id="{8B3549A6-204E-4BF7-8440-9A49C2C3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5661025"/>
            <a:ext cx="183832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Příušnice</a:t>
            </a:r>
          </a:p>
        </p:txBody>
      </p:sp>
      <p:pic>
        <p:nvPicPr>
          <p:cNvPr id="21507" name="Picture 3" descr="mumps[1]">
            <a:extLst>
              <a:ext uri="{FF2B5EF4-FFF2-40B4-BE49-F238E27FC236}">
                <a16:creationId xmlns:a16="http://schemas.microsoft.com/office/drawing/2014/main" id="{4ED74297-5CFD-4B28-A9D9-063E3F6F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322513"/>
            <a:ext cx="4787900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Obrázek2">
            <a:extLst>
              <a:ext uri="{FF2B5EF4-FFF2-40B4-BE49-F238E27FC236}">
                <a16:creationId xmlns:a16="http://schemas.microsoft.com/office/drawing/2014/main" id="{0D4AC37C-3735-4EA0-A20A-2B3AE8E8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563880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B5DEE-C6D1-424B-A58C-1C12E9F5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0" y="121680"/>
            <a:ext cx="9098233" cy="1558635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Epidemiologická situace ve výskytu příušnic v ČR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 v letech 2000-2020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ČR 2019 – 191 případů 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– 93 případů</a:t>
            </a:r>
            <a:br>
              <a:rPr lang="cs-CZ" sz="2800" b="1" dirty="0">
                <a:latin typeface="Comic Sans MS"/>
                <a:ea typeface="+mj-lt"/>
                <a:cs typeface="+mj-lt"/>
              </a:rPr>
            </a:br>
            <a:endParaRPr lang="cs-CZ" sz="1200">
              <a:solidFill>
                <a:srgbClr val="000000"/>
              </a:solidFill>
              <a:cs typeface="Times New Roman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ED29B04A-2F4F-40DC-BD39-A53266350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8" t="59886" r="48042" b="3686"/>
          <a:stretch/>
        </p:blipFill>
        <p:spPr>
          <a:xfrm>
            <a:off x="46984" y="1714500"/>
            <a:ext cx="9021871" cy="506176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BBE6843-B81A-4F59-BE05-A9A2FB697433}"/>
              </a:ext>
            </a:extLst>
          </p:cNvPr>
          <p:cNvSpPr txBox="1"/>
          <p:nvPr/>
        </p:nvSpPr>
        <p:spPr>
          <a:xfrm>
            <a:off x="6751243" y="2515760"/>
            <a:ext cx="234866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100" b="1">
                <a:solidFill>
                  <a:srgbClr val="FF0000"/>
                </a:solidFill>
                <a:latin typeface="Comic Sans MS"/>
              </a:rPr>
              <a:t>ČR  ​54,33/100 000</a:t>
            </a:r>
            <a:endParaRPr lang="cs-CZ"/>
          </a:p>
          <a:p>
            <a:r>
              <a:rPr lang="cs-CZ" sz="1100" b="1">
                <a:latin typeface="Comic Sans MS"/>
              </a:rPr>
              <a:t>abs.5734</a:t>
            </a:r>
          </a:p>
          <a:p>
            <a:r>
              <a:rPr lang="cs-CZ" sz="1000" dirty="0">
                <a:latin typeface="Comic Sans MS"/>
              </a:rPr>
              <a:t>          </a:t>
            </a:r>
            <a:r>
              <a:rPr lang="cs-CZ" sz="1000" b="1">
                <a:latin typeface="Comic Sans MS"/>
              </a:rPr>
              <a:t>rok 2016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5708C4-2D86-49FD-BB7A-05C151F72E01}"/>
              </a:ext>
            </a:extLst>
          </p:cNvPr>
          <p:cNvSpPr txBox="1"/>
          <p:nvPr/>
        </p:nvSpPr>
        <p:spPr>
          <a:xfrm>
            <a:off x="1947163" y="2411325"/>
            <a:ext cx="237186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b="1" dirty="0">
                <a:solidFill>
                  <a:srgbClr val="FF0000"/>
                </a:solidFill>
                <a:latin typeface="Comic Sans MS"/>
                <a:cs typeface="Segoe UI"/>
              </a:rPr>
              <a:t>ČR  ​50,59/100 000</a:t>
            </a:r>
            <a:r>
              <a:rPr lang="cs-CZ" sz="1000" dirty="0">
                <a:latin typeface="Comic Sans MS"/>
                <a:cs typeface="Segoe UI"/>
              </a:rPr>
              <a:t>​</a:t>
            </a:r>
          </a:p>
          <a:p>
            <a:r>
              <a:rPr lang="cs-CZ" sz="1000" b="1" dirty="0">
                <a:latin typeface="Comic Sans MS"/>
                <a:cs typeface="Segoe UI"/>
              </a:rPr>
              <a:t>abs.5172</a:t>
            </a:r>
          </a:p>
          <a:p>
            <a:r>
              <a:rPr lang="cs-CZ" sz="1000" dirty="0">
                <a:latin typeface="Comic Sans MS"/>
                <a:cs typeface="Segoe UI"/>
              </a:rPr>
              <a:t>         </a:t>
            </a:r>
            <a:r>
              <a:rPr lang="cs-CZ" sz="1000" b="1" dirty="0">
                <a:latin typeface="Comic Sans MS"/>
                <a:cs typeface="Segoe UI"/>
              </a:rPr>
              <a:t> rok 2006</a:t>
            </a:r>
            <a:r>
              <a:rPr lang="en-US" b="1" dirty="0">
                <a:latin typeface="Comic Sans MS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388584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DB018-41FF-44D6-8907-A704248A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Epidemiologická situace ve výskytu příušnic v ČR distribuce dle věku - rok 2016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n=5734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cs-CZ" sz="1200" dirty="0">
                <a:latin typeface="Comic Sans MS"/>
                <a:ea typeface="+mj-lt"/>
                <a:cs typeface="+mj-lt"/>
              </a:rPr>
              <a:t>https://atlas.ecdc.europa.eu/public/index.aspx?Dataset=27&amp;HealthTopic%20%E2%80%8B%E2%80%8B</a:t>
            </a:r>
          </a:p>
          <a:p>
            <a:endParaRPr lang="cs-CZ" dirty="0">
              <a:cs typeface="Times New Roman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3C44C728-1780-4655-8587-38B98E13E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891" t="61369" b="5298"/>
          <a:stretch/>
        </p:blipFill>
        <p:spPr>
          <a:xfrm>
            <a:off x="1808" y="1710133"/>
            <a:ext cx="9137789" cy="5151484"/>
          </a:xfrm>
        </p:spPr>
      </p:pic>
    </p:spTree>
    <p:extLst>
      <p:ext uri="{BB962C8B-B14F-4D97-AF65-F5344CB8AC3E}">
        <p14:creationId xmlns:p14="http://schemas.microsoft.com/office/powerpoint/2010/main" val="2301075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712AA9D2-D962-4666-BAE5-65D791366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3" t="37796" r="25832" b="7113"/>
          <a:stretch/>
        </p:blipFill>
        <p:spPr>
          <a:xfrm>
            <a:off x="1808" y="1018"/>
            <a:ext cx="9146572" cy="685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1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E0AF1FEB-3B7C-434E-9915-5009BBC36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260350"/>
            <a:ext cx="7772400" cy="1143000"/>
          </a:xfrm>
        </p:spPr>
        <p:txBody>
          <a:bodyPr/>
          <a:lstStyle/>
          <a:p>
            <a:r>
              <a:rPr lang="cs-CZ" altLang="cs-CZ" sz="2800">
                <a:solidFill>
                  <a:srgbClr val="FFFF00"/>
                </a:solidFill>
                <a:latin typeface="Comic Sans MS" panose="030F0702030302020204" pitchFamily="66" charset="0"/>
              </a:rPr>
              <a:t>Příušnice poslední léta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91B81A92-11C7-4BF4-B8A7-D672829F24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Akutní horečnaté onemocnění s bolestivým zduřením příušní žlázy, často i dalších žláz (slinných a podčelistních). U 10% infikovaných osob aseptická meningitida. </a:t>
            </a:r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Ve 20 až 40 % jednostranná orchitida u dospívajících chlapců. Závažným následkem trvalá, většinou jednostranná hluchota nebo </a:t>
            </a:r>
            <a:r>
              <a:rPr lang="cs-CZ" altLang="cs-CZ" sz="2000" dirty="0" err="1">
                <a:solidFill>
                  <a:schemeClr val="bg1"/>
                </a:solidFill>
                <a:latin typeface="Comic Sans MS"/>
              </a:rPr>
              <a:t>tinnitus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. Infekce těhotné ženy může vést k abortu </a:t>
            </a:r>
            <a:r>
              <a:rPr lang="cs-CZ" altLang="cs-CZ" sz="2000" dirty="0" err="1">
                <a:solidFill>
                  <a:schemeClr val="bg1"/>
                </a:solidFill>
                <a:latin typeface="Comic Sans MS"/>
              </a:rPr>
              <a:t>nrbo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 k těžkému poškození plodu (při infekci v 1. trimestru) . Infekce probíhá velmi často (až ve 40 %) </a:t>
            </a:r>
            <a:r>
              <a:rPr lang="cs-CZ" altLang="cs-CZ" sz="2000" dirty="0" err="1">
                <a:solidFill>
                  <a:schemeClr val="bg1"/>
                </a:solidFill>
                <a:latin typeface="Comic Sans MS"/>
              </a:rPr>
              <a:t>inaparentně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. </a:t>
            </a:r>
            <a:endParaRPr lang="cs-CZ" altLang="cs-CZ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V různých oblastech ČR docházelo k  epidemiím, ve kterých onemocněly  </a:t>
            </a:r>
            <a:r>
              <a:rPr lang="cs-CZ" altLang="cs-CZ" sz="2000" dirty="0">
                <a:solidFill>
                  <a:srgbClr val="FFFF00"/>
                </a:solidFill>
                <a:latin typeface="Comic Sans MS"/>
              </a:rPr>
              <a:t>tisíce osob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, neúplně i řádně očkovaných (starší děti, adolescenti a mladí dospělí) nebo očkovaných. Onemocnění starších neočkovaných osob jsou v současných letech výjimečná.</a:t>
            </a:r>
          </a:p>
          <a:p>
            <a:r>
              <a:rPr lang="cs-CZ" altLang="cs-CZ" sz="2000" dirty="0">
                <a:solidFill>
                  <a:srgbClr val="FFFF00"/>
                </a:solidFill>
                <a:latin typeface="Comic Sans MS"/>
              </a:rPr>
              <a:t>Vyvanutí imunity? Změna genotypů</a:t>
            </a:r>
            <a:r>
              <a:rPr lang="cs-CZ" altLang="cs-CZ" sz="2000" dirty="0">
                <a:solidFill>
                  <a:schemeClr val="bg1"/>
                </a:solidFill>
                <a:latin typeface="Comic Sans MS"/>
              </a:rPr>
              <a:t>?</a:t>
            </a:r>
          </a:p>
          <a:p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altLang="cs-CZ" sz="20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>
            <a:extLst>
              <a:ext uri="{FF2B5EF4-FFF2-40B4-BE49-F238E27FC236}">
                <a16:creationId xmlns:a16="http://schemas.microsoft.com/office/drawing/2014/main" id="{A763248E-13BE-4FE6-9F73-06DB87898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4868863"/>
            <a:ext cx="1973263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defRPr/>
            </a:pPr>
            <a:r>
              <a:rPr lang="cs-CZ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Zarděnky</a:t>
            </a:r>
          </a:p>
        </p:txBody>
      </p:sp>
      <p:pic>
        <p:nvPicPr>
          <p:cNvPr id="25603" name="Picture 3" descr="PHIL_4513_lores">
            <a:extLst>
              <a:ext uri="{FF2B5EF4-FFF2-40B4-BE49-F238E27FC236}">
                <a16:creationId xmlns:a16="http://schemas.microsoft.com/office/drawing/2014/main" id="{C05A7D8E-E852-4E87-8CF6-E3FAF0FA2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3375"/>
            <a:ext cx="2941638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Obrázek4">
            <a:extLst>
              <a:ext uri="{FF2B5EF4-FFF2-40B4-BE49-F238E27FC236}">
                <a16:creationId xmlns:a16="http://schemas.microsoft.com/office/drawing/2014/main" id="{B9BAB386-1CD1-4927-A9E7-9B7DCB9BD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39385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>
            <a:extLst>
              <a:ext uri="{FF2B5EF4-FFF2-40B4-BE49-F238E27FC236}">
                <a16:creationId xmlns:a16="http://schemas.microsoft.com/office/drawing/2014/main" id="{6BA6F71A-1712-4D15-BE91-6688869B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373688"/>
            <a:ext cx="3779838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111111"/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32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Vrozené zarděnky</a:t>
            </a:r>
          </a:p>
        </p:txBody>
      </p:sp>
      <p:pic>
        <p:nvPicPr>
          <p:cNvPr id="26627" name="Picture 3" descr="PHIL_4284_lores">
            <a:extLst>
              <a:ext uri="{FF2B5EF4-FFF2-40B4-BE49-F238E27FC236}">
                <a16:creationId xmlns:a16="http://schemas.microsoft.com/office/drawing/2014/main" id="{D6125CA3-CE04-440C-8155-048B66E3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211637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Obrázek6">
            <a:extLst>
              <a:ext uri="{FF2B5EF4-FFF2-40B4-BE49-F238E27FC236}">
                <a16:creationId xmlns:a16="http://schemas.microsoft.com/office/drawing/2014/main" id="{5AA8BB02-D9E2-49F7-944D-3068F4C47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3932237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26343-239B-4472-9B76-65D4EA58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0715"/>
            <a:ext cx="8386818" cy="1621885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 zarděnek v EU/EEA a 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v </a:t>
            </a: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ČR - trend výskytu 2007-20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2020- EU 139 případů, ČR 0 případů </a:t>
            </a:r>
            <a:br>
              <a:rPr lang="cs-CZ" sz="2800" dirty="0">
                <a:latin typeface="Comic Sans MS"/>
              </a:rPr>
            </a:br>
            <a:r>
              <a:rPr lang="cs-CZ" sz="1200" dirty="0">
                <a:solidFill>
                  <a:schemeClr val="tx1"/>
                </a:solidFill>
                <a:latin typeface="Comic Sans MS"/>
              </a:rPr>
              <a:t>Zdroj https://atlas.ecdc.europa.eu/public/index.aspx?Dataset=27&amp;HealthTopic=37 </a:t>
            </a:r>
            <a:br>
              <a:rPr lang="cs-CZ" sz="1200" dirty="0">
                <a:solidFill>
                  <a:schemeClr val="tx1"/>
                </a:solidFill>
                <a:latin typeface="Comic Sans MS"/>
              </a:rPr>
            </a:br>
            <a:endParaRPr lang="cs-CZ" sz="1200" dirty="0">
              <a:solidFill>
                <a:schemeClr val="tx1"/>
              </a:solidFill>
              <a:latin typeface="Comic Sans MS"/>
              <a:cs typeface="Times New Roman"/>
            </a:endParaRP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65DD208-20DE-414D-A264-BDE412FF5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" t="59780" r="45117" b="5055"/>
          <a:stretch/>
        </p:blipFill>
        <p:spPr>
          <a:xfrm>
            <a:off x="28914" y="1818560"/>
            <a:ext cx="9038538" cy="5043123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F5A38C6-57B9-4AC8-80FA-D58A01760895}"/>
              </a:ext>
            </a:extLst>
          </p:cNvPr>
          <p:cNvSpPr txBox="1"/>
          <p:nvPr/>
        </p:nvSpPr>
        <p:spPr>
          <a:xfrm>
            <a:off x="3245577" y="2450448"/>
            <a:ext cx="269802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dirty="0">
                <a:latin typeface="Comic Sans MS"/>
              </a:rPr>
              <a:t>P</a:t>
            </a:r>
            <a:r>
              <a:rPr lang="cs-CZ" sz="1200" b="1" dirty="0">
                <a:latin typeface="Comic Sans MS"/>
              </a:rPr>
              <a:t>olsko 1012,75/100 000</a:t>
            </a:r>
            <a:endParaRPr lang="cs-CZ" sz="1200" b="1" dirty="0"/>
          </a:p>
          <a:p>
            <a:endParaRPr lang="cs-CZ" sz="1200" b="1" dirty="0">
              <a:latin typeface="Comic Sans MS"/>
            </a:endParaRPr>
          </a:p>
          <a:p>
            <a:r>
              <a:rPr lang="cs-CZ" sz="1200" b="1" dirty="0">
                <a:latin typeface="Comic Sans MS"/>
              </a:rPr>
              <a:t>EU/EEA ​110,00/100 000</a:t>
            </a:r>
          </a:p>
          <a:p>
            <a:endParaRPr lang="cs-CZ" sz="1200" b="1" dirty="0">
              <a:latin typeface="Comic Sans MS"/>
            </a:endParaRPr>
          </a:p>
          <a:p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ČR 0/100 000</a:t>
            </a:r>
            <a:endParaRPr lang="cs-CZ" sz="1200" b="1" dirty="0">
              <a:solidFill>
                <a:srgbClr val="FF0000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C97DE93-3043-4909-81B7-63BCDAA2B596}"/>
              </a:ext>
            </a:extLst>
          </p:cNvPr>
          <p:cNvSpPr txBox="1"/>
          <p:nvPr/>
        </p:nvSpPr>
        <p:spPr>
          <a:xfrm>
            <a:off x="6333313" y="4677728"/>
            <a:ext cx="20280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​0/100 000</a:t>
            </a:r>
            <a:r>
              <a:rPr lang="cs-CZ" sz="1200" b="1" dirty="0">
                <a:latin typeface="Comic Sans MS"/>
                <a:cs typeface="Segoe UI"/>
              </a:rPr>
              <a:t>​</a:t>
            </a:r>
          </a:p>
          <a:p>
            <a:r>
              <a:rPr lang="cs-CZ" sz="1200" b="1" dirty="0">
                <a:latin typeface="Comic Sans MS"/>
                <a:cs typeface="Segoe UI"/>
              </a:rPr>
              <a:t>EU/EEA 0,87/100 000</a:t>
            </a:r>
          </a:p>
          <a:p>
            <a:r>
              <a:rPr lang="cs-CZ" sz="1200" b="1" dirty="0">
                <a:latin typeface="Comic Sans MS"/>
                <a:cs typeface="Segoe UI"/>
              </a:rPr>
              <a:t>          rok 2019</a:t>
            </a:r>
            <a:r>
              <a:rPr lang="en-US" sz="1200" b="1" dirty="0">
                <a:latin typeface="Comic Sans MS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97594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2246BB-FC61-413D-A6FB-925D145F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502"/>
            <a:ext cx="7772400" cy="1495387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zarděnek v ČR  roce 2011- distribuce dle věkových kategorií n=28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endParaRPr lang="cs-CZ" sz="2800" dirty="0">
              <a:latin typeface="Comic Sans MS"/>
              <a:cs typeface="Times New Roman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DBFF1F45-86B6-4B74-95F3-71E49FBA1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049" t="62083" r="1051" b="3738"/>
          <a:stretch/>
        </p:blipFill>
        <p:spPr>
          <a:xfrm>
            <a:off x="46986" y="2179983"/>
            <a:ext cx="9013352" cy="4627990"/>
          </a:xfrm>
        </p:spPr>
      </p:pic>
    </p:spTree>
    <p:extLst>
      <p:ext uri="{BB962C8B-B14F-4D97-AF65-F5344CB8AC3E}">
        <p14:creationId xmlns:p14="http://schemas.microsoft.com/office/powerpoint/2010/main" val="2524978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364CC-EAC8-4CC0-AE0B-A974AB1C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502"/>
            <a:ext cx="7772400" cy="1115893"/>
          </a:xfrm>
        </p:spPr>
        <p:txBody>
          <a:bodyPr/>
          <a:lstStyle/>
          <a:p>
            <a:br>
              <a:rPr lang="cs-CZ" sz="2800" dirty="0">
                <a:solidFill>
                  <a:srgbClr val="FF0000"/>
                </a:solidFill>
                <a:cs typeface="Times New Roman"/>
              </a:rPr>
            </a:br>
            <a:br>
              <a:rPr lang="cs" sz="2800" dirty="0">
                <a:solidFill>
                  <a:srgbClr val="FF0000"/>
                </a:solidFill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zarděnek v ČR v letech 2007-2019</a:t>
            </a:r>
            <a:br>
              <a:rPr lang="cs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– 0 případů 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endParaRPr lang="cs-CZ" sz="2800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0ED5E8D-7DE6-4F6C-8974-C274EF511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Obsah obrázku mapa&#10;&#10;Popis se vygeneroval automaticky.">
            <a:extLst>
              <a:ext uri="{FF2B5EF4-FFF2-40B4-BE49-F238E27FC236}">
                <a16:creationId xmlns:a16="http://schemas.microsoft.com/office/drawing/2014/main" id="{9FE800D2-5348-48A0-A065-F046EE155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" t="62539" r="47960" b="6129"/>
          <a:stretch/>
        </p:blipFill>
        <p:spPr bwMode="auto">
          <a:xfrm>
            <a:off x="1808" y="1845667"/>
            <a:ext cx="9140648" cy="500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B7DE0DB-148C-4189-82D9-6010967CE8CF}"/>
              </a:ext>
            </a:extLst>
          </p:cNvPr>
          <p:cNvSpPr txBox="1"/>
          <p:nvPr/>
        </p:nvSpPr>
        <p:spPr>
          <a:xfrm>
            <a:off x="2620196" y="2028391"/>
            <a:ext cx="144354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2,67/100 000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28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dirty="0">
                <a:latin typeface="Comic Sans MS"/>
                <a:cs typeface="Segoe UI"/>
              </a:rPr>
              <a:t>         </a:t>
            </a:r>
            <a:endParaRPr lang="en-US" dirty="0">
              <a:latin typeface="Comic Sans M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48861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1615915B-391C-4077-B8B7-8F37F8584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solidFill>
                  <a:srgbClr val="FF0066"/>
                </a:solidFill>
                <a:latin typeface="Comic Sans MS" panose="030F0702030302020204" pitchFamily="66" charset="0"/>
              </a:rPr>
              <a:t>Klinický obraz</a:t>
            </a:r>
            <a:endParaRPr lang="cs-CZ" altLang="cs-CZ" sz="3600"/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5F7500F7-0E0C-4EE3-89AB-AFA3D8B4F0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1989138"/>
            <a:ext cx="8208962" cy="4471987"/>
          </a:xfrm>
        </p:spPr>
        <p:txBody>
          <a:bodyPr/>
          <a:lstStyle/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Vysoká teplota (může být i přes 40 °C)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Zarudnutí spojivek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Zvýšené slzení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Časté smrkání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Plný nos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Suchý kašel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Světloplachost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Koplikovy skvrny (bílé pupínky podobné aftům/sooru na vnitřní straně tváří)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Vyrážka (nejprve se drobné flíčky, které postupně tmavnou, objeví za ušima a postupně se přes obličej rozšíří na celé tělo, včetně dlaní a chodidel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2A431-7767-412C-A5A3-66FF6750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66" y="49395"/>
            <a:ext cx="8937988" cy="2103480"/>
          </a:xfrm>
        </p:spPr>
        <p:txBody>
          <a:bodyPr/>
          <a:lstStyle/>
          <a:p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-CZ" sz="2000" b="1" dirty="0">
                <a:solidFill>
                  <a:srgbClr val="FF0000"/>
                </a:solidFill>
                <a:latin typeface="Comic Sans MS"/>
              </a:rPr>
              <a:t>Epidemiologická situace ve výskytu dávivého kašle v EU/EEA a v ČR v letech 1998-20</a:t>
            </a:r>
            <a:r>
              <a:rPr lang="cs" sz="20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" sz="2000" b="1" dirty="0">
                <a:solidFill>
                  <a:srgbClr val="FF0000"/>
                </a:solidFill>
                <a:latin typeface="Comic Sans MS"/>
              </a:rPr>
              <a:t>rok 2019 ČR  1347 případů, nemocnost 12,6/100 000 obyvatel</a:t>
            </a:r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" sz="2000" b="1" dirty="0">
                <a:solidFill>
                  <a:srgbClr val="FF0000"/>
                </a:solidFill>
                <a:latin typeface="Comic Sans MS"/>
              </a:rPr>
              <a:t>nejvyšší nemocnost do 1 roku života</a:t>
            </a:r>
            <a:br>
              <a:rPr lang="cs" sz="2000" b="1" dirty="0">
                <a:solidFill>
                  <a:srgbClr val="FF0000"/>
                </a:solidFill>
                <a:latin typeface="Comic Sans MS"/>
              </a:rPr>
            </a:br>
            <a:r>
              <a:rPr lang="cs" sz="2000" b="1" dirty="0">
                <a:solidFill>
                  <a:srgbClr val="FF0000"/>
                </a:solidFill>
                <a:latin typeface="Comic Sans MS"/>
              </a:rPr>
              <a:t>rok 2020 ČR – 696 případů   </a:t>
            </a:r>
            <a:br>
              <a:rPr lang="cs-CZ" sz="2000" b="1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</a:t>
            </a:r>
            <a:endParaRPr lang="cs-CZ" sz="1200" dirty="0">
              <a:cs typeface="Times New Roman"/>
            </a:endParaRPr>
          </a:p>
        </p:txBody>
      </p:sp>
      <p:pic>
        <p:nvPicPr>
          <p:cNvPr id="8" name="Obrázek 8" descr="Obsah obrázku mapa&#10;&#10;Popis se vygeneroval automaticky.">
            <a:extLst>
              <a:ext uri="{FF2B5EF4-FFF2-40B4-BE49-F238E27FC236}">
                <a16:creationId xmlns:a16="http://schemas.microsoft.com/office/drawing/2014/main" id="{7A356F67-99DF-4382-AA43-4D8CC7711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1" t="61625" r="45305" b="5869"/>
          <a:stretch/>
        </p:blipFill>
        <p:spPr>
          <a:xfrm>
            <a:off x="1808" y="2152875"/>
            <a:ext cx="9074666" cy="4681608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47DB659-CDE0-40B4-B4DF-41999688D815}"/>
              </a:ext>
            </a:extLst>
          </p:cNvPr>
          <p:cNvSpPr txBox="1"/>
          <p:nvPr/>
        </p:nvSpPr>
        <p:spPr>
          <a:xfrm>
            <a:off x="6300517" y="2254418"/>
            <a:ext cx="29699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latin typeface="Comic Sans MS"/>
              </a:rPr>
              <a:t>Norsko 42,32/100 </a:t>
            </a:r>
            <a:r>
              <a:rPr lang="cs-CZ" sz="1200" b="1" dirty="0">
                <a:latin typeface="Comic Sans MS"/>
              </a:rPr>
              <a:t>000</a:t>
            </a:r>
            <a:endParaRPr lang="cs-CZ" sz="1200" b="1" dirty="0"/>
          </a:p>
          <a:p>
            <a:r>
              <a:rPr lang="cs-CZ" sz="1200" b="1">
                <a:latin typeface="Comic Sans MS"/>
              </a:rPr>
              <a:t>EU 10,75/100 000</a:t>
            </a:r>
            <a:endParaRPr lang="cs-CZ" sz="1200" b="1"/>
          </a:p>
          <a:p>
            <a:r>
              <a:rPr lang="cs-CZ" sz="1200" b="1">
                <a:latin typeface="Comic Sans MS"/>
              </a:rPr>
              <a:t>         rok 2016</a:t>
            </a:r>
            <a:endParaRPr lang="cs-CZ" sz="12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DA20F2B-273C-43BC-B4D5-B78FA784A6A0}"/>
              </a:ext>
            </a:extLst>
          </p:cNvPr>
          <p:cNvSpPr txBox="1"/>
          <p:nvPr/>
        </p:nvSpPr>
        <p:spPr>
          <a:xfrm>
            <a:off x="7180591" y="4722606"/>
            <a:ext cx="20933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ČR  7,09/100 000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752</a:t>
            </a:r>
          </a:p>
          <a:p>
            <a:r>
              <a:rPr lang="cs-CZ" sz="1200" b="1">
                <a:latin typeface="Comic Sans MS"/>
                <a:cs typeface="Segoe UI"/>
              </a:rPr>
              <a:t>EU 7,88/100 000</a:t>
            </a:r>
            <a:endParaRPr lang="cs-CZ" sz="1200" b="1" dirty="0">
              <a:latin typeface="Comic Sans MS"/>
              <a:cs typeface="Segoe UI"/>
            </a:endParaRPr>
          </a:p>
          <a:p>
            <a:r>
              <a:rPr lang="cs-CZ" sz="1200">
                <a:latin typeface="Comic Sans MS"/>
                <a:cs typeface="Segoe UI"/>
              </a:rPr>
              <a:t>          rok 2018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87BC4D3-4E1D-4AA2-94CB-5AFB3DE110D3}"/>
              </a:ext>
            </a:extLst>
          </p:cNvPr>
          <p:cNvSpPr txBox="1"/>
          <p:nvPr/>
        </p:nvSpPr>
        <p:spPr>
          <a:xfrm>
            <a:off x="5439983" y="4805910"/>
            <a:ext cx="202374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100" b="1">
                <a:solidFill>
                  <a:srgbClr val="FF0000"/>
                </a:solidFill>
                <a:latin typeface="Comic Sans MS"/>
                <a:cs typeface="Segoe UI"/>
              </a:rPr>
              <a:t>ČR  23,98/100 000</a:t>
            </a:r>
            <a:r>
              <a:rPr lang="cs-CZ" sz="1100" dirty="0">
                <a:latin typeface="Comic Sans MS"/>
                <a:cs typeface="Segoe UI"/>
              </a:rPr>
              <a:t>​</a:t>
            </a:r>
          </a:p>
          <a:p>
            <a:r>
              <a:rPr lang="cs-CZ" sz="1100">
                <a:latin typeface="Comic Sans MS"/>
                <a:cs typeface="Segoe UI"/>
              </a:rPr>
              <a:t>Abs. 2521</a:t>
            </a:r>
            <a:endParaRPr lang="cs-CZ" sz="1100" dirty="0">
              <a:latin typeface="Comic Sans MS"/>
              <a:cs typeface="Segoe UI"/>
            </a:endParaRPr>
          </a:p>
          <a:p>
            <a:r>
              <a:rPr lang="cs-CZ" sz="1100" b="1">
                <a:latin typeface="Comic Sans MS"/>
                <a:cs typeface="Segoe UI"/>
              </a:rPr>
              <a:t>EU 9,07/100 000</a:t>
            </a:r>
          </a:p>
          <a:p>
            <a:r>
              <a:rPr lang="cs-CZ" sz="1100">
                <a:latin typeface="Comic Sans MS"/>
                <a:cs typeface="Segoe UI"/>
              </a:rPr>
              <a:t>          rok 2014</a:t>
            </a:r>
            <a:r>
              <a:rPr lang="en-US" sz="1100" dirty="0">
                <a:latin typeface="Comic Sans MS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27154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1C237-698E-4B04-8ED1-FC0FED0D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502"/>
            <a:ext cx="7772400" cy="167609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 dávivého kašle v ČR v roce 2014 distribuce dle věku n=2521 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</a:t>
            </a:r>
            <a:endParaRPr lang="cs-CZ" sz="1200" dirty="0">
              <a:ea typeface="+mj-lt"/>
              <a:cs typeface="+mj-lt"/>
            </a:endParaRPr>
          </a:p>
          <a:p>
            <a:endParaRPr lang="cs-CZ" sz="2800" dirty="0">
              <a:latin typeface="Comic Sans MS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835ED129-D0B3-47BF-BA59-8982E19CB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31" t="61538" r="-1360" b="5055"/>
          <a:stretch/>
        </p:blipFill>
        <p:spPr>
          <a:xfrm>
            <a:off x="46986" y="2008308"/>
            <a:ext cx="9273384" cy="4771993"/>
          </a:xfrm>
        </p:spPr>
      </p:pic>
    </p:spTree>
    <p:extLst>
      <p:ext uri="{BB962C8B-B14F-4D97-AF65-F5344CB8AC3E}">
        <p14:creationId xmlns:p14="http://schemas.microsoft.com/office/powerpoint/2010/main" val="152693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B4656-79A8-4B9C-AFDF-3D8667CE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6446"/>
            <a:ext cx="7772400" cy="1026138"/>
          </a:xfrm>
        </p:spPr>
        <p:txBody>
          <a:bodyPr/>
          <a:lstStyle/>
          <a:p>
            <a:r>
              <a:rPr lang="cs-CZ" sz="40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" sz="4000" b="1" dirty="0">
                <a:solidFill>
                  <a:srgbClr val="FF0000"/>
                </a:solidFill>
                <a:latin typeface="Comic Sans MS"/>
                <a:cs typeface="Times New Roman"/>
              </a:rPr>
              <a:t>dávivého kašle v </a:t>
            </a:r>
            <a:r>
              <a:rPr lang="cs-CZ" sz="4000" b="1" dirty="0">
                <a:solidFill>
                  <a:srgbClr val="FF0000"/>
                </a:solidFill>
                <a:latin typeface="Comic Sans MS"/>
                <a:cs typeface="Times New Roman"/>
              </a:rPr>
              <a:t>ČR 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0450D3-8A11-47A1-9F22-B0BE55BA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63" y="1560819"/>
            <a:ext cx="8924685" cy="5210735"/>
          </a:xfrm>
        </p:spPr>
        <p:txBody>
          <a:bodyPr/>
          <a:lstStyle/>
          <a:p>
            <a:r>
              <a:rPr lang="cs" sz="2400" dirty="0">
                <a:solidFill>
                  <a:schemeClr val="bg1"/>
                </a:solidFill>
              </a:rPr>
              <a:t>H</a:t>
            </a:r>
            <a:r>
              <a:rPr lang="cs-CZ" sz="2400" dirty="0" err="1">
                <a:solidFill>
                  <a:schemeClr val="bg1"/>
                </a:solidFill>
              </a:rPr>
              <a:t>lášená</a:t>
            </a:r>
            <a:r>
              <a:rPr lang="cs-CZ" sz="2400" dirty="0">
                <a:solidFill>
                  <a:schemeClr val="bg1"/>
                </a:solidFill>
              </a:rPr>
              <a:t> nemocnost pertuse v ČR po 2. světové válce dosáhla maxima v roce 1956, kdy byly evidovány 49 144 případy onemocnění; nemocnost 520,5/100 000 obyvatel. </a:t>
            </a:r>
            <a:endParaRPr lang="cs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Po zavedení plošného očkování proti pertusi v roce 1958 rychle a výrazně klesala úmrtnost a nemocnost v dětské populaci. Z původních desetitisíců případů ročně se výskyt pertuse od druhé poloviny 70. let do roku 1992 pohyboval v rozmezí 5 – 48 případů ročně. Nejméně případů bylo hlášeno v roce 1989, celkem 5 onemocnění. </a:t>
            </a:r>
            <a:endParaRPr lang="cs" sz="24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Od roku 1993 je pozorován vzestupný trend nemocnosti a pravidelně se opakující 2 – 5leté cykly nárůstu a poklesu hlášené nemocnosti, podobně jako v jiných státech. Onemocnění se objevuje v průběhu celého roku. </a:t>
            </a:r>
          </a:p>
        </p:txBody>
      </p:sp>
    </p:spTree>
    <p:extLst>
      <p:ext uri="{BB962C8B-B14F-4D97-AF65-F5344CB8AC3E}">
        <p14:creationId xmlns:p14="http://schemas.microsoft.com/office/powerpoint/2010/main" val="3392393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83" name="Object 19">
            <a:extLst>
              <a:ext uri="{FF2B5EF4-FFF2-40B4-BE49-F238E27FC236}">
                <a16:creationId xmlns:a16="http://schemas.microsoft.com/office/drawing/2014/main" id="{8DB0FED2-AF69-41D4-A154-94529FC0E2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25" y="17463"/>
          <a:ext cx="9315450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f" r:id="rId3" imgW="9201194" imgH="6858000" progId="MSGraph.Chart.8">
                  <p:embed followColorScheme="full"/>
                </p:oleObj>
              </mc:Choice>
              <mc:Fallback>
                <p:oleObj name="Graf" r:id="rId3" imgW="9201194" imgH="6858000" progId="MSGraph.Chart.8">
                  <p:embed followColorScheme="full"/>
                  <p:pic>
                    <p:nvPicPr>
                      <p:cNvPr id="88083" name="Object 19">
                        <a:extLst>
                          <a:ext uri="{FF2B5EF4-FFF2-40B4-BE49-F238E27FC236}">
                            <a16:creationId xmlns:a16="http://schemas.microsoft.com/office/drawing/2014/main" id="{8DB0FED2-AF69-41D4-A154-94529FC0E2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" y="17463"/>
                        <a:ext cx="9315450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Text Box 1027">
            <a:extLst>
              <a:ext uri="{FF2B5EF4-FFF2-40B4-BE49-F238E27FC236}">
                <a16:creationId xmlns:a16="http://schemas.microsoft.com/office/drawing/2014/main" id="{CC61DF1D-74AD-4357-A9AB-E7240B058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5240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99FF66"/>
              </a:solidFill>
              <a:latin typeface="Arial" panose="020B0604020202020204" pitchFamily="34" charset="0"/>
            </a:endParaRPr>
          </a:p>
        </p:txBody>
      </p:sp>
      <p:sp>
        <p:nvSpPr>
          <p:cNvPr id="95236" name="AutoShape 1028">
            <a:extLst>
              <a:ext uri="{FF2B5EF4-FFF2-40B4-BE49-F238E27FC236}">
                <a16:creationId xmlns:a16="http://schemas.microsoft.com/office/drawing/2014/main" id="{C9A64B85-D1AA-447B-AD37-D917C364E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588" y="9525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88083" grpId="0"/>
      <p:bldP spid="952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kt 1">
            <a:extLst>
              <a:ext uri="{FF2B5EF4-FFF2-40B4-BE49-F238E27FC236}">
                <a16:creationId xmlns:a16="http://schemas.microsoft.com/office/drawing/2014/main" id="{9FABD388-67E2-4B74-84B1-4E13FDF24D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0638"/>
          <a:ext cx="8569325" cy="684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Graf" r:id="rId3" imgW="8591476" imgH="6867525" progId="MSGraph.Chart.8">
                  <p:embed followColorScheme="full"/>
                </p:oleObj>
              </mc:Choice>
              <mc:Fallback>
                <p:oleObj name="Graf" r:id="rId3" imgW="8591476" imgH="6867525" progId="MSGraph.Chart.8">
                  <p:embed followColorScheme="full"/>
                  <p:pic>
                    <p:nvPicPr>
                      <p:cNvPr id="29698" name="Objekt 1">
                        <a:extLst>
                          <a:ext uri="{FF2B5EF4-FFF2-40B4-BE49-F238E27FC236}">
                            <a16:creationId xmlns:a16="http://schemas.microsoft.com/office/drawing/2014/main" id="{9FABD388-67E2-4B74-84B1-4E13FDF24D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38"/>
                        <a:ext cx="8569325" cy="684847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F420DC75-C718-4F65-8AF8-57B14A5E72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0288" y="836613"/>
          <a:ext cx="93662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Klip" r:id="rId5" imgW="1736725" imgH="3565525" progId="MS_ClipArt_Gallery.2">
                  <p:embed/>
                </p:oleObj>
              </mc:Choice>
              <mc:Fallback>
                <p:oleObj name="Klip" r:id="rId5" imgW="1736725" imgH="3565525" progId="MS_ClipArt_Gallery.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F420DC75-C718-4F65-8AF8-57B14A5E72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836613"/>
                        <a:ext cx="93662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4AFF453-C11D-455A-B161-60FAFDE64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5415"/>
            <a:ext cx="7772400" cy="1026960"/>
          </a:xfrm>
        </p:spPr>
        <p:txBody>
          <a:bodyPr/>
          <a:lstStyle/>
          <a:p>
            <a:pPr eaLnBrk="1" hangingPunct="1"/>
            <a:r>
              <a:rPr lang="cs-CZ" altLang="cs-CZ" sz="3200">
                <a:solidFill>
                  <a:srgbClr val="FFFF00"/>
                </a:solidFill>
                <a:latin typeface="Comic Sans MS" panose="030F0702030302020204" pitchFamily="66" charset="0"/>
              </a:rPr>
              <a:t>Kasuistika 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2531F3D-504A-4644-A51A-2063DCB8D4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" y="1853556"/>
            <a:ext cx="8457039" cy="424244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/>
              </a:rPr>
              <a:t>Děvče, nar. 8.8.2006, porod v termínu,</a:t>
            </a:r>
            <a:endParaRPr lang="cs-CZ">
              <a:solidFill>
                <a:schemeClr val="bg1"/>
              </a:solidFill>
              <a:latin typeface="Comic Sans MS"/>
            </a:endParaRPr>
          </a:p>
          <a:p>
            <a:pPr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/>
              </a:rPr>
              <a:t> nekříšená, 3290 g/50cm, BCG v porodnici</a:t>
            </a:r>
            <a:endParaRPr lang="cs-CZ">
              <a:solidFill>
                <a:schemeClr val="bg1"/>
              </a:solidFill>
              <a:latin typeface="Comic Sans MS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13.11.2006 (3.měsíční prohlídka): 3 mm uzlinka za levým ušním boltcem a v axile, tbc chránička beze změny 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</a:t>
            </a: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 očkování Hexavakcínou odloženo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8.12.2006 prohlídka a plánováno očkování – odloženo vzhledem k pokašlávání dítěte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5.1.2007 exitus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Diagnóza stanovena na základě klinických příznaků podporovaných laboratorními výsledky u neočkovaného dítěte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Pitevní nález: těžká splývající oboustranná fibrinozně hnisavá pneumonie</a:t>
            </a:r>
          </a:p>
        </p:txBody>
      </p:sp>
      <p:sp>
        <p:nvSpPr>
          <p:cNvPr id="31748" name="TextovéPole 3">
            <a:extLst>
              <a:ext uri="{FF2B5EF4-FFF2-40B4-BE49-F238E27FC236}">
                <a16:creationId xmlns:a16="http://schemas.microsoft.com/office/drawing/2014/main" id="{1745B793-80AB-42C3-850E-841C8F24A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032" y="6145213"/>
            <a:ext cx="55999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přednáška dr. Fabiánové, ipvz 2018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/>
              </a:rPr>
              <a:t>Obrázerk </a:t>
            </a:r>
            <a:r>
              <a:rPr lang="cs-CZ" sz="1400" dirty="0">
                <a:solidFill>
                  <a:schemeClr val="bg1"/>
                </a:solidFill>
                <a:latin typeface="Calibri"/>
                <a:cs typeface="Calibri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https://www.youtube.com/watch?v=S3oZrMGDMMwH</a:t>
            </a:r>
            <a:r>
              <a:rPr lang="cs-CZ" sz="1400" dirty="0">
                <a:solidFill>
                  <a:schemeClr val="bg1"/>
                </a:solidFill>
                <a:latin typeface="Calibri"/>
                <a:cs typeface="Calibri"/>
              </a:rPr>
              <a:t> </a:t>
            </a:r>
            <a:endParaRPr lang="cs-CZ" sz="1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None/>
            </a:pPr>
            <a:endParaRPr lang="cs-CZ" altLang="cs-CZ" sz="1400" dirty="0">
              <a:solidFill>
                <a:srgbClr val="FFFF00"/>
              </a:solidFill>
              <a:latin typeface="Comic Sans MS"/>
            </a:endParaRPr>
          </a:p>
        </p:txBody>
      </p:sp>
      <p:pic>
        <p:nvPicPr>
          <p:cNvPr id="2" name="Picture 7" descr="389px-Bordetella_pertussis_6379_lores">
            <a:extLst>
              <a:ext uri="{FF2B5EF4-FFF2-40B4-BE49-F238E27FC236}">
                <a16:creationId xmlns:a16="http://schemas.microsoft.com/office/drawing/2014/main" id="{8458ADFD-3314-4A72-B1BB-A3940A3F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68" y="34884"/>
            <a:ext cx="1995828" cy="249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E43AB59-2C6A-4397-AEC9-F74D71F14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bg1"/>
                </a:solidFill>
                <a:latin typeface="Comic Sans MS" panose="030F0702030302020204" pitchFamily="66" charset="0"/>
              </a:rPr>
              <a:t>Rodinná a epidemiologická anamnéza:</a:t>
            </a:r>
          </a:p>
        </p:txBody>
      </p:sp>
      <p:graphicFrame>
        <p:nvGraphicFramePr>
          <p:cNvPr id="118787" name="Group 3">
            <a:extLst>
              <a:ext uri="{FF2B5EF4-FFF2-40B4-BE49-F238E27FC236}">
                <a16:creationId xmlns:a16="http://schemas.microsoft.com/office/drawing/2014/main" id="{19266D49-3913-484E-81D6-221BDD61D054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611188" y="2565400"/>
          <a:ext cx="8229600" cy="3527425"/>
        </p:xfrm>
        <a:graphic>
          <a:graphicData uri="http://schemas.openxmlformats.org/drawingml/2006/table">
            <a:tbl>
              <a:tblPr/>
              <a:tblGrid>
                <a:gridCol w="576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59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651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51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ří</a:t>
                      </a: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jen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listopad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prosinec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leden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808" name="AutoShape 62">
            <a:extLst>
              <a:ext uri="{FF2B5EF4-FFF2-40B4-BE49-F238E27FC236}">
                <a16:creationId xmlns:a16="http://schemas.microsoft.com/office/drawing/2014/main" id="{AC4D362E-0FB8-4359-A061-740430DB7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4724400"/>
            <a:ext cx="2665412" cy="792163"/>
          </a:xfrm>
          <a:prstGeom prst="leftRightArrow">
            <a:avLst>
              <a:gd name="adj1" fmla="val 50000"/>
              <a:gd name="adj2" fmla="val 67295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otec</a:t>
            </a:r>
          </a:p>
        </p:txBody>
      </p:sp>
      <p:sp>
        <p:nvSpPr>
          <p:cNvPr id="32809" name="AutoShape 63">
            <a:extLst>
              <a:ext uri="{FF2B5EF4-FFF2-40B4-BE49-F238E27FC236}">
                <a16:creationId xmlns:a16="http://schemas.microsoft.com/office/drawing/2014/main" id="{1604523A-C3F4-4CFB-882F-AFCC2D4E0C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43438" y="4149725"/>
            <a:ext cx="2449512" cy="647700"/>
          </a:xfrm>
          <a:prstGeom prst="leftRightArrow">
            <a:avLst>
              <a:gd name="adj1" fmla="val 50000"/>
              <a:gd name="adj2" fmla="val 75637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dcera</a:t>
            </a:r>
          </a:p>
        </p:txBody>
      </p:sp>
      <p:sp>
        <p:nvSpPr>
          <p:cNvPr id="32810" name="AutoShape 64">
            <a:extLst>
              <a:ext uri="{FF2B5EF4-FFF2-40B4-BE49-F238E27FC236}">
                <a16:creationId xmlns:a16="http://schemas.microsoft.com/office/drawing/2014/main" id="{6A86EC7D-B272-40E4-9F5A-19A616EEF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3429000"/>
            <a:ext cx="2232025" cy="504825"/>
          </a:xfrm>
          <a:prstGeom prst="leftRightArrow">
            <a:avLst>
              <a:gd name="adj1" fmla="val 50000"/>
              <a:gd name="adj2" fmla="val 88428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syn</a:t>
            </a:r>
          </a:p>
        </p:txBody>
      </p:sp>
      <p:sp>
        <p:nvSpPr>
          <p:cNvPr id="32811" name="AutoShape 65">
            <a:extLst>
              <a:ext uri="{FF2B5EF4-FFF2-40B4-BE49-F238E27FC236}">
                <a16:creationId xmlns:a16="http://schemas.microsoft.com/office/drawing/2014/main" id="{BF63DF05-608A-4345-A5D9-866499D3E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2492375"/>
            <a:ext cx="792162" cy="576263"/>
          </a:xfrm>
          <a:prstGeom prst="leftRightArrow">
            <a:avLst>
              <a:gd name="adj1" fmla="val 50000"/>
              <a:gd name="adj2" fmla="val 27493"/>
            </a:avLst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1800">
                <a:latin typeface="Arial" panose="020B0604020202020204" pitchFamily="34" charset="0"/>
              </a:rPr>
              <a:t>kojenec</a:t>
            </a:r>
          </a:p>
        </p:txBody>
      </p:sp>
      <p:sp>
        <p:nvSpPr>
          <p:cNvPr id="32812" name="AutoShape 66">
            <a:extLst>
              <a:ext uri="{FF2B5EF4-FFF2-40B4-BE49-F238E27FC236}">
                <a16:creationId xmlns:a16="http://schemas.microsoft.com/office/drawing/2014/main" id="{C08AAF3C-4F80-4A52-B783-73108F63084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16688" y="1916112"/>
            <a:ext cx="863600" cy="15843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0000"/>
              </a:gs>
              <a:gs pos="100000">
                <a:srgbClr val="FF6600">
                  <a:alpha val="90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</a:t>
            </a:r>
            <a:r>
              <a:rPr lang="en-GB" altLang="cs-CZ" sz="1800">
                <a:latin typeface="Arial" panose="020B0604020202020204" pitchFamily="34" charset="0"/>
              </a:rPr>
              <a:t>onemocn</a:t>
            </a:r>
            <a:r>
              <a:rPr lang="cs-CZ" altLang="cs-CZ" sz="1800">
                <a:latin typeface="Arial" panose="020B0604020202020204" pitchFamily="34" charset="0"/>
              </a:rPr>
              <a:t>ě</a:t>
            </a:r>
            <a:r>
              <a:rPr lang="en-GB" altLang="cs-CZ" sz="1800">
                <a:latin typeface="Arial" panose="020B0604020202020204" pitchFamily="34" charset="0"/>
              </a:rPr>
              <a:t>n</a:t>
            </a:r>
            <a:r>
              <a:rPr lang="cs-CZ" altLang="cs-CZ" sz="1800">
                <a:latin typeface="Arial" panose="020B0604020202020204" pitchFamily="34" charset="0"/>
              </a:rPr>
              <a:t>í</a:t>
            </a:r>
            <a:r>
              <a:rPr lang="en-GB" altLang="cs-CZ" sz="1800">
                <a:latin typeface="Arial" panose="020B0604020202020204" pitchFamily="34" charset="0"/>
              </a:rPr>
              <a:t> </a:t>
            </a:r>
            <a:br>
              <a:rPr lang="en-GB" altLang="cs-CZ" sz="1800">
                <a:latin typeface="Arial" panose="020B0604020202020204" pitchFamily="34" charset="0"/>
              </a:rPr>
            </a:br>
            <a:r>
              <a:rPr lang="en-GB" altLang="cs-CZ" sz="1800">
                <a:latin typeface="Arial" panose="020B0604020202020204" pitchFamily="34" charset="0"/>
              </a:rPr>
              <a:t>kojence</a:t>
            </a:r>
          </a:p>
        </p:txBody>
      </p:sp>
      <p:sp>
        <p:nvSpPr>
          <p:cNvPr id="32813" name="TextovéPole 8">
            <a:extLst>
              <a:ext uri="{FF2B5EF4-FFF2-40B4-BE49-F238E27FC236}">
                <a16:creationId xmlns:a16="http://schemas.microsoft.com/office/drawing/2014/main" id="{970FD8B9-B59C-4CEA-B666-2079477DE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6145213"/>
            <a:ext cx="3678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FFFF00"/>
                </a:solidFill>
                <a:latin typeface="Comic Sans MS" panose="030F0702030302020204" pitchFamily="66" charset="0"/>
              </a:rPr>
              <a:t>Zdroj: přednáška dr. Fabiánové, ipvz 2018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72ACC-D0C2-4A26-8167-9C6B2B6A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3" y="67466"/>
            <a:ext cx="8459103" cy="1516170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hepatitis A </a:t>
            </a: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 v EU/EEA a v ČR v letech 2007-20</a:t>
            </a:r>
            <a:r>
              <a:rPr lang="cs" sz="28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800" b="1" dirty="0">
                <a:solidFill>
                  <a:srgbClr val="FF0000"/>
                </a:solidFill>
                <a:latin typeface="Comic Sans MS"/>
              </a:rPr>
            </a:br>
            <a:r>
              <a:rPr lang="cs" sz="2800" b="1" dirty="0">
                <a:solidFill>
                  <a:srgbClr val="FF0000"/>
                </a:solidFill>
                <a:latin typeface="Comic Sans MS"/>
              </a:rPr>
              <a:t>ČR 2020 -183 případů 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 err="1">
                <a:solidFill>
                  <a:schemeClr val="tx1"/>
                </a:solidFill>
                <a:latin typeface="Comic Sans MS"/>
              </a:rPr>
              <a:t>Zroj</a:t>
            </a:r>
            <a:r>
              <a:rPr lang="cs-CZ" sz="1200" dirty="0">
                <a:latin typeface="Comic Sans MS"/>
              </a:rPr>
              <a:t> https://atlas.ecdc.europa.eu/public/index.aspx?Dataset=27&amp;HealthTopic=37 </a:t>
            </a:r>
            <a:r>
              <a:rPr lang="cs-CZ" sz="1200" dirty="0">
                <a:solidFill>
                  <a:schemeClr val="tx1"/>
                </a:solidFill>
                <a:latin typeface="Comic Sans MS"/>
              </a:rPr>
              <a:t> </a:t>
            </a:r>
            <a:endParaRPr lang="cs-CZ" sz="1200" dirty="0">
              <a:solidFill>
                <a:schemeClr val="tx1"/>
              </a:solidFill>
              <a:latin typeface="Comic Sans MS"/>
              <a:ea typeface="+mj-lt"/>
              <a:cs typeface="+mj-lt"/>
            </a:endParaRPr>
          </a:p>
          <a:p>
            <a:br>
              <a:rPr lang="cs-CZ" sz="2800" b="1" dirty="0">
                <a:latin typeface="Comic Sans MS"/>
              </a:rPr>
            </a:br>
            <a:endParaRPr lang="cs-CZ" sz="2800" b="1" dirty="0">
              <a:solidFill>
                <a:srgbClr val="FF0000"/>
              </a:solidFill>
              <a:latin typeface="Comic Sans MS"/>
            </a:endParaRPr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7CFF036F-FCF1-433E-A05A-AA3D28855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" t="63516" r="45365" b="4835"/>
          <a:stretch/>
        </p:blipFill>
        <p:spPr>
          <a:xfrm>
            <a:off x="1808" y="1583636"/>
            <a:ext cx="9110809" cy="5277924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F7CC8C-DB91-4F37-BA83-EA18D53F04AF}"/>
              </a:ext>
            </a:extLst>
          </p:cNvPr>
          <p:cNvSpPr txBox="1"/>
          <p:nvPr/>
        </p:nvSpPr>
        <p:spPr>
          <a:xfrm>
            <a:off x="5572077" y="2043848"/>
            <a:ext cx="283493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latin typeface="Comic Sans MS"/>
              </a:rPr>
              <a:t>Bulharsko  39,52/100 000</a:t>
            </a:r>
            <a:r>
              <a:rPr lang="cs-CZ" sz="1200" dirty="0">
                <a:latin typeface="Comic Sans MS"/>
              </a:rPr>
              <a:t> </a:t>
            </a:r>
          </a:p>
          <a:p>
            <a:r>
              <a:rPr lang="cs-CZ" sz="1200" b="1">
                <a:latin typeface="Comic Sans MS"/>
              </a:rPr>
              <a:t>EU 5,37/100 000 </a:t>
            </a:r>
          </a:p>
          <a:p>
            <a:r>
              <a:rPr lang="cs-CZ" sz="1200" b="1">
                <a:latin typeface="Comic Sans MS"/>
              </a:rPr>
              <a:t>ČR 7,64/100 000</a:t>
            </a:r>
          </a:p>
          <a:p>
            <a:r>
              <a:rPr lang="cs-CZ" sz="1200">
                <a:latin typeface="Comic Sans MS"/>
              </a:rPr>
              <a:t>        rok 2017</a:t>
            </a:r>
            <a:r>
              <a:rPr lang="cs-CZ" sz="1200" dirty="0">
                <a:latin typeface="Comic Sans MS"/>
              </a:rPr>
              <a:t>​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BB5A55-A979-433B-9C57-7DD9D1273954}"/>
              </a:ext>
            </a:extLst>
          </p:cNvPr>
          <p:cNvSpPr txBox="1"/>
          <p:nvPr/>
        </p:nvSpPr>
        <p:spPr>
          <a:xfrm>
            <a:off x="6844075" y="3936604"/>
            <a:ext cx="207016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ČR  2,25/100 000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240​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sz="1200" b="1">
                <a:latin typeface="Comic Sans MS"/>
                <a:cs typeface="Segoe UI"/>
              </a:rPr>
              <a:t>EU 2,20/100 000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          rok 2019</a:t>
            </a:r>
            <a:r>
              <a:rPr lang="en-US" sz="1200">
                <a:latin typeface="Comic Sans MS"/>
                <a:cs typeface="Segoe UI"/>
              </a:rPr>
              <a:t>​​</a:t>
            </a:r>
            <a:endParaRPr lang="en-US" sz="1200" dirty="0">
              <a:latin typeface="Comic Sans MS"/>
              <a:cs typeface="Segoe U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8C2B3A-4EA2-4EDC-B729-59134F8F2BD4}"/>
              </a:ext>
            </a:extLst>
          </p:cNvPr>
          <p:cNvSpPr txBox="1"/>
          <p:nvPr/>
        </p:nvSpPr>
        <p:spPr>
          <a:xfrm>
            <a:off x="4871383" y="4261518"/>
            <a:ext cx="211658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Č</a:t>
            </a:r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R  8,81/100 000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930​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sz="1200" b="1">
                <a:latin typeface="Comic Sans MS"/>
                <a:cs typeface="Segoe UI"/>
              </a:rPr>
              <a:t>EU 2,41/100 000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          rok 2016</a:t>
            </a:r>
            <a:r>
              <a:rPr lang="en-US" sz="1200">
                <a:latin typeface="Comic Sans MS"/>
                <a:cs typeface="Segoe UI"/>
              </a:rPr>
              <a:t>​​</a:t>
            </a:r>
            <a:endParaRPr lang="en-US" sz="1200" dirty="0">
              <a:latin typeface="Comic Sans M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12805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D6984A-7760-4E91-8A24-2B0E17EE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1" y="49395"/>
            <a:ext cx="8847633" cy="1703205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 hepatitis A v </a:t>
            </a:r>
            <a:r>
              <a:rPr lang="cs-CZ" sz="2800" b="1">
                <a:solidFill>
                  <a:srgbClr val="FF0000"/>
                </a:solidFill>
                <a:latin typeface="Comic Sans MS"/>
              </a:rPr>
              <a:t>ČR v roce 2016 distribuce dle věku n=930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>
                <a:latin typeface="Comic Sans MS"/>
                <a:cs typeface="Times New Roman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sz="2800" b="1" dirty="0">
              <a:latin typeface="Comic Sans MS"/>
            </a:endParaRPr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5B412FB5-F831-476F-AB4C-30F0D4907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08" t="64176" r="-742" b="5934"/>
          <a:stretch/>
        </p:blipFill>
        <p:spPr>
          <a:xfrm>
            <a:off x="92164" y="1610742"/>
            <a:ext cx="9146854" cy="5250751"/>
          </a:xfrm>
        </p:spPr>
      </p:pic>
    </p:spTree>
    <p:extLst>
      <p:ext uri="{BB962C8B-B14F-4D97-AF65-F5344CB8AC3E}">
        <p14:creationId xmlns:p14="http://schemas.microsoft.com/office/powerpoint/2010/main" val="1923924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06" name="Object 1026">
            <a:extLst>
              <a:ext uri="{FF2B5EF4-FFF2-40B4-BE49-F238E27FC236}">
                <a16:creationId xmlns:a16="http://schemas.microsoft.com/office/drawing/2014/main" id="{E330D209-624B-4ECA-B2F4-44CD44AE8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725" y="142875"/>
          <a:ext cx="9040813" cy="668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Graf" r:id="rId3" imgW="9029612" imgH="6686550" progId="MSGraph.Chart.8">
                  <p:embed/>
                </p:oleObj>
              </mc:Choice>
              <mc:Fallback>
                <p:oleObj name="Graf" r:id="rId3" imgW="9029612" imgH="6686550" progId="MSGraph.Chart.8">
                  <p:embed/>
                  <p:pic>
                    <p:nvPicPr>
                      <p:cNvPr id="175106" name="Object 1026">
                        <a:extLst>
                          <a:ext uri="{FF2B5EF4-FFF2-40B4-BE49-F238E27FC236}">
                            <a16:creationId xmlns:a16="http://schemas.microsoft.com/office/drawing/2014/main" id="{E330D209-624B-4ECA-B2F4-44CD44AE88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" y="142875"/>
                        <a:ext cx="9040813" cy="6681788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751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1A91B783-5D2C-4C6A-BD8D-4A3210757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solidFill>
                  <a:srgbClr val="FF0066"/>
                </a:solidFill>
                <a:latin typeface="Comic Sans MS" panose="030F0702030302020204" pitchFamily="66" charset="0"/>
              </a:rPr>
              <a:t>Klinický obraz</a:t>
            </a:r>
          </a:p>
        </p:txBody>
      </p:sp>
      <p:pic>
        <p:nvPicPr>
          <p:cNvPr id="6147" name="Obrázek 2">
            <a:extLst>
              <a:ext uri="{FF2B5EF4-FFF2-40B4-BE49-F238E27FC236}">
                <a16:creationId xmlns:a16="http://schemas.microsoft.com/office/drawing/2014/main" id="{0B2BC058-68AB-43C1-9EDD-78C213F7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617788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ovéPole 3">
            <a:extLst>
              <a:ext uri="{FF2B5EF4-FFF2-40B4-BE49-F238E27FC236}">
                <a16:creationId xmlns:a16="http://schemas.microsoft.com/office/drawing/2014/main" id="{B0013A3A-10E2-42A1-98CF-9E8CA0B28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2205038"/>
            <a:ext cx="2978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U neočkovaných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Při selhání očkování</a:t>
            </a:r>
          </a:p>
        </p:txBody>
      </p:sp>
      <p:sp>
        <p:nvSpPr>
          <p:cNvPr id="6149" name="TextovéPole 4">
            <a:extLst>
              <a:ext uri="{FF2B5EF4-FFF2-40B4-BE49-F238E27FC236}">
                <a16:creationId xmlns:a16="http://schemas.microsoft.com/office/drawing/2014/main" id="{CDD3F68C-0F44-4C72-BFD8-E2A89754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437063"/>
            <a:ext cx="3963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omic Sans MS" panose="030F0702030302020204" pitchFamily="66" charset="0"/>
              </a:rPr>
              <a:t>Při vyvanutí imunity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D841C-02BF-4EC1-8F0A-10D4F9477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9" y="472248"/>
            <a:ext cx="8655648" cy="955439"/>
          </a:xfrm>
        </p:spPr>
        <p:txBody>
          <a:bodyPr/>
          <a:lstStyle/>
          <a:p>
            <a:br>
              <a:rPr lang="cs-CZ" dirty="0">
                <a:ea typeface="+mj-lt"/>
                <a:cs typeface="+mj-lt"/>
              </a:rPr>
            </a:br>
            <a:br>
              <a:rPr lang="cs-CZ" dirty="0">
                <a:ea typeface="+mj-lt"/>
                <a:cs typeface="+mj-lt"/>
              </a:rPr>
            </a:br>
            <a:br>
              <a:rPr lang="cs-CZ" dirty="0">
                <a:ea typeface="+mj-lt"/>
                <a:cs typeface="+mj-lt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 hepatitis B (akutní a chronická) v EU/EEA a v ČR v letech 2006-20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ČR 2020 VHB akutní (27) chronická (142) – 169 případů </a:t>
            </a:r>
            <a:br>
              <a:rPr lang="cs-CZ" sz="2400" b="1" dirty="0">
                <a:solidFill>
                  <a:srgbClr val="FF0000"/>
                </a:solidFill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r>
              <a:rPr lang="cs-CZ" b="1" dirty="0">
                <a:solidFill>
                  <a:srgbClr val="FF0000"/>
                </a:solidFill>
                <a:latin typeface="Comic Sans MS"/>
              </a:rPr>
              <a:t> </a:t>
            </a:r>
            <a:endParaRPr lang="cs-CZ" dirty="0">
              <a:ea typeface="+mj-lt"/>
              <a:cs typeface="+mj-lt"/>
            </a:endParaRPr>
          </a:p>
          <a:p>
            <a:endParaRPr lang="cs-CZ" dirty="0"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5A9BAF3-4686-46FF-BE27-8CE6E92AB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4" t="59437" r="45166" b="5915"/>
          <a:stretch/>
        </p:blipFill>
        <p:spPr>
          <a:xfrm>
            <a:off x="67304" y="1876764"/>
            <a:ext cx="9000978" cy="494172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EE4FFD5-43A3-4750-87F5-C2FCBC0D27E0}"/>
              </a:ext>
            </a:extLst>
          </p:cNvPr>
          <p:cNvSpPr txBox="1"/>
          <p:nvPr/>
        </p:nvSpPr>
        <p:spPr>
          <a:xfrm>
            <a:off x="6809262" y="4743856"/>
            <a:ext cx="183808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ČR 3,04/100 000</a:t>
            </a:r>
            <a:r>
              <a:rPr lang="cs-CZ">
                <a:latin typeface="Comic Sans MS"/>
                <a:cs typeface="Segoe UI"/>
              </a:rPr>
              <a:t>​</a:t>
            </a:r>
          </a:p>
          <a:p>
            <a:r>
              <a:rPr lang="cs-CZ" b="1">
                <a:latin typeface="Comic Sans MS"/>
                <a:cs typeface="Segoe UI"/>
              </a:rPr>
              <a:t>EU  4,46/100 000</a:t>
            </a:r>
            <a:r>
              <a:rPr lang="cs-CZ">
                <a:latin typeface="Comic Sans MS"/>
                <a:cs typeface="Segoe UI"/>
              </a:rPr>
              <a:t>​</a:t>
            </a:r>
          </a:p>
          <a:p>
            <a:r>
              <a:rPr lang="cs-CZ" b="1">
                <a:latin typeface="Comic Sans MS"/>
                <a:cs typeface="Segoe UI"/>
              </a:rPr>
              <a:t> rok 2018</a:t>
            </a:r>
            <a:r>
              <a:rPr lang="cs-CZ">
                <a:latin typeface="Comic Sans MS"/>
                <a:cs typeface="Segoe UI"/>
              </a:rPr>
              <a:t>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C0E724E-D084-4BE4-85E6-590F32775D96}"/>
              </a:ext>
            </a:extLst>
          </p:cNvPr>
          <p:cNvSpPr txBox="1"/>
          <p:nvPr/>
        </p:nvSpPr>
        <p:spPr>
          <a:xfrm>
            <a:off x="5532816" y="2214055"/>
            <a:ext cx="274320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100" b="1">
                <a:latin typeface="Comic Sans MS"/>
                <a:cs typeface="Segoe UI"/>
              </a:rPr>
              <a:t>Litva 22,75</a:t>
            </a:r>
            <a:r>
              <a:rPr lang="en-US" sz="1100" b="1">
                <a:latin typeface="Comic Sans MS"/>
                <a:cs typeface="Segoe UI"/>
              </a:rPr>
              <a:t>​/100 00​</a:t>
            </a:r>
          </a:p>
          <a:p>
            <a:r>
              <a:rPr lang="en-US" sz="1100">
                <a:latin typeface="Comic Sans MS"/>
                <a:cs typeface="Segoe UI"/>
              </a:rPr>
              <a:t>EU 5,67/100 000</a:t>
            </a:r>
            <a:endParaRPr lang="en-US" sz="1100" dirty="0">
              <a:latin typeface="Comic Sans MS"/>
              <a:cs typeface="Segoe UI"/>
            </a:endParaRPr>
          </a:p>
          <a:p>
            <a:r>
              <a:rPr lang="en-US" sz="1100">
                <a:latin typeface="Comic Sans MS"/>
                <a:cs typeface="Segoe UI"/>
              </a:rPr>
              <a:t>                2016​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D07FF3-89C3-48F8-983C-ABB40E5A6F0A}"/>
              </a:ext>
            </a:extLst>
          </p:cNvPr>
          <p:cNvSpPr txBox="1"/>
          <p:nvPr/>
        </p:nvSpPr>
        <p:spPr>
          <a:xfrm>
            <a:off x="877020" y="1377417"/>
            <a:ext cx="766332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cs-CZ" dirty="0">
              <a:latin typeface="Comic Sans MS"/>
              <a:cs typeface="Segoe UI"/>
            </a:endParaRPr>
          </a:p>
          <a:p>
            <a:pPr algn="ctr"/>
            <a:r>
              <a:rPr lang="cs-CZ" dirty="0">
                <a:latin typeface="Comic Sans MS"/>
                <a:cs typeface="Segoe UI"/>
              </a:rPr>
              <a:t>Zdroj https://atlas.ecdc.europa.eu/public/index.aspx?Dataset=27&amp;HealthTopic=37 ​</a:t>
            </a:r>
            <a:endParaRPr lang="cs-CZ" dirty="0"/>
          </a:p>
          <a:p>
            <a:pPr algn="ctr"/>
            <a:r>
              <a:rPr lang="cs-CZ" dirty="0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818282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10A78-EEDC-43D1-8EAD-4C549B56C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3" y="-59032"/>
            <a:ext cx="9109664" cy="1838738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 hepatitis C </a:t>
            </a:r>
            <a:br>
              <a:rPr lang="cs-CZ" sz="2400" b="1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(akutní a chronická) v EU/EAA  a v ČR v letech 2006-20</a:t>
            </a:r>
            <a:r>
              <a:rPr lang="cs" sz="2400" b="1" dirty="0">
                <a:solidFill>
                  <a:srgbClr val="FF0000"/>
                </a:solidFill>
                <a:latin typeface="Comic Sans MS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ČR 2020 VHC akutní a chronická 771 případů 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 16 621</a:t>
            </a:r>
            <a:endParaRPr lang="cs-CZ" sz="1200" dirty="0"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5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09D39447-FDB4-4B05-8C24-B93123D92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" t="59121" r="44870" b="6593"/>
          <a:stretch/>
        </p:blipFill>
        <p:spPr>
          <a:xfrm>
            <a:off x="1807" y="1710133"/>
            <a:ext cx="9140407" cy="505212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EE6FCAE-5478-414F-8848-42BEEE83FBF1}"/>
              </a:ext>
            </a:extLst>
          </p:cNvPr>
          <p:cNvSpPr txBox="1"/>
          <p:nvPr/>
        </p:nvSpPr>
        <p:spPr>
          <a:xfrm>
            <a:off x="6859807" y="2107096"/>
            <a:ext cx="18306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latin typeface="Comic Sans MS"/>
              </a:rPr>
              <a:t>Litva 59,04/100 000 </a:t>
            </a:r>
          </a:p>
          <a:p>
            <a:r>
              <a:rPr lang="cs-CZ" sz="1200">
                <a:latin typeface="Comic Sans MS"/>
              </a:rPr>
              <a:t>rok 2018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EBF83F-CCF0-47D3-A400-87C66619D358}"/>
              </a:ext>
            </a:extLst>
          </p:cNvPr>
          <p:cNvSpPr txBox="1"/>
          <p:nvPr/>
        </p:nvSpPr>
        <p:spPr>
          <a:xfrm>
            <a:off x="6704826" y="4708926"/>
            <a:ext cx="220941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Č</a:t>
            </a:r>
            <a:r>
              <a:rPr lang="cs-CZ" sz="1200" b="1">
                <a:solidFill>
                  <a:srgbClr val="FF0000"/>
                </a:solidFill>
                <a:latin typeface="Comic Sans MS"/>
                <a:cs typeface="Segoe UI"/>
              </a:rPr>
              <a:t>R  9,90/100 000</a:t>
            </a:r>
            <a:r>
              <a:rPr lang="cs-CZ" sz="1200" dirty="0">
                <a:latin typeface="Comic Sans MS"/>
                <a:cs typeface="Segoe UI"/>
              </a:rPr>
              <a:t>​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abs. 1050​</a:t>
            </a:r>
            <a:endParaRPr lang="cs-CZ" sz="1200" dirty="0">
              <a:latin typeface="Comic Sans MS"/>
              <a:cs typeface="Segoe UI"/>
            </a:endParaRPr>
          </a:p>
          <a:p>
            <a:r>
              <a:rPr lang="cs-CZ" sz="1200" b="1">
                <a:latin typeface="Comic Sans MS"/>
                <a:cs typeface="Segoe UI"/>
              </a:rPr>
              <a:t>EU 8,80/100 000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>
                <a:latin typeface="Comic Sans MS"/>
                <a:cs typeface="Segoe UI"/>
              </a:rPr>
              <a:t>          rok 2018</a:t>
            </a:r>
            <a:r>
              <a:rPr lang="en-US" sz="1200">
                <a:latin typeface="Comic Sans MS"/>
                <a:cs typeface="Segoe UI"/>
              </a:rPr>
              <a:t>​​</a:t>
            </a:r>
            <a:endParaRPr lang="en-US" sz="1200" dirty="0">
              <a:latin typeface="Comic Sans MS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891786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85028-4CE1-43FA-8888-99FBDE8B5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39" y="58431"/>
            <a:ext cx="9100628" cy="1694169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hepatitis C </a:t>
            </a: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(akutní a chronická) v ČR v roce 2018 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>
                <a:solidFill>
                  <a:srgbClr val="FF0000"/>
                </a:solidFill>
                <a:latin typeface="Comic Sans MS"/>
              </a:rPr>
              <a:t>distribuce dle věku (n=1050)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sz="2800" b="1" dirty="0">
              <a:latin typeface="Comic Sans MS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9D0C76EA-4013-4971-9F73-382757F93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208" t="62417" r="-371" b="3736"/>
          <a:stretch/>
        </p:blipFill>
        <p:spPr>
          <a:xfrm>
            <a:off x="46986" y="1954094"/>
            <a:ext cx="9092624" cy="4880438"/>
          </a:xfrm>
        </p:spPr>
      </p:pic>
    </p:spTree>
    <p:extLst>
      <p:ext uri="{BB962C8B-B14F-4D97-AF65-F5344CB8AC3E}">
        <p14:creationId xmlns:p14="http://schemas.microsoft.com/office/powerpoint/2010/main" val="1323219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074" name="Object 2">
            <a:extLst>
              <a:ext uri="{FF2B5EF4-FFF2-40B4-BE49-F238E27FC236}">
                <a16:creationId xmlns:a16="http://schemas.microsoft.com/office/drawing/2014/main" id="{E8093848-CAB8-40CC-A666-9708480ACE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039225" cy="676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Graf" r:id="rId3" imgW="9020079" imgH="6762750" progId="MSGraph.Chart.8">
                  <p:embed/>
                </p:oleObj>
              </mc:Choice>
              <mc:Fallback>
                <p:oleObj name="Graf" r:id="rId3" imgW="9020079" imgH="6762750" progId="MSGraph.Chart.8">
                  <p:embed/>
                  <p:pic>
                    <p:nvPicPr>
                      <p:cNvPr id="131074" name="Object 2">
                        <a:extLst>
                          <a:ext uri="{FF2B5EF4-FFF2-40B4-BE49-F238E27FC236}">
                            <a16:creationId xmlns:a16="http://schemas.microsoft.com/office/drawing/2014/main" id="{E8093848-CAB8-40CC-A666-9708480ACE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39225" cy="676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3107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BA937458-6C2E-4925-BBDE-E9C460D88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" t="11609" r="-100" b="6069"/>
          <a:stretch/>
        </p:blipFill>
        <p:spPr>
          <a:xfrm>
            <a:off x="0" y="1018"/>
            <a:ext cx="9214497" cy="68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628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F8565-DA5A-4E97-BEE7-1686C612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" y="4217"/>
            <a:ext cx="9055451" cy="1703206"/>
          </a:xfrm>
        </p:spPr>
        <p:txBody>
          <a:bodyPr/>
          <a:lstStyle/>
          <a:p>
            <a:br>
              <a:rPr lang="cs-CZ" sz="2800" dirty="0">
                <a:latin typeface="Comic Sans MS"/>
              </a:rPr>
            </a:br>
            <a:br>
              <a:rPr lang="cs-CZ" sz="2800" dirty="0">
                <a:latin typeface="Comic Sans MS"/>
              </a:rPr>
            </a:br>
            <a:br>
              <a:rPr lang="cs" sz="2800" dirty="0">
                <a:latin typeface="Comic Sans MS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 výskytu IMO v ČR v roce 2018 – distribuce dle věkových kategori</a:t>
            </a:r>
            <a:r>
              <a:rPr lang="cs-CZ" sz="2400" dirty="0">
                <a:solidFill>
                  <a:srgbClr val="FF0000"/>
                </a:solidFill>
                <a:latin typeface="Comic Sans MS"/>
              </a:rPr>
              <a:t>í</a:t>
            </a:r>
            <a:br>
              <a:rPr lang="cs-CZ" sz="2400" dirty="0">
                <a:solidFill>
                  <a:srgbClr val="FF0000"/>
                </a:solidFill>
                <a:latin typeface="Comic Sans MS"/>
              </a:rPr>
            </a:br>
            <a:r>
              <a:rPr lang="cs-CZ" sz="2400" dirty="0">
                <a:solidFill>
                  <a:srgbClr val="FF0000"/>
                </a:solidFill>
                <a:latin typeface="Comic Sans MS"/>
              </a:rPr>
              <a:t>n=56</a:t>
            </a:r>
            <a:br>
              <a:rPr lang="cs" sz="2400" dirty="0">
                <a:solidFill>
                  <a:srgbClr val="FF0000"/>
                </a:solidFill>
                <a:latin typeface="Comic Sans MS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</a:rPr>
              <a:t>rok 2019 – 51 případů, rok 2020 24 případů</a:t>
            </a:r>
            <a:br>
              <a:rPr lang="cs" sz="2400" dirty="0">
                <a:solidFill>
                  <a:srgbClr val="FF0000"/>
                </a:solidFill>
                <a:latin typeface="Comic Sans MS"/>
              </a:rPr>
            </a:br>
            <a:br>
              <a:rPr lang="cs-CZ" sz="2800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r>
              <a:rPr lang="cs-CZ" sz="2800" dirty="0">
                <a:latin typeface="Comic Sans MS"/>
              </a:rPr>
              <a:t> </a:t>
            </a:r>
            <a:r>
              <a:rPr lang="cs-CZ" dirty="0">
                <a:latin typeface="Comic Sans MS"/>
              </a:rPr>
              <a:t> </a:t>
            </a:r>
            <a:endParaRPr lang="cs-CZ" dirty="0"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F433C46-4B62-414E-ADDB-62AA96130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444" t="61538" r="494" b="7253"/>
          <a:stretch/>
        </p:blipFill>
        <p:spPr>
          <a:xfrm>
            <a:off x="56021" y="1782418"/>
            <a:ext cx="9047330" cy="5052017"/>
          </a:xfrm>
        </p:spPr>
      </p:pic>
    </p:spTree>
    <p:extLst>
      <p:ext uri="{BB962C8B-B14F-4D97-AF65-F5344CB8AC3E}">
        <p14:creationId xmlns:p14="http://schemas.microsoft.com/office/powerpoint/2010/main" val="24265432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5" name="Object 1031">
            <a:extLst>
              <a:ext uri="{FF2B5EF4-FFF2-40B4-BE49-F238E27FC236}">
                <a16:creationId xmlns:a16="http://schemas.microsoft.com/office/drawing/2014/main" id="{311A794E-14D9-4C32-A482-DCAA33824A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88" y="0"/>
          <a:ext cx="9039225" cy="675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Graf" r:id="rId3" imgW="9039144" imgH="6753225" progId="MSGraph.Chart.8">
                  <p:embed followColorScheme="full"/>
                </p:oleObj>
              </mc:Choice>
              <mc:Fallback>
                <p:oleObj name="Graf" r:id="rId3" imgW="9039144" imgH="6753225" progId="MSGraph.Chart.8">
                  <p:embed followColorScheme="full"/>
                  <p:pic>
                    <p:nvPicPr>
                      <p:cNvPr id="43015" name="Object 1031">
                        <a:extLst>
                          <a:ext uri="{FF2B5EF4-FFF2-40B4-BE49-F238E27FC236}">
                            <a16:creationId xmlns:a16="http://schemas.microsoft.com/office/drawing/2014/main" id="{311A794E-14D9-4C32-A482-DCAA33824A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0"/>
                        <a:ext cx="9039225" cy="675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3" name="Picture 6">
            <a:extLst>
              <a:ext uri="{FF2B5EF4-FFF2-40B4-BE49-F238E27FC236}">
                <a16:creationId xmlns:a16="http://schemas.microsoft.com/office/drawing/2014/main" id="{3683B789-B493-4A94-BAB9-64D89D69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46" y="1022546"/>
            <a:ext cx="4965122" cy="386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30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80B60DD-70DC-4067-AC3D-38E765065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" t="11052" r="-100" b="6525"/>
          <a:stretch/>
        </p:blipFill>
        <p:spPr>
          <a:xfrm>
            <a:off x="28915" y="1018"/>
            <a:ext cx="9113287" cy="685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99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64" name="Object 4">
            <a:extLst>
              <a:ext uri="{FF2B5EF4-FFF2-40B4-BE49-F238E27FC236}">
                <a16:creationId xmlns:a16="http://schemas.microsoft.com/office/drawing/2014/main" id="{9BEE6217-2BBB-48E7-8D3D-F412DB109B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7150"/>
          <a:ext cx="9010650" cy="680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Graf" r:id="rId3" imgW="9010547" imgH="6791325" progId="MSGraph.Chart.8">
                  <p:embed followColorScheme="full"/>
                </p:oleObj>
              </mc:Choice>
              <mc:Fallback>
                <p:oleObj name="Graf" r:id="rId3" imgW="9010547" imgH="6791325" progId="MSGraph.Chart.8">
                  <p:embed followColorScheme="full"/>
                  <p:pic>
                    <p:nvPicPr>
                      <p:cNvPr id="92164" name="Object 4">
                        <a:extLst>
                          <a:ext uri="{FF2B5EF4-FFF2-40B4-BE49-F238E27FC236}">
                            <a16:creationId xmlns:a16="http://schemas.microsoft.com/office/drawing/2014/main" id="{9BEE6217-2BBB-48E7-8D3D-F412DB109B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50"/>
                        <a:ext cx="9010650" cy="6800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19" name="Picture 5" descr="mononukleóza">
            <a:extLst>
              <a:ext uri="{FF2B5EF4-FFF2-40B4-BE49-F238E27FC236}">
                <a16:creationId xmlns:a16="http://schemas.microsoft.com/office/drawing/2014/main" id="{4B9111A8-44BD-435A-958E-9F8FAE1B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981075"/>
            <a:ext cx="25923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921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D7485-B2A1-407C-A9D1-F27A37AB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Comic Sans MS"/>
                <a:ea typeface="Source Sans Pro Black"/>
                <a:cs typeface="Times New Roman"/>
              </a:rPr>
              <a:t>Infekční mononukleóza v ČR 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9FD38-7DDD-4B3F-BB34-53C015286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V letech 2011 – 2019 -  hlášeno cca 2000 případů ročně </a:t>
            </a: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Rok 2020 – pokles na polovinu, hlášeno 969 případů </a:t>
            </a:r>
          </a:p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</p:txBody>
      </p:sp>
      <p:pic>
        <p:nvPicPr>
          <p:cNvPr id="4" name="Obrázek 4" descr="Obsah obrázku interiér&#10;&#10;Popis se vygeneroval automaticky.">
            <a:extLst>
              <a:ext uri="{FF2B5EF4-FFF2-40B4-BE49-F238E27FC236}">
                <a16:creationId xmlns:a16="http://schemas.microsoft.com/office/drawing/2014/main" id="{3C27383B-227E-4201-AC48-B7DE3918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06" y="4224280"/>
            <a:ext cx="2143125" cy="1714500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8583066C-6069-4754-924E-10CF9723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593" y="4617433"/>
            <a:ext cx="2743200" cy="175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6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 descr="Obsah obrázku text&#10;&#10;Popis se vygeneroval automaticky.">
            <a:extLst>
              <a:ext uri="{FF2B5EF4-FFF2-40B4-BE49-F238E27FC236}">
                <a16:creationId xmlns:a16="http://schemas.microsoft.com/office/drawing/2014/main" id="{1055E129-135D-46B8-8D35-59CFAE541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" y="2622"/>
            <a:ext cx="9140384" cy="685275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C4296-9A8C-497B-9281-FB17193CD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17"/>
            <a:ext cx="7772400" cy="1748383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 výskytu záškrtu v EU/EEA a ČR v letech 2010-2020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v ČR v letech 2010 – 2020 -nulový výskyt </a:t>
            </a:r>
            <a:br>
              <a:rPr lang="cs-CZ" b="1" dirty="0">
                <a:latin typeface="Comic Sans MS"/>
              </a:rPr>
            </a:br>
            <a:endParaRPr lang="cs-CZ" sz="1200">
              <a:latin typeface="Comic Sans MS"/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66EFFAA-6E16-4156-A5E8-B6FCDB195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7" t="61978" r="45488" b="5494"/>
          <a:stretch/>
        </p:blipFill>
        <p:spPr>
          <a:xfrm>
            <a:off x="1808" y="1791455"/>
            <a:ext cx="8975302" cy="5015919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B777B00-1A2F-4E49-9EED-75DD8924F3E1}"/>
              </a:ext>
            </a:extLst>
          </p:cNvPr>
          <p:cNvSpPr txBox="1"/>
          <p:nvPr/>
        </p:nvSpPr>
        <p:spPr>
          <a:xfrm>
            <a:off x="3480502" y="1972698"/>
            <a:ext cx="341183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dirty="0">
                <a:latin typeface="Comic Sans MS"/>
              </a:rPr>
              <a:t>        </a:t>
            </a:r>
            <a:r>
              <a:rPr lang="cs-CZ" sz="1000" b="1">
                <a:latin typeface="Comic Sans MS"/>
              </a:rPr>
              <a:t>EU 40 případů, 2 úmrtí </a:t>
            </a:r>
            <a:endParaRPr lang="cs-CZ" b="1"/>
          </a:p>
          <a:p>
            <a:r>
              <a:rPr lang="cs-CZ" sz="1000">
                <a:latin typeface="Comic Sans MS"/>
              </a:rPr>
              <a:t> (Německo 9, Litva 9, Francie 6,  Švédsko </a:t>
            </a:r>
            <a:r>
              <a:rPr lang="cs-CZ" sz="1000" dirty="0">
                <a:latin typeface="Comic Sans MS"/>
              </a:rPr>
              <a:t>5........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7D6B3F-92A0-4955-8A8F-066BB6E41E8A}"/>
              </a:ext>
            </a:extLst>
          </p:cNvPr>
          <p:cNvSpPr txBox="1"/>
          <p:nvPr/>
        </p:nvSpPr>
        <p:spPr>
          <a:xfrm>
            <a:off x="860187" y="1375215"/>
            <a:ext cx="769469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 https://atlas.ecdc.europa.eu/public/index.aspx?Dataset=27&amp;HealthTopic=37 ​</a:t>
            </a:r>
          </a:p>
        </p:txBody>
      </p:sp>
    </p:spTree>
    <p:extLst>
      <p:ext uri="{BB962C8B-B14F-4D97-AF65-F5344CB8AC3E}">
        <p14:creationId xmlns:p14="http://schemas.microsoft.com/office/powerpoint/2010/main" val="36216284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FFA8F-15BD-4EDD-B5ED-5FC7ABA3E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1" y="41002"/>
            <a:ext cx="9039339" cy="1711598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-CZ" sz="2800" b="1" dirty="0" err="1">
                <a:solidFill>
                  <a:srgbClr val="FF0000"/>
                </a:solidFill>
                <a:latin typeface="Comic Sans MS"/>
                <a:cs typeface="Times New Roman"/>
              </a:rPr>
              <a:t>kampylobakteriózy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 v EU/EEA a v ČR v letech 2007-2020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2020 - 17 786 případů 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sz="2800" b="1" dirty="0">
              <a:latin typeface="Comic Sans MS"/>
              <a:cs typeface="Times New Roman"/>
            </a:endParaRP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040B6BB6-F034-4ED6-9ADC-AD7AD0852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33" r="45014" b="5311"/>
          <a:stretch/>
        </p:blipFill>
        <p:spPr bwMode="auto">
          <a:xfrm>
            <a:off x="26334" y="2004625"/>
            <a:ext cx="9092764" cy="48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B1ACCBB-512A-4519-B492-356C022B8B1C}"/>
              </a:ext>
            </a:extLst>
          </p:cNvPr>
          <p:cNvSpPr txBox="1"/>
          <p:nvPr/>
        </p:nvSpPr>
        <p:spPr>
          <a:xfrm>
            <a:off x="5037942" y="4314389"/>
            <a:ext cx="31766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2019 - nejvyšší nemocnost v EU !!!</a:t>
            </a:r>
            <a:r>
              <a:rPr lang="cs-CZ" sz="1200" b="1" dirty="0">
                <a:latin typeface="Comic Sans MS"/>
                <a:cs typeface="Segoe UI"/>
              </a:rPr>
              <a:t> </a:t>
            </a:r>
            <a:r>
              <a:rPr lang="en-US" sz="1200" dirty="0">
                <a:latin typeface="Comic Sans MS"/>
                <a:cs typeface="Segoe UI"/>
              </a:rPr>
              <a:t>​</a:t>
            </a:r>
          </a:p>
          <a:p>
            <a:r>
              <a:rPr lang="cs-CZ" sz="1200" b="1" dirty="0" err="1">
                <a:solidFill>
                  <a:srgbClr val="FF0000"/>
                </a:solidFill>
                <a:latin typeface="Comic Sans MS"/>
                <a:cs typeface="Segoe UI"/>
              </a:rPr>
              <a:t>Abs</a:t>
            </a:r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. 23 169 ​</a:t>
            </a:r>
            <a:r>
              <a:rPr lang="en-US" sz="1200" b="1" dirty="0">
                <a:solidFill>
                  <a:srgbClr val="FF0000"/>
                </a:solidFill>
                <a:latin typeface="Comic Sans MS"/>
                <a:cs typeface="Segoe UI"/>
              </a:rPr>
              <a:t>​</a:t>
            </a:r>
            <a:endParaRPr lang="en-US" sz="1200" dirty="0">
              <a:latin typeface="Comic Sans MS"/>
              <a:cs typeface="Segoe U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3EED95A-8EFD-4857-836D-522107EE9F84}"/>
              </a:ext>
            </a:extLst>
          </p:cNvPr>
          <p:cNvSpPr txBox="1"/>
          <p:nvPr/>
        </p:nvSpPr>
        <p:spPr>
          <a:xfrm>
            <a:off x="5068653" y="2422928"/>
            <a:ext cx="33582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2018 - nejvyšší nemocnost v EU !!!</a:t>
            </a:r>
            <a:r>
              <a:rPr lang="cs-CZ" sz="1200" b="1" dirty="0">
                <a:latin typeface="Comic Sans MS"/>
                <a:cs typeface="Segoe UI"/>
              </a:rPr>
              <a:t> </a:t>
            </a:r>
            <a:r>
              <a:rPr lang="en-US" sz="1200" dirty="0">
                <a:latin typeface="Comic Sans MS"/>
                <a:cs typeface="Segoe UI"/>
              </a:rPr>
              <a:t>​​</a:t>
            </a:r>
          </a:p>
          <a:p>
            <a:r>
              <a:rPr lang="cs-CZ" sz="1200" dirty="0" err="1">
                <a:solidFill>
                  <a:srgbClr val="FF0000"/>
                </a:solidFill>
                <a:latin typeface="Comic Sans MS"/>
                <a:cs typeface="Segoe UI"/>
              </a:rPr>
              <a:t>Abs</a:t>
            </a:r>
            <a:r>
              <a:rPr lang="cs-CZ" sz="1200" dirty="0">
                <a:solidFill>
                  <a:srgbClr val="FF0000"/>
                </a:solidFill>
                <a:latin typeface="Comic Sans MS"/>
                <a:cs typeface="Segoe UI"/>
              </a:rPr>
              <a:t>. 23 778 ​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Segoe UI"/>
              </a:rPr>
              <a:t>​​</a:t>
            </a:r>
          </a:p>
          <a:p>
            <a:r>
              <a:rPr lang="cs-CZ" sz="1200" dirty="0">
                <a:solidFill>
                  <a:srgbClr val="FF0000"/>
                </a:solidFill>
                <a:latin typeface="Comic Sans MS"/>
                <a:cs typeface="Segoe UI"/>
              </a:rPr>
              <a:t>rok 2018</a:t>
            </a:r>
            <a:r>
              <a:rPr lang="en-US" sz="1200" dirty="0">
                <a:solidFill>
                  <a:srgbClr val="FF0000"/>
                </a:solidFill>
                <a:latin typeface="Comic Sans MS"/>
                <a:cs typeface="Segoe UI"/>
              </a:rPr>
              <a:t>​​</a:t>
            </a:r>
          </a:p>
        </p:txBody>
      </p:sp>
    </p:spTree>
    <p:extLst>
      <p:ext uri="{BB962C8B-B14F-4D97-AF65-F5344CB8AC3E}">
        <p14:creationId xmlns:p14="http://schemas.microsoft.com/office/powerpoint/2010/main" val="1149259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144E9-D0FB-4BDF-8003-14FEAA4F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" y="4217"/>
            <a:ext cx="9046415" cy="1450210"/>
          </a:xfrm>
        </p:spPr>
        <p:txBody>
          <a:bodyPr/>
          <a:lstStyle/>
          <a:p>
            <a:br>
              <a:rPr lang="cs-CZ" sz="2800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-CZ" sz="2800" dirty="0">
                <a:latin typeface="Comic Sans MS"/>
                <a:cs typeface="Times New Roman"/>
              </a:rPr>
            </a:br>
            <a:br>
              <a:rPr lang="cs-CZ" sz="2800" dirty="0">
                <a:latin typeface="Comic Sans MS"/>
                <a:cs typeface="Times New Roman"/>
              </a:rPr>
            </a:br>
            <a:br>
              <a:rPr lang="cs-CZ" sz="2800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-CZ" sz="2800" b="1" dirty="0" err="1">
                <a:solidFill>
                  <a:srgbClr val="FF0000"/>
                </a:solidFill>
                <a:latin typeface="Comic Sans MS"/>
                <a:cs typeface="Times New Roman"/>
              </a:rPr>
              <a:t>kampylobakteriózy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 v ČR v roce 2019 distribuce dle věku (n=23 169)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r>
              <a:rPr lang="cs-CZ" dirty="0">
                <a:cs typeface="Times New Roman"/>
              </a:rPr>
              <a:t> </a:t>
            </a:r>
            <a:br>
              <a:rPr lang="cs-CZ" dirty="0">
                <a:cs typeface="Times New Roman"/>
              </a:rPr>
            </a:br>
            <a:r>
              <a:rPr lang="cs-CZ" dirty="0">
                <a:cs typeface="Times New Roman"/>
              </a:rPr>
              <a:t> </a:t>
            </a: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423336D7-98EC-472E-96DE-DDF1FA2FC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331" t="64396" r="1854" b="5934"/>
          <a:stretch/>
        </p:blipFill>
        <p:spPr>
          <a:xfrm>
            <a:off x="1808" y="1800489"/>
            <a:ext cx="9101529" cy="5060995"/>
          </a:xfrm>
        </p:spPr>
      </p:pic>
    </p:spTree>
    <p:extLst>
      <p:ext uri="{BB962C8B-B14F-4D97-AF65-F5344CB8AC3E}">
        <p14:creationId xmlns:p14="http://schemas.microsoft.com/office/powerpoint/2010/main" val="2803352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7" name="Object 3">
            <a:extLst>
              <a:ext uri="{FF2B5EF4-FFF2-40B4-BE49-F238E27FC236}">
                <a16:creationId xmlns:a16="http://schemas.microsoft.com/office/drawing/2014/main" id="{EAB4D77C-1B46-4045-879D-151147D281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" y="57150"/>
          <a:ext cx="9012238" cy="676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Graf" r:id="rId3" imgW="9010547" imgH="6762750" progId="MSGraph.Chart.8">
                  <p:embed followColorScheme="full"/>
                </p:oleObj>
              </mc:Choice>
              <mc:Fallback>
                <p:oleObj name="Graf" r:id="rId3" imgW="9010547" imgH="6762750" progId="MSGraph.Chart.8">
                  <p:embed followColorScheme="full"/>
                  <p:pic>
                    <p:nvPicPr>
                      <p:cNvPr id="77827" name="Object 3">
                        <a:extLst>
                          <a:ext uri="{FF2B5EF4-FFF2-40B4-BE49-F238E27FC236}">
                            <a16:creationId xmlns:a16="http://schemas.microsoft.com/office/drawing/2014/main" id="{EAB4D77C-1B46-4045-879D-151147D281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57150"/>
                        <a:ext cx="9012238" cy="676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78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4" name="Object 4">
            <a:extLst>
              <a:ext uri="{FF2B5EF4-FFF2-40B4-BE49-F238E27FC236}">
                <a16:creationId xmlns:a16="http://schemas.microsoft.com/office/drawing/2014/main" id="{A8B082D8-2D7D-4796-80E1-7725D5D816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88" y="31750"/>
          <a:ext cx="9144000" cy="682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Graf" r:id="rId3" imgW="9010547" imgH="6705600" progId="MSGraph.Chart.8">
                  <p:embed followColorScheme="full"/>
                </p:oleObj>
              </mc:Choice>
              <mc:Fallback>
                <p:oleObj name="Graf" r:id="rId3" imgW="9010547" imgH="6705600" progId="MSGraph.Chart.8">
                  <p:embed followColorScheme="full"/>
                  <p:pic>
                    <p:nvPicPr>
                      <p:cNvPr id="102404" name="Object 4">
                        <a:extLst>
                          <a:ext uri="{FF2B5EF4-FFF2-40B4-BE49-F238E27FC236}">
                            <a16:creationId xmlns:a16="http://schemas.microsoft.com/office/drawing/2014/main" id="{A8B082D8-2D7D-4796-80E1-7725D5D816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31750"/>
                        <a:ext cx="9144000" cy="6826250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240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FBC83-5355-47DE-8EEB-62D57ED9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3" y="609600"/>
            <a:ext cx="8102905" cy="1143000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Břišní tyfus a paratyfus v ČR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F220BE-B570-4D9D-8F22-B0FAE9A4B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14960"/>
            <a:ext cx="7772400" cy="4381040"/>
          </a:xfrm>
        </p:spPr>
        <p:txBody>
          <a:bodyPr/>
          <a:lstStyle/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V letech 1997-2018 bylo celkem hlášeno 53 případů, t toho 46 importovaných </a:t>
            </a:r>
            <a:endParaRPr lang="cs-CZ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Rok 2019 – 6 případů</a:t>
            </a:r>
          </a:p>
          <a:p>
            <a:r>
              <a:rPr lang="cs-CZ" dirty="0">
                <a:solidFill>
                  <a:schemeClr val="bg1"/>
                </a:solidFill>
                <a:latin typeface="Comic Sans MS"/>
                <a:cs typeface="Times New Roman"/>
              </a:rPr>
              <a:t>Rok 2020 - 1 případ 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  <a:latin typeface="Comic Sans MS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8139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856" name="Object 104">
            <a:extLst>
              <a:ext uri="{FF2B5EF4-FFF2-40B4-BE49-F238E27FC236}">
                <a16:creationId xmlns:a16="http://schemas.microsoft.com/office/drawing/2014/main" id="{D85E9BBA-6E70-404F-A829-EE0716C589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63" y="114300"/>
          <a:ext cx="8982075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Graf" r:id="rId3" imgW="8981950" imgH="6629400" progId="MSGraph.Chart.8">
                  <p:embed/>
                </p:oleObj>
              </mc:Choice>
              <mc:Fallback>
                <p:oleObj name="Graf" r:id="rId3" imgW="8981950" imgH="6629400" progId="MSGraph.Chart.8">
                  <p:embed/>
                  <p:pic>
                    <p:nvPicPr>
                      <p:cNvPr id="74856" name="Object 104">
                        <a:extLst>
                          <a:ext uri="{FF2B5EF4-FFF2-40B4-BE49-F238E27FC236}">
                            <a16:creationId xmlns:a16="http://schemas.microsoft.com/office/drawing/2014/main" id="{D85E9BBA-6E70-404F-A829-EE0716C589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3" y="114300"/>
                        <a:ext cx="8982075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485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F81AC-5483-4AD1-82DD-9B51E5CE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37" y="-718"/>
            <a:ext cx="9030666" cy="1753318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r>
              <a:rPr lang="cs-CZ" sz="2800" b="1" dirty="0" err="1">
                <a:solidFill>
                  <a:srgbClr val="FF0000"/>
                </a:solidFill>
                <a:latin typeface="Comic Sans MS"/>
                <a:cs typeface="Times New Roman"/>
              </a:rPr>
              <a:t>schigelózy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 v EU/EEA a v ČR v letech 2007-2020 a</a:t>
            </a:r>
            <a:r>
              <a:rPr lang="cs-CZ" sz="2800" b="1" dirty="0">
                <a:cs typeface="Times New Roman"/>
              </a:rPr>
              <a:t> </a:t>
            </a: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distribuce dle věku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rok 2020 ČR - 73 případů 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400" dirty="0">
                <a:latin typeface="Comic Sans MS"/>
                <a:cs typeface="Times New Roman"/>
              </a:rPr>
              <a:t>Zdroj https://atlas.ecdc.europa.eu/public/index.aspx?Dataset=27&amp;HealthTopic=3</a:t>
            </a:r>
            <a:r>
              <a:rPr lang="cs-CZ" sz="1200" dirty="0">
                <a:latin typeface="Comic Sans MS"/>
                <a:cs typeface="Times New Roman"/>
              </a:rPr>
              <a:t>7 </a:t>
            </a:r>
            <a:endParaRPr lang="cs-CZ" sz="1200" dirty="0">
              <a:ea typeface="+mj-lt"/>
              <a:cs typeface="+mj-lt"/>
            </a:endParaRPr>
          </a:p>
          <a:p>
            <a:endParaRPr lang="cs-CZ" sz="1200" dirty="0">
              <a:solidFill>
                <a:srgbClr val="FF0000"/>
              </a:solidFill>
              <a:latin typeface="Comic Sans MS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7FFAB6B-8258-4DFB-8937-64C401438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77" t="61737" r="2427" b="6415"/>
          <a:stretch/>
        </p:blipFill>
        <p:spPr>
          <a:xfrm>
            <a:off x="2969" y="1982361"/>
            <a:ext cx="9215468" cy="494835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FE6667E-D678-4D5B-A267-7AF47CF21E98}"/>
              </a:ext>
            </a:extLst>
          </p:cNvPr>
          <p:cNvSpPr txBox="1"/>
          <p:nvPr/>
        </p:nvSpPr>
        <p:spPr>
          <a:xfrm>
            <a:off x="3426289" y="4727410"/>
            <a:ext cx="14691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sz="800" b="1" dirty="0">
              <a:latin typeface="Comic Sans MS"/>
              <a:cs typeface="Segoe UI"/>
            </a:endParaRPr>
          </a:p>
          <a:p>
            <a:r>
              <a:rPr lang="cs-CZ" sz="1000" b="1" dirty="0">
                <a:solidFill>
                  <a:srgbClr val="FF0000"/>
                </a:solidFill>
                <a:latin typeface="Comic Sans MS"/>
                <a:cs typeface="Segoe UI"/>
              </a:rPr>
              <a:t>ČR  1,19/100 000</a:t>
            </a:r>
            <a:r>
              <a:rPr lang="cs-CZ" sz="1000" b="1" dirty="0">
                <a:latin typeface="Comic Sans MS"/>
                <a:cs typeface="Segoe UI"/>
              </a:rPr>
              <a:t> </a:t>
            </a:r>
            <a:r>
              <a:rPr lang="en-US" sz="1000" dirty="0">
                <a:latin typeface="Comic Sans MS"/>
                <a:cs typeface="Segoe UI"/>
              </a:rPr>
              <a:t>​​</a:t>
            </a:r>
            <a:endParaRPr lang="en-US" sz="1000"/>
          </a:p>
          <a:p>
            <a:r>
              <a:rPr lang="cs-CZ" sz="1000" dirty="0">
                <a:latin typeface="Comic Sans MS"/>
                <a:cs typeface="Segoe UI"/>
              </a:rPr>
              <a:t>         </a:t>
            </a:r>
            <a:r>
              <a:rPr lang="cs-CZ" sz="1000" dirty="0" err="1">
                <a:latin typeface="Comic Sans MS"/>
                <a:cs typeface="Segoe UI"/>
              </a:rPr>
              <a:t>abs</a:t>
            </a:r>
            <a:r>
              <a:rPr lang="cs-CZ" sz="1000" dirty="0">
                <a:latin typeface="Comic Sans MS"/>
                <a:cs typeface="Segoe UI"/>
              </a:rPr>
              <a:t>. 127 ​</a:t>
            </a:r>
            <a:r>
              <a:rPr lang="en-US" sz="1000" dirty="0">
                <a:latin typeface="Comic Sans MS"/>
                <a:cs typeface="Segoe UI"/>
              </a:rPr>
              <a:t>​​</a:t>
            </a:r>
          </a:p>
          <a:p>
            <a:r>
              <a:rPr lang="cs-CZ" sz="1000" dirty="0">
                <a:latin typeface="Comic Sans MS"/>
                <a:cs typeface="Segoe UI"/>
              </a:rPr>
              <a:t>EU 2,28/100 000​</a:t>
            </a:r>
            <a:r>
              <a:rPr lang="en-US" sz="1000" dirty="0">
                <a:latin typeface="Comic Sans MS"/>
                <a:cs typeface="Segoe UI"/>
              </a:rPr>
              <a:t>​</a:t>
            </a:r>
          </a:p>
          <a:p>
            <a:r>
              <a:rPr lang="cs-CZ" sz="1000" dirty="0">
                <a:latin typeface="Comic Sans MS"/>
                <a:cs typeface="Segoe UI"/>
              </a:rPr>
              <a:t>             rok 2019</a:t>
            </a:r>
            <a:r>
              <a:rPr lang="en-US" sz="1000" dirty="0">
                <a:latin typeface="Comic Sans MS"/>
                <a:cs typeface="Segoe UI"/>
              </a:rPr>
              <a:t>​​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177929-E20F-4F14-A59F-2785C4BB5123}"/>
              </a:ext>
            </a:extLst>
          </p:cNvPr>
          <p:cNvSpPr txBox="1"/>
          <p:nvPr/>
        </p:nvSpPr>
        <p:spPr>
          <a:xfrm>
            <a:off x="3823854" y="2197451"/>
            <a:ext cx="1189082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Comic Sans MS"/>
                <a:cs typeface="Segoe UI"/>
              </a:rPr>
              <a:t>Velká Británie 4,91/100 000 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  <a:p>
            <a:r>
              <a:rPr lang="cs-CZ" sz="900" dirty="0">
                <a:latin typeface="Comic Sans MS"/>
                <a:cs typeface="Segoe UI"/>
              </a:rPr>
              <a:t>         rok 2019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</p:txBody>
      </p:sp>
    </p:spTree>
    <p:extLst>
      <p:ext uri="{BB962C8B-B14F-4D97-AF65-F5344CB8AC3E}">
        <p14:creationId xmlns:p14="http://schemas.microsoft.com/office/powerpoint/2010/main" val="978858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200E2-79A2-4615-8344-75D41ED7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7" y="103608"/>
            <a:ext cx="8947024" cy="1450210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br>
              <a:rPr lang="cs-CZ" sz="2800" b="1" dirty="0"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</a:t>
            </a:r>
            <a:r>
              <a:rPr lang="cs-CZ" b="1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výskytu salmonelózy v EU/EEA a v ČR v letech 2007-2020 a</a:t>
            </a:r>
            <a:r>
              <a:rPr lang="cs-CZ" sz="2800" b="1" dirty="0">
                <a:ea typeface="+mj-lt"/>
                <a:cs typeface="+mj-lt"/>
              </a:rPr>
              <a:t> </a:t>
            </a: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distribuce dle 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ČR 2020- 10 364 případů </a:t>
            </a:r>
            <a:br>
              <a:rPr lang="cs-CZ" sz="2800" b="1" dirty="0"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 </a:t>
            </a:r>
            <a:endParaRPr lang="cs-CZ" sz="1200" dirty="0">
              <a:ea typeface="+mj-lt"/>
              <a:cs typeface="+mj-lt"/>
            </a:endParaRPr>
          </a:p>
          <a:p>
            <a:br>
              <a:rPr lang="cs-CZ" sz="2800" b="1" dirty="0">
                <a:latin typeface="Comic Sans MS"/>
              </a:rPr>
            </a:br>
            <a:endParaRPr lang="cs-CZ">
              <a:solidFill>
                <a:srgbClr val="FF0000"/>
              </a:solidFill>
              <a:latin typeface="Comic Sans MS"/>
              <a:ea typeface="+mj-lt"/>
              <a:cs typeface="+mj-lt"/>
            </a:endParaRPr>
          </a:p>
          <a:p>
            <a:endParaRPr lang="cs-CZ" dirty="0"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4F838A1-5670-4595-A34E-22EB4B2F2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" t="60439" r="618" b="5055"/>
          <a:stretch/>
        </p:blipFill>
        <p:spPr>
          <a:xfrm>
            <a:off x="1808" y="1845667"/>
            <a:ext cx="9104207" cy="5015994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234DC4-E377-48AA-B579-F494DA39CDA0}"/>
              </a:ext>
            </a:extLst>
          </p:cNvPr>
          <p:cNvSpPr txBox="1"/>
          <p:nvPr/>
        </p:nvSpPr>
        <p:spPr>
          <a:xfrm>
            <a:off x="3001618" y="4429236"/>
            <a:ext cx="1848679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b="1" dirty="0">
                <a:solidFill>
                  <a:srgbClr val="FF0000"/>
                </a:solidFill>
                <a:latin typeface="Comic Sans MS"/>
                <a:cs typeface="Segoe UI"/>
              </a:rPr>
              <a:t>ČR  122,15/100 000</a:t>
            </a:r>
            <a:r>
              <a:rPr lang="cs-CZ" sz="900" b="1" dirty="0">
                <a:latin typeface="Comic Sans MS"/>
                <a:cs typeface="Segoe UI"/>
              </a:rPr>
              <a:t>  </a:t>
            </a:r>
            <a:r>
              <a:rPr lang="cs-CZ" sz="900" b="1" dirty="0">
                <a:solidFill>
                  <a:srgbClr val="FF0000"/>
                </a:solidFill>
                <a:latin typeface="Comic Sans MS"/>
                <a:cs typeface="Segoe UI"/>
              </a:rPr>
              <a:t>nevyšší nemocnost v EU !!!</a:t>
            </a:r>
            <a:r>
              <a:rPr lang="en-US" sz="900" b="1" dirty="0">
                <a:solidFill>
                  <a:srgbClr val="FF0000"/>
                </a:solidFill>
                <a:latin typeface="Comic Sans MS"/>
                <a:cs typeface="Segoe UI"/>
              </a:rPr>
              <a:t>​​​</a:t>
            </a:r>
          </a:p>
          <a:p>
            <a:r>
              <a:rPr lang="cs-CZ" sz="900" dirty="0">
                <a:latin typeface="Comic Sans MS"/>
                <a:cs typeface="Segoe UI"/>
              </a:rPr>
              <a:t>         </a:t>
            </a:r>
            <a:r>
              <a:rPr lang="cs-CZ" sz="900" dirty="0" err="1">
                <a:latin typeface="Comic Sans MS"/>
                <a:cs typeface="Segoe UI"/>
              </a:rPr>
              <a:t>abs</a:t>
            </a:r>
            <a:r>
              <a:rPr lang="cs-CZ" sz="900" dirty="0">
                <a:latin typeface="Comic Sans MS"/>
                <a:cs typeface="Segoe UI"/>
              </a:rPr>
              <a:t>. 13 009 ​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  <a:p>
            <a:r>
              <a:rPr lang="cs-CZ" sz="900" b="1" dirty="0">
                <a:latin typeface="Comic Sans MS"/>
                <a:cs typeface="Segoe UI"/>
              </a:rPr>
              <a:t>EU 19,97/100 000​</a:t>
            </a:r>
            <a:r>
              <a:rPr lang="en-US" sz="900" b="1" dirty="0">
                <a:latin typeface="Comic Sans MS"/>
                <a:cs typeface="Segoe UI"/>
              </a:rPr>
              <a:t>​​</a:t>
            </a:r>
          </a:p>
          <a:p>
            <a:r>
              <a:rPr lang="cs-CZ" sz="900" dirty="0">
                <a:latin typeface="Comic Sans MS"/>
                <a:cs typeface="Segoe UI"/>
              </a:rPr>
              <a:t>             rok 2019</a:t>
            </a:r>
            <a:r>
              <a:rPr lang="en-US" sz="900" dirty="0">
                <a:latin typeface="Comic Sans MS"/>
                <a:cs typeface="Segoe UI"/>
              </a:rPr>
              <a:t>​​​</a:t>
            </a:r>
          </a:p>
        </p:txBody>
      </p:sp>
    </p:spTree>
    <p:extLst>
      <p:ext uri="{BB962C8B-B14F-4D97-AF65-F5344CB8AC3E}">
        <p14:creationId xmlns:p14="http://schemas.microsoft.com/office/powerpoint/2010/main" val="25880916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3" name="Object 3">
            <a:extLst>
              <a:ext uri="{FF2B5EF4-FFF2-40B4-BE49-F238E27FC236}">
                <a16:creationId xmlns:a16="http://schemas.microsoft.com/office/drawing/2014/main" id="{A5C9DCCF-94BA-48CE-9CD6-F37CBB5CAD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63" y="114300"/>
          <a:ext cx="9069387" cy="673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Graf" r:id="rId3" imgW="9067741" imgH="6734175" progId="MSGraph.Chart.8">
                  <p:embed followColorScheme="full"/>
                </p:oleObj>
              </mc:Choice>
              <mc:Fallback>
                <p:oleObj name="Graf" r:id="rId3" imgW="9067741" imgH="6734175" progId="MSGraph.Chart.8">
                  <p:embed followColorScheme="full"/>
                  <p:pic>
                    <p:nvPicPr>
                      <p:cNvPr id="76803" name="Object 3">
                        <a:extLst>
                          <a:ext uri="{FF2B5EF4-FFF2-40B4-BE49-F238E27FC236}">
                            <a16:creationId xmlns:a16="http://schemas.microsoft.com/office/drawing/2014/main" id="{A5C9DCCF-94BA-48CE-9CD6-F37CBB5CAD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3" y="114300"/>
                        <a:ext cx="9069387" cy="673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68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9C9BF-5A60-4C0F-BAD5-4A14BAC7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70004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spalniček v ČR a v EU v letech 1999-20</a:t>
            </a:r>
            <a:r>
              <a:rPr lang="cs" sz="2800" b="1" dirty="0">
                <a:solidFill>
                  <a:srgbClr val="FF0000"/>
                </a:solidFill>
                <a:latin typeface="Comic Sans MS"/>
                <a:cs typeface="Times New Roman"/>
              </a:rPr>
              <a:t>20</a:t>
            </a:r>
            <a:endParaRPr lang="cs-CZ" sz="2800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2321EE4F-E65D-4815-89BF-6D58A4AFB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" y="968509"/>
            <a:ext cx="9133470" cy="5889492"/>
          </a:xfrm>
        </p:spPr>
      </p:pic>
    </p:spTree>
    <p:extLst>
      <p:ext uri="{BB962C8B-B14F-4D97-AF65-F5344CB8AC3E}">
        <p14:creationId xmlns:p14="http://schemas.microsoft.com/office/powerpoint/2010/main" val="6257343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3D4FD1D6-B275-40D9-8CF7-8B4B7E316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>
                <a:solidFill>
                  <a:srgbClr val="FFFF00"/>
                </a:solidFill>
                <a:latin typeface="Comic Sans MS" panose="030F0702030302020204" pitchFamily="66" charset="0"/>
              </a:rPr>
              <a:t>Listerióza</a:t>
            </a:r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E04F80FD-D1D3-4F54-B835-6AB426FFB7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Vrozené nebo získané zánětlivá onemocnění s postižením vnitřních orgánů, CNS, uzlin a kůže. Onemocní imunologicky oslabení. Těhotné.</a:t>
            </a:r>
          </a:p>
          <a:p>
            <a:r>
              <a:rPr lang="cs-CZ" altLang="cs-CZ" sz="2000">
                <a:solidFill>
                  <a:srgbClr val="66FF33"/>
                </a:solidFill>
                <a:latin typeface="Comic Sans MS" panose="030F0702030302020204" pitchFamily="66" charset="0"/>
              </a:rPr>
              <a:t>Transplacentární nákaza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–potrat, předčasný porod, granulomatosis infantiseptica</a:t>
            </a:r>
          </a:p>
          <a:p>
            <a:r>
              <a:rPr lang="cs-CZ" altLang="cs-CZ" sz="2000">
                <a:solidFill>
                  <a:srgbClr val="66FF33"/>
                </a:solidFill>
                <a:latin typeface="Comic Sans MS" panose="030F0702030302020204" pitchFamily="66" charset="0"/>
              </a:rPr>
              <a:t>Perinatální nákaza- </a:t>
            </a:r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může dojít k meningitidě, sepsi, pneumonii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Zdroj  člověk s inaparentní nebo manifestní nákazou. Zřejmě časté je dlouhodobé nosičství listérií ve střevě. Půda, voda, siláže.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Různí domácí i volně žijící savci a ptáci.</a:t>
            </a:r>
          </a:p>
          <a:p>
            <a:r>
              <a:rPr lang="cs-CZ" altLang="cs-CZ" sz="2000">
                <a:solidFill>
                  <a:schemeClr val="bg1"/>
                </a:solidFill>
                <a:latin typeface="Comic Sans MS" panose="030F0702030302020204" pitchFamily="66" charset="0"/>
              </a:rPr>
              <a:t>Přenos alimentárně, kontaktem vzácně.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1" name="Object 3">
            <a:extLst>
              <a:ext uri="{FF2B5EF4-FFF2-40B4-BE49-F238E27FC236}">
                <a16:creationId xmlns:a16="http://schemas.microsoft.com/office/drawing/2014/main" id="{3210FB4A-83DE-4C82-A5B9-CCAA4C5B98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086850" cy="676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Graf" r:id="rId3" imgW="9096338" imgH="6772275" progId="MSGraph.Chart.8">
                  <p:embed/>
                </p:oleObj>
              </mc:Choice>
              <mc:Fallback>
                <p:oleObj name="Graf" r:id="rId3" imgW="9096338" imgH="6772275" progId="MSGraph.Chart.8">
                  <p:embed/>
                  <p:pic>
                    <p:nvPicPr>
                      <p:cNvPr id="78851" name="Object 3">
                        <a:extLst>
                          <a:ext uri="{FF2B5EF4-FFF2-40B4-BE49-F238E27FC236}">
                            <a16:creationId xmlns:a16="http://schemas.microsoft.com/office/drawing/2014/main" id="{3210FB4A-83DE-4C82-A5B9-CCAA4C5B98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86850" cy="676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885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95AA2-DE75-49EC-BB2A-D4FB45B0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0" y="31323"/>
            <a:ext cx="8975835" cy="1409240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listeriózy v EU/EEA a v ČR v letech 2007- 2020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2020 –16 případů </a:t>
            </a:r>
            <a:br>
              <a:rPr lang="cs-CZ" sz="2800" b="1" dirty="0">
                <a:latin typeface="Comic Sans MS"/>
                <a:cs typeface="Times New Roman"/>
              </a:rPr>
            </a:br>
            <a:endParaRPr lang="cs-CZ" sz="1200">
              <a:solidFill>
                <a:schemeClr val="tx1"/>
              </a:solidFill>
              <a:latin typeface="Comic Sans MS"/>
              <a:cs typeface="Times New Roman"/>
            </a:endParaRPr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A67C6662-A3BD-4E00-A9DE-9DE8710FA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83" t="61538" r="45241" b="6374"/>
          <a:stretch/>
        </p:blipFill>
        <p:spPr>
          <a:xfrm>
            <a:off x="-238530" y="1890846"/>
            <a:ext cx="9374184" cy="507011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F9A9A7E-1A05-436F-BB07-C2259F62E911}"/>
              </a:ext>
            </a:extLst>
          </p:cNvPr>
          <p:cNvSpPr txBox="1"/>
          <p:nvPr/>
        </p:nvSpPr>
        <p:spPr>
          <a:xfrm>
            <a:off x="6966077" y="2441412"/>
            <a:ext cx="16610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latin typeface="Comic Sans MS"/>
              </a:rPr>
              <a:t> </a:t>
            </a:r>
            <a:r>
              <a:rPr lang="cs-CZ" sz="1000">
                <a:latin typeface="Comic Sans MS"/>
              </a:rPr>
              <a:t>Estonsko, 1,59/100 000</a:t>
            </a:r>
            <a:endParaRPr lang="cs-CZ" sz="1000"/>
          </a:p>
          <a:p>
            <a:endParaRPr lang="cs-CZ" sz="10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3EC7A4-3577-431C-A50D-3BD99DA16A43}"/>
              </a:ext>
            </a:extLst>
          </p:cNvPr>
          <p:cNvSpPr txBox="1"/>
          <p:nvPr/>
        </p:nvSpPr>
        <p:spPr>
          <a:xfrm>
            <a:off x="6706567" y="4952243"/>
            <a:ext cx="180313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  <a:latin typeface="Comic Sans MS"/>
                <a:cs typeface="Segoe UI"/>
              </a:rPr>
              <a:t>ČR  0,25/100 000</a:t>
            </a:r>
            <a:r>
              <a:rPr lang="cs-CZ" sz="1200" b="1" dirty="0">
                <a:latin typeface="Comic Sans MS"/>
                <a:cs typeface="Segoe UI"/>
              </a:rPr>
              <a:t> </a:t>
            </a:r>
          </a:p>
          <a:p>
            <a:r>
              <a:rPr lang="cs-CZ" sz="1200" b="1" dirty="0">
                <a:latin typeface="Comic Sans MS"/>
                <a:cs typeface="Segoe UI"/>
              </a:rPr>
              <a:t>abs.27 ​</a:t>
            </a:r>
          </a:p>
          <a:p>
            <a:r>
              <a:rPr lang="cs-CZ" sz="1200" b="1" dirty="0">
                <a:latin typeface="Comic Sans MS"/>
                <a:cs typeface="Segoe UI"/>
              </a:rPr>
              <a:t>EU 0,46/100 000</a:t>
            </a:r>
          </a:p>
          <a:p>
            <a:r>
              <a:rPr lang="cs-CZ" sz="1200" dirty="0">
                <a:latin typeface="Comic Sans MS"/>
                <a:cs typeface="Segoe UI"/>
              </a:rPr>
              <a:t>rok 2019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BC3F0D3-9A39-4120-A9C8-F0C7E6FEAB07}"/>
              </a:ext>
            </a:extLst>
          </p:cNvPr>
          <p:cNvSpPr txBox="1"/>
          <p:nvPr/>
        </p:nvSpPr>
        <p:spPr>
          <a:xfrm>
            <a:off x="-61442" y="1357143"/>
            <a:ext cx="9203634" cy="5322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>
                <a:cs typeface="Segoe UI"/>
              </a:rPr>
              <a:t>Zdroj https://atlas.ecdc.europa.eu/public/index.aspx?Dataset=27&amp;HealthTopic=37 ​</a:t>
            </a:r>
          </a:p>
          <a:p>
            <a:pPr algn="ctr"/>
            <a:r>
              <a:rPr lang="cs-CZ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6390824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8E3A4-11BB-4033-A163-C5CB05ABA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Epidemiologická situace ve výskytu listeriózy v EU/EEA a v ČR v letech 2007-2019 a</a:t>
            </a:r>
            <a:r>
              <a:rPr lang="cs-CZ" sz="2800" b="1" dirty="0">
                <a:cs typeface="Times New Roman"/>
              </a:rPr>
              <a:t> </a:t>
            </a:r>
            <a:r>
              <a:rPr lang="cs-CZ" sz="2800" b="1" dirty="0">
                <a:solidFill>
                  <a:srgbClr val="FF0000"/>
                </a:solidFill>
                <a:latin typeface="Comic Sans MS"/>
              </a:rPr>
              <a:t>distribuce dle 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>
                <a:latin typeface="Comic Sans MS"/>
              </a:rPr>
              <a:t>Zdroj https://atlas.ecdc.europa.eu/public/index.aspx?Dataset=27&amp;HealthTopic=37</a:t>
            </a:r>
            <a:r>
              <a:rPr lang="cs-CZ" sz="2800" dirty="0">
                <a:latin typeface="Comic Sans MS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br>
              <a:rPr lang="cs-CZ" sz="2800" b="1" dirty="0">
                <a:latin typeface="Comic Sans MS"/>
              </a:rPr>
            </a:br>
            <a:endParaRPr lang="cs-CZ" sz="2800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7A5EE8C6-882C-45AB-BB1A-66573EFA0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47" t="61538" r="494" b="5275"/>
          <a:stretch/>
        </p:blipFill>
        <p:spPr>
          <a:xfrm>
            <a:off x="1808" y="1890845"/>
            <a:ext cx="9140380" cy="494366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E61D09A-2B93-4632-ABE2-649C422DE8FC}"/>
              </a:ext>
            </a:extLst>
          </p:cNvPr>
          <p:cNvSpPr txBox="1"/>
          <p:nvPr/>
        </p:nvSpPr>
        <p:spPr>
          <a:xfrm>
            <a:off x="3200400" y="4736444"/>
            <a:ext cx="151436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dirty="0">
                <a:latin typeface="Comic Sans MS"/>
                <a:cs typeface="Segoe UI"/>
              </a:rPr>
              <a:t>ČR 0,25/100 000           </a:t>
            </a:r>
            <a:r>
              <a:rPr lang="cs-CZ" sz="1000" dirty="0" err="1">
                <a:latin typeface="Comic Sans MS"/>
                <a:cs typeface="Segoe UI"/>
              </a:rPr>
              <a:t>abs</a:t>
            </a:r>
            <a:r>
              <a:rPr lang="cs-CZ" sz="1000" dirty="0">
                <a:latin typeface="Comic Sans MS"/>
                <a:cs typeface="Segoe UI"/>
              </a:rPr>
              <a:t>. 27 ​</a:t>
            </a:r>
            <a:r>
              <a:rPr lang="en-US" sz="1000" dirty="0">
                <a:latin typeface="Comic Sans MS"/>
                <a:cs typeface="Segoe UI"/>
              </a:rPr>
              <a:t>​​​​</a:t>
            </a:r>
            <a:endParaRPr lang="cs-CZ" sz="1000">
              <a:latin typeface="Comic Sans MS"/>
            </a:endParaRPr>
          </a:p>
          <a:p>
            <a:r>
              <a:rPr lang="cs-CZ" sz="1000" dirty="0">
                <a:latin typeface="Comic Sans MS"/>
                <a:cs typeface="Segoe UI"/>
              </a:rPr>
              <a:t>EU 0,46/100 000​</a:t>
            </a:r>
            <a:r>
              <a:rPr lang="en-US" sz="1000" dirty="0">
                <a:latin typeface="Comic Sans MS"/>
                <a:cs typeface="Segoe UI"/>
              </a:rPr>
              <a:t>​​​</a:t>
            </a:r>
          </a:p>
          <a:p>
            <a:r>
              <a:rPr lang="cs-CZ" sz="1000" dirty="0">
                <a:latin typeface="Comic Sans MS"/>
                <a:cs typeface="Segoe UI"/>
              </a:rPr>
              <a:t>             rok 2019</a:t>
            </a:r>
            <a:r>
              <a:rPr lang="en-US" sz="1000" dirty="0">
                <a:latin typeface="Comic Sans MS"/>
                <a:cs typeface="Segoe UI"/>
              </a:rPr>
              <a:t>​​​​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0C664B9-9D44-4C37-B79B-F35ABC094631}"/>
              </a:ext>
            </a:extLst>
          </p:cNvPr>
          <p:cNvSpPr txBox="1"/>
          <p:nvPr/>
        </p:nvSpPr>
        <p:spPr>
          <a:xfrm>
            <a:off x="3670250" y="2134203"/>
            <a:ext cx="24811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dirty="0">
                <a:latin typeface="Comic Sans MS"/>
                <a:cs typeface="Segoe UI"/>
              </a:rPr>
              <a:t>Estonsko, 1,59/100 000           ​</a:t>
            </a:r>
            <a:r>
              <a:rPr lang="en-US" sz="900" dirty="0">
                <a:latin typeface="Comic Sans MS"/>
                <a:cs typeface="Segoe UI"/>
              </a:rPr>
              <a:t>​​​​</a:t>
            </a:r>
            <a:endParaRPr lang="cs-CZ" sz="900" dirty="0">
              <a:latin typeface="Comic Sans MS"/>
            </a:endParaRPr>
          </a:p>
          <a:p>
            <a:r>
              <a:rPr lang="cs-CZ" sz="900" dirty="0">
                <a:latin typeface="Comic Sans MS"/>
                <a:cs typeface="Segoe UI"/>
              </a:rPr>
              <a:t>             rok 2019</a:t>
            </a:r>
            <a:r>
              <a:rPr lang="en-US" sz="900" dirty="0">
                <a:latin typeface="Comic Sans MS"/>
                <a:cs typeface="Segoe UI"/>
              </a:rPr>
              <a:t>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14540263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>
            <a:extLst>
              <a:ext uri="{FF2B5EF4-FFF2-40B4-BE49-F238E27FC236}">
                <a16:creationId xmlns:a16="http://schemas.microsoft.com/office/drawing/2014/main" id="{54EC77C6-07E0-4DC6-8E1D-FF5CFDCCF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HIV/AIDS</a:t>
            </a:r>
          </a:p>
        </p:txBody>
      </p:sp>
      <p:sp>
        <p:nvSpPr>
          <p:cNvPr id="75779" name="Rectangle 1027">
            <a:extLst>
              <a:ext uri="{FF2B5EF4-FFF2-40B4-BE49-F238E27FC236}">
                <a16:creationId xmlns:a16="http://schemas.microsoft.com/office/drawing/2014/main" id="{E55F5AE0-3465-4E5A-AE14-EF040FDEDB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83027"/>
            <a:ext cx="7772400" cy="4837644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Pandemický výskyt, 50 miliónů infikovaných, ČR oblast s relativně nízkým výskytem.</a:t>
            </a:r>
          </a:p>
          <a:p>
            <a:pPr>
              <a:defRPr/>
            </a:pPr>
            <a:endParaRPr lang="cs-CZ" alt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HIV 1, HIV 2 (Afrika), řada subtypů, antigenní plasticita a sklon k mutacím.</a:t>
            </a:r>
          </a:p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Výskyt především u mužů majících </a:t>
            </a:r>
            <a:r>
              <a:rPr lang="cs-CZ" altLang="cs-CZ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sex s muži</a:t>
            </a: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.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 Podíl přenosu prostřednictvím </a:t>
            </a:r>
            <a:r>
              <a:rPr lang="cs-CZ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injekčního užívání drog stále nízký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.</a:t>
            </a:r>
            <a:endParaRPr lang="cs-CZ" alt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>
              <a:defRPr/>
            </a:pP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eaLnBrk="1" hangingPunct="1">
              <a:defRPr/>
            </a:pP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Odhad prevalence HIV+ asi 2x vyšší, tedy cca 8000 osob.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utoUpdateAnimBg="0"/>
      <p:bldP spid="75779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5C931F43-872B-4C00-87FF-238A0A06C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8010" y="67467"/>
            <a:ext cx="9173349" cy="965229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 výskytu HIV infekce v ČR - nové </a:t>
            </a:r>
            <a:r>
              <a:rPr lang="cs-CZ" sz="2400" b="1">
                <a:solidFill>
                  <a:srgbClr val="FF0000"/>
                </a:solidFill>
                <a:latin typeface="Comic Sans MS"/>
                <a:cs typeface="Times New Roman"/>
              </a:rPr>
              <a:t>případy v jednotlivých letech 1985-2020 </a:t>
            </a:r>
            <a:r>
              <a:rPr lang="cs-CZ" sz="1400" b="1">
                <a:solidFill>
                  <a:schemeClr val="bg1"/>
                </a:solidFill>
                <a:latin typeface="Comic Sans MS"/>
                <a:cs typeface="Times New Roman"/>
              </a:rPr>
              <a:t>(zdroj SZÚ)</a:t>
            </a: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 </a:t>
            </a:r>
            <a:b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3200" b="1" dirty="0">
                <a:solidFill>
                  <a:srgbClr val="FF0000"/>
                </a:solidFill>
                <a:latin typeface="Comic Sans MS"/>
                <a:cs typeface="Times New Roman"/>
              </a:rPr>
              <a:t> </a:t>
            </a:r>
            <a:endParaRPr lang="cs-CZ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D6C88082-C79D-49D5-AEBB-DB3A07162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14" y="971322"/>
            <a:ext cx="9178886" cy="601520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BC26F-899E-404C-82DA-52ACF8B2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49" y="67938"/>
            <a:ext cx="8763917" cy="1537771"/>
          </a:xfrm>
        </p:spPr>
        <p:txBody>
          <a:bodyPr/>
          <a:lstStyle/>
          <a:p>
            <a:r>
              <a:rPr lang="cs-CZ" sz="2400" b="1" dirty="0">
                <a:solidFill>
                  <a:srgbClr val="FF0000"/>
                </a:solidFill>
                <a:latin typeface="Comic Sans MS"/>
              </a:rPr>
              <a:t>Epidemiologická situace ve výskytu HIV infekce v ČR - </a:t>
            </a:r>
            <a:r>
              <a:rPr lang="cs-CZ" sz="2400" b="1">
                <a:solidFill>
                  <a:srgbClr val="FF0000"/>
                </a:solidFill>
                <a:latin typeface="Comic Sans MS"/>
              </a:rPr>
              <a:t>nové případy v jednotlivých letech 1995-2020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 sz="2400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579843AB-FFA0-4E51-8CC7-4A7182ED2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14" y="1283466"/>
            <a:ext cx="9178886" cy="5574533"/>
          </a:xfrm>
        </p:spPr>
      </p:pic>
    </p:spTree>
    <p:extLst>
      <p:ext uri="{BB962C8B-B14F-4D97-AF65-F5344CB8AC3E}">
        <p14:creationId xmlns:p14="http://schemas.microsoft.com/office/powerpoint/2010/main" val="34558995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DA13E-98F5-4A1F-B037-E6F6269F1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3" y="233191"/>
            <a:ext cx="9066881" cy="1519409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</a:rPr>
              <a:t>Epidemiologická situace ve výskytu HIV infekce v ČR - cesty přenosu rok 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6AE4D58-7657-4718-A762-67DC7F0CF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54" y="1477063"/>
            <a:ext cx="9149507" cy="5361771"/>
          </a:xfrm>
        </p:spPr>
      </p:pic>
    </p:spTree>
    <p:extLst>
      <p:ext uri="{BB962C8B-B14F-4D97-AF65-F5344CB8AC3E}">
        <p14:creationId xmlns:p14="http://schemas.microsoft.com/office/powerpoint/2010/main" val="11787506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2D805-BB20-443A-B54B-41ECB13B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41" y="40396"/>
            <a:ext cx="8708833" cy="1501048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</a:rPr>
              <a:t>Epidemiologická situace ve výskytu HIV infekce v ČR - cesty přenosu rok 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60AAFD4A-FF94-4379-BECA-2F2A761C0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72" y="1099851"/>
            <a:ext cx="9151344" cy="5758148"/>
          </a:xfrm>
        </p:spPr>
      </p:pic>
    </p:spTree>
    <p:extLst>
      <p:ext uri="{BB962C8B-B14F-4D97-AF65-F5344CB8AC3E}">
        <p14:creationId xmlns:p14="http://schemas.microsoft.com/office/powerpoint/2010/main" val="24530609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E3CFD-CBF2-4933-9838-C985D9AE1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61" y="86299"/>
            <a:ext cx="8846543" cy="1280711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</a:rPr>
              <a:t>Epidemiologická situace ve výskytu HIV infekce v ČR - cesty přenosu rok 2020 </a:t>
            </a:r>
            <a:r>
              <a:rPr lang="cs-CZ" sz="1200" b="1">
                <a:solidFill>
                  <a:schemeClr val="bg1"/>
                </a:solidFill>
                <a:latin typeface="Comic Sans MS"/>
              </a:rPr>
              <a:t>(zdroj SZÚ)</a:t>
            </a:r>
            <a:r>
              <a:rPr lang="cs-CZ" sz="1200" b="1" dirty="0">
                <a:solidFill>
                  <a:srgbClr val="FF0000"/>
                </a:solidFill>
                <a:latin typeface="Comic Sans MS"/>
              </a:rPr>
              <a:t> </a:t>
            </a:r>
            <a:br>
              <a:rPr lang="cs-CZ" sz="1200" b="1" dirty="0">
                <a:latin typeface="Comic Sans MS"/>
              </a:rPr>
            </a:br>
            <a:endParaRPr lang="cs-CZ">
              <a:ea typeface="+mj-lt"/>
              <a:cs typeface="+mj-l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BD7E45B5-C685-4FE8-905B-073002C42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72" y="1026405"/>
            <a:ext cx="9151344" cy="5831594"/>
          </a:xfrm>
        </p:spPr>
      </p:pic>
    </p:spTree>
    <p:extLst>
      <p:ext uri="{BB962C8B-B14F-4D97-AF65-F5344CB8AC3E}">
        <p14:creationId xmlns:p14="http://schemas.microsoft.com/office/powerpoint/2010/main" val="242233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2DB99-B6EF-4C81-B184-9FE8DB0D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56" y="64034"/>
            <a:ext cx="7969944" cy="1245884"/>
          </a:xfrm>
        </p:spPr>
        <p:txBody>
          <a:bodyPr/>
          <a:lstStyle/>
          <a:p>
            <a:b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" sz="2400" b="1" dirty="0">
                <a:latin typeface="Comic Sans MS"/>
                <a:cs typeface="Times New Roman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</a:t>
            </a:r>
            <a:b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400" b="1" dirty="0">
                <a:solidFill>
                  <a:srgbClr val="FF0000"/>
                </a:solidFill>
                <a:latin typeface="Comic Sans MS"/>
                <a:cs typeface="Times New Roman"/>
              </a:rPr>
              <a:t>spalniček v ČR a v EU v letech 1999-20</a:t>
            </a:r>
            <a: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  <a:t>20</a:t>
            </a:r>
            <a:b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" sz="2400" b="1" dirty="0">
                <a:solidFill>
                  <a:srgbClr val="FF0000"/>
                </a:solidFill>
                <a:latin typeface="Comic Sans MS"/>
                <a:cs typeface="Times New Roman"/>
              </a:rPr>
              <a:t>rok 2020 ČR - 4 případy </a:t>
            </a:r>
            <a:br>
              <a:rPr lang="cs-CZ" sz="80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br>
              <a:rPr lang="cs-CZ" sz="4400" dirty="0">
                <a:ea typeface="+mj-lt"/>
                <a:cs typeface="+mj-lt"/>
              </a:rPr>
            </a:b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EFDDEC4-ABAD-4FAC-BBA3-7006AD62F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09918"/>
            <a:ext cx="9144000" cy="55480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F392ABA-BFDC-4165-B5CE-76B0E731E48A}"/>
              </a:ext>
            </a:extLst>
          </p:cNvPr>
          <p:cNvSpPr txBox="1"/>
          <p:nvPr/>
        </p:nvSpPr>
        <p:spPr>
          <a:xfrm>
            <a:off x="6955651" y="4658445"/>
            <a:ext cx="130468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b="1" dirty="0">
                <a:solidFill>
                  <a:srgbClr val="FF0000"/>
                </a:solidFill>
                <a:latin typeface="Comic Sans MS"/>
                <a:cs typeface="Segoe UI"/>
              </a:rPr>
              <a:t>ČR 55,4/100 000​</a:t>
            </a:r>
          </a:p>
          <a:p>
            <a:r>
              <a:rPr lang="cs-CZ" sz="1000" dirty="0">
                <a:latin typeface="Comic Sans MS"/>
                <a:cs typeface="Segoe UI"/>
              </a:rPr>
              <a:t>    </a:t>
            </a:r>
            <a:r>
              <a:rPr lang="cs-CZ" sz="1000" b="1" dirty="0">
                <a:latin typeface="Comic Sans MS"/>
                <a:cs typeface="Segoe UI"/>
              </a:rPr>
              <a:t>  rok 2019​​</a:t>
            </a:r>
          </a:p>
          <a:p>
            <a:r>
              <a:rPr lang="cs" sz="1000" b="1" dirty="0">
                <a:latin typeface="Comic Sans MS"/>
                <a:cs typeface="Segoe UI"/>
              </a:rPr>
              <a:t>   </a:t>
            </a:r>
            <a:r>
              <a:rPr lang="cs-CZ" sz="1000" b="1" dirty="0" err="1">
                <a:latin typeface="Comic Sans MS"/>
                <a:cs typeface="Segoe UI"/>
              </a:rPr>
              <a:t>abs</a:t>
            </a:r>
            <a:r>
              <a:rPr lang="cs-CZ" sz="1000" b="1" dirty="0">
                <a:latin typeface="Comic Sans MS"/>
                <a:cs typeface="Segoe UI"/>
              </a:rPr>
              <a:t>. 590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46B55D0-0BDC-4F47-A901-CF55109612E2}"/>
              </a:ext>
            </a:extLst>
          </p:cNvPr>
          <p:cNvSpPr txBox="1"/>
          <p:nvPr/>
        </p:nvSpPr>
        <p:spPr>
          <a:xfrm>
            <a:off x="2001051" y="2337227"/>
            <a:ext cx="20730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>
                <a:solidFill>
                  <a:srgbClr val="FF0000"/>
                </a:solidFill>
                <a:latin typeface="Comic Sans MS"/>
              </a:rPr>
              <a:t>B</a:t>
            </a:r>
            <a:r>
              <a:rPr lang="cs-CZ" sz="1050" b="1" dirty="0">
                <a:solidFill>
                  <a:srgbClr val="FF0000"/>
                </a:solidFill>
                <a:latin typeface="Comic Sans MS"/>
              </a:rPr>
              <a:t>ulharsko 2964,93/100 000</a:t>
            </a:r>
            <a:endParaRPr lang="cs-CZ" sz="1050" b="1" dirty="0">
              <a:solidFill>
                <a:srgbClr val="FF0000"/>
              </a:solidFill>
            </a:endParaRPr>
          </a:p>
          <a:p>
            <a:r>
              <a:rPr lang="cs-CZ" sz="1050" b="1" dirty="0">
                <a:solidFill>
                  <a:srgbClr val="FF0000"/>
                </a:solidFill>
                <a:latin typeface="Comic Sans MS"/>
              </a:rPr>
              <a:t>rok 2010​</a:t>
            </a:r>
            <a:endParaRPr lang="cs-CZ" sz="1050" b="1" dirty="0">
              <a:solidFill>
                <a:srgbClr val="FF000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B922E5B-8E2D-45B1-B4A3-3B142E7CAE6D}"/>
              </a:ext>
            </a:extLst>
          </p:cNvPr>
          <p:cNvSpPr txBox="1"/>
          <p:nvPr/>
        </p:nvSpPr>
        <p:spPr>
          <a:xfrm>
            <a:off x="5069863" y="2265189"/>
            <a:ext cx="238204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b="1" dirty="0">
                <a:latin typeface="Comic Sans MS"/>
              </a:rPr>
              <a:t>Francie  230,32/100 000 </a:t>
            </a:r>
            <a:endParaRPr lang="cs-CZ" sz="1050" b="1" dirty="0"/>
          </a:p>
          <a:p>
            <a:r>
              <a:rPr lang="cs-CZ" sz="1050" dirty="0">
                <a:latin typeface="Comic Sans MS"/>
              </a:rPr>
              <a:t>     </a:t>
            </a:r>
            <a:r>
              <a:rPr lang="cs-CZ" sz="1050" b="1" dirty="0">
                <a:latin typeface="Comic Sans MS"/>
              </a:rPr>
              <a:t> rok 2011​</a:t>
            </a:r>
            <a:endParaRPr lang="cs-CZ" sz="1050" b="1" dirty="0"/>
          </a:p>
        </p:txBody>
      </p:sp>
    </p:spTree>
    <p:extLst>
      <p:ext uri="{BB962C8B-B14F-4D97-AF65-F5344CB8AC3E}">
        <p14:creationId xmlns:p14="http://schemas.microsoft.com/office/powerpoint/2010/main" val="33992168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stůl&#10;&#10;Popis se vygeneroval automaticky.">
            <a:extLst>
              <a:ext uri="{FF2B5EF4-FFF2-40B4-BE49-F238E27FC236}">
                <a16:creationId xmlns:a16="http://schemas.microsoft.com/office/drawing/2014/main" id="{EE9D4B40-05ED-4111-B5A2-17C7D443C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2" y="4247"/>
            <a:ext cx="9123802" cy="68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95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058" name="Object 1026">
            <a:extLst>
              <a:ext uri="{FF2B5EF4-FFF2-40B4-BE49-F238E27FC236}">
                <a16:creationId xmlns:a16="http://schemas.microsoft.com/office/drawing/2014/main" id="{BA1321A9-FBA5-4A35-BCF5-5463F1FB34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7150"/>
          <a:ext cx="9096375" cy="680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Graf" r:id="rId3" imgW="9096338" imgH="6800850" progId="MSGraph.Chart.8">
                  <p:embed/>
                </p:oleObj>
              </mc:Choice>
              <mc:Fallback>
                <p:oleObj name="Graf" r:id="rId3" imgW="9096338" imgH="6800850" progId="MSGraph.Chart.8">
                  <p:embed/>
                  <p:pic>
                    <p:nvPicPr>
                      <p:cNvPr id="173058" name="Object 1026">
                        <a:extLst>
                          <a:ext uri="{FF2B5EF4-FFF2-40B4-BE49-F238E27FC236}">
                            <a16:creationId xmlns:a16="http://schemas.microsoft.com/office/drawing/2014/main" id="{BA1321A9-FBA5-4A35-BCF5-5463F1FB34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150"/>
                        <a:ext cx="9096375" cy="680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5" name="Picture 1026" descr="Mapa KENC">
            <a:extLst>
              <a:ext uri="{FF2B5EF4-FFF2-40B4-BE49-F238E27FC236}">
                <a16:creationId xmlns:a16="http://schemas.microsoft.com/office/drawing/2014/main" id="{92CCF374-AACB-45C8-BEEF-DC167CE5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1"/>
          <a:stretch>
            <a:fillRect/>
          </a:stretch>
        </p:blipFill>
        <p:spPr bwMode="auto">
          <a:xfrm>
            <a:off x="1908175" y="1557338"/>
            <a:ext cx="3128963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7305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7">
            <a:extLst>
              <a:ext uri="{FF2B5EF4-FFF2-40B4-BE49-F238E27FC236}">
                <a16:creationId xmlns:a16="http://schemas.microsoft.com/office/drawing/2014/main" id="{3065BCFB-8C7B-4FAD-84F3-94035AD2F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1538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>
              <a:latin typeface="Comic Sans MS" panose="030F0702030302020204" pitchFamily="66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0C8262E-7834-4FCD-AC3B-D14A29602E74}"/>
              </a:ext>
            </a:extLst>
          </p:cNvPr>
          <p:cNvSpPr txBox="1"/>
          <p:nvPr/>
        </p:nvSpPr>
        <p:spPr>
          <a:xfrm>
            <a:off x="48147" y="87614"/>
            <a:ext cx="9054169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hangingPunct="1">
              <a:defRPr/>
            </a:pP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Epidemiologická situace ve výskytu středoevropské klíšťové encefalitidy v EU/EEA a v </a:t>
            </a:r>
            <a:r>
              <a:rPr lang="cs-CZ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ČR v letech 2012-2019     rok 2020 ČR 854 případů</a:t>
            </a:r>
            <a:endParaRPr lang="cs-CZ"/>
          </a:p>
          <a:p>
            <a:pPr>
              <a:defRPr/>
            </a:pPr>
            <a:r>
              <a:rPr lang="cs-CZ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                                            Zdroj https://atlas.ecdc.europa.eu/public/index.aspx?Dataset=27&amp;HealthTopic=37  </a:t>
            </a:r>
            <a:endParaRPr lang="cs-CZ" dirty="0"/>
          </a:p>
          <a:p>
            <a:pPr>
              <a:defRPr/>
            </a:pPr>
            <a:endParaRPr lang="cs-CZ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3" name="Obrázek 3" descr="Obsah obrázku mapa&#10;&#10;Popis se vygeneroval automaticky.">
            <a:extLst>
              <a:ext uri="{FF2B5EF4-FFF2-40B4-BE49-F238E27FC236}">
                <a16:creationId xmlns:a16="http://schemas.microsoft.com/office/drawing/2014/main" id="{649C6E60-E03D-47B0-BE00-C389F5688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" t="60656" r="45545" b="5246"/>
          <a:stretch/>
        </p:blipFill>
        <p:spPr>
          <a:xfrm>
            <a:off x="46986" y="1762955"/>
            <a:ext cx="9045067" cy="59297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3FD168A-005E-4C93-B150-03210A0959AF}"/>
              </a:ext>
            </a:extLst>
          </p:cNvPr>
          <p:cNvSpPr txBox="1"/>
          <p:nvPr/>
        </p:nvSpPr>
        <p:spPr>
          <a:xfrm>
            <a:off x="6679093" y="4411163"/>
            <a:ext cx="22643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sz="1000" b="1" dirty="0">
              <a:solidFill>
                <a:srgbClr val="FF0000"/>
              </a:solidFill>
              <a:latin typeface="Comic Sans MS"/>
            </a:endParaRPr>
          </a:p>
          <a:p>
            <a:r>
              <a:rPr lang="cs-CZ" sz="1000" b="1" dirty="0">
                <a:solidFill>
                  <a:srgbClr val="FF0000"/>
                </a:solidFill>
                <a:latin typeface="Comic Sans MS"/>
              </a:rPr>
              <a:t>ČR 7,26/100 000 </a:t>
            </a:r>
          </a:p>
          <a:p>
            <a:r>
              <a:rPr lang="cs-CZ" sz="1000" b="1" dirty="0">
                <a:solidFill>
                  <a:srgbClr val="FF0000"/>
                </a:solidFill>
                <a:latin typeface="Comic Sans MS"/>
              </a:rPr>
              <a:t> </a:t>
            </a:r>
            <a:r>
              <a:rPr lang="cs-CZ" sz="1000" dirty="0" err="1">
                <a:latin typeface="Comic Sans MS"/>
              </a:rPr>
              <a:t>abs</a:t>
            </a:r>
            <a:r>
              <a:rPr lang="cs-CZ" sz="1000" dirty="0">
                <a:latin typeface="Comic Sans MS"/>
              </a:rPr>
              <a:t>. 773</a:t>
            </a:r>
            <a:endParaRPr lang="cs-CZ"/>
          </a:p>
          <a:p>
            <a:r>
              <a:rPr lang="cs-CZ" sz="1000" dirty="0">
                <a:latin typeface="Comic Sans MS"/>
              </a:rPr>
              <a:t>              rok 2019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8D86EB6-FFB7-455F-8177-CE381F37C38B}"/>
              </a:ext>
            </a:extLst>
          </p:cNvPr>
          <p:cNvSpPr txBox="1"/>
          <p:nvPr/>
        </p:nvSpPr>
        <p:spPr>
          <a:xfrm>
            <a:off x="6715238" y="2473893"/>
            <a:ext cx="2119745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000" b="1" dirty="0">
                <a:latin typeface="Comic Sans MS"/>
              </a:rPr>
              <a:t>EU/EEA 0,67 /100 000 </a:t>
            </a:r>
          </a:p>
          <a:p>
            <a:r>
              <a:rPr lang="cs-CZ" sz="1000" b="1" dirty="0">
                <a:latin typeface="Comic Sans MS"/>
              </a:rPr>
              <a:t>Litva 25,45/100 000</a:t>
            </a:r>
          </a:p>
          <a:p>
            <a:r>
              <a:rPr lang="cs-CZ" sz="1000" dirty="0">
                <a:latin typeface="Comic Sans MS"/>
              </a:rPr>
              <a:t>            rok 2019</a:t>
            </a:r>
            <a:endParaRPr lang="cs-CZ" sz="1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62DBE-B767-495F-A3E7-0C4504FD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3" y="57060"/>
            <a:ext cx="8983167" cy="1868885"/>
          </a:xfrm>
        </p:spPr>
        <p:txBody>
          <a:bodyPr/>
          <a:lstStyle/>
          <a:p>
            <a:pPr algn="l"/>
            <a:br>
              <a:rPr lang="cs-CZ" sz="2800" dirty="0">
                <a:solidFill>
                  <a:srgbClr val="FF0000"/>
                </a:solidFill>
                <a:latin typeface="Comic Sans MS"/>
              </a:rPr>
            </a:br>
            <a:br>
              <a:rPr lang="cs-CZ" sz="2800" dirty="0">
                <a:latin typeface="Comic Sans MS"/>
              </a:rPr>
            </a:br>
            <a:r>
              <a:rPr lang="cs-CZ" sz="2800" dirty="0">
                <a:solidFill>
                  <a:srgbClr val="FF0000"/>
                </a:solidFill>
                <a:latin typeface="Comic Sans MS"/>
              </a:rPr>
              <a:t>                      Epidemiologická situace ve výskytu středoevropské klíšťové encefalitidy v  ČR v roce 2019 distribuce dle věku  (n=773)</a:t>
            </a:r>
            <a:br>
              <a:rPr lang="cs-CZ" sz="2800" dirty="0">
                <a:solidFill>
                  <a:srgbClr val="FF0000"/>
                </a:solidFill>
                <a:latin typeface="Comic Sans MS"/>
              </a:rPr>
            </a:br>
            <a:r>
              <a:rPr lang="cs-CZ" sz="1200" dirty="0">
                <a:latin typeface="Comic Sans MS"/>
              </a:rPr>
              <a:t>                 Zdroj https://atlas.ecdc.europa.eu/public/index.aspx?Dataset=27&amp;HealthTopic=37 </a:t>
            </a:r>
            <a:r>
              <a:rPr lang="cs-CZ" sz="2800" dirty="0">
                <a:latin typeface="Comic Sans MS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pPr algn="l"/>
            <a:endParaRPr lang="cs-CZ" sz="2800" dirty="0">
              <a:solidFill>
                <a:srgbClr val="FF0000"/>
              </a:solidFill>
              <a:latin typeface="Comic Sans MS"/>
              <a:ea typeface="+mj-lt"/>
              <a:cs typeface="+mj-lt"/>
            </a:endParaRPr>
          </a:p>
          <a:p>
            <a:pPr algn="l"/>
            <a:r>
              <a:rPr lang="cs-CZ" sz="2800" dirty="0">
                <a:latin typeface="Comic Sans MS"/>
              </a:rPr>
              <a:t>                                          </a:t>
            </a:r>
            <a:endParaRPr lang="cs-CZ">
              <a:latin typeface="Comic Sans MS"/>
              <a:cs typeface="Times New Roman"/>
            </a:endParaRPr>
          </a:p>
        </p:txBody>
      </p:sp>
      <p:pic>
        <p:nvPicPr>
          <p:cNvPr id="10" name="Obrázek 10">
            <a:extLst>
              <a:ext uri="{FF2B5EF4-FFF2-40B4-BE49-F238E27FC236}">
                <a16:creationId xmlns:a16="http://schemas.microsoft.com/office/drawing/2014/main" id="{E4F6A84A-60E8-4B4D-BA5E-616BD3022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506" t="62179" r="-948" b="6054"/>
          <a:stretch/>
        </p:blipFill>
        <p:spPr>
          <a:xfrm>
            <a:off x="4335" y="2024537"/>
            <a:ext cx="9248468" cy="4837236"/>
          </a:xfrm>
        </p:spPr>
      </p:pic>
    </p:spTree>
    <p:extLst>
      <p:ext uri="{BB962C8B-B14F-4D97-AF65-F5344CB8AC3E}">
        <p14:creationId xmlns:p14="http://schemas.microsoft.com/office/powerpoint/2010/main" val="31095850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3">
            <a:extLst>
              <a:ext uri="{FF2B5EF4-FFF2-40B4-BE49-F238E27FC236}">
                <a16:creationId xmlns:a16="http://schemas.microsoft.com/office/drawing/2014/main" id="{C0C0C77E-5723-405D-A8B1-58C3A3C413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2713"/>
          <a:ext cx="9010650" cy="676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Graf" r:id="rId3" imgW="9010547" imgH="6762750" progId="MSGraph.Chart.8">
                  <p:embed/>
                </p:oleObj>
              </mc:Choice>
              <mc:Fallback>
                <p:oleObj name="Graf" r:id="rId3" imgW="9010547" imgH="6762750" progId="MSGraph.Chart.8">
                  <p:embed/>
                  <p:pic>
                    <p:nvPicPr>
                      <p:cNvPr id="23555" name="Object 3">
                        <a:extLst>
                          <a:ext uri="{FF2B5EF4-FFF2-40B4-BE49-F238E27FC236}">
                            <a16:creationId xmlns:a16="http://schemas.microsoft.com/office/drawing/2014/main" id="{C0C0C77E-5723-405D-A8B1-58C3A3C413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713"/>
                        <a:ext cx="9010650" cy="676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7" name="Zástupný symbol pro obsah 3">
            <a:extLst>
              <a:ext uri="{FF2B5EF4-FFF2-40B4-BE49-F238E27FC236}">
                <a16:creationId xmlns:a16="http://schemas.microsoft.com/office/drawing/2014/main" id="{3BCE9906-BCDD-455F-B18B-E980B71612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81075"/>
            <a:ext cx="263207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355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7FA13-A292-4F37-B268-3D14236A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55" y="940107"/>
            <a:ext cx="8947534" cy="858397"/>
          </a:xfrm>
        </p:spPr>
        <p:txBody>
          <a:bodyPr/>
          <a:lstStyle/>
          <a:p>
            <a:pPr algn="l"/>
            <a:r>
              <a:rPr lang="cs-CZ" sz="3600" dirty="0">
                <a:solidFill>
                  <a:srgbClr val="FF0000"/>
                </a:solidFill>
                <a:latin typeface="Comic Sans MS"/>
              </a:rPr>
              <a:t>Epidemiologická situace ve výskytu </a:t>
            </a:r>
            <a:r>
              <a:rPr lang="cs-CZ" sz="3600" dirty="0" err="1">
                <a:solidFill>
                  <a:srgbClr val="FF0000"/>
                </a:solidFill>
                <a:latin typeface="Comic Sans MS"/>
              </a:rPr>
              <a:t>Lymeské</a:t>
            </a:r>
            <a:r>
              <a:rPr lang="cs-CZ" sz="3600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cs-CZ" sz="3600" dirty="0" err="1">
                <a:solidFill>
                  <a:srgbClr val="FF0000"/>
                </a:solidFill>
                <a:latin typeface="Comic Sans MS"/>
              </a:rPr>
              <a:t>borreliózy</a:t>
            </a:r>
            <a:br>
              <a:rPr lang="cs-CZ" sz="3600" dirty="0">
                <a:latin typeface="Comic Sans MS"/>
              </a:rPr>
            </a:br>
            <a:endParaRPr lang="cs-CZ" dirty="0">
              <a:solidFill>
                <a:srgbClr val="FF0000"/>
              </a:solidFill>
              <a:latin typeface="Comic Sans MS"/>
              <a:ea typeface="+mj-lt"/>
              <a:cs typeface="+mj-lt"/>
            </a:endParaRPr>
          </a:p>
          <a:p>
            <a:endParaRPr lang="cs-CZ" dirty="0">
              <a:cs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D24C6-1BD1-4F2F-823E-8A11F3BBE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  <a:cs typeface="Times New Roman"/>
              </a:rPr>
              <a:t>V letech 2011- 2019 bylo hlášeno v ČR průměrně okolo 4000 případů onemocnění ročně </a:t>
            </a:r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cs typeface="Times New Roman"/>
              </a:rPr>
              <a:t>Rok 2020 - hlášeno 3710 případů 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195EAC77-DD18-4741-BC78-3DBEB449C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53" y="5054504"/>
            <a:ext cx="2743200" cy="1541330"/>
          </a:xfrm>
          <a:prstGeom prst="rect">
            <a:avLst/>
          </a:prstGeom>
        </p:spPr>
      </p:pic>
      <p:pic>
        <p:nvPicPr>
          <p:cNvPr id="6" name="Obrázek 6" descr="Obsah obrázku bezobratlí, členovci, roztoči&#10;&#10;Popis se vygeneroval automaticky.">
            <a:extLst>
              <a:ext uri="{FF2B5EF4-FFF2-40B4-BE49-F238E27FC236}">
                <a16:creationId xmlns:a16="http://schemas.microsoft.com/office/drawing/2014/main" id="{7B49A722-4D7E-4C4A-B0E8-2D5D310A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581" y="4855340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1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A9FE24-3F4D-4290-9391-9549A81B9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1249"/>
            <a:ext cx="8341641" cy="5569525"/>
          </a:xfrm>
        </p:spPr>
        <p:txBody>
          <a:bodyPr/>
          <a:lstStyle/>
          <a:p>
            <a:r>
              <a:rPr lang="cs-CZ" sz="1800" dirty="0">
                <a:latin typeface="Comic Sans MS"/>
                <a:ea typeface="+mn-lt"/>
                <a:cs typeface="+mn-lt"/>
              </a:rPr>
              <a:t> 3</a:t>
            </a:r>
            <a:r>
              <a:rPr lang="cs-CZ" sz="1600" dirty="0">
                <a:latin typeface="Comic Sans MS"/>
                <a:ea typeface="+mn-lt"/>
                <a:cs typeface="+mn-lt"/>
              </a:rPr>
              <a:t>4 případů tularémie, což je nejméně za posledních 10 let</a:t>
            </a:r>
            <a:endParaRPr lang="cs-CZ" sz="1600">
              <a:cs typeface="Times New Roman"/>
            </a:endParaRPr>
          </a:p>
          <a:p>
            <a:endParaRPr lang="cs-CZ" sz="1600" dirty="0">
              <a:latin typeface="Comic Sans MS"/>
              <a:ea typeface="+mn-lt"/>
              <a:cs typeface="+mn-lt"/>
            </a:endParaRP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4724 případů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lymské</a:t>
            </a:r>
            <a:r>
              <a:rPr lang="cs-CZ" sz="1600" dirty="0">
                <a:latin typeface="Comic Sans MS"/>
                <a:ea typeface="+mn-lt"/>
                <a:cs typeface="+mn-lt"/>
              </a:rPr>
              <a:t> boreliózy, nejvyšší nemocnost byla zaznamenána v kraji Vysočina a Olomouckém </a:t>
            </a:r>
          </a:p>
          <a:p>
            <a:r>
              <a:rPr lang="cs-CZ" sz="1600" dirty="0">
                <a:ea typeface="+mn-lt"/>
                <a:cs typeface="+mn-lt"/>
              </a:rPr>
              <a:t> </a:t>
            </a:r>
            <a:r>
              <a:rPr lang="cs-CZ" sz="1600" dirty="0">
                <a:latin typeface="Comic Sans MS"/>
                <a:ea typeface="+mn-lt"/>
                <a:cs typeface="+mn-lt"/>
              </a:rPr>
              <a:t>40 případů malárie (onemocněnlo32 mužů a 8 žen). Většina nemocných se nakazila v afrických zemích, mimo Afriku k nákaze došlo v Panamě nebo Indonésii.</a:t>
            </a: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 Agens -</a:t>
            </a:r>
            <a:r>
              <a:rPr lang="cs-CZ" sz="1600" dirty="0"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falcipare</a:t>
            </a:r>
            <a:r>
              <a:rPr lang="cs-CZ" sz="1600" dirty="0">
                <a:latin typeface="Comic Sans MS"/>
                <a:ea typeface="+mn-lt"/>
                <a:cs typeface="+mn-lt"/>
              </a:rPr>
              <a:t> 27x, 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malariae</a:t>
            </a:r>
            <a:r>
              <a:rPr lang="cs-CZ" sz="1600" dirty="0">
                <a:latin typeface="Comic Sans MS"/>
                <a:ea typeface="+mn-lt"/>
                <a:cs typeface="+mn-lt"/>
              </a:rPr>
              <a:t> 2x, 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vivax</a:t>
            </a:r>
            <a:r>
              <a:rPr lang="cs-CZ" sz="1600" dirty="0">
                <a:latin typeface="Comic Sans MS"/>
                <a:ea typeface="+mn-lt"/>
                <a:cs typeface="+mn-lt"/>
              </a:rPr>
              <a:t> 4x, 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Plasmodium</a:t>
            </a:r>
            <a:r>
              <a:rPr lang="cs-CZ" sz="1600" dirty="0">
                <a:latin typeface="Comic Sans MS"/>
                <a:ea typeface="+mn-lt"/>
                <a:cs typeface="+mn-lt"/>
              </a:rPr>
              <a:t> species 7x</a:t>
            </a:r>
            <a:r>
              <a:rPr lang="cs-CZ" sz="1600" dirty="0">
                <a:ea typeface="+mn-lt"/>
                <a:cs typeface="+mn-lt"/>
              </a:rPr>
              <a:t>)</a:t>
            </a:r>
            <a:r>
              <a:rPr lang="cs-CZ" sz="1600" dirty="0">
                <a:latin typeface="Comic Sans MS"/>
                <a:ea typeface="+mn-lt"/>
                <a:cs typeface="+mn-lt"/>
              </a:rPr>
              <a:t>. 2x úmrtí.</a:t>
            </a:r>
            <a:endParaRPr lang="cs-CZ"/>
          </a:p>
          <a:p>
            <a:endParaRPr lang="cs-CZ" sz="1600" dirty="0">
              <a:latin typeface="Comic Sans MS"/>
              <a:ea typeface="+mn-lt"/>
              <a:cs typeface="+mn-lt"/>
            </a:endParaRP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36 případů horečky dengue.  Onemocnění byla importována z 12 zemí Afriky, Asie a Ameriky, nejvíce – 13 případů, z Thajska.</a:t>
            </a:r>
          </a:p>
          <a:p>
            <a:endParaRPr lang="cs-CZ" sz="1600" dirty="0">
              <a:latin typeface="Comic Sans MS"/>
              <a:ea typeface="+mn-lt"/>
              <a:cs typeface="+mn-lt"/>
            </a:endParaRPr>
          </a:p>
          <a:p>
            <a:r>
              <a:rPr lang="cs-CZ" sz="1600" dirty="0">
                <a:latin typeface="Comic Sans MS"/>
                <a:ea typeface="+mn-lt"/>
                <a:cs typeface="+mn-lt"/>
              </a:rPr>
              <a:t>V ČR jsou nejčastěji hlášenými vektorem přenášenými nákazami </a:t>
            </a:r>
            <a:r>
              <a:rPr lang="cs-CZ" sz="1600" dirty="0" err="1">
                <a:latin typeface="Comic Sans MS"/>
                <a:ea typeface="+mn-lt"/>
                <a:cs typeface="+mn-lt"/>
              </a:rPr>
              <a:t>lymeská</a:t>
            </a:r>
            <a:r>
              <a:rPr lang="cs-CZ" sz="1600" dirty="0">
                <a:latin typeface="Comic Sans MS"/>
                <a:ea typeface="+mn-lt"/>
                <a:cs typeface="+mn-lt"/>
              </a:rPr>
              <a:t> borelióza a klíšťová encefalitida. Nejčastějšími do ČR importovanými nemocemi přenášenými vektorem jsou horečka dengue a malárie. S postupujícími změnami klimatu se některá onemocnění, dříve pouze importovaná z tropických nebo subtropických oblastí začínají objevovat v našem sousedství nebo přímo v ČR. </a:t>
            </a:r>
            <a:endParaRPr lang="cs-CZ" sz="1600" dirty="0">
              <a:latin typeface="Comic Sans MS"/>
              <a:cs typeface="Times New Roman"/>
            </a:endParaRP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9F5BB298-F973-4792-80BE-80B52160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395"/>
            <a:ext cx="7772400" cy="1179143"/>
          </a:xfrm>
        </p:spPr>
        <p:txBody>
          <a:bodyPr/>
          <a:lstStyle/>
          <a:p>
            <a:r>
              <a:rPr lang="cs-CZ" sz="2800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 ČR - nákazy přenášené vektorem -rok 2018  - zdroj ISIN</a:t>
            </a:r>
            <a:endParaRPr lang="cs-CZ" sz="2800">
              <a:solidFill>
                <a:srgbClr val="FF0000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303859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0" name="Object 2">
            <a:extLst>
              <a:ext uri="{FF2B5EF4-FFF2-40B4-BE49-F238E27FC236}">
                <a16:creationId xmlns:a16="http://schemas.microsoft.com/office/drawing/2014/main" id="{58443324-9867-4538-BF05-D0FF99FE37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" y="49213"/>
          <a:ext cx="9045575" cy="680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Graf" r:id="rId3" imgW="9001015" imgH="6772275" progId="MSGraph.Chart.8">
                  <p:embed/>
                </p:oleObj>
              </mc:Choice>
              <mc:Fallback>
                <p:oleObj name="Graf" r:id="rId3" imgW="9001015" imgH="6772275" progId="MSGraph.Chart.8">
                  <p:embed/>
                  <p:pic>
                    <p:nvPicPr>
                      <p:cNvPr id="124930" name="Object 2">
                        <a:extLst>
                          <a:ext uri="{FF2B5EF4-FFF2-40B4-BE49-F238E27FC236}">
                            <a16:creationId xmlns:a16="http://schemas.microsoft.com/office/drawing/2014/main" id="{58443324-9867-4538-BF05-D0FF99FE37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49213"/>
                        <a:ext cx="9045575" cy="680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3" descr="C:\Documents and Settings\user\Dokumenty\Obrázky\ulceration%20du%20poucecdcr.jpg">
            <a:extLst>
              <a:ext uri="{FF2B5EF4-FFF2-40B4-BE49-F238E27FC236}">
                <a16:creationId xmlns:a16="http://schemas.microsoft.com/office/drawing/2014/main" id="{24FDFEB1-1498-4ADF-98A5-F78DE70E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17" y="49671"/>
            <a:ext cx="27352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Documents and Settings\user\Dokumenty\Obrázky\ad%e9nopathies%20cervicalescdcr.jpg">
            <a:extLst>
              <a:ext uri="{FF2B5EF4-FFF2-40B4-BE49-F238E27FC236}">
                <a16:creationId xmlns:a16="http://schemas.microsoft.com/office/drawing/2014/main" id="{81A3486B-9953-4ED7-B32C-80DC3415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32" y="2459940"/>
            <a:ext cx="2582505" cy="293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4930" grpId="0" bld="series" 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7904D-2EB4-467D-A285-3443F4C6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3" y="2890"/>
            <a:ext cx="9072494" cy="1879720"/>
          </a:xfrm>
        </p:spPr>
        <p:txBody>
          <a:bodyPr/>
          <a:lstStyle/>
          <a:p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tetanu v EU/EAA a v ČR v letech 2006-2018 a distribuce dle 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ČR 2019 – 1 případ   2020 – 0 případů</a:t>
            </a:r>
            <a:br>
              <a:rPr lang="cs-CZ" sz="2800" b="1" dirty="0">
                <a:latin typeface="Comic Sans MS"/>
                <a:cs typeface="Times New Roman"/>
              </a:rPr>
            </a:br>
            <a:r>
              <a:rPr lang="cs-CZ" sz="1200" dirty="0">
                <a:latin typeface="Comic Sans MS"/>
                <a:cs typeface="Times New Roman"/>
              </a:rPr>
              <a:t>Zdroj https://atlas.ecdc.europa.eu/public/index.aspx?Dataset=27&amp;HealthTopic=37 </a:t>
            </a:r>
            <a:r>
              <a:rPr lang="cs-CZ" sz="2800" dirty="0">
                <a:latin typeface="Comic Sans MS"/>
                <a:cs typeface="Times New Roman"/>
              </a:rPr>
              <a:t> </a:t>
            </a:r>
            <a:endParaRPr lang="cs-CZ" sz="2800" dirty="0">
              <a:ea typeface="+mj-lt"/>
              <a:cs typeface="+mj-lt"/>
            </a:endParaRPr>
          </a:p>
          <a:p>
            <a:endParaRPr lang="cs-CZ" dirty="0"/>
          </a:p>
        </p:txBody>
      </p:sp>
      <p:pic>
        <p:nvPicPr>
          <p:cNvPr id="7" name="Obrázek 7" descr="Obsah obrázku stůl&#10;&#10;Popis se vygeneroval automaticky.">
            <a:extLst>
              <a:ext uri="{FF2B5EF4-FFF2-40B4-BE49-F238E27FC236}">
                <a16:creationId xmlns:a16="http://schemas.microsoft.com/office/drawing/2014/main" id="{167BDE31-3757-4371-B7D2-82F755947B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" t="64260" r="-309" b="6903"/>
          <a:stretch/>
        </p:blipFill>
        <p:spPr>
          <a:xfrm>
            <a:off x="0" y="1649677"/>
            <a:ext cx="9195060" cy="5212171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E0ADAB6-3A53-41D5-B18F-38A02D9F6CF7}"/>
              </a:ext>
            </a:extLst>
          </p:cNvPr>
          <p:cNvSpPr txBox="1"/>
          <p:nvPr/>
        </p:nvSpPr>
        <p:spPr>
          <a:xfrm>
            <a:off x="3803811" y="3200400"/>
            <a:ext cx="14783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mic Sans MS"/>
                <a:cs typeface="Segoe UI"/>
              </a:rPr>
              <a:t>EU 92 případů​</a:t>
            </a:r>
            <a:r>
              <a:rPr lang="cs-CZ" dirty="0">
                <a:latin typeface="Comic Sans MS"/>
                <a:cs typeface="Segoe UI"/>
              </a:rPr>
              <a:t> ​</a:t>
            </a:r>
          </a:p>
          <a:p>
            <a:r>
              <a:rPr lang="cs-CZ">
                <a:cs typeface="Segoe UI"/>
              </a:rPr>
              <a:t>rok 2018​</a:t>
            </a:r>
          </a:p>
        </p:txBody>
      </p:sp>
    </p:spTree>
    <p:extLst>
      <p:ext uri="{BB962C8B-B14F-4D97-AF65-F5344CB8AC3E}">
        <p14:creationId xmlns:p14="http://schemas.microsoft.com/office/powerpoint/2010/main" val="20581249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2" name="Object 2">
            <a:extLst>
              <a:ext uri="{FF2B5EF4-FFF2-40B4-BE49-F238E27FC236}">
                <a16:creationId xmlns:a16="http://schemas.microsoft.com/office/drawing/2014/main" id="{57FABDF6-0009-4BFE-83A0-828B42FEEC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91957"/>
              </p:ext>
            </p:extLst>
          </p:nvPr>
        </p:nvGraphicFramePr>
        <p:xfrm>
          <a:off x="69372" y="-689"/>
          <a:ext cx="9077325" cy="675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Graf" r:id="rId3" imgW="9077274" imgH="6753225" progId="MSGraph.Chart.8">
                  <p:embed/>
                </p:oleObj>
              </mc:Choice>
              <mc:Fallback>
                <p:oleObj name="Graf" r:id="rId3" imgW="9077274" imgH="6753225" progId="MSGraph.Chart.8">
                  <p:embed/>
                  <p:pic>
                    <p:nvPicPr>
                      <p:cNvPr id="122882" name="Object 2">
                        <a:extLst>
                          <a:ext uri="{FF2B5EF4-FFF2-40B4-BE49-F238E27FC236}">
                            <a16:creationId xmlns:a16="http://schemas.microsoft.com/office/drawing/2014/main" id="{57FABDF6-0009-4BFE-83A0-828B42FEEC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2" y="-689"/>
                        <a:ext cx="9077325" cy="675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228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3F552-559A-47D8-9E5B-81A413DA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980218" cy="1143000"/>
          </a:xfrm>
        </p:spPr>
        <p:txBody>
          <a:bodyPr/>
          <a:lstStyle/>
          <a:p>
            <a:r>
              <a:rPr lang="cs-CZ" sz="2800" b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Epidemiologická situace ve výskytu spalniček v ČR v roce 2019 – distribuce dle věku </a:t>
            </a:r>
            <a:br>
              <a:rPr lang="cs-CZ" sz="2800" b="1" dirty="0">
                <a:latin typeface="Comic Sans MS"/>
                <a:ea typeface="+mj-lt"/>
                <a:cs typeface="+mj-lt"/>
              </a:rPr>
            </a:br>
            <a:r>
              <a:rPr lang="cs-CZ" sz="2000" b="1">
                <a:solidFill>
                  <a:srgbClr val="FF0000"/>
                </a:solidFill>
                <a:latin typeface="Comic Sans MS"/>
                <a:cs typeface="Times New Roman"/>
              </a:rPr>
              <a:t>(n=590)</a:t>
            </a:r>
            <a:br>
              <a:rPr lang="cs-CZ" sz="2000" b="1" dirty="0">
                <a:latin typeface="Comic Sans MS"/>
                <a:cs typeface="Times New Roman"/>
              </a:rPr>
            </a:br>
            <a:r>
              <a:rPr lang="cs-CZ" sz="1200">
                <a:latin typeface="Comic Sans MS"/>
                <a:cs typeface="Times New Roman"/>
              </a:rPr>
              <a:t>Zdroj https://atlas.ecdc.europa.eu/public/index.aspx?Dataset=27&amp;HealthTopic=37</a:t>
            </a:r>
            <a:endParaRPr lang="cs-CZ" sz="1200">
              <a:ea typeface="+mj-lt"/>
              <a:cs typeface="+mj-lt"/>
            </a:endParaRPr>
          </a:p>
          <a:p>
            <a:endParaRPr lang="cs-CZ" sz="1800" b="1" dirty="0">
              <a:solidFill>
                <a:srgbClr val="FF0000"/>
              </a:solidFill>
              <a:cs typeface="Times New Roman"/>
            </a:endParaRPr>
          </a:p>
        </p:txBody>
      </p:sp>
      <p:pic>
        <p:nvPicPr>
          <p:cNvPr id="16" name="Obrázek 16" descr="Obsah obrázku mapa&#10;&#10;Popis se vygeneroval automaticky.">
            <a:extLst>
              <a:ext uri="{FF2B5EF4-FFF2-40B4-BE49-F238E27FC236}">
                <a16:creationId xmlns:a16="http://schemas.microsoft.com/office/drawing/2014/main" id="{0D609213-C3A0-442F-9F03-33AF2DB4F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36" t="62053" r="574" b="7232"/>
          <a:stretch/>
        </p:blipFill>
        <p:spPr>
          <a:xfrm>
            <a:off x="37950" y="1945059"/>
            <a:ext cx="9048332" cy="4874203"/>
          </a:xfrm>
        </p:spPr>
      </p:pic>
    </p:spTree>
    <p:extLst>
      <p:ext uri="{BB962C8B-B14F-4D97-AF65-F5344CB8AC3E}">
        <p14:creationId xmlns:p14="http://schemas.microsoft.com/office/powerpoint/2010/main" val="2624343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3690A-0873-40AC-AEA7-C57D3161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73"/>
            <a:ext cx="7772400" cy="849217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Leptospiróza</a:t>
            </a:r>
            <a:endParaRPr lang="cs-CZ" dirty="0">
              <a:highlight>
                <a:srgbClr val="FF0000"/>
              </a:highlight>
              <a:latin typeface="Comic Sans MS"/>
              <a:cs typeface="Times New Roman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1956CE-9477-46AE-A535-6F1EB4FC8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58887"/>
            <a:ext cx="7772400" cy="4537113"/>
          </a:xfrm>
        </p:spPr>
        <p:txBody>
          <a:bodyPr/>
          <a:lstStyle/>
          <a:p>
            <a:r>
              <a:rPr lang="cs-CZ" sz="2800" dirty="0">
                <a:solidFill>
                  <a:schemeClr val="bg1"/>
                </a:solidFill>
                <a:cs typeface="Times New Roman"/>
              </a:rPr>
              <a:t>V letech 2011-2019 hlášeno ročně mezi cca 15-35 případy onemocnění </a:t>
            </a:r>
          </a:p>
          <a:p>
            <a:r>
              <a:rPr lang="cs-CZ" sz="2800" dirty="0">
                <a:solidFill>
                  <a:schemeClr val="bg1"/>
                </a:solidFill>
                <a:cs typeface="Times New Roman"/>
              </a:rPr>
              <a:t>Rok 2020 hlášeno 29 případů onemocnění</a:t>
            </a:r>
          </a:p>
          <a:p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Leptospirózou jsou nejvíce ohroženi lidé, kteří </a:t>
            </a:r>
            <a:r>
              <a:rPr lang="cs-CZ" sz="2800" b="1" dirty="0">
                <a:solidFill>
                  <a:schemeClr val="bg1"/>
                </a:solidFill>
                <a:ea typeface="+mn-lt"/>
                <a:cs typeface="+mn-lt"/>
              </a:rPr>
              <a:t>pracují se zvířaty</a:t>
            </a:r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, které mohou leptospiry vylučovat, tedy zejména </a:t>
            </a:r>
            <a:r>
              <a:rPr lang="cs-CZ" sz="2800" b="1" dirty="0">
                <a:solidFill>
                  <a:schemeClr val="bg1"/>
                </a:solidFill>
                <a:ea typeface="+mn-lt"/>
                <a:cs typeface="+mn-lt"/>
              </a:rPr>
              <a:t>zemědělci a zootechnici</a:t>
            </a:r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, pracující v živočišné výrobě, dále pak </a:t>
            </a:r>
            <a:r>
              <a:rPr lang="cs-CZ" sz="2800" b="1" dirty="0">
                <a:solidFill>
                  <a:schemeClr val="bg1"/>
                </a:solidFill>
                <a:ea typeface="+mn-lt"/>
                <a:cs typeface="+mn-lt"/>
              </a:rPr>
              <a:t>řezníci</a:t>
            </a:r>
            <a:r>
              <a:rPr lang="cs-CZ" sz="2800" dirty="0">
                <a:solidFill>
                  <a:schemeClr val="bg1"/>
                </a:solidFill>
                <a:ea typeface="+mn-lt"/>
                <a:cs typeface="+mn-lt"/>
              </a:rPr>
              <a:t> a pracovníci, kteří jsou v kontaktu s fekáliemi či kanalizacemi.</a:t>
            </a:r>
            <a:endParaRPr lang="cs-CZ" sz="2800" dirty="0">
              <a:solidFill>
                <a:schemeClr val="bg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8479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12DBB-926C-40F2-A0F7-0FC12C22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2" y="3620"/>
            <a:ext cx="9037379" cy="1342838"/>
          </a:xfrm>
        </p:spPr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Epidemiologická situace ve výskytu tuberkulózy v EU/EEA a v ČR v letech 1996-2018 a distribuce v roce 2018 dle věku</a:t>
            </a:r>
            <a:b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</a:br>
            <a:r>
              <a:rPr lang="cs-CZ" sz="2800" b="1" dirty="0">
                <a:solidFill>
                  <a:srgbClr val="FF0000"/>
                </a:solidFill>
                <a:latin typeface="Comic Sans MS"/>
                <a:cs typeface="Times New Roman"/>
              </a:rPr>
              <a:t>rok 2020 ČR - 361 případů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A199D1E-9ECE-432E-AFED-A6F0295A1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" t="58904" r="317" b="5023"/>
          <a:stretch/>
        </p:blipFill>
        <p:spPr>
          <a:xfrm>
            <a:off x="-2320" y="1714307"/>
            <a:ext cx="9113880" cy="513892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9CF2852-BD3B-48B1-A027-FF9FB1295EF8}"/>
              </a:ext>
            </a:extLst>
          </p:cNvPr>
          <p:cNvSpPr txBox="1"/>
          <p:nvPr/>
        </p:nvSpPr>
        <p:spPr>
          <a:xfrm>
            <a:off x="496654" y="1436583"/>
            <a:ext cx="80578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latin typeface="Comic Sans MS"/>
                <a:cs typeface="Segoe UI"/>
              </a:rPr>
              <a:t>Zdroj https://atlas.ecdc.europa.eu/public/index.aspx?Dataset=27&amp;HealthTopic=37  ​4,18</a:t>
            </a:r>
            <a:endParaRPr lang="cs-CZ">
              <a:cs typeface="Segoe UI"/>
            </a:endParaRPr>
          </a:p>
          <a:p>
            <a:r>
              <a:rPr lang="cs-CZ">
                <a:cs typeface="Segoe UI"/>
              </a:rPr>
              <a:t>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0F986F-567F-47C6-92BA-CE20DEF29C65}"/>
              </a:ext>
            </a:extLst>
          </p:cNvPr>
          <p:cNvSpPr txBox="1"/>
          <p:nvPr/>
        </p:nvSpPr>
        <p:spPr>
          <a:xfrm>
            <a:off x="3861832" y="4721608"/>
            <a:ext cx="175685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b="1">
                <a:solidFill>
                  <a:srgbClr val="FF0000"/>
                </a:solidFill>
                <a:latin typeface="Comic Sans MS"/>
              </a:rPr>
              <a:t>ČR  ​4,18/100 000​</a:t>
            </a:r>
            <a:r>
              <a:rPr lang="cs-CZ" sz="900" dirty="0">
                <a:latin typeface="Comic Sans MS"/>
              </a:rPr>
              <a:t> </a:t>
            </a:r>
            <a:endParaRPr lang="cs-CZ" sz="900"/>
          </a:p>
          <a:p>
            <a:r>
              <a:rPr lang="cs-CZ" sz="900">
                <a:latin typeface="Comic Sans MS"/>
              </a:rPr>
              <a:t>rok 2018</a:t>
            </a:r>
            <a:endParaRPr lang="cs-CZ" sz="900"/>
          </a:p>
          <a:p>
            <a:r>
              <a:rPr lang="cs-CZ" sz="900">
                <a:latin typeface="Comic Sans MS"/>
              </a:rPr>
              <a:t>abs. 444</a:t>
            </a:r>
            <a:endParaRPr lang="cs-CZ" sz="90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755108C-CCB8-4CD4-AF9A-87CA76F5C81B}"/>
              </a:ext>
            </a:extLst>
          </p:cNvPr>
          <p:cNvSpPr txBox="1"/>
          <p:nvPr/>
        </p:nvSpPr>
        <p:spPr>
          <a:xfrm>
            <a:off x="3687770" y="3200400"/>
            <a:ext cx="22558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900" b="1" dirty="0">
                <a:latin typeface="Comic Sans MS"/>
                <a:cs typeface="Segoe UI"/>
              </a:rPr>
              <a:t>EU  10,28/100 000​</a:t>
            </a:r>
            <a:endParaRPr lang="cs-CZ"/>
          </a:p>
          <a:p>
            <a:r>
              <a:rPr lang="cs-CZ" sz="900" b="1" dirty="0">
                <a:solidFill>
                  <a:srgbClr val="FF0000"/>
                </a:solidFill>
                <a:latin typeface="Comic Sans MS"/>
                <a:cs typeface="Segoe UI"/>
              </a:rPr>
              <a:t>Rumunsko 61,27 /100 000 ​</a:t>
            </a:r>
            <a:endParaRPr lang="cs-CZ" b="1">
              <a:solidFill>
                <a:srgbClr val="FF0000"/>
              </a:solidFill>
            </a:endParaRPr>
          </a:p>
          <a:p>
            <a:r>
              <a:rPr lang="cs-CZ" sz="900" dirty="0">
                <a:latin typeface="Comic Sans MS"/>
                <a:cs typeface="Segoe UI"/>
              </a:rPr>
              <a:t>            rok 2018​</a:t>
            </a:r>
          </a:p>
          <a:p>
            <a:endParaRPr lang="cs-CZ" sz="900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544142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4">
            <a:extLst>
              <a:ext uri="{FF2B5EF4-FFF2-40B4-BE49-F238E27FC236}">
                <a16:creationId xmlns:a16="http://schemas.microsoft.com/office/drawing/2014/main" id="{C45F465D-520F-4110-8547-BDB5ED770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3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6A77E-243F-4777-89FC-303200826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0564"/>
            <a:ext cx="7772400" cy="1032832"/>
          </a:xfrm>
        </p:spPr>
        <p:txBody>
          <a:bodyPr/>
          <a:lstStyle/>
          <a:p>
            <a:r>
              <a:rPr lang="cs-CZ" dirty="0" err="1">
                <a:solidFill>
                  <a:srgbClr val="FF0000"/>
                </a:solidFill>
                <a:latin typeface="Comic Sans MS"/>
                <a:cs typeface="Times New Roman"/>
              </a:rPr>
              <a:t>Varicella</a:t>
            </a:r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 – herpes </a:t>
            </a:r>
            <a:r>
              <a:rPr lang="cs-CZ" dirty="0" err="1">
                <a:solidFill>
                  <a:srgbClr val="FF0000"/>
                </a:solidFill>
                <a:latin typeface="Comic Sans MS"/>
                <a:cs typeface="Times New Roman"/>
              </a:rPr>
              <a:t>zoster</a:t>
            </a:r>
            <a:r>
              <a:rPr lang="cs-CZ" dirty="0">
                <a:solidFill>
                  <a:srgbClr val="FF0000"/>
                </a:solidFill>
                <a:latin typeface="Comic Sans MS"/>
                <a:cs typeface="Times New Roman"/>
              </a:rPr>
              <a:t> </a:t>
            </a:r>
          </a:p>
        </p:txBody>
      </p:sp>
      <p:pic>
        <p:nvPicPr>
          <p:cNvPr id="4" name="Obrázek 4" descr="Obsah obrázku interiér, zeď, osoba, dítě&#10;&#10;Popis se vygeneroval automaticky.">
            <a:extLst>
              <a:ext uri="{FF2B5EF4-FFF2-40B4-BE49-F238E27FC236}">
                <a16:creationId xmlns:a16="http://schemas.microsoft.com/office/drawing/2014/main" id="{D8D95BF3-19D2-4CCC-BB0D-DABD0C355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742" y="3909152"/>
            <a:ext cx="2797745" cy="2801957"/>
          </a:xfrm>
        </p:spPr>
      </p:pic>
      <p:pic>
        <p:nvPicPr>
          <p:cNvPr id="5" name="Obrázek 5" descr="Obsah obrázku zavřít&#10;&#10;Popis se vygeneroval automaticky.">
            <a:extLst>
              <a:ext uri="{FF2B5EF4-FFF2-40B4-BE49-F238E27FC236}">
                <a16:creationId xmlns:a16="http://schemas.microsoft.com/office/drawing/2014/main" id="{9B1749CE-E649-4D25-B3A1-FDC0A3C71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373495"/>
            <a:ext cx="3339946" cy="243512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F1671A-33C0-42B0-A1C9-4EE59F97FE8D}"/>
              </a:ext>
            </a:extLst>
          </p:cNvPr>
          <p:cNvSpPr txBox="1"/>
          <p:nvPr/>
        </p:nvSpPr>
        <p:spPr>
          <a:xfrm>
            <a:off x="179944" y="1226545"/>
            <a:ext cx="883001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     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               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   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2011     2012      2013     2014     2015     2016     2017    2018     2019 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   2020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Varicella         42785     42530   40413   51617  47051  42440     39424   30666   46868  17948 </a:t>
            </a:r>
            <a:endParaRPr lang="en-US" sz="160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Herpes zoster 6370     6409      6297     6679     6451      6737     6216     6091      6165    4465</a:t>
            </a: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mapa&#10;&#10;Popis se vygeneroval automaticky.">
            <a:extLst>
              <a:ext uri="{FF2B5EF4-FFF2-40B4-BE49-F238E27FC236}">
                <a16:creationId xmlns:a16="http://schemas.microsoft.com/office/drawing/2014/main" id="{BF3B4131-8A0E-41D2-8F9B-A31FF6CD1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00" t="31733" r="32500" b="23467"/>
          <a:stretch/>
        </p:blipFill>
        <p:spPr>
          <a:xfrm>
            <a:off x="482600" y="738325"/>
            <a:ext cx="8178799" cy="53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181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3947</Words>
  <Application>Microsoft Office PowerPoint</Application>
  <PresentationFormat>Předvádění na obrazovce (4:3)</PresentationFormat>
  <Paragraphs>295</Paragraphs>
  <Slides>83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83</vt:i4>
      </vt:variant>
    </vt:vector>
  </HeadingPairs>
  <TitlesOfParts>
    <vt:vector size="96" baseType="lpstr">
      <vt:lpstr>MS PGothic</vt:lpstr>
      <vt:lpstr>arial</vt:lpstr>
      <vt:lpstr>arial</vt:lpstr>
      <vt:lpstr>Calibri</vt:lpstr>
      <vt:lpstr>Comic Sans MS</vt:lpstr>
      <vt:lpstr>Segoe UI</vt:lpstr>
      <vt:lpstr>Source Sans Pro Black</vt:lpstr>
      <vt:lpstr>Speak Pro</vt:lpstr>
      <vt:lpstr>Times New Roman</vt:lpstr>
      <vt:lpstr>Wingdings</vt:lpstr>
      <vt:lpstr>Default Design</vt:lpstr>
      <vt:lpstr>Graf</vt:lpstr>
      <vt:lpstr>Klip</vt:lpstr>
      <vt:lpstr>Epidemiologická situace ve výskytu závažných infekčních chorob v  ČR a v EU/EEA</vt:lpstr>
      <vt:lpstr>Prezentace aplikace PowerPoint</vt:lpstr>
      <vt:lpstr>Klinický obraz</vt:lpstr>
      <vt:lpstr>Klinický obraz</vt:lpstr>
      <vt:lpstr>Prezentace aplikace PowerPoint</vt:lpstr>
      <vt:lpstr>Epidemiologická situace ve výskytu  spalniček v ČR a v EU v letech 1999-2020</vt:lpstr>
      <vt:lpstr>  Epidemiologická situace ve výskytu  spalniček v ČR a v EU v letech 1999-2020 rok 2020 ČR - 4 případy  Zdroj https://atlas.ecdc.europa.eu/public/index.aspx?Dataset=27&amp;HealthTopic=37  </vt:lpstr>
      <vt:lpstr>Epidemiologická situace ve výskytu spalniček v ČR v roce 2019 – distribuce dle věku  (n=590) Zdroj https://atlas.ecdc.europa.eu/public/index.aspx?Dataset=27&amp;HealthTopic=37 </vt:lpstr>
      <vt:lpstr>Prezentace aplikace PowerPoint</vt:lpstr>
      <vt:lpstr>Prezentace aplikace PowerPoint</vt:lpstr>
      <vt:lpstr>Prezentace aplikace PowerPoint</vt:lpstr>
      <vt:lpstr>Prezentace aplikace PowerPoint</vt:lpstr>
      <vt:lpstr>Spalničky 2014, 2017, 2018, 2019, 2020 </vt:lpstr>
      <vt:lpstr> Spalničky ČR  2019 počty případů dle věku a vakcinace  https://www.ecdc.europa.eu/en/publications-data/country-profile-czech-republic-6 </vt:lpstr>
      <vt:lpstr> Index nakažlivosti spalniček ?  17-20  (1případ nakazí až 20 vnímavých)  </vt:lpstr>
      <vt:lpstr>Spalničky - přenos nákazy</vt:lpstr>
      <vt:lpstr>Prezentace aplikace PowerPoint</vt:lpstr>
      <vt:lpstr>Prezentace aplikace PowerPoint</vt:lpstr>
      <vt:lpstr>Prezentace aplikace PowerPoint</vt:lpstr>
      <vt:lpstr>Prezentace aplikace PowerPoint</vt:lpstr>
      <vt:lpstr>Epidemiologická situace ve výskytu příušnic v ČR  v letech 2000-2020 ČR 2019 – 191 případů  ČR 2020 – 93 případů </vt:lpstr>
      <vt:lpstr>Epidemiologická situace ve výskytu příušnic v ČR distribuce dle věku - rok 2016 n=5734 https://atlas.ecdc.europa.eu/public/index.aspx?Dataset=27&amp;HealthTopic%20%E2%80%8B%E2%80%8B </vt:lpstr>
      <vt:lpstr>Prezentace aplikace PowerPoint</vt:lpstr>
      <vt:lpstr>Příušnice poslední léta</vt:lpstr>
      <vt:lpstr>Prezentace aplikace PowerPoint</vt:lpstr>
      <vt:lpstr>Prezentace aplikace PowerPoint</vt:lpstr>
      <vt:lpstr> Epidemiologická situace ve výskytu zarděnek v EU/EEA a v ČR - trend výskytu 2007-2020 2020- EU 139 případů, ČR 0 případů  Zdroj https://atlas.ecdc.europa.eu/public/index.aspx?Dataset=27&amp;HealthTopic=37  </vt:lpstr>
      <vt:lpstr> Epidemiologická situace ve výskytu zarděnek v ČR  roce 2011- distribuce dle věkových kategorií n=28 Zdroj https://atlas.ecdc.europa.eu/public/index.aspx?Dataset=27&amp;HealthTopic=37  </vt:lpstr>
      <vt:lpstr>  Epidemiologická situace ve výskytu zarděnek v ČR v letech 2007-2019 ČR 2020 – 0 případů  Zdroj https://atlas.ecdc.europa.eu/public/index.aspx?Dataset=27&amp;HealthTopic=37  </vt:lpstr>
      <vt:lpstr> Epidemiologická situace ve výskytu dávivého kašle v EU/EEA a v ČR v letech 1998-2020 rok 2019 ČR  1347 případů, nemocnost 12,6/100 000 obyvatel nejvyšší nemocnost do 1 roku života rok 2020 ČR – 696 případů    Zdroj https://atlas.ecdc.europa.eu/public/index.aspx?Dataset=27&amp;HealthTopic=</vt:lpstr>
      <vt:lpstr>Epidemiologická situace ve výskytu dávivého kašle v ČR v roce 2014 distribuce dle věku n=2521  Zdroj https://atlas.ecdc.europa.eu/public/index.aspx?Dataset=27&amp;HealthTopic=37 </vt:lpstr>
      <vt:lpstr>Epidemiologická situace ve výskytu dávivého kašle v ČR </vt:lpstr>
      <vt:lpstr>Prezentace aplikace PowerPoint</vt:lpstr>
      <vt:lpstr>Prezentace aplikace PowerPoint</vt:lpstr>
      <vt:lpstr>Kasuistika </vt:lpstr>
      <vt:lpstr>Rodinná a epidemiologická anamnéza:</vt:lpstr>
      <vt:lpstr>  Epidemiologická situace ve výskytu hepatitis A   v EU/EEA a v ČR v letech 2007-2020 ČR 2020 -183 případů  Zroj https://atlas.ecdc.europa.eu/public/index.aspx?Dataset=27&amp;HealthTopic=37    </vt:lpstr>
      <vt:lpstr>Epidemiologická situace ve výskytu hepatitis A v ČR v roce 2016 distribuce dle věku n=930 Zdroj https://atlas.ecdc.europa.eu/public/index.aspx?Dataset=27&amp;HealthTopic=37  </vt:lpstr>
      <vt:lpstr>Prezentace aplikace PowerPoint</vt:lpstr>
      <vt:lpstr>   Epidemiologická situace ve výskytu hepatitis B (akutní a chronická) v EU/EEA a v ČR v letech 2006-2020 ČR 2020 VHB akutní (27) chronická (142) – 169 případů      </vt:lpstr>
      <vt:lpstr> Epidemiologická situace ve výskytu hepatitis C  (akutní a chronická) v EU/EAA  a v ČR v letech 2006-2020 ČR 2020 VHC akutní a chronická 771 případů  Zdroj https://atlas.ecdc.europa.eu/public/index.aspx?Dataset=27&amp;HealthTopic=37 16 621 </vt:lpstr>
      <vt:lpstr> Epidemiologická situace ve výskytu hepatitis C  (akutní a chronická) v ČR v roce 2018  distribuce dle věku (n=1050) Zdroj https://atlas.ecdc.europa.eu/public/index.aspx?Dataset=27&amp;HealthTopic=37  </vt:lpstr>
      <vt:lpstr>Prezentace aplikace PowerPoint</vt:lpstr>
      <vt:lpstr>Prezentace aplikace PowerPoint</vt:lpstr>
      <vt:lpstr>   Epidemiologická situace ve výskytu IMO v ČR v roce 2018 – distribuce dle věkových kategorií n=56 rok 2019 – 51 případů, rok 2020 24 případů  Zdroj https://atlas.ecdc.europa.eu/public/index.aspx?Dataset=27&amp;HealthTopic=37    </vt:lpstr>
      <vt:lpstr>Prezentace aplikace PowerPoint</vt:lpstr>
      <vt:lpstr>Prezentace aplikace PowerPoint</vt:lpstr>
      <vt:lpstr>Prezentace aplikace PowerPoint</vt:lpstr>
      <vt:lpstr>Infekční mononukleóza v ČR  </vt:lpstr>
      <vt:lpstr>Epidemiologická situace ve výskytu záškrtu v EU/EEA a ČR v letech 2010-2020 v ČR v letech 2010 – 2020 -nulový výskyt  </vt:lpstr>
      <vt:lpstr>  Epidemiologická situace ve výskytu kampylobakteriózy v EU/EEA a v ČR v letech 2007-2020 ČR 2020 - 17 786 případů  Zdroj https://atlas.ecdc.europa.eu/public/index.aspx?Dataset=27&amp;HealthTopic=37  </vt:lpstr>
      <vt:lpstr>    Epidemiologická situace ve výskytu kampylobakteriózy v ČR v roce 2019 distribuce dle věku (n=23 169) Zdroj https://atlas.ecdc.europa.eu/public/index.aspx?Dataset=27&amp;HealthTopic=37     </vt:lpstr>
      <vt:lpstr>Prezentace aplikace PowerPoint</vt:lpstr>
      <vt:lpstr>Prezentace aplikace PowerPoint</vt:lpstr>
      <vt:lpstr>Břišní tyfus a paratyfus v ČR </vt:lpstr>
      <vt:lpstr>Prezentace aplikace PowerPoint</vt:lpstr>
      <vt:lpstr> Epidemiologická situace ve výskytu schigelózy v EU/EEA a v ČR v letech 2007-2020 a distribuce dle věku rok 2020 ČR - 73 případů  Zdroj https://atlas.ecdc.europa.eu/public/index.aspx?Dataset=27&amp;HealthTopic=37  </vt:lpstr>
      <vt:lpstr>      Epidemiologická situace ve výskytu salmonelózy v EU/EEA a v ČR v letech 2007-2020 a distribuce dle věku ČR 2020- 10 364 případů  Zdroj https://atlas.ecdc.europa.eu/public/index.aspx?Dataset=27&amp;HealthTopic=37     </vt:lpstr>
      <vt:lpstr>Prezentace aplikace PowerPoint</vt:lpstr>
      <vt:lpstr>Listerióza</vt:lpstr>
      <vt:lpstr>Prezentace aplikace PowerPoint</vt:lpstr>
      <vt:lpstr>Epidemiologická situace ve výskytu listeriózy v EU/EEA a v ČR v letech 2007- 2020 ČR 2020 –16 případů  </vt:lpstr>
      <vt:lpstr> Epidemiologická situace ve výskytu listeriózy v EU/EEA a v ČR v letech 2007-2019 a distribuce dle věku Zdroj https://atlas.ecdc.europa.eu/public/index.aspx?Dataset=27&amp;HealthTopic=37   </vt:lpstr>
      <vt:lpstr>HIV/AIDS</vt:lpstr>
      <vt:lpstr> Epidemiologická situace ve výskytu HIV infekce v ČR - nové případy v jednotlivých letech 1985-2020 (zdroj SZÚ)   </vt:lpstr>
      <vt:lpstr>Epidemiologická situace ve výskytu HIV infekce v ČR - nové případy v jednotlivých letech 1995-2020 (zdroj SZÚ)  </vt:lpstr>
      <vt:lpstr>Epidemiologická situace ve výskytu HIV infekce v ČR - cesty přenosu rok 2020 (zdroj SZÚ)  </vt:lpstr>
      <vt:lpstr>Epidemiologická situace ve výskytu HIV infekce v ČR - cesty přenosu rok 2020 (zdroj SZÚ)  </vt:lpstr>
      <vt:lpstr>Epidemiologická situace ve výskytu HIV infekce v ČR - cesty přenosu rok 2020 (zdroj SZÚ)  </vt:lpstr>
      <vt:lpstr>Prezentace aplikace PowerPoint</vt:lpstr>
      <vt:lpstr>Prezentace aplikace PowerPoint</vt:lpstr>
      <vt:lpstr>Prezentace aplikace PowerPoint</vt:lpstr>
      <vt:lpstr>                        Epidemiologická situace ve výskytu středoevropské klíšťové encefalitidy v  ČR v roce 2019 distribuce dle věku  (n=773)                  Zdroj https://atlas.ecdc.europa.eu/public/index.aspx?Dataset=27&amp;HealthTopic=37                                              </vt:lpstr>
      <vt:lpstr>Prezentace aplikace PowerPoint</vt:lpstr>
      <vt:lpstr>Epidemiologická situace ve výskytu Lymeské borreliózy  </vt:lpstr>
      <vt:lpstr>Epidemiologická situace v ČR - nákazy přenášené vektorem -rok 2018  - zdroj ISIN</vt:lpstr>
      <vt:lpstr>Prezentace aplikace PowerPoint</vt:lpstr>
      <vt:lpstr>  Epidemiologická situace ve výskytu tetanu v EU/EAA a v ČR v letech 2006-2018 a distribuce dle věku ČR 2019 – 1 případ   2020 – 0 případů Zdroj https://atlas.ecdc.europa.eu/public/index.aspx?Dataset=27&amp;HealthTopic=37   </vt:lpstr>
      <vt:lpstr>Prezentace aplikace PowerPoint</vt:lpstr>
      <vt:lpstr>Leptospiróza</vt:lpstr>
      <vt:lpstr>Epidemiologická situace ve výskytu tuberkulózy v EU/EEA a v ČR v letech 1996-2018 a distribuce v roce 2018 dle věku rok 2020 ČR - 361 případů</vt:lpstr>
      <vt:lpstr>Prezentace aplikace PowerPoint</vt:lpstr>
      <vt:lpstr>Varicella – herpes zoster </vt:lpstr>
    </vt:vector>
  </TitlesOfParts>
  <Company>UK 2. 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epidemiologicá situace v ČR</dc:title>
  <dc:creator>Dana Göpfertová</dc:creator>
  <cp:lastModifiedBy>Hamplová Lidmila</cp:lastModifiedBy>
  <cp:revision>3582</cp:revision>
  <dcterms:created xsi:type="dcterms:W3CDTF">2007-02-28T10:59:01Z</dcterms:created>
  <dcterms:modified xsi:type="dcterms:W3CDTF">2021-10-11T09:46:17Z</dcterms:modified>
</cp:coreProperties>
</file>