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09" r:id="rId3"/>
    <p:sldId id="258" r:id="rId4"/>
    <p:sldId id="310" r:id="rId5"/>
    <p:sldId id="311" r:id="rId6"/>
    <p:sldId id="306" r:id="rId7"/>
    <p:sldId id="307" r:id="rId8"/>
    <p:sldId id="313" r:id="rId9"/>
    <p:sldId id="308"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02"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4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Název">
    <p:spTree>
      <p:nvGrpSpPr>
        <p:cNvPr id="1" name=""/>
        <p:cNvGrpSpPr/>
        <p:nvPr/>
      </p:nvGrpSpPr>
      <p:grpSpPr>
        <a:xfrm>
          <a:off x="0" y="0"/>
          <a:ext cx="0" cy="0"/>
          <a:chOff x="0" y="0"/>
          <a:chExt cx="0" cy="0"/>
        </a:xfrm>
      </p:grpSpPr>
      <p:sp>
        <p:nvSpPr>
          <p:cNvPr id="11" name="Text úrovně 1…"/>
          <p:cNvSpPr txBox="1">
            <a:spLocks noGrp="1"/>
          </p:cNvSpPr>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 a datum</a:t>
            </a:r>
          </a:p>
          <a:p>
            <a:pPr lvl="1"/>
            <a:endParaRPr/>
          </a:p>
          <a:p>
            <a:pPr lvl="2"/>
            <a:endParaRPr/>
          </a:p>
          <a:p>
            <a:pPr lvl="3"/>
            <a:endParaRPr/>
          </a:p>
          <a:p>
            <a:pPr lvl="4"/>
            <a:endParaRPr/>
          </a:p>
        </p:txBody>
      </p:sp>
      <p:sp>
        <p:nvSpPr>
          <p:cNvPr id="12" name="Název prezentace"/>
          <p:cNvSpPr txBox="1">
            <a:spLocks noGrp="1"/>
          </p:cNvSpPr>
          <p:nvPr>
            <p:ph type="title" hasCustomPrompt="1"/>
          </p:nvPr>
        </p:nvSpPr>
        <p:spPr>
          <a:xfrm>
            <a:off x="1206496" y="2574991"/>
            <a:ext cx="21971005" cy="4648202"/>
          </a:xfrm>
          <a:prstGeom prst="rect">
            <a:avLst/>
          </a:prstGeom>
        </p:spPr>
        <p:txBody>
          <a:bodyPr anchor="b"/>
          <a:lstStyle>
            <a:lvl1pPr>
              <a:defRPr sz="11600" spc="-232"/>
            </a:lvl1pPr>
          </a:lstStyle>
          <a:p>
            <a:r>
              <a:t>Název prezentace</a:t>
            </a:r>
          </a:p>
        </p:txBody>
      </p:sp>
      <p:sp>
        <p:nvSpPr>
          <p:cNvPr id="13" name="Text úrovně 1…"/>
          <p:cNvSpPr txBox="1">
            <a:spLocks noGrp="1"/>
          </p:cNvSpPr>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sz="5500" b="1"/>
            </a:lvl1pPr>
          </a:lstStyle>
          <a:p>
            <a:r>
              <a:t>Podtitul prezentace</a:t>
            </a:r>
          </a:p>
        </p:txBody>
      </p:sp>
      <p:sp>
        <p:nvSpPr>
          <p:cNvPr id="14"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ýpis">
    <p:spTree>
      <p:nvGrpSpPr>
        <p:cNvPr id="1" name=""/>
        <p:cNvGrpSpPr/>
        <p:nvPr/>
      </p:nvGrpSpPr>
      <p:grpSpPr>
        <a:xfrm>
          <a:off x="0" y="0"/>
          <a:ext cx="0" cy="0"/>
          <a:chOff x="0" y="0"/>
          <a:chExt cx="0" cy="0"/>
        </a:xfrm>
      </p:grpSpPr>
      <p:sp>
        <p:nvSpPr>
          <p:cNvPr id="98" name="Text úrovně 1…"/>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Výpis</a:t>
            </a:r>
          </a:p>
          <a:p>
            <a:pPr lvl="1"/>
            <a:endParaRPr/>
          </a:p>
          <a:p>
            <a:pPr lvl="2"/>
            <a:endParaRPr/>
          </a:p>
          <a:p>
            <a:pPr lvl="3"/>
            <a:endParaRPr/>
          </a:p>
          <a:p>
            <a:pPr lvl="4"/>
            <a:endParaRPr/>
          </a:p>
        </p:txBody>
      </p:sp>
      <p:sp>
        <p:nvSpPr>
          <p:cNvPr id="99"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ůležitý fakt">
    <p:spTree>
      <p:nvGrpSpPr>
        <p:cNvPr id="1" name=""/>
        <p:cNvGrpSpPr/>
        <p:nvPr/>
      </p:nvGrpSpPr>
      <p:grpSpPr>
        <a:xfrm>
          <a:off x="0" y="0"/>
          <a:ext cx="0" cy="0"/>
          <a:chOff x="0" y="0"/>
          <a:chExt cx="0" cy="0"/>
        </a:xfrm>
      </p:grpSpPr>
      <p:sp>
        <p:nvSpPr>
          <p:cNvPr id="106" name="Text úrovně 1…"/>
          <p:cNvSpPr txBox="1">
            <a:spLocks noGrp="1"/>
          </p:cNvSpPr>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07" name="Více o faktu"/>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Více o faktu</a:t>
            </a:r>
          </a:p>
        </p:txBody>
      </p:sp>
      <p:sp>
        <p:nvSpPr>
          <p:cNvPr id="108"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át">
    <p:spTree>
      <p:nvGrpSpPr>
        <p:cNvPr id="1" name=""/>
        <p:cNvGrpSpPr/>
        <p:nvPr/>
      </p:nvGrpSpPr>
      <p:grpSpPr>
        <a:xfrm>
          <a:off x="0" y="0"/>
          <a:ext cx="0" cy="0"/>
          <a:chOff x="0" y="0"/>
          <a:chExt cx="0" cy="0"/>
        </a:xfrm>
      </p:grpSpPr>
      <p:sp>
        <p:nvSpPr>
          <p:cNvPr id="115" name="Text úrovně 1…"/>
          <p:cNvSpPr txBox="1">
            <a:spLocks noGrp="1"/>
          </p:cNvSpPr>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Zdroj</a:t>
            </a:r>
          </a:p>
          <a:p>
            <a:pPr lvl="1"/>
            <a:endParaRPr/>
          </a:p>
          <a:p>
            <a:pPr lvl="2"/>
            <a:endParaRPr/>
          </a:p>
          <a:p>
            <a:pPr lvl="3"/>
            <a:endParaRPr/>
          </a:p>
          <a:p>
            <a:pPr lvl="4"/>
            <a:endParaRPr/>
          </a:p>
        </p:txBody>
      </p:sp>
      <p:sp>
        <p:nvSpPr>
          <p:cNvPr id="116" name="Text úrovně 1…"/>
          <p:cNvSpPr txBox="1">
            <a:spLocks noGrp="1"/>
          </p:cNvSpPr>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z="8500" spc="-200">
                <a:latin typeface="Helvetica Neue Medium"/>
                <a:ea typeface="Helvetica Neue Medium"/>
                <a:cs typeface="Helvetica Neue Medium"/>
                <a:sym typeface="Helvetica Neue Medium"/>
              </a:defRPr>
            </a:lvl1pPr>
          </a:lstStyle>
          <a:p>
            <a:r>
              <a:t>„Význačný citát“</a:t>
            </a:r>
          </a:p>
        </p:txBody>
      </p:sp>
      <p:sp>
        <p:nvSpPr>
          <p:cNvPr id="117"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grafie - 3 na výšku">
    <p:spTree>
      <p:nvGrpSpPr>
        <p:cNvPr id="1" name=""/>
        <p:cNvGrpSpPr/>
        <p:nvPr/>
      </p:nvGrpSpPr>
      <p:grpSpPr>
        <a:xfrm>
          <a:off x="0" y="0"/>
          <a:ext cx="0" cy="0"/>
          <a:chOff x="0" y="0"/>
          <a:chExt cx="0" cy="0"/>
        </a:xfrm>
      </p:grpSpPr>
      <p:sp>
        <p:nvSpPr>
          <p:cNvPr id="124" name="Obrázek"/>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endParaRPr/>
          </a:p>
        </p:txBody>
      </p:sp>
      <p:sp>
        <p:nvSpPr>
          <p:cNvPr id="125" name="Obrázek"/>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endParaRPr/>
          </a:p>
        </p:txBody>
      </p:sp>
      <p:sp>
        <p:nvSpPr>
          <p:cNvPr id="126" name="Obrázek"/>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endParaRPr/>
          </a:p>
        </p:txBody>
      </p:sp>
      <p:sp>
        <p:nvSpPr>
          <p:cNvPr id="127"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ka">
    <p:spTree>
      <p:nvGrpSpPr>
        <p:cNvPr id="1" name=""/>
        <p:cNvGrpSpPr/>
        <p:nvPr/>
      </p:nvGrpSpPr>
      <p:grpSpPr>
        <a:xfrm>
          <a:off x="0" y="0"/>
          <a:ext cx="0" cy="0"/>
          <a:chOff x="0" y="0"/>
          <a:chExt cx="0" cy="0"/>
        </a:xfrm>
      </p:grpSpPr>
      <p:sp>
        <p:nvSpPr>
          <p:cNvPr id="134" name="Obrázek"/>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endParaRPr/>
          </a:p>
        </p:txBody>
      </p:sp>
      <p:sp>
        <p:nvSpPr>
          <p:cNvPr id="135" name="Číslo snímku"/>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rázdný">
    <p:spTree>
      <p:nvGrpSpPr>
        <p:cNvPr id="1" name=""/>
        <p:cNvGrpSpPr/>
        <p:nvPr/>
      </p:nvGrpSpPr>
      <p:grpSpPr>
        <a:xfrm>
          <a:off x="0" y="0"/>
          <a:ext cx="0" cy="0"/>
          <a:chOff x="0" y="0"/>
          <a:chExt cx="0" cy="0"/>
        </a:xfrm>
      </p:grpSpPr>
      <p:sp>
        <p:nvSpPr>
          <p:cNvPr id="142"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Název a fotka">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numCol="1" spcCol="38100">
            <a:noAutofit/>
          </a:bodyPr>
          <a:lstStyle/>
          <a:p>
            <a:endParaRPr/>
          </a:p>
        </p:txBody>
      </p:sp>
      <p:sp>
        <p:nvSpPr>
          <p:cNvPr id="22" name="Název prezentac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Název prezentace</a:t>
            </a:r>
          </a:p>
        </p:txBody>
      </p:sp>
      <p:sp>
        <p:nvSpPr>
          <p:cNvPr id="23" name="Text úrovně 1…"/>
          <p:cNvSpPr txBox="1">
            <a:spLocks noGrp="1"/>
          </p:cNvSpPr>
          <p:nvPr>
            <p:ph type="body" sz="quarter" idx="1" hasCustomPrompt="1"/>
          </p:nvPr>
        </p:nvSpPr>
        <p:spPr>
          <a:xfrm>
            <a:off x="1207690" y="1106137"/>
            <a:ext cx="21968621"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 a datum</a:t>
            </a:r>
          </a:p>
          <a:p>
            <a:pPr lvl="1"/>
            <a:endParaRPr/>
          </a:p>
          <a:p>
            <a:pPr lvl="2"/>
            <a:endParaRPr/>
          </a:p>
          <a:p>
            <a:pPr lvl="3"/>
            <a:endParaRPr/>
          </a:p>
          <a:p>
            <a:pPr lvl="4"/>
            <a:endParaRPr/>
          </a:p>
        </p:txBody>
      </p:sp>
      <p:sp>
        <p:nvSpPr>
          <p:cNvPr id="24" name="Text úrovně 1…"/>
          <p:cNvSpPr txBox="1">
            <a:spLocks noGrp="1"/>
          </p:cNvSpPr>
          <p:nvPr>
            <p:ph type="body" sz="quarter" idx="22" hasCustomPrompt="1"/>
          </p:nvPr>
        </p:nvSpPr>
        <p:spPr>
          <a:xfrm>
            <a:off x="1206500" y="11609909"/>
            <a:ext cx="21971000" cy="1116953"/>
          </a:xfrm>
          <a:prstGeom prst="rect">
            <a:avLst/>
          </a:prstGeom>
        </p:spPr>
        <p:txBody>
          <a:bodyPr numCol="1" spcCol="38100"/>
          <a:lstStyle>
            <a:lvl1pPr marL="0" indent="0" defTabSz="825500">
              <a:lnSpc>
                <a:spcPct val="100000"/>
              </a:lnSpc>
              <a:spcBef>
                <a:spcPts val="0"/>
              </a:spcBef>
              <a:buSzTx/>
              <a:buNone/>
              <a:defRPr sz="5500" b="1"/>
            </a:lvl1pPr>
          </a:lstStyle>
          <a:p>
            <a:r>
              <a:t>Podtitul prezentace</a:t>
            </a:r>
          </a:p>
        </p:txBody>
      </p:sp>
      <p:sp>
        <p:nvSpPr>
          <p:cNvPr id="2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lternativní název a fotka">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numCol="1" spcCol="38100">
            <a:noAutofit/>
          </a:bodyPr>
          <a:lstStyle/>
          <a:p>
            <a:endParaRPr/>
          </a:p>
        </p:txBody>
      </p:sp>
      <p:sp>
        <p:nvSpPr>
          <p:cNvPr id="33" name="Název snímku"/>
          <p:cNvSpPr txBox="1">
            <a:spLocks noGrp="1"/>
          </p:cNvSpPr>
          <p:nvPr>
            <p:ph type="title" hasCustomPrompt="1"/>
          </p:nvPr>
        </p:nvSpPr>
        <p:spPr>
          <a:xfrm>
            <a:off x="1206500" y="1270000"/>
            <a:ext cx="9779000" cy="5882274"/>
          </a:xfrm>
          <a:prstGeom prst="rect">
            <a:avLst/>
          </a:prstGeom>
        </p:spPr>
        <p:txBody>
          <a:bodyPr anchor="b"/>
          <a:lstStyle/>
          <a:p>
            <a:r>
              <a:t>Název snímku</a:t>
            </a:r>
          </a:p>
        </p:txBody>
      </p:sp>
      <p:sp>
        <p:nvSpPr>
          <p:cNvPr id="34" name="Text úrovně 1…"/>
          <p:cNvSpPr txBox="1">
            <a:spLocks noGrp="1"/>
          </p:cNvSpPr>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Podtitul snímku</a:t>
            </a:r>
          </a:p>
          <a:p>
            <a:pPr lvl="1"/>
            <a:endParaRPr/>
          </a:p>
          <a:p>
            <a:pPr lvl="2"/>
            <a:endParaRPr/>
          </a:p>
          <a:p>
            <a:pPr lvl="3"/>
            <a:endParaRPr/>
          </a:p>
          <a:p>
            <a:pPr lvl="4"/>
            <a:endParaRPr/>
          </a:p>
        </p:txBody>
      </p:sp>
      <p:sp>
        <p:nvSpPr>
          <p:cNvPr id="35" name="Číslo snímku"/>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Název a odrážky">
    <p:spTree>
      <p:nvGrpSpPr>
        <p:cNvPr id="1" name=""/>
        <p:cNvGrpSpPr/>
        <p:nvPr/>
      </p:nvGrpSpPr>
      <p:grpSpPr>
        <a:xfrm>
          <a:off x="0" y="0"/>
          <a:ext cx="0" cy="0"/>
          <a:chOff x="0" y="0"/>
          <a:chExt cx="0" cy="0"/>
        </a:xfrm>
      </p:grpSpPr>
      <p:sp>
        <p:nvSpPr>
          <p:cNvPr id="42" name="Název snímku"/>
          <p:cNvSpPr txBox="1">
            <a:spLocks noGrp="1"/>
          </p:cNvSpPr>
          <p:nvPr>
            <p:ph type="title" hasCustomPrompt="1"/>
          </p:nvPr>
        </p:nvSpPr>
        <p:spPr>
          <a:xfrm>
            <a:off x="1206500" y="1079500"/>
            <a:ext cx="21971000" cy="1433164"/>
          </a:xfrm>
          <a:prstGeom prst="rect">
            <a:avLst/>
          </a:prstGeom>
        </p:spPr>
        <p:txBody>
          <a:bodyPr/>
          <a:lstStyle/>
          <a:p>
            <a:r>
              <a:t>Název snímku</a:t>
            </a:r>
          </a:p>
        </p:txBody>
      </p:sp>
      <p:sp>
        <p:nvSpPr>
          <p:cNvPr id="43" name="Text úrovně 1…"/>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Podtitul snímku</a:t>
            </a:r>
          </a:p>
          <a:p>
            <a:pPr lvl="1"/>
            <a:endParaRPr/>
          </a:p>
          <a:p>
            <a:pPr lvl="2"/>
            <a:endParaRPr/>
          </a:p>
          <a:p>
            <a:pPr lvl="3"/>
            <a:endParaRPr/>
          </a:p>
          <a:p>
            <a:pPr lvl="4"/>
            <a:endParaRPr/>
          </a:p>
        </p:txBody>
      </p:sp>
      <p:sp>
        <p:nvSpPr>
          <p:cNvPr id="44" name="Text úrovně 1…"/>
          <p:cNvSpPr txBox="1">
            <a:spLocks noGrp="1"/>
          </p:cNvSpPr>
          <p:nvPr>
            <p:ph type="body" idx="21" hasCustomPrompt="1"/>
          </p:nvPr>
        </p:nvSpPr>
        <p:spPr>
          <a:xfrm>
            <a:off x="1206500" y="4248503"/>
            <a:ext cx="21971000" cy="8256014"/>
          </a:xfrm>
          <a:prstGeom prst="rect">
            <a:avLst/>
          </a:prstGeom>
        </p:spPr>
        <p:txBody>
          <a:bodyPr numCol="1" spcCol="38100"/>
          <a:lstStyle/>
          <a:p>
            <a:r>
              <a:t>Text s odrážkami na snímku</a:t>
            </a:r>
          </a:p>
        </p:txBody>
      </p:sp>
      <p:sp>
        <p:nvSpPr>
          <p:cNvPr id="4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drážky">
    <p:spTree>
      <p:nvGrpSpPr>
        <p:cNvPr id="1" name=""/>
        <p:cNvGrpSpPr/>
        <p:nvPr/>
      </p:nvGrpSpPr>
      <p:grpSpPr>
        <a:xfrm>
          <a:off x="0" y="0"/>
          <a:ext cx="0" cy="0"/>
          <a:chOff x="0" y="0"/>
          <a:chExt cx="0" cy="0"/>
        </a:xfrm>
      </p:grpSpPr>
      <p:sp>
        <p:nvSpPr>
          <p:cNvPr id="52" name="Text úrovně 1…"/>
          <p:cNvSpPr txBox="1">
            <a:spLocks noGrp="1"/>
          </p:cNvSpPr>
          <p:nvPr>
            <p:ph type="body" idx="1" hasCustomPrompt="1"/>
          </p:nvPr>
        </p:nvSpPr>
        <p:spPr>
          <a:prstGeom prst="rect">
            <a:avLst/>
          </a:prstGeom>
        </p:spPr>
        <p:txBody>
          <a:bodyPr/>
          <a:lstStyle/>
          <a:p>
            <a:r>
              <a:t>Text s odrážkami na snímku</a:t>
            </a:r>
          </a:p>
          <a:p>
            <a:pPr lvl="1"/>
            <a:endParaRPr/>
          </a:p>
          <a:p>
            <a:pPr lvl="2"/>
            <a:endParaRPr/>
          </a:p>
          <a:p>
            <a:pPr lvl="3"/>
            <a:endParaRPr/>
          </a:p>
          <a:p>
            <a:pPr lvl="4"/>
            <a:endParaRPr/>
          </a:p>
        </p:txBody>
      </p:sp>
      <p:sp>
        <p:nvSpPr>
          <p:cNvPr id="53"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Název, odrážky, fotka">
    <p:spTree>
      <p:nvGrpSpPr>
        <p:cNvPr id="1" name=""/>
        <p:cNvGrpSpPr/>
        <p:nvPr/>
      </p:nvGrpSpPr>
      <p:grpSpPr>
        <a:xfrm>
          <a:off x="0" y="0"/>
          <a:ext cx="0" cy="0"/>
          <a:chOff x="0" y="0"/>
          <a:chExt cx="0" cy="0"/>
        </a:xfrm>
      </p:grpSpPr>
      <p:sp>
        <p:nvSpPr>
          <p:cNvPr id="60" name="Text úrovně 1…"/>
          <p:cNvSpPr txBox="1">
            <a:spLocks noGrp="1"/>
          </p:cNvSpPr>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Podtitul snímku</a:t>
            </a:r>
          </a:p>
          <a:p>
            <a:pPr lvl="1"/>
            <a:endParaRPr/>
          </a:p>
          <a:p>
            <a:pPr lvl="2"/>
            <a:endParaRPr/>
          </a:p>
          <a:p>
            <a:pPr lvl="3"/>
            <a:endParaRPr/>
          </a:p>
          <a:p>
            <a:pPr lvl="4"/>
            <a:endParaRPr/>
          </a:p>
        </p:txBody>
      </p:sp>
      <p:sp>
        <p:nvSpPr>
          <p:cNvPr id="61" name="Text úrovně 1…"/>
          <p:cNvSpPr txBox="1">
            <a:spLocks noGrp="1"/>
          </p:cNvSpPr>
          <p:nvPr>
            <p:ph type="body" sz="half" idx="21" hasCustomPrompt="1"/>
          </p:nvPr>
        </p:nvSpPr>
        <p:spPr>
          <a:xfrm>
            <a:off x="1206500" y="4248503"/>
            <a:ext cx="9779000" cy="8256631"/>
          </a:xfrm>
          <a:prstGeom prst="rect">
            <a:avLst/>
          </a:prstGeom>
        </p:spPr>
        <p:txBody>
          <a:bodyPr numCol="1" spcCol="38100"/>
          <a:lstStyle/>
          <a:p>
            <a:r>
              <a:t>Text s odrážkami na snímku</a:t>
            </a:r>
          </a:p>
        </p:txBody>
      </p:sp>
      <p:sp>
        <p:nvSpPr>
          <p:cNvPr id="62" name="660384004_1290x1720.jpg"/>
          <p:cNvSpPr>
            <a:spLocks noGrp="1"/>
          </p:cNvSpPr>
          <p:nvPr>
            <p:ph type="pic" idx="22"/>
          </p:nvPr>
        </p:nvSpPr>
        <p:spPr>
          <a:xfrm>
            <a:off x="12192000" y="-407266"/>
            <a:ext cx="10916874" cy="14555833"/>
          </a:xfrm>
          <a:prstGeom prst="rect">
            <a:avLst/>
          </a:prstGeom>
        </p:spPr>
        <p:txBody>
          <a:bodyPr lIns="91439" tIns="45719" rIns="91439" bIns="45719" numCol="1" spcCol="38100">
            <a:noAutofit/>
          </a:bodyPr>
          <a:lstStyle/>
          <a:p>
            <a:endParaRPr/>
          </a:p>
        </p:txBody>
      </p:sp>
      <p:sp>
        <p:nvSpPr>
          <p:cNvPr id="63" name="Název snímku"/>
          <p:cNvSpPr txBox="1">
            <a:spLocks noGrp="1"/>
          </p:cNvSpPr>
          <p:nvPr>
            <p:ph type="title" hasCustomPrompt="1"/>
          </p:nvPr>
        </p:nvSpPr>
        <p:spPr>
          <a:xfrm>
            <a:off x="1206500" y="1079500"/>
            <a:ext cx="9779000" cy="1435100"/>
          </a:xfrm>
          <a:prstGeom prst="rect">
            <a:avLst/>
          </a:prstGeom>
        </p:spPr>
        <p:txBody>
          <a:bodyPr/>
          <a:lstStyle/>
          <a:p>
            <a:r>
              <a:t>Název snímku</a:t>
            </a:r>
          </a:p>
        </p:txBody>
      </p:sp>
      <p:sp>
        <p:nvSpPr>
          <p:cNvPr id="64"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Oddíl">
    <p:spTree>
      <p:nvGrpSpPr>
        <p:cNvPr id="1" name=""/>
        <p:cNvGrpSpPr/>
        <p:nvPr/>
      </p:nvGrpSpPr>
      <p:grpSpPr>
        <a:xfrm>
          <a:off x="0" y="0"/>
          <a:ext cx="0" cy="0"/>
          <a:chOff x="0" y="0"/>
          <a:chExt cx="0" cy="0"/>
        </a:xfrm>
      </p:grpSpPr>
      <p:sp>
        <p:nvSpPr>
          <p:cNvPr id="71" name="Název oddílu"/>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Název oddílu</a:t>
            </a:r>
          </a:p>
        </p:txBody>
      </p:sp>
      <p:sp>
        <p:nvSpPr>
          <p:cNvPr id="72" name="Číslo snímku"/>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Jen název">
    <p:spTree>
      <p:nvGrpSpPr>
        <p:cNvPr id="1" name=""/>
        <p:cNvGrpSpPr/>
        <p:nvPr/>
      </p:nvGrpSpPr>
      <p:grpSpPr>
        <a:xfrm>
          <a:off x="0" y="0"/>
          <a:ext cx="0" cy="0"/>
          <a:chOff x="0" y="0"/>
          <a:chExt cx="0" cy="0"/>
        </a:xfrm>
      </p:grpSpPr>
      <p:sp>
        <p:nvSpPr>
          <p:cNvPr id="79" name="Název snímku"/>
          <p:cNvSpPr txBox="1">
            <a:spLocks noGrp="1"/>
          </p:cNvSpPr>
          <p:nvPr>
            <p:ph type="title" hasCustomPrompt="1"/>
          </p:nvPr>
        </p:nvSpPr>
        <p:spPr>
          <a:xfrm>
            <a:off x="1206500" y="1079500"/>
            <a:ext cx="21971000" cy="1434950"/>
          </a:xfrm>
          <a:prstGeom prst="rect">
            <a:avLst/>
          </a:prstGeom>
        </p:spPr>
        <p:txBody>
          <a:bodyPr/>
          <a:lstStyle/>
          <a:p>
            <a:r>
              <a:t>Název snímku</a:t>
            </a:r>
          </a:p>
        </p:txBody>
      </p:sp>
      <p:sp>
        <p:nvSpPr>
          <p:cNvPr id="80" name="Text úrovně 1…"/>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Podtitul snímku</a:t>
            </a:r>
          </a:p>
          <a:p>
            <a:pPr lvl="1"/>
            <a:endParaRPr/>
          </a:p>
          <a:p>
            <a:pPr lvl="2"/>
            <a:endParaRPr/>
          </a:p>
          <a:p>
            <a:pPr lvl="3"/>
            <a:endParaRPr/>
          </a:p>
          <a:p>
            <a:pPr lvl="4"/>
            <a:endParaRPr/>
          </a:p>
        </p:txBody>
      </p:sp>
      <p:sp>
        <p:nvSpPr>
          <p:cNvPr id="81"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rogram">
    <p:spTree>
      <p:nvGrpSpPr>
        <p:cNvPr id="1" name=""/>
        <p:cNvGrpSpPr/>
        <p:nvPr/>
      </p:nvGrpSpPr>
      <p:grpSpPr>
        <a:xfrm>
          <a:off x="0" y="0"/>
          <a:ext cx="0" cy="0"/>
          <a:chOff x="0" y="0"/>
          <a:chExt cx="0" cy="0"/>
        </a:xfrm>
      </p:grpSpPr>
      <p:sp>
        <p:nvSpPr>
          <p:cNvPr id="88" name="Název programu"/>
          <p:cNvSpPr txBox="1">
            <a:spLocks noGrp="1"/>
          </p:cNvSpPr>
          <p:nvPr>
            <p:ph type="title" hasCustomPrompt="1"/>
          </p:nvPr>
        </p:nvSpPr>
        <p:spPr>
          <a:xfrm>
            <a:off x="1206500" y="1079500"/>
            <a:ext cx="21971000" cy="1435100"/>
          </a:xfrm>
          <a:prstGeom prst="rect">
            <a:avLst/>
          </a:prstGeom>
        </p:spPr>
        <p:txBody>
          <a:bodyPr/>
          <a:lstStyle/>
          <a:p>
            <a:r>
              <a:t>Název programu</a:t>
            </a:r>
          </a:p>
        </p:txBody>
      </p:sp>
      <p:sp>
        <p:nvSpPr>
          <p:cNvPr id="89" name="Text úrovně 1…"/>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Program – podtitul</a:t>
            </a:r>
          </a:p>
          <a:p>
            <a:pPr lvl="1"/>
            <a:endParaRPr/>
          </a:p>
          <a:p>
            <a:pPr lvl="2"/>
            <a:endParaRPr/>
          </a:p>
          <a:p>
            <a:pPr lvl="3"/>
            <a:endParaRPr/>
          </a:p>
          <a:p>
            <a:pPr lvl="4"/>
            <a:endParaRPr/>
          </a:p>
        </p:txBody>
      </p:sp>
      <p:sp>
        <p:nvSpPr>
          <p:cNvPr id="90" name="Text úrovně 1…"/>
          <p:cNvSpPr txBox="1">
            <a:spLocks noGrp="1"/>
          </p:cNvSpPr>
          <p:nvPr>
            <p:ph type="body" idx="21" hasCustomPrompt="1"/>
          </p:nvPr>
        </p:nvSpPr>
        <p:spPr>
          <a:xfrm>
            <a:off x="1206500" y="4248503"/>
            <a:ext cx="21971000" cy="8256014"/>
          </a:xfrm>
          <a:prstGeom prst="rect">
            <a:avLst/>
          </a:prstGeom>
        </p:spPr>
        <p:txBody>
          <a:bodyPr numCol="1" spcCol="38100"/>
          <a:lstStyle>
            <a:lvl1pPr marL="0" indent="0" defTabSz="825500">
              <a:lnSpc>
                <a:spcPct val="100000"/>
              </a:lnSpc>
              <a:spcBef>
                <a:spcPts val="1800"/>
              </a:spcBef>
              <a:buSzTx/>
              <a:buNone/>
              <a:defRPr sz="5500" spc="-99"/>
            </a:lvl1pPr>
          </a:lstStyle>
          <a:p>
            <a:r>
              <a:t>Body programu</a:t>
            </a:r>
          </a:p>
        </p:txBody>
      </p:sp>
      <p:sp>
        <p:nvSpPr>
          <p:cNvPr id="91"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úrovně 1…"/>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Text s odrážkami na snímku</a:t>
            </a:r>
          </a:p>
          <a:p>
            <a:pPr lvl="1"/>
            <a:endParaRPr/>
          </a:p>
          <a:p>
            <a:pPr lvl="2"/>
            <a:endParaRPr/>
          </a:p>
          <a:p>
            <a:pPr lvl="3"/>
            <a:endParaRPr/>
          </a:p>
          <a:p>
            <a:pPr lvl="4"/>
            <a:endParaRPr/>
          </a:p>
        </p:txBody>
      </p:sp>
      <p:sp>
        <p:nvSpPr>
          <p:cNvPr id="3" name="Text názvu"/>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 názvu</a:t>
            </a:r>
          </a:p>
        </p:txBody>
      </p:sp>
      <p:sp>
        <p:nvSpPr>
          <p:cNvPr id="4" name="Číslo snímku"/>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Mgr. Veronika Pišová, 21.9. 2021"/>
          <p:cNvSpPr txBox="1">
            <a:spLocks noGrp="1"/>
          </p:cNvSpPr>
          <p:nvPr>
            <p:ph type="body" sz="quarter" idx="1"/>
          </p:nvPr>
        </p:nvSpPr>
        <p:spPr>
          <a:xfrm>
            <a:off x="14853531" y="12281955"/>
            <a:ext cx="9667245" cy="1223227"/>
          </a:xfrm>
          <a:prstGeom prst="rect">
            <a:avLst/>
          </a:prstGeom>
        </p:spPr>
        <p:txBody>
          <a:bodyPr lIns="45718" tIns="45718" rIns="45718" bIns="45718" numCol="1" spcCol="38100" anchor="t">
            <a:normAutofit/>
          </a:bodyPr>
          <a:lstStyle>
            <a:lvl1pPr>
              <a:defRPr sz="4400">
                <a:solidFill>
                  <a:srgbClr val="004D80"/>
                </a:solidFill>
              </a:defRPr>
            </a:lvl1pPr>
          </a:lstStyle>
          <a:p>
            <a:r>
              <a:rPr lang="cs-CZ" dirty="0"/>
              <a:t>Doc. MUDr. Lidmila Hamplová, PhD.</a:t>
            </a:r>
            <a:endParaRPr dirty="0"/>
          </a:p>
        </p:txBody>
      </p:sp>
      <p:sp>
        <p:nvSpPr>
          <p:cNvPr id="152" name="Podpora zdraví a zdravotní gramotnost"/>
          <p:cNvSpPr txBox="1">
            <a:spLocks noGrp="1"/>
          </p:cNvSpPr>
          <p:nvPr>
            <p:ph type="title"/>
          </p:nvPr>
        </p:nvSpPr>
        <p:spPr>
          <a:xfrm>
            <a:off x="1206497" y="886831"/>
            <a:ext cx="21971006" cy="3724638"/>
          </a:xfrm>
          <a:prstGeom prst="rect">
            <a:avLst/>
          </a:prstGeom>
        </p:spPr>
        <p:txBody>
          <a:bodyPr/>
          <a:lstStyle>
            <a:lvl1pPr algn="ctr">
              <a:defRPr spc="-300">
                <a:solidFill>
                  <a:schemeClr val="accent5"/>
                </a:solidFill>
              </a:defRPr>
            </a:lvl1pPr>
          </a:lstStyle>
          <a:p>
            <a:r>
              <a:rPr lang="cs-CZ" dirty="0">
                <a:solidFill>
                  <a:srgbClr val="FF0000"/>
                </a:solidFill>
              </a:rPr>
              <a:t>HCAI </a:t>
            </a:r>
            <a:r>
              <a:rPr lang="cs-CZ" dirty="0" err="1">
                <a:solidFill>
                  <a:srgbClr val="FF0000"/>
                </a:solidFill>
              </a:rPr>
              <a:t>Healthcare</a:t>
            </a:r>
            <a:r>
              <a:rPr lang="cs-CZ" dirty="0">
                <a:solidFill>
                  <a:srgbClr val="FF0000"/>
                </a:solidFill>
              </a:rPr>
              <a:t> </a:t>
            </a:r>
            <a:r>
              <a:rPr lang="cs-CZ" dirty="0" err="1">
                <a:solidFill>
                  <a:srgbClr val="FF0000"/>
                </a:solidFill>
              </a:rPr>
              <a:t>Associated</a:t>
            </a:r>
            <a:r>
              <a:rPr lang="cs-CZ" dirty="0">
                <a:solidFill>
                  <a:srgbClr val="FF0000"/>
                </a:solidFill>
              </a:rPr>
              <a:t> </a:t>
            </a:r>
            <a:r>
              <a:rPr lang="cs-CZ" dirty="0" err="1">
                <a:solidFill>
                  <a:srgbClr val="FF0000"/>
                </a:solidFill>
              </a:rPr>
              <a:t>Infections</a:t>
            </a:r>
            <a:endParaRPr lang="cs-CZ" dirty="0">
              <a:solidFill>
                <a:srgbClr val="FF0000"/>
              </a:solidFill>
            </a:endParaRPr>
          </a:p>
        </p:txBody>
      </p:sp>
      <p:pic>
        <p:nvPicPr>
          <p:cNvPr id="2" name="Obrázek 2" descr="Obsah obrázku text&#10;&#10;Popis se vygeneroval automaticky.">
            <a:extLst>
              <a:ext uri="{FF2B5EF4-FFF2-40B4-BE49-F238E27FC236}">
                <a16:creationId xmlns:a16="http://schemas.microsoft.com/office/drawing/2014/main" id="{CB800CD0-21CD-41D3-BD9C-4E65EED1F555}"/>
              </a:ext>
            </a:extLst>
          </p:cNvPr>
          <p:cNvPicPr>
            <a:picLocks noChangeAspect="1"/>
          </p:cNvPicPr>
          <p:nvPr/>
        </p:nvPicPr>
        <p:blipFill>
          <a:blip r:embed="rId2"/>
          <a:stretch>
            <a:fillRect/>
          </a:stretch>
        </p:blipFill>
        <p:spPr>
          <a:xfrm>
            <a:off x="1202976" y="6727402"/>
            <a:ext cx="7426036" cy="5587711"/>
          </a:xfrm>
          <a:prstGeom prst="rect">
            <a:avLst/>
          </a:prstGeom>
        </p:spPr>
      </p:pic>
      <p:pic>
        <p:nvPicPr>
          <p:cNvPr id="3" name="Obrázek 3">
            <a:extLst>
              <a:ext uri="{FF2B5EF4-FFF2-40B4-BE49-F238E27FC236}">
                <a16:creationId xmlns:a16="http://schemas.microsoft.com/office/drawing/2014/main" id="{288F9ED0-5ABD-4E3A-B8B2-3A9A787F3A83}"/>
              </a:ext>
            </a:extLst>
          </p:cNvPr>
          <p:cNvPicPr>
            <a:picLocks noChangeAspect="1"/>
          </p:cNvPicPr>
          <p:nvPr/>
        </p:nvPicPr>
        <p:blipFill>
          <a:blip r:embed="rId3"/>
          <a:stretch>
            <a:fillRect/>
          </a:stretch>
        </p:blipFill>
        <p:spPr>
          <a:xfrm>
            <a:off x="10938812" y="7598915"/>
            <a:ext cx="4557279" cy="4527838"/>
          </a:xfrm>
          <a:prstGeom prst="rect">
            <a:avLst/>
          </a:prstGeom>
        </p:spPr>
      </p:pic>
      <p:pic>
        <p:nvPicPr>
          <p:cNvPr id="4" name="Obrázek 4" descr="Obsah obrázku text, osoba&#10;&#10;Popis se vygeneroval automaticky.">
            <a:extLst>
              <a:ext uri="{FF2B5EF4-FFF2-40B4-BE49-F238E27FC236}">
                <a16:creationId xmlns:a16="http://schemas.microsoft.com/office/drawing/2014/main" id="{13792192-8AC6-4C57-8DA3-547B5D5530C0}"/>
              </a:ext>
            </a:extLst>
          </p:cNvPr>
          <p:cNvPicPr>
            <a:picLocks noChangeAspect="1"/>
          </p:cNvPicPr>
          <p:nvPr/>
        </p:nvPicPr>
        <p:blipFill>
          <a:blip r:embed="rId4"/>
          <a:stretch>
            <a:fillRect/>
          </a:stretch>
        </p:blipFill>
        <p:spPr>
          <a:xfrm>
            <a:off x="17584942" y="5651237"/>
            <a:ext cx="3965862" cy="5223162"/>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51A17E-8766-4411-B0C2-2BE37780ED42}"/>
              </a:ext>
            </a:extLst>
          </p:cNvPr>
          <p:cNvSpPr>
            <a:spLocks noGrp="1"/>
          </p:cNvSpPr>
          <p:nvPr>
            <p:ph type="title"/>
          </p:nvPr>
        </p:nvSpPr>
        <p:spPr/>
        <p:txBody>
          <a:bodyPr lIns="50800" tIns="50800" rIns="50800" bIns="50800" anchor="t">
            <a:normAutofit/>
          </a:bodyPr>
          <a:lstStyle/>
          <a:p>
            <a:pPr algn="ctr"/>
            <a:r>
              <a:rPr lang="cs-CZ">
                <a:solidFill>
                  <a:srgbClr val="FF0000"/>
                </a:solidFill>
                <a:ea typeface="+mn-lt"/>
                <a:cs typeface="+mn-lt"/>
              </a:rPr>
              <a:t>HCAI</a:t>
            </a:r>
            <a:endParaRPr lang="cs-CZ" b="0">
              <a:ea typeface="+mn-lt"/>
              <a:cs typeface="+mn-lt"/>
            </a:endParaRPr>
          </a:p>
          <a:p>
            <a:endParaRPr lang="cs-CZ" dirty="0"/>
          </a:p>
        </p:txBody>
      </p:sp>
      <p:sp>
        <p:nvSpPr>
          <p:cNvPr id="4" name="Zástupný text 3">
            <a:extLst>
              <a:ext uri="{FF2B5EF4-FFF2-40B4-BE49-F238E27FC236}">
                <a16:creationId xmlns:a16="http://schemas.microsoft.com/office/drawing/2014/main" id="{9A3A7AFE-EFDE-4197-AE4C-8AF5065A4DC7}"/>
              </a:ext>
            </a:extLst>
          </p:cNvPr>
          <p:cNvSpPr>
            <a:spLocks noGrp="1"/>
          </p:cNvSpPr>
          <p:nvPr>
            <p:ph type="body" idx="21"/>
          </p:nvPr>
        </p:nvSpPr>
        <p:spPr>
          <a:xfrm>
            <a:off x="1206500" y="2637913"/>
            <a:ext cx="21971000" cy="10490058"/>
          </a:xfrm>
        </p:spPr>
        <p:txBody>
          <a:bodyPr lIns="50800" tIns="50800" rIns="50800" bIns="50800" numCol="1" spcCol="38100" anchor="t">
            <a:normAutofit/>
          </a:bodyPr>
          <a:lstStyle/>
          <a:p>
            <a:r>
              <a:rPr lang="cs-CZ" dirty="0">
                <a:ea typeface="+mn-lt"/>
                <a:cs typeface="+mn-lt"/>
              </a:rPr>
              <a:t>definice zvláštních případů u novorozenců </a:t>
            </a:r>
          </a:p>
          <a:p>
            <a:r>
              <a:rPr lang="cs-CZ" dirty="0">
                <a:ea typeface="+mn-lt"/>
                <a:cs typeface="+mn-lt"/>
              </a:rPr>
              <a:t> zánět plic </a:t>
            </a:r>
            <a:endParaRPr lang="en-US" dirty="0">
              <a:ea typeface="+mn-lt"/>
              <a:cs typeface="+mn-lt"/>
            </a:endParaRPr>
          </a:p>
          <a:p>
            <a:r>
              <a:rPr lang="cs-CZ" dirty="0">
                <a:ea typeface="+mn-lt"/>
                <a:cs typeface="+mn-lt"/>
              </a:rPr>
              <a:t> infekce reprodukčních orgánů </a:t>
            </a:r>
          </a:p>
          <a:p>
            <a:r>
              <a:rPr lang="cs-CZ" dirty="0">
                <a:ea typeface="+mn-lt"/>
                <a:cs typeface="+mn-lt"/>
              </a:rPr>
              <a:t> infekce v místě chirurgického výkonu </a:t>
            </a:r>
            <a:endParaRPr lang="en-US" dirty="0">
              <a:ea typeface="+mn-lt"/>
              <a:cs typeface="+mn-lt"/>
            </a:endParaRPr>
          </a:p>
          <a:p>
            <a:r>
              <a:rPr lang="cs-CZ" dirty="0">
                <a:ea typeface="+mn-lt"/>
                <a:cs typeface="+mn-lt"/>
              </a:rPr>
              <a:t> kožní infekce a infekce měkkých tkání</a:t>
            </a:r>
            <a:endParaRPr lang="en-US" dirty="0">
              <a:ea typeface="+mn-lt"/>
              <a:cs typeface="+mn-lt"/>
            </a:endParaRPr>
          </a:p>
          <a:p>
            <a:r>
              <a:rPr lang="cs-CZ" dirty="0">
                <a:ea typeface="+mn-lt"/>
                <a:cs typeface="+mn-lt"/>
              </a:rPr>
              <a:t> systémová infekce </a:t>
            </a:r>
          </a:p>
          <a:p>
            <a:r>
              <a:rPr lang="cs-CZ" dirty="0">
                <a:ea typeface="+mn-lt"/>
                <a:cs typeface="+mn-lt"/>
              </a:rPr>
              <a:t> infekce močových cest . </a:t>
            </a:r>
            <a:endParaRPr lang="en-US" dirty="0">
              <a:ea typeface="+mn-lt"/>
              <a:cs typeface="+mn-lt"/>
            </a:endParaRPr>
          </a:p>
          <a:p>
            <a:r>
              <a:rPr lang="cs-CZ" b="1" dirty="0">
                <a:solidFill>
                  <a:srgbClr val="FF0000"/>
                </a:solidFill>
                <a:ea typeface="+mn-lt"/>
                <a:cs typeface="+mn-lt"/>
              </a:rPr>
              <a:t>Hlavními typy HCAI jsou infekce močových cest, pneumonie, infekce v místě chirurgického výkonu a infekce související s katétrem.</a:t>
            </a:r>
          </a:p>
          <a:p>
            <a:endParaRPr lang="cs-CZ" b="1" dirty="0">
              <a:solidFill>
                <a:srgbClr val="FF0000"/>
              </a:solidFill>
            </a:endParaRPr>
          </a:p>
        </p:txBody>
      </p:sp>
    </p:spTree>
    <p:extLst>
      <p:ext uri="{BB962C8B-B14F-4D97-AF65-F5344CB8AC3E}">
        <p14:creationId xmlns:p14="http://schemas.microsoft.com/office/powerpoint/2010/main" val="90366187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8CCEF3-FC78-4E94-9DD5-01933D9F1588}"/>
              </a:ext>
            </a:extLst>
          </p:cNvPr>
          <p:cNvSpPr>
            <a:spLocks noGrp="1"/>
          </p:cNvSpPr>
          <p:nvPr>
            <p:ph type="title"/>
          </p:nvPr>
        </p:nvSpPr>
        <p:spPr/>
        <p:txBody>
          <a:bodyPr lIns="50800" tIns="50800" rIns="50800" bIns="50800" anchor="t">
            <a:normAutofit/>
          </a:bodyPr>
          <a:lstStyle/>
          <a:p>
            <a:pPr algn="ctr"/>
            <a:r>
              <a:rPr lang="cs-CZ">
                <a:solidFill>
                  <a:srgbClr val="FF0000"/>
                </a:solidFill>
              </a:rPr>
              <a:t>HCAI</a:t>
            </a:r>
            <a:endParaRPr lang="cs-CZ"/>
          </a:p>
        </p:txBody>
      </p:sp>
      <p:sp>
        <p:nvSpPr>
          <p:cNvPr id="4" name="Zástupný text 3">
            <a:extLst>
              <a:ext uri="{FF2B5EF4-FFF2-40B4-BE49-F238E27FC236}">
                <a16:creationId xmlns:a16="http://schemas.microsoft.com/office/drawing/2014/main" id="{5E5A6261-1FA9-41EE-BC91-3993811FA7D4}"/>
              </a:ext>
            </a:extLst>
          </p:cNvPr>
          <p:cNvSpPr>
            <a:spLocks noGrp="1"/>
          </p:cNvSpPr>
          <p:nvPr>
            <p:ph type="body" idx="21"/>
          </p:nvPr>
        </p:nvSpPr>
        <p:spPr>
          <a:xfrm>
            <a:off x="1206500" y="2672549"/>
            <a:ext cx="21971000" cy="9831968"/>
          </a:xfrm>
        </p:spPr>
        <p:txBody>
          <a:bodyPr lIns="50800" tIns="50800" rIns="50800" bIns="50800" numCol="1" spcCol="38100" anchor="t">
            <a:normAutofit/>
          </a:bodyPr>
          <a:lstStyle/>
          <a:p>
            <a:endParaRPr lang="cs-CZ" dirty="0">
              <a:ea typeface="+mn-lt"/>
              <a:cs typeface="+mn-lt"/>
            </a:endParaRPr>
          </a:p>
          <a:p>
            <a:pPr marL="0" indent="0">
              <a:buNone/>
            </a:pPr>
            <a:r>
              <a:rPr lang="cs-CZ">
                <a:ea typeface="+mn-lt"/>
                <a:cs typeface="+mn-lt"/>
              </a:rPr>
              <a:t>Vznik HCAI je ovlivněn mikroorganismy a vnímavým jedincem. Původci těchto infekcí jsou často rezistentní až multirezistentní infekční agens a jsou součástí nemocničního prostředí. Vlivem kolonizace a cirkulace v nemocničních úodmínkách jsou odlišné od komunitních agens. Zejména se jedná o jejich rezistenci na antibiotika, chemoterapeutika či používané dezinfekční prostředky.</a:t>
            </a:r>
            <a:endParaRPr lang="cs-CZ"/>
          </a:p>
          <a:p>
            <a:pPr marL="0" indent="0">
              <a:buNone/>
            </a:pPr>
            <a:r>
              <a:rPr lang="cs-CZ">
                <a:ea typeface="+mn-lt"/>
                <a:cs typeface="+mn-lt"/>
              </a:rPr>
              <a:t>Pacienti, jakožto specifičtí hostitelé, jsou ohroženou skupinou, jelikož podstupují řadu invazivních diagnostických i terapeutických výkonů či zákroků a obvykle jsou polymorbidní. </a:t>
            </a:r>
          </a:p>
          <a:p>
            <a:pPr marL="0" indent="0">
              <a:buNone/>
            </a:pPr>
            <a:r>
              <a:rPr lang="cs-CZ">
                <a:ea typeface="+mn-lt"/>
                <a:cs typeface="+mn-lt"/>
              </a:rPr>
              <a:t>Na vzniku HCAI se mohou podílet bakterie, viry, fungy, paraziti či priony a mezi původce mohou také patřit protozoa.</a:t>
            </a:r>
            <a:endParaRPr lang="cs-CZ"/>
          </a:p>
        </p:txBody>
      </p:sp>
    </p:spTree>
    <p:extLst>
      <p:ext uri="{BB962C8B-B14F-4D97-AF65-F5344CB8AC3E}">
        <p14:creationId xmlns:p14="http://schemas.microsoft.com/office/powerpoint/2010/main" val="22294391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F752B5-A7BE-4D5E-B56B-416A77C2FEED}"/>
              </a:ext>
            </a:extLst>
          </p:cNvPr>
          <p:cNvSpPr>
            <a:spLocks noGrp="1"/>
          </p:cNvSpPr>
          <p:nvPr>
            <p:ph type="title"/>
          </p:nvPr>
        </p:nvSpPr>
        <p:spPr/>
        <p:txBody>
          <a:bodyPr lIns="50800" tIns="50800" rIns="50800" bIns="50800" anchor="t">
            <a:normAutofit/>
          </a:bodyPr>
          <a:lstStyle/>
          <a:p>
            <a:pPr algn="ctr"/>
            <a:r>
              <a:rPr lang="cs-CZ">
                <a:solidFill>
                  <a:srgbClr val="FF0000"/>
                </a:solidFill>
              </a:rPr>
              <a:t>HCAI</a:t>
            </a:r>
            <a:endParaRPr lang="cs-CZ"/>
          </a:p>
        </p:txBody>
      </p:sp>
      <p:sp>
        <p:nvSpPr>
          <p:cNvPr id="4" name="Zástupný text 3">
            <a:extLst>
              <a:ext uri="{FF2B5EF4-FFF2-40B4-BE49-F238E27FC236}">
                <a16:creationId xmlns:a16="http://schemas.microsoft.com/office/drawing/2014/main" id="{730FCEFC-DB16-4E91-9C2B-E478AD0569E1}"/>
              </a:ext>
            </a:extLst>
          </p:cNvPr>
          <p:cNvSpPr>
            <a:spLocks noGrp="1"/>
          </p:cNvSpPr>
          <p:nvPr>
            <p:ph type="body" idx="21"/>
          </p:nvPr>
        </p:nvSpPr>
        <p:spPr>
          <a:xfrm>
            <a:off x="1206500" y="3088185"/>
            <a:ext cx="21971000" cy="9416332"/>
          </a:xfrm>
        </p:spPr>
        <p:txBody>
          <a:bodyPr lIns="50800" tIns="50800" rIns="50800" bIns="50800" numCol="1" spcCol="38100" anchor="t">
            <a:normAutofit/>
          </a:bodyPr>
          <a:lstStyle/>
          <a:p>
            <a:pPr marL="0" indent="0">
              <a:buNone/>
            </a:pPr>
            <a:r>
              <a:rPr lang="cs-CZ">
                <a:ea typeface="+mn-lt"/>
                <a:cs typeface="+mn-lt"/>
              </a:rPr>
              <a:t>Pro nejčastější bakteriální původce infekcí spojených se zdravotní péčí lze použít označení </a:t>
            </a:r>
            <a:r>
              <a:rPr lang="cs-CZ">
                <a:solidFill>
                  <a:srgbClr val="FF0000"/>
                </a:solidFill>
                <a:ea typeface="+mn-lt"/>
                <a:cs typeface="+mn-lt"/>
              </a:rPr>
              <a:t>ESCAPE,</a:t>
            </a:r>
            <a:r>
              <a:rPr lang="cs-CZ">
                <a:ea typeface="+mn-lt"/>
                <a:cs typeface="+mn-lt"/>
              </a:rPr>
              <a:t> kdy mezi patogenní bakterie patří </a:t>
            </a:r>
            <a:r>
              <a:rPr lang="cs-CZ">
                <a:solidFill>
                  <a:srgbClr val="FF0000"/>
                </a:solidFill>
                <a:ea typeface="+mn-lt"/>
                <a:cs typeface="+mn-lt"/>
              </a:rPr>
              <a:t>E</a:t>
            </a:r>
            <a:r>
              <a:rPr lang="cs-CZ">
                <a:ea typeface="+mn-lt"/>
                <a:cs typeface="+mn-lt"/>
              </a:rPr>
              <a:t>nterococcus faecium, </a:t>
            </a:r>
            <a:r>
              <a:rPr lang="cs-CZ">
                <a:solidFill>
                  <a:srgbClr val="FF0000"/>
                </a:solidFill>
                <a:ea typeface="+mn-lt"/>
                <a:cs typeface="+mn-lt"/>
              </a:rPr>
              <a:t>S</a:t>
            </a:r>
            <a:r>
              <a:rPr lang="cs-CZ">
                <a:ea typeface="+mn-lt"/>
                <a:cs typeface="+mn-lt"/>
              </a:rPr>
              <a:t>taphylococcus aureus, </a:t>
            </a:r>
            <a:r>
              <a:rPr lang="cs-CZ">
                <a:solidFill>
                  <a:srgbClr val="FF0000"/>
                </a:solidFill>
                <a:ea typeface="+mn-lt"/>
                <a:cs typeface="+mn-lt"/>
              </a:rPr>
              <a:t>C</a:t>
            </a:r>
            <a:r>
              <a:rPr lang="cs-CZ">
                <a:ea typeface="+mn-lt"/>
                <a:cs typeface="+mn-lt"/>
              </a:rPr>
              <a:t>lostridium difficile, </a:t>
            </a:r>
            <a:r>
              <a:rPr lang="cs-CZ">
                <a:solidFill>
                  <a:srgbClr val="FF0000"/>
                </a:solidFill>
                <a:ea typeface="+mn-lt"/>
                <a:cs typeface="+mn-lt"/>
              </a:rPr>
              <a:t>A</a:t>
            </a:r>
            <a:r>
              <a:rPr lang="cs-CZ">
                <a:ea typeface="+mn-lt"/>
                <a:cs typeface="+mn-lt"/>
              </a:rPr>
              <a:t>cinetobacter baumannii, </a:t>
            </a:r>
            <a:r>
              <a:rPr lang="cs-CZ">
                <a:solidFill>
                  <a:srgbClr val="FF0000"/>
                </a:solidFill>
                <a:ea typeface="+mn-lt"/>
                <a:cs typeface="+mn-lt"/>
              </a:rPr>
              <a:t>P</a:t>
            </a:r>
            <a:r>
              <a:rPr lang="cs-CZ">
                <a:ea typeface="+mn-lt"/>
                <a:cs typeface="+mn-lt"/>
              </a:rPr>
              <a:t>seudomonas aeruginosa a čeleď </a:t>
            </a:r>
            <a:r>
              <a:rPr lang="cs-CZ">
                <a:solidFill>
                  <a:srgbClr val="FF0000"/>
                </a:solidFill>
                <a:ea typeface="+mn-lt"/>
                <a:cs typeface="+mn-lt"/>
              </a:rPr>
              <a:t>E</a:t>
            </a:r>
            <a:r>
              <a:rPr lang="cs-CZ">
                <a:ea typeface="+mn-lt"/>
                <a:cs typeface="+mn-lt"/>
              </a:rPr>
              <a:t>nterobacteriaceae.</a:t>
            </a:r>
            <a:endParaRPr lang="cs-CZ"/>
          </a:p>
          <a:p>
            <a:r>
              <a:rPr lang="cs-CZ">
                <a:ea typeface="+mn-lt"/>
                <a:cs typeface="+mn-lt"/>
              </a:rPr>
              <a:t>Bakterie jsou oproti prvokům, houbám, virům či mykobakteriím původci HCAI přibližně v 90 %. </a:t>
            </a:r>
          </a:p>
          <a:p>
            <a:r>
              <a:rPr lang="cs-CZ">
                <a:ea typeface="+mn-lt"/>
                <a:cs typeface="+mn-lt"/>
              </a:rPr>
              <a:t>Pro agens vyvolávající infekce je nezbytné splnit některé z vlastností, a to infekční dávku, virulenci, invazivitu a patogenitu, dále  toxicitu, rezistenci a schopnost reprodukce mimo organismus. </a:t>
            </a:r>
            <a:endParaRPr lang="cs-CZ"/>
          </a:p>
        </p:txBody>
      </p:sp>
    </p:spTree>
    <p:extLst>
      <p:ext uri="{BB962C8B-B14F-4D97-AF65-F5344CB8AC3E}">
        <p14:creationId xmlns:p14="http://schemas.microsoft.com/office/powerpoint/2010/main" val="8347116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C4DB08-A00C-4328-8AA5-DB83E65893C8}"/>
              </a:ext>
            </a:extLst>
          </p:cNvPr>
          <p:cNvSpPr>
            <a:spLocks noGrp="1"/>
          </p:cNvSpPr>
          <p:nvPr>
            <p:ph type="title"/>
          </p:nvPr>
        </p:nvSpPr>
        <p:spPr/>
        <p:txBody>
          <a:bodyPr lIns="50800" tIns="50800" rIns="50800" bIns="50800" anchor="t">
            <a:normAutofit/>
          </a:bodyPr>
          <a:lstStyle/>
          <a:p>
            <a:pPr algn="ctr"/>
            <a:r>
              <a:rPr lang="cs-CZ">
                <a:solidFill>
                  <a:srgbClr val="FF0000"/>
                </a:solidFill>
              </a:rPr>
              <a:t>HCAI</a:t>
            </a:r>
            <a:endParaRPr lang="cs-CZ"/>
          </a:p>
        </p:txBody>
      </p:sp>
      <p:sp>
        <p:nvSpPr>
          <p:cNvPr id="4" name="Zástupný text 3">
            <a:extLst>
              <a:ext uri="{FF2B5EF4-FFF2-40B4-BE49-F238E27FC236}">
                <a16:creationId xmlns:a16="http://schemas.microsoft.com/office/drawing/2014/main" id="{BCAF2970-805C-466A-B570-6205E1608702}"/>
              </a:ext>
            </a:extLst>
          </p:cNvPr>
          <p:cNvSpPr>
            <a:spLocks noGrp="1"/>
          </p:cNvSpPr>
          <p:nvPr>
            <p:ph type="body" idx="21"/>
          </p:nvPr>
        </p:nvSpPr>
        <p:spPr/>
        <p:txBody>
          <a:bodyPr lIns="50800" tIns="50800" rIns="50800" bIns="50800" numCol="1" spcCol="38100" anchor="t">
            <a:normAutofit/>
          </a:bodyPr>
          <a:lstStyle/>
          <a:p>
            <a:r>
              <a:rPr lang="cs-CZ">
                <a:ea typeface="+mn-lt"/>
                <a:cs typeface="+mn-lt"/>
              </a:rPr>
              <a:t>Mezi bakteriální původce z rodu Staphylococcus patří zejména bakterie </a:t>
            </a:r>
            <a:r>
              <a:rPr lang="cs-CZ" i="1">
                <a:ea typeface="+mn-lt"/>
                <a:cs typeface="+mn-lt"/>
              </a:rPr>
              <a:t>Staphylococcus aureus</a:t>
            </a:r>
            <a:r>
              <a:rPr lang="cs-CZ">
                <a:ea typeface="+mn-lt"/>
                <a:cs typeface="+mn-lt"/>
              </a:rPr>
              <a:t>, methicilin rezistentní </a:t>
            </a:r>
            <a:r>
              <a:rPr lang="cs-CZ" i="1">
                <a:ea typeface="+mn-lt"/>
                <a:cs typeface="+mn-lt"/>
              </a:rPr>
              <a:t>Staphylococcus aureus</a:t>
            </a:r>
            <a:r>
              <a:rPr lang="cs-CZ">
                <a:ea typeface="+mn-lt"/>
                <a:cs typeface="+mn-lt"/>
              </a:rPr>
              <a:t>, dále koaguláza -negativní stafylokoky, především </a:t>
            </a:r>
            <a:r>
              <a:rPr lang="cs-CZ" i="1">
                <a:ea typeface="+mn-lt"/>
                <a:cs typeface="+mn-lt"/>
              </a:rPr>
              <a:t>Staphylococcus epidermidis,</a:t>
            </a:r>
            <a:r>
              <a:rPr lang="cs-CZ" dirty="0">
                <a:ea typeface="+mn-lt"/>
                <a:cs typeface="+mn-lt"/>
              </a:rPr>
              <a:t> </a:t>
            </a:r>
            <a:r>
              <a:rPr lang="cs-CZ" i="1">
                <a:ea typeface="+mn-lt"/>
                <a:cs typeface="+mn-lt"/>
              </a:rPr>
              <a:t>Staphylococcus haemolyticus</a:t>
            </a:r>
            <a:r>
              <a:rPr lang="cs-CZ">
                <a:ea typeface="+mn-lt"/>
                <a:cs typeface="+mn-lt"/>
              </a:rPr>
              <a:t> a další. </a:t>
            </a:r>
          </a:p>
          <a:p>
            <a:r>
              <a:rPr lang="cs-CZ" i="1">
                <a:ea typeface="+mn-lt"/>
                <a:cs typeface="+mn-lt"/>
              </a:rPr>
              <a:t>Staphylococcus aureus</a:t>
            </a:r>
            <a:r>
              <a:rPr lang="cs-CZ">
                <a:ea typeface="+mn-lt"/>
                <a:cs typeface="+mn-lt"/>
              </a:rPr>
              <a:t> může kolonizovat nosní průduchy a přibližně 20 % pacientů je jeho nosičem. Považuje se za jeden z nejdůležitějších patogenů způsobující tyto infekce u imunokompromitovaných jedinců. </a:t>
            </a:r>
            <a:r>
              <a:rPr lang="cs-CZ" i="1">
                <a:ea typeface="+mn-lt"/>
                <a:cs typeface="+mn-lt"/>
              </a:rPr>
              <a:t>Staphylococcus aureus</a:t>
            </a:r>
            <a:r>
              <a:rPr lang="cs-CZ">
                <a:ea typeface="+mn-lt"/>
                <a:cs typeface="+mn-lt"/>
              </a:rPr>
              <a:t> infikuje povrchové i hluboké tkáně. Přenos je velmi často způsoben kontaktem přes kůži prostřednictvím povrchů, např. klik dveří, ručníků či vodovodních baterií.</a:t>
            </a:r>
            <a:endParaRPr lang="cs-CZ"/>
          </a:p>
        </p:txBody>
      </p:sp>
    </p:spTree>
    <p:extLst>
      <p:ext uri="{BB962C8B-B14F-4D97-AF65-F5344CB8AC3E}">
        <p14:creationId xmlns:p14="http://schemas.microsoft.com/office/powerpoint/2010/main" val="259510397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D07CF4-88EF-4F7D-AD70-44FC46417656}"/>
              </a:ext>
            </a:extLst>
          </p:cNvPr>
          <p:cNvSpPr>
            <a:spLocks noGrp="1"/>
          </p:cNvSpPr>
          <p:nvPr>
            <p:ph type="title"/>
          </p:nvPr>
        </p:nvSpPr>
        <p:spPr>
          <a:xfrm>
            <a:off x="1656772" y="1079500"/>
            <a:ext cx="21520728" cy="1294619"/>
          </a:xfrm>
        </p:spPr>
        <p:txBody>
          <a:bodyPr lIns="50800" tIns="50800" rIns="50800" bIns="50800" anchor="t">
            <a:normAutofit/>
          </a:bodyPr>
          <a:lstStyle/>
          <a:p>
            <a:pPr algn="ctr"/>
            <a:r>
              <a:rPr lang="cs-CZ">
                <a:solidFill>
                  <a:srgbClr val="FF0000"/>
                </a:solidFill>
                <a:ea typeface="+mn-lt"/>
                <a:cs typeface="+mn-lt"/>
              </a:rPr>
              <a:t>HCAI</a:t>
            </a:r>
            <a:endParaRPr lang="cs-CZ" b="0">
              <a:ea typeface="+mn-lt"/>
              <a:cs typeface="+mn-lt"/>
            </a:endParaRPr>
          </a:p>
          <a:p>
            <a:endParaRPr lang="cs-CZ" dirty="0"/>
          </a:p>
        </p:txBody>
      </p:sp>
      <p:sp>
        <p:nvSpPr>
          <p:cNvPr id="4" name="Zástupný text 3">
            <a:extLst>
              <a:ext uri="{FF2B5EF4-FFF2-40B4-BE49-F238E27FC236}">
                <a16:creationId xmlns:a16="http://schemas.microsoft.com/office/drawing/2014/main" id="{F30D9776-E3C4-45CE-BFF2-EAD674E3E1C3}"/>
              </a:ext>
            </a:extLst>
          </p:cNvPr>
          <p:cNvSpPr>
            <a:spLocks noGrp="1"/>
          </p:cNvSpPr>
          <p:nvPr>
            <p:ph type="body" idx="21"/>
          </p:nvPr>
        </p:nvSpPr>
        <p:spPr/>
        <p:txBody>
          <a:bodyPr lIns="50800" tIns="50800" rIns="50800" bIns="50800" numCol="1" spcCol="38100" anchor="t">
            <a:normAutofit/>
          </a:bodyPr>
          <a:lstStyle/>
          <a:p>
            <a:r>
              <a:rPr lang="cs-CZ">
                <a:ea typeface="+mn-lt"/>
                <a:cs typeface="+mn-lt"/>
              </a:rPr>
              <a:t>Koaguláza negativní stafylokoky se vyskytují u nozokomiálních bakteriémií v souvislosti s permanentní katetrizací. </a:t>
            </a:r>
          </a:p>
          <a:p>
            <a:r>
              <a:rPr lang="cs-CZ">
                <a:ea typeface="+mn-lt"/>
                <a:cs typeface="+mn-lt"/>
              </a:rPr>
              <a:t>Mají schopnost adherence na implantáty, chlopenní náhrady, kardiostimulátory, cévní náhrady, centrální a periferní žilní katétry, drény apod. </a:t>
            </a:r>
          </a:p>
          <a:p>
            <a:r>
              <a:rPr lang="cs-CZ">
                <a:ea typeface="+mn-lt"/>
                <a:cs typeface="+mn-lt"/>
              </a:rPr>
              <a:t>Často způsobují katétrové infekce krevního řečiště, infekce v místě chirurgického výkonu, infekce kardiovaskulárního systému, endokarditidy, infekce protetických chlopní, cévních protéz, kloubních náhrad, drenáží a dalších. </a:t>
            </a:r>
            <a:endParaRPr lang="cs-CZ"/>
          </a:p>
        </p:txBody>
      </p:sp>
    </p:spTree>
    <p:extLst>
      <p:ext uri="{BB962C8B-B14F-4D97-AF65-F5344CB8AC3E}">
        <p14:creationId xmlns:p14="http://schemas.microsoft.com/office/powerpoint/2010/main" val="222388959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CBBC06-696A-4FDB-AB1B-C0840DBB41A0}"/>
              </a:ext>
            </a:extLst>
          </p:cNvPr>
          <p:cNvSpPr>
            <a:spLocks noGrp="1"/>
          </p:cNvSpPr>
          <p:nvPr>
            <p:ph type="title"/>
          </p:nvPr>
        </p:nvSpPr>
        <p:spPr>
          <a:xfrm>
            <a:off x="1795318" y="1079500"/>
            <a:ext cx="21382182" cy="1363892"/>
          </a:xfrm>
        </p:spPr>
        <p:txBody>
          <a:bodyPr lIns="50800" tIns="50800" rIns="50800" bIns="50800" anchor="t">
            <a:normAutofit/>
          </a:bodyPr>
          <a:lstStyle/>
          <a:p>
            <a:pPr algn="ctr"/>
            <a:r>
              <a:rPr lang="cs-CZ">
                <a:solidFill>
                  <a:srgbClr val="FF0000"/>
                </a:solidFill>
                <a:ea typeface="+mn-lt"/>
                <a:cs typeface="+mn-lt"/>
              </a:rPr>
              <a:t>HCAI</a:t>
            </a:r>
            <a:endParaRPr lang="cs-CZ" b="0">
              <a:ea typeface="+mn-lt"/>
              <a:cs typeface="+mn-lt"/>
            </a:endParaRPr>
          </a:p>
          <a:p>
            <a:endParaRPr lang="cs-CZ" dirty="0"/>
          </a:p>
        </p:txBody>
      </p:sp>
      <p:sp>
        <p:nvSpPr>
          <p:cNvPr id="4" name="Zástupný text 3">
            <a:extLst>
              <a:ext uri="{FF2B5EF4-FFF2-40B4-BE49-F238E27FC236}">
                <a16:creationId xmlns:a16="http://schemas.microsoft.com/office/drawing/2014/main" id="{811341BC-F5D1-4BE6-94D8-6A4B0E5BDF8F}"/>
              </a:ext>
            </a:extLst>
          </p:cNvPr>
          <p:cNvSpPr>
            <a:spLocks noGrp="1"/>
          </p:cNvSpPr>
          <p:nvPr>
            <p:ph type="body" idx="21"/>
          </p:nvPr>
        </p:nvSpPr>
        <p:spPr/>
        <p:txBody>
          <a:bodyPr lIns="50800" tIns="50800" rIns="50800" bIns="50800" numCol="1" spcCol="38100" anchor="t">
            <a:normAutofit/>
          </a:bodyPr>
          <a:lstStyle/>
          <a:p>
            <a:r>
              <a:rPr lang="cs-CZ">
                <a:ea typeface="+mn-lt"/>
                <a:cs typeface="+mn-lt"/>
              </a:rPr>
              <a:t>Mezi další významné bakteriální původce z rodu Enterococcus patří </a:t>
            </a:r>
            <a:r>
              <a:rPr lang="cs-CZ" i="1">
                <a:ea typeface="+mn-lt"/>
                <a:cs typeface="+mn-lt"/>
              </a:rPr>
              <a:t>Enterococcus faecalis</a:t>
            </a:r>
            <a:r>
              <a:rPr lang="cs-CZ">
                <a:ea typeface="+mn-lt"/>
                <a:cs typeface="+mn-lt"/>
              </a:rPr>
              <a:t> a </a:t>
            </a:r>
            <a:r>
              <a:rPr lang="cs-CZ" i="1">
                <a:ea typeface="+mn-lt"/>
                <a:cs typeface="+mn-lt"/>
              </a:rPr>
              <a:t>Enterococcus faecium.</a:t>
            </a:r>
            <a:endParaRPr lang="cs-CZ">
              <a:ea typeface="+mn-lt"/>
              <a:cs typeface="+mn-lt"/>
            </a:endParaRPr>
          </a:p>
          <a:p>
            <a:r>
              <a:rPr lang="cs-CZ">
                <a:ea typeface="+mn-lt"/>
                <a:cs typeface="+mn-lt"/>
              </a:rPr>
              <a:t>Tyto bakterie tvoří fyziologickou mikroflóru lidského organismu a patří mezi vysoce odolné k nepříznivým podmínkám okolního prostředí. Jejich přenos nastává zejména prostřednictvím kontaminovaných rukou. </a:t>
            </a:r>
          </a:p>
          <a:p>
            <a:r>
              <a:rPr lang="cs-CZ">
                <a:ea typeface="+mn-lt"/>
                <a:cs typeface="+mn-lt"/>
              </a:rPr>
              <a:t>Bakterie mohou například ulpívat na osobních ochranných pracovních prostředcích vlivem tvorby mikroaerosolu při použití toalety. </a:t>
            </a:r>
          </a:p>
          <a:p>
            <a:r>
              <a:rPr lang="cs-CZ">
                <a:ea typeface="+mn-lt"/>
                <a:cs typeface="+mn-lt"/>
              </a:rPr>
              <a:t>V současné době tyto bakterie představují riziko ve své rezistenci k antibiotikům.</a:t>
            </a:r>
            <a:endParaRPr lang="cs-CZ"/>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1978" y="950976"/>
            <a:ext cx="2929509" cy="2682239"/>
          </a:xfrm>
          <a:prstGeom prst="rect">
            <a:avLst/>
          </a:prstGeom>
        </p:spPr>
      </p:pic>
    </p:spTree>
    <p:extLst>
      <p:ext uri="{BB962C8B-B14F-4D97-AF65-F5344CB8AC3E}">
        <p14:creationId xmlns:p14="http://schemas.microsoft.com/office/powerpoint/2010/main" val="383757469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3CAA2F-A79A-4BBC-9A3C-BAEE8E3ECE5E}"/>
              </a:ext>
            </a:extLst>
          </p:cNvPr>
          <p:cNvSpPr>
            <a:spLocks noGrp="1"/>
          </p:cNvSpPr>
          <p:nvPr>
            <p:ph type="title"/>
          </p:nvPr>
        </p:nvSpPr>
        <p:spPr/>
        <p:txBody>
          <a:bodyPr lIns="50800" tIns="50800" rIns="50800" bIns="50800" anchor="t">
            <a:normAutofit/>
          </a:bodyPr>
          <a:lstStyle/>
          <a:p>
            <a:pPr algn="ctr"/>
            <a:r>
              <a:rPr lang="cs-CZ" dirty="0">
                <a:solidFill>
                  <a:srgbClr val="FF0000"/>
                </a:solidFill>
              </a:rPr>
              <a:t>HCAI</a:t>
            </a:r>
            <a:endParaRPr lang="cs-CZ" dirty="0"/>
          </a:p>
        </p:txBody>
      </p:sp>
      <p:sp>
        <p:nvSpPr>
          <p:cNvPr id="4" name="Zástupný text 3">
            <a:extLst>
              <a:ext uri="{FF2B5EF4-FFF2-40B4-BE49-F238E27FC236}">
                <a16:creationId xmlns:a16="http://schemas.microsoft.com/office/drawing/2014/main" id="{923CC637-6834-424B-8DAF-F29B13C6397D}"/>
              </a:ext>
            </a:extLst>
          </p:cNvPr>
          <p:cNvSpPr>
            <a:spLocks noGrp="1"/>
          </p:cNvSpPr>
          <p:nvPr>
            <p:ph type="body" idx="21"/>
          </p:nvPr>
        </p:nvSpPr>
        <p:spPr>
          <a:xfrm>
            <a:off x="375228" y="3226731"/>
            <a:ext cx="23529635" cy="10143695"/>
          </a:xfrm>
        </p:spPr>
        <p:txBody>
          <a:bodyPr lIns="50800" tIns="50800" rIns="50800" bIns="50800" numCol="1" spcCol="38100" anchor="t">
            <a:normAutofit/>
          </a:bodyPr>
          <a:lstStyle/>
          <a:p>
            <a:endParaRPr lang="cs-CZ" dirty="0">
              <a:ea typeface="+mn-lt"/>
              <a:cs typeface="+mn-lt"/>
            </a:endParaRPr>
          </a:p>
          <a:p>
            <a:r>
              <a:rPr lang="cs-CZ" dirty="0">
                <a:ea typeface="+mn-lt"/>
                <a:cs typeface="+mn-lt"/>
              </a:rPr>
              <a:t>Bakterie mohou způsobit infekce močových cest a infekce v místě chirurgického výkonu. Přenos se nejčastěji uskutečňuje prostřednictvím povrchů a zásobníků a může </a:t>
            </a:r>
            <a:r>
              <a:rPr lang="cs-CZ" dirty="0" err="1">
                <a:ea typeface="+mn-lt"/>
                <a:cs typeface="+mn-lt"/>
              </a:rPr>
              <a:t>perzistovat</a:t>
            </a:r>
            <a:r>
              <a:rPr lang="cs-CZ" dirty="0">
                <a:ea typeface="+mn-lt"/>
                <a:cs typeface="+mn-lt"/>
              </a:rPr>
              <a:t> na plochách a předmětech několik dní až týdnů. </a:t>
            </a:r>
            <a:endParaRPr lang="cs-CZ" dirty="0"/>
          </a:p>
          <a:p>
            <a:r>
              <a:rPr lang="cs-CZ" dirty="0">
                <a:ea typeface="+mn-lt"/>
                <a:cs typeface="+mn-lt"/>
              </a:rPr>
              <a:t>Bakterie z rodu </a:t>
            </a:r>
            <a:r>
              <a:rPr lang="cs-CZ" dirty="0" err="1">
                <a:ea typeface="+mn-lt"/>
                <a:cs typeface="+mn-lt"/>
              </a:rPr>
              <a:t>Staphylococcus</a:t>
            </a:r>
            <a:r>
              <a:rPr lang="cs-CZ" dirty="0">
                <a:ea typeface="+mn-lt"/>
                <a:cs typeface="+mn-lt"/>
              </a:rPr>
              <a:t> a </a:t>
            </a:r>
            <a:r>
              <a:rPr lang="cs-CZ" dirty="0" err="1">
                <a:ea typeface="+mn-lt"/>
                <a:cs typeface="+mn-lt"/>
              </a:rPr>
              <a:t>Enterococcus</a:t>
            </a:r>
            <a:r>
              <a:rPr lang="cs-CZ" dirty="0">
                <a:ea typeface="+mn-lt"/>
                <a:cs typeface="+mn-lt"/>
              </a:rPr>
              <a:t> tvoří původce infekcí krevního řečiště v cca 50 %. K dalším původcům infekcí spojených se zdravotní péčí z rodu </a:t>
            </a:r>
            <a:r>
              <a:rPr lang="cs-CZ" dirty="0" err="1">
                <a:ea typeface="+mn-lt"/>
                <a:cs typeface="+mn-lt"/>
              </a:rPr>
              <a:t>Streptococcus</a:t>
            </a:r>
            <a:r>
              <a:rPr lang="cs-CZ" dirty="0">
                <a:ea typeface="+mn-lt"/>
                <a:cs typeface="+mn-lt"/>
              </a:rPr>
              <a:t> se především řadí </a:t>
            </a:r>
            <a:r>
              <a:rPr lang="cs-CZ" i="1" dirty="0" err="1">
                <a:ea typeface="+mn-lt"/>
                <a:cs typeface="+mn-lt"/>
              </a:rPr>
              <a:t>Streptococcus</a:t>
            </a:r>
            <a:r>
              <a:rPr lang="cs-CZ" i="1" dirty="0">
                <a:ea typeface="+mn-lt"/>
                <a:cs typeface="+mn-lt"/>
              </a:rPr>
              <a:t> </a:t>
            </a:r>
            <a:r>
              <a:rPr lang="cs-CZ" i="1" dirty="0" err="1">
                <a:ea typeface="+mn-lt"/>
                <a:cs typeface="+mn-lt"/>
              </a:rPr>
              <a:t>pyogenes</a:t>
            </a:r>
            <a:r>
              <a:rPr lang="cs-CZ" i="1" dirty="0">
                <a:ea typeface="+mn-lt"/>
                <a:cs typeface="+mn-lt"/>
              </a:rPr>
              <a:t>, </a:t>
            </a:r>
            <a:r>
              <a:rPr lang="cs-CZ" i="1" dirty="0" err="1">
                <a:ea typeface="+mn-lt"/>
                <a:cs typeface="+mn-lt"/>
              </a:rPr>
              <a:t>Streptococcus</a:t>
            </a:r>
            <a:r>
              <a:rPr lang="cs-CZ" i="1" dirty="0">
                <a:ea typeface="+mn-lt"/>
                <a:cs typeface="+mn-lt"/>
              </a:rPr>
              <a:t> </a:t>
            </a:r>
            <a:r>
              <a:rPr lang="cs-CZ" i="1" dirty="0" err="1">
                <a:ea typeface="+mn-lt"/>
                <a:cs typeface="+mn-lt"/>
              </a:rPr>
              <a:t>agalactiae</a:t>
            </a:r>
            <a:r>
              <a:rPr lang="cs-CZ" i="1" dirty="0">
                <a:ea typeface="+mn-lt"/>
                <a:cs typeface="+mn-lt"/>
              </a:rPr>
              <a:t>, </a:t>
            </a:r>
            <a:r>
              <a:rPr lang="cs-CZ" i="1" dirty="0" err="1">
                <a:ea typeface="+mn-lt"/>
                <a:cs typeface="+mn-lt"/>
              </a:rPr>
              <a:t>Streptococcus</a:t>
            </a:r>
            <a:r>
              <a:rPr lang="cs-CZ" i="1" dirty="0">
                <a:ea typeface="+mn-lt"/>
                <a:cs typeface="+mn-lt"/>
              </a:rPr>
              <a:t> </a:t>
            </a:r>
            <a:r>
              <a:rPr lang="cs-CZ" i="1" dirty="0" err="1">
                <a:ea typeface="+mn-lt"/>
                <a:cs typeface="+mn-lt"/>
              </a:rPr>
              <a:t>viridans</a:t>
            </a:r>
            <a:r>
              <a:rPr lang="cs-CZ" i="1" dirty="0">
                <a:ea typeface="+mn-lt"/>
                <a:cs typeface="+mn-lt"/>
              </a:rPr>
              <a:t> </a:t>
            </a:r>
            <a:r>
              <a:rPr lang="cs-CZ" dirty="0">
                <a:ea typeface="+mn-lt"/>
                <a:cs typeface="+mn-lt"/>
              </a:rPr>
              <a:t>a </a:t>
            </a:r>
            <a:r>
              <a:rPr lang="cs-CZ" i="1" dirty="0" err="1">
                <a:ea typeface="+mn-lt"/>
                <a:cs typeface="+mn-lt"/>
              </a:rPr>
              <a:t>Streptococcus</a:t>
            </a:r>
            <a:r>
              <a:rPr lang="cs-CZ" i="1" dirty="0">
                <a:ea typeface="+mn-lt"/>
                <a:cs typeface="+mn-lt"/>
              </a:rPr>
              <a:t> </a:t>
            </a:r>
            <a:r>
              <a:rPr lang="cs-CZ" i="1" dirty="0" err="1">
                <a:ea typeface="+mn-lt"/>
                <a:cs typeface="+mn-lt"/>
              </a:rPr>
              <a:t>pneumoniae</a:t>
            </a:r>
            <a:r>
              <a:rPr lang="cs-CZ" i="1" dirty="0">
                <a:ea typeface="+mn-lt"/>
                <a:cs typeface="+mn-lt"/>
              </a:rPr>
              <a:t>.</a:t>
            </a:r>
            <a:endParaRPr lang="cs-CZ" dirty="0">
              <a:ea typeface="+mn-lt"/>
              <a:cs typeface="+mn-lt"/>
            </a:endParaRPr>
          </a:p>
          <a:p>
            <a:r>
              <a:rPr lang="cs-CZ" i="1" dirty="0" err="1">
                <a:ea typeface="+mn-lt"/>
                <a:cs typeface="+mn-lt"/>
              </a:rPr>
              <a:t>Streptococcus</a:t>
            </a:r>
            <a:r>
              <a:rPr lang="cs-CZ" i="1" dirty="0">
                <a:ea typeface="+mn-lt"/>
                <a:cs typeface="+mn-lt"/>
              </a:rPr>
              <a:t> </a:t>
            </a:r>
            <a:r>
              <a:rPr lang="cs-CZ" i="1" dirty="0" err="1">
                <a:ea typeface="+mn-lt"/>
                <a:cs typeface="+mn-lt"/>
              </a:rPr>
              <a:t>pneumoniae</a:t>
            </a:r>
            <a:r>
              <a:rPr lang="cs-CZ" dirty="0">
                <a:ea typeface="+mn-lt"/>
                <a:cs typeface="+mn-lt"/>
              </a:rPr>
              <a:t> je původcem nemocničních pneumonií až v cca  20 %. </a:t>
            </a:r>
            <a:endParaRPr lang="cs-CZ"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938" y="853440"/>
            <a:ext cx="4025646" cy="2681574"/>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5425" y="853440"/>
            <a:ext cx="2694432" cy="3047999"/>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998" y="853441"/>
            <a:ext cx="3979689" cy="2913888"/>
          </a:xfrm>
          <a:prstGeom prst="rect">
            <a:avLst/>
          </a:prstGeom>
        </p:spPr>
      </p:pic>
    </p:spTree>
    <p:extLst>
      <p:ext uri="{BB962C8B-B14F-4D97-AF65-F5344CB8AC3E}">
        <p14:creationId xmlns:p14="http://schemas.microsoft.com/office/powerpoint/2010/main" val="261916556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537BFE-454F-42A9-AC56-71491151A9EE}"/>
              </a:ext>
            </a:extLst>
          </p:cNvPr>
          <p:cNvSpPr>
            <a:spLocks noGrp="1"/>
          </p:cNvSpPr>
          <p:nvPr>
            <p:ph type="title"/>
          </p:nvPr>
        </p:nvSpPr>
        <p:spPr/>
        <p:txBody>
          <a:bodyPr lIns="50800" tIns="50800" rIns="50800" bIns="50800" anchor="t">
            <a:normAutofit/>
          </a:bodyPr>
          <a:lstStyle/>
          <a:p>
            <a:pPr algn="ctr"/>
            <a:r>
              <a:rPr lang="cs-CZ">
                <a:solidFill>
                  <a:srgbClr val="FF0000"/>
                </a:solidFill>
              </a:rPr>
              <a:t>HCAI </a:t>
            </a:r>
            <a:endParaRPr lang="cs-CZ"/>
          </a:p>
        </p:txBody>
      </p:sp>
      <p:sp>
        <p:nvSpPr>
          <p:cNvPr id="4" name="Zástupný text 3">
            <a:extLst>
              <a:ext uri="{FF2B5EF4-FFF2-40B4-BE49-F238E27FC236}">
                <a16:creationId xmlns:a16="http://schemas.microsoft.com/office/drawing/2014/main" id="{A3172355-DB7C-45B2-ABB2-94436F4AA94C}"/>
              </a:ext>
            </a:extLst>
          </p:cNvPr>
          <p:cNvSpPr>
            <a:spLocks noGrp="1"/>
          </p:cNvSpPr>
          <p:nvPr>
            <p:ph type="body" idx="21"/>
          </p:nvPr>
        </p:nvSpPr>
        <p:spPr>
          <a:xfrm>
            <a:off x="1206500" y="2512664"/>
            <a:ext cx="21971000" cy="11203335"/>
          </a:xfrm>
        </p:spPr>
        <p:txBody>
          <a:bodyPr lIns="50800" tIns="50800" rIns="50800" bIns="50800" numCol="1" spcCol="38100" anchor="t">
            <a:normAutofit/>
          </a:bodyPr>
          <a:lstStyle/>
          <a:p>
            <a:r>
              <a:rPr lang="cs-CZ" sz="4000" dirty="0">
                <a:ea typeface="+mn-lt"/>
                <a:cs typeface="+mn-lt"/>
              </a:rPr>
              <a:t>Mezi původce anaerobních bakterií z rodu Clostridium patří </a:t>
            </a:r>
            <a:r>
              <a:rPr lang="cs-CZ" sz="4000" i="1" dirty="0">
                <a:ea typeface="+mn-lt"/>
                <a:cs typeface="+mn-lt"/>
              </a:rPr>
              <a:t>Clostridium </a:t>
            </a:r>
            <a:r>
              <a:rPr lang="cs-CZ" sz="4000" i="1" dirty="0" err="1">
                <a:ea typeface="+mn-lt"/>
                <a:cs typeface="+mn-lt"/>
              </a:rPr>
              <a:t>difficile</a:t>
            </a:r>
            <a:r>
              <a:rPr lang="cs-CZ" sz="4000" i="1" dirty="0">
                <a:ea typeface="+mn-lt"/>
                <a:cs typeface="+mn-lt"/>
              </a:rPr>
              <a:t>,</a:t>
            </a:r>
            <a:r>
              <a:rPr lang="cs-CZ" sz="4000" dirty="0">
                <a:ea typeface="+mn-lt"/>
                <a:cs typeface="+mn-lt"/>
              </a:rPr>
              <a:t> která u </a:t>
            </a:r>
            <a:r>
              <a:rPr lang="cs-CZ" sz="4000" dirty="0" err="1">
                <a:ea typeface="+mn-lt"/>
                <a:cs typeface="+mn-lt"/>
              </a:rPr>
              <a:t>imunokompromitovaných</a:t>
            </a:r>
            <a:r>
              <a:rPr lang="cs-CZ" sz="4000" dirty="0">
                <a:ea typeface="+mn-lt"/>
                <a:cs typeface="+mn-lt"/>
              </a:rPr>
              <a:t> jedinců léčených antibiotiky způsobuje </a:t>
            </a:r>
            <a:r>
              <a:rPr lang="cs-CZ" sz="4000" dirty="0" err="1">
                <a:ea typeface="+mn-lt"/>
                <a:cs typeface="+mn-lt"/>
              </a:rPr>
              <a:t>pseudomembranózní</a:t>
            </a:r>
            <a:r>
              <a:rPr lang="cs-CZ" sz="4000" dirty="0">
                <a:ea typeface="+mn-lt"/>
                <a:cs typeface="+mn-lt"/>
              </a:rPr>
              <a:t> kolitis. Bakterie </a:t>
            </a:r>
            <a:r>
              <a:rPr lang="cs-CZ" sz="4000" i="1" dirty="0">
                <a:ea typeface="+mn-lt"/>
                <a:cs typeface="+mn-lt"/>
              </a:rPr>
              <a:t>Clostridium </a:t>
            </a:r>
            <a:r>
              <a:rPr lang="cs-CZ" sz="4000" i="1" dirty="0" err="1">
                <a:ea typeface="+mn-lt"/>
                <a:cs typeface="+mn-lt"/>
              </a:rPr>
              <a:t>difficile</a:t>
            </a:r>
            <a:r>
              <a:rPr lang="cs-CZ" sz="4000" dirty="0">
                <a:ea typeface="+mn-lt"/>
                <a:cs typeface="+mn-lt"/>
              </a:rPr>
              <a:t> mohou kontaminovat okolní prostředí sporami, které na suchém povrchu obvykle </a:t>
            </a:r>
            <a:r>
              <a:rPr lang="cs-CZ" sz="4000" dirty="0" err="1">
                <a:ea typeface="+mn-lt"/>
                <a:cs typeface="+mn-lt"/>
              </a:rPr>
              <a:t>perzistují</a:t>
            </a:r>
            <a:r>
              <a:rPr lang="cs-CZ" sz="4000" dirty="0">
                <a:ea typeface="+mn-lt"/>
                <a:cs typeface="+mn-lt"/>
              </a:rPr>
              <a:t> až několik měsíců. </a:t>
            </a:r>
          </a:p>
          <a:p>
            <a:endParaRPr lang="cs-CZ" sz="4000" dirty="0" smtClean="0">
              <a:ea typeface="+mn-lt"/>
              <a:cs typeface="+mn-lt"/>
            </a:endParaRPr>
          </a:p>
          <a:p>
            <a:r>
              <a:rPr lang="cs-CZ" sz="4000" dirty="0" smtClean="0">
                <a:ea typeface="+mn-lt"/>
                <a:cs typeface="+mn-lt"/>
              </a:rPr>
              <a:t>Mezi </a:t>
            </a:r>
            <a:r>
              <a:rPr lang="cs-CZ" sz="4000" dirty="0">
                <a:ea typeface="+mn-lt"/>
                <a:cs typeface="+mn-lt"/>
              </a:rPr>
              <a:t>bakterie z čeledi </a:t>
            </a:r>
            <a:r>
              <a:rPr lang="cs-CZ" sz="4000" dirty="0" err="1">
                <a:ea typeface="+mn-lt"/>
                <a:cs typeface="+mn-lt"/>
              </a:rPr>
              <a:t>Enterobacteriaceae</a:t>
            </a:r>
            <a:r>
              <a:rPr lang="cs-CZ" sz="4000" dirty="0">
                <a:ea typeface="+mn-lt"/>
                <a:cs typeface="+mn-lt"/>
              </a:rPr>
              <a:t> se zahrnují různé rody. K významné bakterii z rodu </a:t>
            </a:r>
            <a:r>
              <a:rPr lang="cs-CZ" sz="4000" dirty="0" err="1">
                <a:ea typeface="+mn-lt"/>
                <a:cs typeface="+mn-lt"/>
              </a:rPr>
              <a:t>Escherichia</a:t>
            </a:r>
            <a:r>
              <a:rPr lang="cs-CZ" sz="4000" dirty="0">
                <a:ea typeface="+mn-lt"/>
                <a:cs typeface="+mn-lt"/>
              </a:rPr>
              <a:t> patří </a:t>
            </a:r>
            <a:r>
              <a:rPr lang="cs-CZ" sz="4000" i="1" dirty="0" err="1">
                <a:ea typeface="+mn-lt"/>
                <a:cs typeface="+mn-lt"/>
              </a:rPr>
              <a:t>Escherichia</a:t>
            </a:r>
            <a:r>
              <a:rPr lang="cs-CZ" sz="4000" i="1" dirty="0">
                <a:ea typeface="+mn-lt"/>
                <a:cs typeface="+mn-lt"/>
              </a:rPr>
              <a:t> coli,</a:t>
            </a:r>
            <a:r>
              <a:rPr lang="cs-CZ" sz="4000" dirty="0">
                <a:ea typeface="+mn-lt"/>
                <a:cs typeface="+mn-lt"/>
              </a:rPr>
              <a:t> která zapříčiňuje vznik infekce močových cest, septikémie, novorozenecké meningitidy, peritonitidy, gastroenteritidy a pneumonie.</a:t>
            </a:r>
          </a:p>
          <a:p>
            <a:r>
              <a:rPr lang="cs-CZ" sz="4000" dirty="0">
                <a:ea typeface="+mn-lt"/>
                <a:cs typeface="+mn-lt"/>
              </a:rPr>
              <a:t> </a:t>
            </a:r>
            <a:endParaRPr lang="cs-CZ" sz="4000" dirty="0">
              <a:ea typeface="+mn-lt"/>
              <a:cs typeface="+mn-lt"/>
            </a:endParaRPr>
          </a:p>
          <a:p>
            <a:r>
              <a:rPr lang="cs-CZ" sz="4000" dirty="0" smtClean="0">
                <a:ea typeface="+mn-lt"/>
                <a:cs typeface="+mn-lt"/>
              </a:rPr>
              <a:t>Původce </a:t>
            </a:r>
            <a:r>
              <a:rPr lang="cs-CZ" sz="4000" dirty="0">
                <a:ea typeface="+mn-lt"/>
                <a:cs typeface="+mn-lt"/>
              </a:rPr>
              <a:t>z rodu </a:t>
            </a:r>
            <a:r>
              <a:rPr lang="cs-CZ" sz="4000" dirty="0" err="1">
                <a:ea typeface="+mn-lt"/>
                <a:cs typeface="+mn-lt"/>
              </a:rPr>
              <a:t>Klebsiella</a:t>
            </a:r>
            <a:r>
              <a:rPr lang="cs-CZ" sz="4000" dirty="0">
                <a:ea typeface="+mn-lt"/>
                <a:cs typeface="+mn-lt"/>
              </a:rPr>
              <a:t> je zastoupen především bakterií </a:t>
            </a:r>
            <a:r>
              <a:rPr lang="cs-CZ" sz="4000" i="1" dirty="0" err="1">
                <a:ea typeface="+mn-lt"/>
                <a:cs typeface="+mn-lt"/>
              </a:rPr>
              <a:t>Klebsiella</a:t>
            </a:r>
            <a:r>
              <a:rPr lang="cs-CZ" sz="4000" i="1" dirty="0">
                <a:ea typeface="+mn-lt"/>
                <a:cs typeface="+mn-lt"/>
              </a:rPr>
              <a:t> </a:t>
            </a:r>
            <a:r>
              <a:rPr lang="cs-CZ" sz="4000" i="1" dirty="0" err="1">
                <a:ea typeface="+mn-lt"/>
                <a:cs typeface="+mn-lt"/>
              </a:rPr>
              <a:t>pneumoniae</a:t>
            </a:r>
            <a:r>
              <a:rPr lang="cs-CZ" sz="4000" i="1" dirty="0">
                <a:ea typeface="+mn-lt"/>
                <a:cs typeface="+mn-lt"/>
              </a:rPr>
              <a:t>,</a:t>
            </a:r>
            <a:r>
              <a:rPr lang="cs-CZ" sz="4000" dirty="0">
                <a:ea typeface="+mn-lt"/>
                <a:cs typeface="+mn-lt"/>
              </a:rPr>
              <a:t> která tvoří přibližně 3–7 % bakteriálních infekcí a je velmi významným nemocničním patogenem. Obzvlášť způsobuje pneumonie, septikémie a infekce ran. </a:t>
            </a:r>
            <a:r>
              <a:rPr lang="cs-CZ" sz="4000" i="1" dirty="0" err="1">
                <a:ea typeface="+mn-lt"/>
                <a:cs typeface="+mn-lt"/>
              </a:rPr>
              <a:t>Klebsiella</a:t>
            </a:r>
            <a:r>
              <a:rPr lang="cs-CZ" sz="4000" i="1" dirty="0">
                <a:ea typeface="+mn-lt"/>
                <a:cs typeface="+mn-lt"/>
              </a:rPr>
              <a:t> </a:t>
            </a:r>
            <a:r>
              <a:rPr lang="cs-CZ" sz="4000" i="1" dirty="0" err="1">
                <a:ea typeface="+mn-lt"/>
                <a:cs typeface="+mn-lt"/>
              </a:rPr>
              <a:t>pneumoniae</a:t>
            </a:r>
            <a:r>
              <a:rPr lang="cs-CZ" sz="4000" dirty="0">
                <a:ea typeface="+mn-lt"/>
                <a:cs typeface="+mn-lt"/>
              </a:rPr>
              <a:t> je významným původcem infekcí krevního řečiště a často probíhají jako těžká sepse či septický šok.</a:t>
            </a:r>
            <a:endParaRPr lang="cs-CZ" sz="4000" dirty="0"/>
          </a:p>
        </p:txBody>
      </p:sp>
      <p:pic>
        <p:nvPicPr>
          <p:cNvPr id="3" name="Obrázek 2"/>
          <p:cNvPicPr>
            <a:picLocks noChangeAspect="1"/>
          </p:cNvPicPr>
          <p:nvPr/>
        </p:nvPicPr>
        <p:blipFill>
          <a:blip r:embed="rId2"/>
          <a:stretch>
            <a:fillRect/>
          </a:stretch>
        </p:blipFill>
        <p:spPr>
          <a:xfrm>
            <a:off x="21329013" y="4408908"/>
            <a:ext cx="2143125" cy="1428750"/>
          </a:xfrm>
          <a:prstGeom prst="rect">
            <a:avLst/>
          </a:prstGeom>
        </p:spPr>
      </p:pic>
      <p:pic>
        <p:nvPicPr>
          <p:cNvPr id="5" name="Obrázek 4"/>
          <p:cNvPicPr>
            <a:picLocks noChangeAspect="1"/>
          </p:cNvPicPr>
          <p:nvPr/>
        </p:nvPicPr>
        <p:blipFill>
          <a:blip r:embed="rId3"/>
          <a:stretch>
            <a:fillRect/>
          </a:stretch>
        </p:blipFill>
        <p:spPr>
          <a:xfrm>
            <a:off x="21185282" y="7733902"/>
            <a:ext cx="2430589" cy="1764428"/>
          </a:xfrm>
          <a:prstGeom prst="rect">
            <a:avLst/>
          </a:prstGeom>
        </p:spPr>
      </p:pic>
      <p:pic>
        <p:nvPicPr>
          <p:cNvPr id="6" name="Obrázek 5"/>
          <p:cNvPicPr>
            <a:picLocks noChangeAspect="1"/>
          </p:cNvPicPr>
          <p:nvPr/>
        </p:nvPicPr>
        <p:blipFill>
          <a:blip r:embed="rId4"/>
          <a:stretch>
            <a:fillRect/>
          </a:stretch>
        </p:blipFill>
        <p:spPr>
          <a:xfrm>
            <a:off x="21185282" y="12021312"/>
            <a:ext cx="1772254" cy="1572768"/>
          </a:xfrm>
          <a:prstGeom prst="rect">
            <a:avLst/>
          </a:prstGeom>
        </p:spPr>
      </p:pic>
    </p:spTree>
    <p:extLst>
      <p:ext uri="{BB962C8B-B14F-4D97-AF65-F5344CB8AC3E}">
        <p14:creationId xmlns:p14="http://schemas.microsoft.com/office/powerpoint/2010/main" val="398803667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FC089B-81ED-461D-90CD-C6C06D5D2C29}"/>
              </a:ext>
            </a:extLst>
          </p:cNvPr>
          <p:cNvSpPr>
            <a:spLocks noGrp="1"/>
          </p:cNvSpPr>
          <p:nvPr>
            <p:ph type="title"/>
          </p:nvPr>
        </p:nvSpPr>
        <p:spPr/>
        <p:txBody>
          <a:bodyPr lIns="50800" tIns="50800" rIns="50800" bIns="50800" anchor="t">
            <a:normAutofit/>
          </a:bodyPr>
          <a:lstStyle/>
          <a:p>
            <a:pPr algn="ctr"/>
            <a:r>
              <a:rPr lang="cs-CZ">
                <a:solidFill>
                  <a:srgbClr val="FF0000"/>
                </a:solidFill>
              </a:rPr>
              <a:t>HCAI</a:t>
            </a:r>
            <a:endParaRPr lang="cs-CZ"/>
          </a:p>
        </p:txBody>
      </p:sp>
      <p:sp>
        <p:nvSpPr>
          <p:cNvPr id="4" name="Zástupný text 3">
            <a:extLst>
              <a:ext uri="{FF2B5EF4-FFF2-40B4-BE49-F238E27FC236}">
                <a16:creationId xmlns:a16="http://schemas.microsoft.com/office/drawing/2014/main" id="{105CABDB-ABDA-4634-8ADE-3F78E97908D6}"/>
              </a:ext>
            </a:extLst>
          </p:cNvPr>
          <p:cNvSpPr>
            <a:spLocks noGrp="1"/>
          </p:cNvSpPr>
          <p:nvPr>
            <p:ph type="body" idx="21"/>
          </p:nvPr>
        </p:nvSpPr>
        <p:spPr>
          <a:xfrm>
            <a:off x="1206500" y="2741822"/>
            <a:ext cx="21971000" cy="10784467"/>
          </a:xfrm>
        </p:spPr>
        <p:txBody>
          <a:bodyPr lIns="50800" tIns="50800" rIns="50800" bIns="50800" numCol="1" spcCol="38100" anchor="t">
            <a:normAutofit/>
          </a:bodyPr>
          <a:lstStyle/>
          <a:p>
            <a:endParaRPr lang="cs-CZ" dirty="0">
              <a:ea typeface="+mn-lt"/>
              <a:cs typeface="+mn-lt"/>
            </a:endParaRPr>
          </a:p>
          <a:p>
            <a:pPr marL="0" indent="0">
              <a:buNone/>
            </a:pPr>
            <a:r>
              <a:rPr lang="cs-CZ">
                <a:ea typeface="+mn-lt"/>
                <a:cs typeface="+mn-lt"/>
              </a:rPr>
              <a:t>Dalšími původci mohou být </a:t>
            </a:r>
            <a:r>
              <a:rPr lang="cs-CZ" i="1">
                <a:ea typeface="+mn-lt"/>
                <a:cs typeface="+mn-lt"/>
              </a:rPr>
              <a:t>Enterobacter cloacae </a:t>
            </a:r>
            <a:r>
              <a:rPr lang="cs-CZ">
                <a:ea typeface="+mn-lt"/>
                <a:cs typeface="+mn-lt"/>
              </a:rPr>
              <a:t>a </a:t>
            </a:r>
            <a:r>
              <a:rPr lang="cs-CZ" i="1">
                <a:ea typeface="+mn-lt"/>
                <a:cs typeface="+mn-lt"/>
              </a:rPr>
              <a:t>Enterobacter aerogenes</a:t>
            </a:r>
            <a:r>
              <a:rPr lang="cs-CZ">
                <a:ea typeface="+mn-lt"/>
                <a:cs typeface="+mn-lt"/>
              </a:rPr>
              <a:t> z rodu Enterobacter. Enterobakterie jsou přirozeně rezistentní k některým antibiotikům. Často způsobují infekce podobné jako u bakterií z rodu Klebsiella. </a:t>
            </a:r>
          </a:p>
          <a:p>
            <a:pPr marL="0" indent="0">
              <a:buNone/>
            </a:pPr>
            <a:r>
              <a:rPr lang="cs-CZ" dirty="0">
                <a:ea typeface="+mn-lt"/>
                <a:cs typeface="+mn-lt"/>
              </a:rPr>
              <a:t>Patogenem z rodu Serratia je </a:t>
            </a:r>
            <a:r>
              <a:rPr lang="cs-CZ" i="1" dirty="0">
                <a:ea typeface="+mn-lt"/>
                <a:cs typeface="+mn-lt"/>
              </a:rPr>
              <a:t>Serratia marcescens,</a:t>
            </a:r>
            <a:r>
              <a:rPr lang="cs-CZ" dirty="0">
                <a:ea typeface="+mn-lt"/>
                <a:cs typeface="+mn-lt"/>
              </a:rPr>
              <a:t> která způsobuje </a:t>
            </a:r>
            <a:r>
              <a:rPr lang="cs-CZ">
                <a:ea typeface="+mn-lt"/>
                <a:cs typeface="+mn-lt"/>
              </a:rPr>
              <a:t>různé HCAI,  zejména infekce krevního řečiště. Její výskyt </a:t>
            </a:r>
            <a:r>
              <a:rPr lang="cs-CZ" dirty="0">
                <a:ea typeface="+mn-lt"/>
                <a:cs typeface="+mn-lt"/>
              </a:rPr>
              <a:t>lze považovat za důležitý indikátor nedostatků v ošetřovatelské péči i v podávání antibiotik. Přenáší se nejčastěji kontaktem a snadno perzistuje v okolním prostředí. </a:t>
            </a:r>
          </a:p>
          <a:p>
            <a:pPr marL="0" indent="0">
              <a:buNone/>
            </a:pPr>
            <a:r>
              <a:rPr lang="cs-CZ" dirty="0">
                <a:ea typeface="+mn-lt"/>
                <a:cs typeface="+mn-lt"/>
              </a:rPr>
              <a:t>Rod Proteus může být zastoupen původcem </a:t>
            </a:r>
            <a:r>
              <a:rPr lang="cs-CZ" i="1" dirty="0">
                <a:ea typeface="+mn-lt"/>
                <a:cs typeface="+mn-lt"/>
              </a:rPr>
              <a:t>Proteus mirabilis, </a:t>
            </a:r>
            <a:r>
              <a:rPr lang="cs-CZ" dirty="0">
                <a:ea typeface="+mn-lt"/>
                <a:cs typeface="+mn-lt"/>
              </a:rPr>
              <a:t>který může </a:t>
            </a:r>
            <a:r>
              <a:rPr lang="cs-CZ">
                <a:ea typeface="+mn-lt"/>
                <a:cs typeface="+mn-lt"/>
              </a:rPr>
              <a:t>infikovat bércové vředy a způsobit infekce močových cest. </a:t>
            </a:r>
            <a:endParaRPr lang="cs-CZ"/>
          </a:p>
        </p:txBody>
      </p:sp>
    </p:spTree>
    <p:extLst>
      <p:ext uri="{BB962C8B-B14F-4D97-AF65-F5344CB8AC3E}">
        <p14:creationId xmlns:p14="http://schemas.microsoft.com/office/powerpoint/2010/main" val="266917803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B3B087-714A-47C8-87E0-3C9D9076E558}"/>
              </a:ext>
            </a:extLst>
          </p:cNvPr>
          <p:cNvSpPr>
            <a:spLocks noGrp="1"/>
          </p:cNvSpPr>
          <p:nvPr>
            <p:ph type="title"/>
          </p:nvPr>
        </p:nvSpPr>
        <p:spPr/>
        <p:txBody>
          <a:bodyPr lIns="50800" tIns="50800" rIns="50800" bIns="50800" anchor="t">
            <a:normAutofit/>
          </a:bodyPr>
          <a:lstStyle/>
          <a:p>
            <a:pPr algn="ctr"/>
            <a:r>
              <a:rPr lang="cs-CZ" dirty="0">
                <a:solidFill>
                  <a:srgbClr val="FF0000"/>
                </a:solidFill>
              </a:rPr>
              <a:t>HCAI</a:t>
            </a:r>
            <a:endParaRPr lang="cs-CZ" dirty="0"/>
          </a:p>
        </p:txBody>
      </p:sp>
      <p:sp>
        <p:nvSpPr>
          <p:cNvPr id="4" name="Zástupný text 3">
            <a:extLst>
              <a:ext uri="{FF2B5EF4-FFF2-40B4-BE49-F238E27FC236}">
                <a16:creationId xmlns:a16="http://schemas.microsoft.com/office/drawing/2014/main" id="{2E9BE268-F918-4E66-B9C0-4806E7E23A23}"/>
              </a:ext>
            </a:extLst>
          </p:cNvPr>
          <p:cNvSpPr>
            <a:spLocks noGrp="1"/>
          </p:cNvSpPr>
          <p:nvPr>
            <p:ph type="body" idx="21"/>
          </p:nvPr>
        </p:nvSpPr>
        <p:spPr/>
        <p:txBody>
          <a:bodyPr lIns="50800" tIns="50800" rIns="50800" bIns="50800" numCol="1" spcCol="38100" anchor="t">
            <a:normAutofit/>
          </a:bodyPr>
          <a:lstStyle/>
          <a:p>
            <a:r>
              <a:rPr lang="cs-CZ" dirty="0">
                <a:ea typeface="+mn-lt"/>
                <a:cs typeface="+mn-lt"/>
              </a:rPr>
              <a:t>Dalším zástupcem je </a:t>
            </a:r>
            <a:r>
              <a:rPr lang="cs-CZ" i="1" dirty="0" err="1">
                <a:ea typeface="+mn-lt"/>
                <a:cs typeface="+mn-lt"/>
              </a:rPr>
              <a:t>Pseudomonas</a:t>
            </a:r>
            <a:r>
              <a:rPr lang="cs-CZ" i="1" dirty="0">
                <a:ea typeface="+mn-lt"/>
                <a:cs typeface="+mn-lt"/>
              </a:rPr>
              <a:t> </a:t>
            </a:r>
            <a:r>
              <a:rPr lang="cs-CZ" i="1" dirty="0" err="1">
                <a:ea typeface="+mn-lt"/>
                <a:cs typeface="+mn-lt"/>
              </a:rPr>
              <a:t>aeruginosa</a:t>
            </a:r>
            <a:r>
              <a:rPr lang="cs-CZ" dirty="0">
                <a:ea typeface="+mn-lt"/>
                <a:cs typeface="+mn-lt"/>
              </a:rPr>
              <a:t> z rodu </a:t>
            </a:r>
            <a:r>
              <a:rPr lang="cs-CZ" dirty="0" err="1">
                <a:ea typeface="+mn-lt"/>
                <a:cs typeface="+mn-lt"/>
              </a:rPr>
              <a:t>Pseudomonas</a:t>
            </a:r>
            <a:r>
              <a:rPr lang="cs-CZ" dirty="0">
                <a:ea typeface="+mn-lt"/>
                <a:cs typeface="+mn-lt"/>
              </a:rPr>
              <a:t>. Představuje 11 % všech infekcí spojených se zdravotní péčí a významně se podílí na mortalitě a morbiditě pacientů. </a:t>
            </a:r>
            <a:endParaRPr lang="cs-CZ" dirty="0"/>
          </a:p>
          <a:p>
            <a:r>
              <a:rPr lang="cs-CZ" dirty="0">
                <a:ea typeface="+mn-lt"/>
                <a:cs typeface="+mn-lt"/>
              </a:rPr>
              <a:t>Velmi často způsobuje infekce v místě chirurgického výkonu, infekce močových cest, pneumonie a bakteriemie. Dále zapříčiňuje infekce kůže, měkkých tkání, ran, popálenin a infekce u </a:t>
            </a:r>
            <a:r>
              <a:rPr lang="cs-CZ" dirty="0" err="1">
                <a:ea typeface="+mn-lt"/>
                <a:cs typeface="+mn-lt"/>
              </a:rPr>
              <a:t>imunokompromitovaných</a:t>
            </a:r>
            <a:r>
              <a:rPr lang="cs-CZ" dirty="0">
                <a:ea typeface="+mn-lt"/>
                <a:cs typeface="+mn-lt"/>
              </a:rPr>
              <a:t> osob a implantátů.</a:t>
            </a:r>
            <a:endParaRPr lang="cs-CZ" dirty="0"/>
          </a:p>
          <a:p>
            <a:r>
              <a:rPr lang="cs-CZ" dirty="0">
                <a:ea typeface="+mn-lt"/>
                <a:cs typeface="+mn-lt"/>
              </a:rPr>
              <a:t> Tato bakterie mnohdy kontaminuje zásobníky, inkubátory, prsní pumpy určené k odsávání mateřského mléka, umyvadla, mýdla a ruce zdravotnického personálu. </a:t>
            </a:r>
            <a:endParaRPr lang="cs-CZ"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2512" y="1079500"/>
            <a:ext cx="3150108" cy="2433858"/>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252" y="786892"/>
            <a:ext cx="3347276" cy="2433858"/>
          </a:xfrm>
          <a:prstGeom prst="rect">
            <a:avLst/>
          </a:prstGeom>
        </p:spPr>
      </p:pic>
    </p:spTree>
    <p:extLst>
      <p:ext uri="{BB962C8B-B14F-4D97-AF65-F5344CB8AC3E}">
        <p14:creationId xmlns:p14="http://schemas.microsoft.com/office/powerpoint/2010/main" val="41011273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3B291-F597-4BFF-A25D-81E5BCF03D7E}"/>
              </a:ext>
            </a:extLst>
          </p:cNvPr>
          <p:cNvSpPr>
            <a:spLocks noGrp="1"/>
          </p:cNvSpPr>
          <p:nvPr>
            <p:ph type="title"/>
          </p:nvPr>
        </p:nvSpPr>
        <p:spPr>
          <a:xfrm>
            <a:off x="1570182" y="1079500"/>
            <a:ext cx="21607318" cy="1814164"/>
          </a:xfrm>
        </p:spPr>
        <p:txBody>
          <a:bodyPr lIns="50800" tIns="50800" rIns="50800" bIns="50800" anchor="t">
            <a:normAutofit/>
          </a:bodyPr>
          <a:lstStyle/>
          <a:p>
            <a:pPr algn="ctr"/>
            <a:r>
              <a:rPr lang="cs-CZ" dirty="0">
                <a:solidFill>
                  <a:srgbClr val="FF0000"/>
                </a:solidFill>
                <a:ea typeface="+mn-lt"/>
                <a:cs typeface="+mn-lt"/>
              </a:rPr>
              <a:t>HCAI </a:t>
            </a:r>
            <a:endParaRPr lang="cs-CZ" dirty="0">
              <a:solidFill>
                <a:srgbClr val="FF0000"/>
              </a:solidFill>
            </a:endParaRPr>
          </a:p>
        </p:txBody>
      </p:sp>
      <p:sp>
        <p:nvSpPr>
          <p:cNvPr id="4" name="Zástupný text 3">
            <a:extLst>
              <a:ext uri="{FF2B5EF4-FFF2-40B4-BE49-F238E27FC236}">
                <a16:creationId xmlns:a16="http://schemas.microsoft.com/office/drawing/2014/main" id="{0B38A355-D3D8-4F6C-B956-11B70CBF0DAD}"/>
              </a:ext>
            </a:extLst>
          </p:cNvPr>
          <p:cNvSpPr>
            <a:spLocks noGrp="1"/>
          </p:cNvSpPr>
          <p:nvPr>
            <p:ph type="body" idx="21"/>
          </p:nvPr>
        </p:nvSpPr>
        <p:spPr>
          <a:xfrm>
            <a:off x="1206500" y="2655231"/>
            <a:ext cx="21971000" cy="10593967"/>
          </a:xfrm>
        </p:spPr>
        <p:txBody>
          <a:bodyPr lIns="50800" tIns="50800" rIns="50800" bIns="50800" numCol="1" spcCol="38100" anchor="t">
            <a:normAutofit fontScale="85000" lnSpcReduction="10000"/>
          </a:bodyPr>
          <a:lstStyle/>
          <a:p>
            <a:pPr algn="just">
              <a:lnSpc>
                <a:spcPct val="100000"/>
              </a:lnSpc>
              <a:spcBef>
                <a:spcPts val="0"/>
              </a:spcBef>
            </a:pPr>
            <a:r>
              <a:rPr lang="cs-CZ" dirty="0">
                <a:ea typeface="+mn-lt"/>
                <a:cs typeface="+mn-lt"/>
              </a:rPr>
              <a:t>Infekce spojené se zdravotní péčí se dříve označovaly jako </a:t>
            </a:r>
            <a:r>
              <a:rPr lang="cs-CZ" dirty="0" err="1">
                <a:solidFill>
                  <a:srgbClr val="FF0000"/>
                </a:solidFill>
                <a:ea typeface="+mn-lt"/>
                <a:cs typeface="+mn-lt"/>
              </a:rPr>
              <a:t>nozokomiální</a:t>
            </a:r>
            <a:r>
              <a:rPr lang="cs-CZ" dirty="0">
                <a:solidFill>
                  <a:srgbClr val="FF0000"/>
                </a:solidFill>
                <a:ea typeface="+mn-lt"/>
                <a:cs typeface="+mn-lt"/>
              </a:rPr>
              <a:t> nákazy</a:t>
            </a:r>
            <a:r>
              <a:rPr lang="cs-CZ" dirty="0">
                <a:ea typeface="+mn-lt"/>
                <a:cs typeface="+mn-lt"/>
              </a:rPr>
              <a:t>.</a:t>
            </a:r>
            <a:endParaRPr lang="en-US" dirty="0">
              <a:ea typeface="+mn-lt"/>
              <a:cs typeface="+mn-lt"/>
            </a:endParaRPr>
          </a:p>
          <a:p>
            <a:pPr indent="-256540" algn="just">
              <a:lnSpc>
                <a:spcPct val="100000"/>
              </a:lnSpc>
              <a:spcBef>
                <a:spcPts val="0"/>
              </a:spcBef>
              <a:buFont typeface="Arial,Sans-Serif"/>
            </a:pPr>
            <a:endParaRPr lang="cs-CZ" dirty="0">
              <a:ea typeface="+mn-lt"/>
              <a:cs typeface="+mn-lt"/>
            </a:endParaRPr>
          </a:p>
          <a:p>
            <a:pPr algn="just">
              <a:lnSpc>
                <a:spcPct val="100000"/>
              </a:lnSpc>
              <a:spcBef>
                <a:spcPts val="0"/>
              </a:spcBef>
              <a:buFont typeface="Arial,Sans-Serif"/>
            </a:pPr>
            <a:r>
              <a:rPr lang="cs-CZ" dirty="0">
                <a:ea typeface="+mn-lt"/>
                <a:cs typeface="+mn-lt"/>
              </a:rPr>
              <a:t>V současné době se celosvětově používá označení </a:t>
            </a:r>
            <a:r>
              <a:rPr lang="cs-CZ" b="1" dirty="0" err="1">
                <a:solidFill>
                  <a:srgbClr val="FF0000"/>
                </a:solidFill>
                <a:ea typeface="+mn-lt"/>
                <a:cs typeface="+mn-lt"/>
              </a:rPr>
              <a:t>Healthcare</a:t>
            </a:r>
            <a:r>
              <a:rPr lang="cs-CZ" b="1" dirty="0">
                <a:solidFill>
                  <a:srgbClr val="FF0000"/>
                </a:solidFill>
                <a:ea typeface="+mn-lt"/>
                <a:cs typeface="+mn-lt"/>
              </a:rPr>
              <a:t> </a:t>
            </a:r>
            <a:r>
              <a:rPr lang="cs-CZ" b="1" dirty="0" err="1">
                <a:solidFill>
                  <a:srgbClr val="FF0000"/>
                </a:solidFill>
                <a:ea typeface="+mn-lt"/>
                <a:cs typeface="+mn-lt"/>
              </a:rPr>
              <a:t>Associated</a:t>
            </a:r>
            <a:r>
              <a:rPr lang="cs-CZ" b="1" dirty="0">
                <a:solidFill>
                  <a:srgbClr val="FF0000"/>
                </a:solidFill>
                <a:ea typeface="+mn-lt"/>
                <a:cs typeface="+mn-lt"/>
              </a:rPr>
              <a:t> </a:t>
            </a:r>
            <a:r>
              <a:rPr lang="cs-CZ" b="1" dirty="0" err="1">
                <a:solidFill>
                  <a:srgbClr val="FF0000"/>
                </a:solidFill>
                <a:ea typeface="+mn-lt"/>
                <a:cs typeface="+mn-lt"/>
              </a:rPr>
              <a:t>Infections</a:t>
            </a:r>
            <a:r>
              <a:rPr lang="cs-CZ" dirty="0">
                <a:ea typeface="+mn-lt"/>
                <a:cs typeface="+mn-lt"/>
              </a:rPr>
              <a:t>.</a:t>
            </a:r>
            <a:endParaRPr lang="en-US" dirty="0">
              <a:ea typeface="+mn-lt"/>
              <a:cs typeface="+mn-lt"/>
            </a:endParaRPr>
          </a:p>
          <a:p>
            <a:pPr algn="just">
              <a:lnSpc>
                <a:spcPct val="100000"/>
              </a:lnSpc>
              <a:spcBef>
                <a:spcPts val="0"/>
              </a:spcBef>
              <a:buFont typeface="Arial,Sans-Serif"/>
            </a:pPr>
            <a:endParaRPr lang="cs-CZ" dirty="0">
              <a:ea typeface="+mn-lt"/>
              <a:cs typeface="+mn-lt"/>
            </a:endParaRPr>
          </a:p>
          <a:p>
            <a:pPr algn="just">
              <a:lnSpc>
                <a:spcPct val="100000"/>
              </a:lnSpc>
              <a:spcBef>
                <a:spcPts val="0"/>
              </a:spcBef>
              <a:buFont typeface="Arial,Sans-Serif"/>
            </a:pPr>
            <a:r>
              <a:rPr lang="cs-CZ" dirty="0">
                <a:ea typeface="+mn-lt"/>
                <a:cs typeface="+mn-lt"/>
              </a:rPr>
              <a:t>HCAI patří k hlavním komplikacím v souvislosti s poskytováním zdravotních služeb především z důvodu zvýšeného používání invazivních prostředků, věku pacientů a často nevhodného používání antimikrobiální terapie. </a:t>
            </a:r>
            <a:endParaRPr lang="en-US" dirty="0">
              <a:ea typeface="+mn-lt"/>
              <a:cs typeface="+mn-lt"/>
            </a:endParaRPr>
          </a:p>
          <a:p>
            <a:pPr algn="just">
              <a:lnSpc>
                <a:spcPct val="100000"/>
              </a:lnSpc>
              <a:spcBef>
                <a:spcPts val="0"/>
              </a:spcBef>
              <a:buFont typeface="Arial,Sans-Serif"/>
            </a:pPr>
            <a:endParaRPr lang="cs-CZ" dirty="0">
              <a:ea typeface="+mn-lt"/>
              <a:cs typeface="+mn-lt"/>
            </a:endParaRPr>
          </a:p>
          <a:p>
            <a:pPr algn="just">
              <a:lnSpc>
                <a:spcPct val="100000"/>
              </a:lnSpc>
              <a:spcBef>
                <a:spcPts val="0"/>
              </a:spcBef>
              <a:buFont typeface="Arial,Sans-Serif"/>
            </a:pPr>
            <a:r>
              <a:rPr lang="cs-CZ" dirty="0">
                <a:ea typeface="+mn-lt"/>
                <a:cs typeface="+mn-lt"/>
              </a:rPr>
              <a:t>Tyto infekce patří  k jedněm z nejčastějších nežádoucích událostí při poskytování zdravotních služeb a výrazně ovlivňují bezpečnost pacientů na celém světě. </a:t>
            </a:r>
            <a:endParaRPr lang="en-US" dirty="0">
              <a:ea typeface="+mn-lt"/>
              <a:cs typeface="+mn-lt"/>
            </a:endParaRPr>
          </a:p>
          <a:p>
            <a:pPr algn="just">
              <a:lnSpc>
                <a:spcPct val="100000"/>
              </a:lnSpc>
              <a:spcBef>
                <a:spcPts val="0"/>
              </a:spcBef>
              <a:buFont typeface="Arial,Sans-Serif"/>
            </a:pPr>
            <a:endParaRPr lang="cs-CZ" dirty="0">
              <a:ea typeface="+mn-lt"/>
              <a:cs typeface="+mn-lt"/>
            </a:endParaRPr>
          </a:p>
          <a:p>
            <a:pPr algn="just">
              <a:lnSpc>
                <a:spcPct val="100000"/>
              </a:lnSpc>
              <a:spcBef>
                <a:spcPts val="0"/>
              </a:spcBef>
              <a:buFont typeface="Arial,Sans-Serif"/>
            </a:pPr>
            <a:r>
              <a:rPr lang="cs-CZ" dirty="0">
                <a:ea typeface="+mn-lt"/>
                <a:cs typeface="+mn-lt"/>
              </a:rPr>
              <a:t>Většina HCAI vzniká bez epidemiologické souvislosti, kdy rizikové faktory nelze eliminovat v rámci preventivních opatření. </a:t>
            </a:r>
            <a:endParaRPr lang="en-US" dirty="0">
              <a:ea typeface="+mn-lt"/>
              <a:cs typeface="+mn-lt"/>
            </a:endParaRPr>
          </a:p>
          <a:p>
            <a:pPr algn="just">
              <a:lnSpc>
                <a:spcPct val="100000"/>
              </a:lnSpc>
              <a:spcBef>
                <a:spcPts val="0"/>
              </a:spcBef>
              <a:buFont typeface="Arial,Sans-Serif"/>
            </a:pPr>
            <a:endParaRPr lang="cs-CZ" dirty="0">
              <a:ea typeface="+mn-lt"/>
              <a:cs typeface="+mn-lt"/>
            </a:endParaRPr>
          </a:p>
          <a:p>
            <a:pPr algn="just">
              <a:lnSpc>
                <a:spcPct val="100000"/>
              </a:lnSpc>
              <a:spcBef>
                <a:spcPts val="0"/>
              </a:spcBef>
              <a:buFont typeface="Arial,Sans-Serif"/>
            </a:pPr>
            <a:r>
              <a:rPr lang="cs-CZ" dirty="0">
                <a:ea typeface="+mn-lt"/>
                <a:cs typeface="+mn-lt"/>
              </a:rPr>
              <a:t>Již Florence </a:t>
            </a:r>
            <a:r>
              <a:rPr lang="cs-CZ" dirty="0" err="1">
                <a:ea typeface="+mn-lt"/>
                <a:cs typeface="+mn-lt"/>
              </a:rPr>
              <a:t>Nightingale</a:t>
            </a:r>
            <a:r>
              <a:rPr lang="cs-CZ" dirty="0">
                <a:ea typeface="+mn-lt"/>
                <a:cs typeface="+mn-lt"/>
              </a:rPr>
              <a:t> upozorňovala, že HCAI jsou </a:t>
            </a:r>
            <a:r>
              <a:rPr lang="cs-CZ" dirty="0" err="1">
                <a:ea typeface="+mn-lt"/>
                <a:cs typeface="+mn-lt"/>
              </a:rPr>
              <a:t>preventabilní</a:t>
            </a:r>
            <a:r>
              <a:rPr lang="cs-CZ" dirty="0">
                <a:ea typeface="+mn-lt"/>
                <a:cs typeface="+mn-lt"/>
              </a:rPr>
              <a:t> a jsou výsledkem nedbalosti či nevědomosti personálu. V případě, že tyto faktory budou respektovány, infekce spojené se zdravotní péčí budou eliminovány (</a:t>
            </a:r>
            <a:r>
              <a:rPr lang="cs-CZ" dirty="0" err="1">
                <a:ea typeface="+mn-lt"/>
                <a:cs typeface="+mn-lt"/>
              </a:rPr>
              <a:t>Nightingale</a:t>
            </a:r>
            <a:r>
              <a:rPr lang="cs-CZ" dirty="0">
                <a:ea typeface="+mn-lt"/>
                <a:cs typeface="+mn-lt"/>
              </a:rPr>
              <a:t>, 1863). </a:t>
            </a:r>
          </a:p>
          <a:p>
            <a:endParaRPr lang="cs-CZ" dirty="0"/>
          </a:p>
        </p:txBody>
      </p:sp>
    </p:spTree>
    <p:extLst>
      <p:ext uri="{BB962C8B-B14F-4D97-AF65-F5344CB8AC3E}">
        <p14:creationId xmlns:p14="http://schemas.microsoft.com/office/powerpoint/2010/main" val="210637896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C5B160-0205-4265-B0EE-D64EFDEEA809}"/>
              </a:ext>
            </a:extLst>
          </p:cNvPr>
          <p:cNvSpPr>
            <a:spLocks noGrp="1"/>
          </p:cNvSpPr>
          <p:nvPr>
            <p:ph type="title"/>
          </p:nvPr>
        </p:nvSpPr>
        <p:spPr/>
        <p:txBody>
          <a:bodyPr lIns="50800" tIns="50800" rIns="50800" bIns="50800" anchor="t">
            <a:normAutofit/>
          </a:bodyPr>
          <a:lstStyle/>
          <a:p>
            <a:pPr algn="ctr"/>
            <a:r>
              <a:rPr lang="cs-CZ">
                <a:solidFill>
                  <a:srgbClr val="FF0000"/>
                </a:solidFill>
              </a:rPr>
              <a:t>HCAI</a:t>
            </a:r>
            <a:endParaRPr lang="cs-CZ"/>
          </a:p>
        </p:txBody>
      </p:sp>
      <p:sp>
        <p:nvSpPr>
          <p:cNvPr id="4" name="Zástupný text 3">
            <a:extLst>
              <a:ext uri="{FF2B5EF4-FFF2-40B4-BE49-F238E27FC236}">
                <a16:creationId xmlns:a16="http://schemas.microsoft.com/office/drawing/2014/main" id="{13F55D98-D073-43C1-A0DD-5E301DB26063}"/>
              </a:ext>
            </a:extLst>
          </p:cNvPr>
          <p:cNvSpPr>
            <a:spLocks noGrp="1"/>
          </p:cNvSpPr>
          <p:nvPr>
            <p:ph type="body" idx="21"/>
          </p:nvPr>
        </p:nvSpPr>
        <p:spPr>
          <a:xfrm>
            <a:off x="1206500" y="2863049"/>
            <a:ext cx="21971000" cy="9641468"/>
          </a:xfrm>
        </p:spPr>
        <p:txBody>
          <a:bodyPr lIns="50800" tIns="50800" rIns="50800" bIns="50800" numCol="1" spcCol="38100" anchor="t">
            <a:normAutofit lnSpcReduction="10000"/>
          </a:bodyPr>
          <a:lstStyle/>
          <a:p>
            <a:r>
              <a:rPr lang="cs-CZ">
                <a:ea typeface="+mn-lt"/>
                <a:cs typeface="+mn-lt"/>
              </a:rPr>
              <a:t>Rod Acinetobacter je zastoupen nemocničním patogenem </a:t>
            </a:r>
            <a:r>
              <a:rPr lang="cs-CZ" i="1">
                <a:ea typeface="+mn-lt"/>
                <a:cs typeface="+mn-lt"/>
              </a:rPr>
              <a:t>Acinetobacter baumanii, </a:t>
            </a:r>
            <a:r>
              <a:rPr lang="cs-CZ">
                <a:ea typeface="+mn-lt"/>
                <a:cs typeface="+mn-lt"/>
              </a:rPr>
              <a:t>a považuje se za důležitý nemocniční patogen, zejména u pacientů hospitalizovaných na anesteziologicko-resuscitačních odděleních či na jednotkách intenzivní péče. </a:t>
            </a:r>
          </a:p>
          <a:p>
            <a:r>
              <a:rPr lang="cs-CZ">
                <a:ea typeface="+mn-lt"/>
                <a:cs typeface="+mn-lt"/>
              </a:rPr>
              <a:t>Tato bakterie je velmi odolná vůči vysychání i k dezinfekčním prostředkům a může se přenášet vzduchem, kontaktem s pacientem nebo rukama zdravotnického personálu.</a:t>
            </a:r>
          </a:p>
          <a:p>
            <a:r>
              <a:rPr lang="cs-CZ">
                <a:ea typeface="+mn-lt"/>
                <a:cs typeface="+mn-lt"/>
              </a:rPr>
              <a:t>V současné době se k významným patogenům z rodu Legionella řadí </a:t>
            </a:r>
            <a:r>
              <a:rPr lang="cs-CZ" i="1">
                <a:ea typeface="+mn-lt"/>
                <a:cs typeface="+mn-lt"/>
              </a:rPr>
              <a:t>Legionella pneumophila</a:t>
            </a:r>
            <a:r>
              <a:rPr lang="cs-CZ">
                <a:ea typeface="+mn-lt"/>
                <a:cs typeface="+mn-lt"/>
              </a:rPr>
              <a:t>, která se velmi často vyskytuje v nemocničních vodovodních řádech. Kontaminuje především rozvody teplé vody a dále chladící věže, klimatizační jednotky, zvlhčovače vzduchu, inhalační přístroje a inkubátory. Její výskyt může být spojen s pacienty podstupujícími chemoterapii či transplantaci.</a:t>
            </a:r>
            <a:endParaRPr lang="cs-CZ"/>
          </a:p>
        </p:txBody>
      </p:sp>
    </p:spTree>
    <p:extLst>
      <p:ext uri="{BB962C8B-B14F-4D97-AF65-F5344CB8AC3E}">
        <p14:creationId xmlns:p14="http://schemas.microsoft.com/office/powerpoint/2010/main" val="370460161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02833C-46FB-44FC-A378-1A2FB8B6167C}"/>
              </a:ext>
            </a:extLst>
          </p:cNvPr>
          <p:cNvSpPr>
            <a:spLocks noGrp="1"/>
          </p:cNvSpPr>
          <p:nvPr>
            <p:ph type="title"/>
          </p:nvPr>
        </p:nvSpPr>
        <p:spPr/>
        <p:txBody>
          <a:bodyPr lIns="50800" tIns="50800" rIns="50800" bIns="50800" anchor="t">
            <a:normAutofit/>
          </a:bodyPr>
          <a:lstStyle/>
          <a:p>
            <a:pPr algn="ctr"/>
            <a:r>
              <a:rPr lang="cs-CZ">
                <a:solidFill>
                  <a:srgbClr val="FF0000"/>
                </a:solidFill>
              </a:rPr>
              <a:t>HCAI</a:t>
            </a:r>
            <a:endParaRPr lang="cs-CZ"/>
          </a:p>
        </p:txBody>
      </p:sp>
      <p:sp>
        <p:nvSpPr>
          <p:cNvPr id="4" name="Zástupný text 3">
            <a:extLst>
              <a:ext uri="{FF2B5EF4-FFF2-40B4-BE49-F238E27FC236}">
                <a16:creationId xmlns:a16="http://schemas.microsoft.com/office/drawing/2014/main" id="{72227124-DB22-46C3-AFD2-546214E90C4E}"/>
              </a:ext>
            </a:extLst>
          </p:cNvPr>
          <p:cNvSpPr>
            <a:spLocks noGrp="1"/>
          </p:cNvSpPr>
          <p:nvPr>
            <p:ph type="body" idx="21"/>
          </p:nvPr>
        </p:nvSpPr>
        <p:spPr>
          <a:xfrm>
            <a:off x="1206500" y="2897685"/>
            <a:ext cx="21971000" cy="10611286"/>
          </a:xfrm>
        </p:spPr>
        <p:txBody>
          <a:bodyPr lIns="50800" tIns="50800" rIns="50800" bIns="50800" numCol="1" spcCol="38100" anchor="t">
            <a:normAutofit fontScale="92500" lnSpcReduction="10000"/>
          </a:bodyPr>
          <a:lstStyle/>
          <a:p>
            <a:r>
              <a:rPr lang="cs-CZ">
                <a:ea typeface="+mn-lt"/>
                <a:cs typeface="+mn-lt"/>
              </a:rPr>
              <a:t>Mezi virové původce HCAI se může zařadit virus hepatitidy, virus Epstein-Barrové, cytomegalovirus a další. Nejzávažnějším virovým původcem HCAI jsou zejména herpesviry, které se přenáší biologickým materiálem. Virus hepatitidy A a E se může přenést kontaminovanou vodou a virus hepatitidy B a C se v nemocnici může přenést krví, krevními deriváty a dalším biologickým materiálem.</a:t>
            </a:r>
          </a:p>
          <a:p>
            <a:r>
              <a:rPr lang="cs-CZ">
                <a:ea typeface="+mn-lt"/>
                <a:cs typeface="+mn-lt"/>
              </a:rPr>
              <a:t> Dalšími původci virových infekcí HCAI mohou být také respirační viry, adenoviry způsobující akutní respirační infekce, konjuktivitidy, urogenitální a gastrointestinální infekce. Mezi další původce lze zmínit noroviry vyvolávající zvracení i průjmy a rotaviry způsobující enteridity. Tyto viry jsou odolné k vlivům okolního prostředí, velmi často perzistují na předmětech či rukou a jsou rezistentní k nejrůznějším typům dezinfekčních prostředků. Nejvíce ohroženou skupinou jsou děti se sníženou obranyschopností.</a:t>
            </a:r>
          </a:p>
          <a:p>
            <a:r>
              <a:rPr lang="cs-CZ">
                <a:ea typeface="+mn-lt"/>
                <a:cs typeface="+mn-lt"/>
              </a:rPr>
              <a:t> Dalším virovým původcem může být i human immunodeficiency virus, ovšem nepatří k dominantním infekcím spojených se zdravotní péčí.Přenos HIV prostřednictvím transfuzí či krevních derivátů nebyl po roce 1986 v Československé socialistické republice a následně v České republice popsán.</a:t>
            </a:r>
            <a:endParaRPr lang="cs-CZ"/>
          </a:p>
        </p:txBody>
      </p:sp>
    </p:spTree>
    <p:extLst>
      <p:ext uri="{BB962C8B-B14F-4D97-AF65-F5344CB8AC3E}">
        <p14:creationId xmlns:p14="http://schemas.microsoft.com/office/powerpoint/2010/main" val="406208875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70BC99-4D67-4428-969C-36DCC3088602}"/>
              </a:ext>
            </a:extLst>
          </p:cNvPr>
          <p:cNvSpPr>
            <a:spLocks noGrp="1"/>
          </p:cNvSpPr>
          <p:nvPr>
            <p:ph type="title"/>
          </p:nvPr>
        </p:nvSpPr>
        <p:spPr/>
        <p:txBody>
          <a:bodyPr lIns="50800" tIns="50800" rIns="50800" bIns="50800" anchor="t">
            <a:normAutofit/>
          </a:bodyPr>
          <a:lstStyle/>
          <a:p>
            <a:pPr algn="ctr"/>
            <a:r>
              <a:rPr lang="cs-CZ">
                <a:solidFill>
                  <a:srgbClr val="FF0000"/>
                </a:solidFill>
              </a:rPr>
              <a:t>HCAI</a:t>
            </a:r>
            <a:endParaRPr lang="cs-CZ"/>
          </a:p>
        </p:txBody>
      </p:sp>
      <p:sp>
        <p:nvSpPr>
          <p:cNvPr id="4" name="Zástupný text 3">
            <a:extLst>
              <a:ext uri="{FF2B5EF4-FFF2-40B4-BE49-F238E27FC236}">
                <a16:creationId xmlns:a16="http://schemas.microsoft.com/office/drawing/2014/main" id="{B63172A1-2588-4B15-A069-5705FAD37F84}"/>
              </a:ext>
            </a:extLst>
          </p:cNvPr>
          <p:cNvSpPr>
            <a:spLocks noGrp="1"/>
          </p:cNvSpPr>
          <p:nvPr>
            <p:ph type="body" idx="21"/>
          </p:nvPr>
        </p:nvSpPr>
        <p:spPr>
          <a:xfrm>
            <a:off x="1206500" y="2966958"/>
            <a:ext cx="21971000" cy="10299559"/>
          </a:xfrm>
        </p:spPr>
        <p:txBody>
          <a:bodyPr lIns="50800" tIns="50800" rIns="50800" bIns="50800" numCol="1" spcCol="38100" anchor="t">
            <a:normAutofit lnSpcReduction="10000"/>
          </a:bodyPr>
          <a:lstStyle/>
          <a:p>
            <a:r>
              <a:rPr lang="cs-CZ">
                <a:ea typeface="+mn-lt"/>
                <a:cs typeface="+mn-lt"/>
              </a:rPr>
              <a:t>Mykotickým původcem HCAI z rodu Candida může  být </a:t>
            </a:r>
            <a:r>
              <a:rPr lang="cs-CZ" i="1">
                <a:ea typeface="+mn-lt"/>
                <a:cs typeface="+mn-lt"/>
              </a:rPr>
              <a:t>Candida albicans</a:t>
            </a:r>
            <a:r>
              <a:rPr lang="cs-CZ">
                <a:ea typeface="+mn-lt"/>
                <a:cs typeface="+mn-lt"/>
              </a:rPr>
              <a:t>, která způsobuje lokální infekce či zapříčiňuje život ohrožující systémové a orgánové infekce. Velmi často vytváří biofilm a může být významným původcem infekcí u pacientů s implantovaným cizorodým materiálem. Může tedy způsobit katétrové infekce krevního řečiště, infekce cizorodých implantátů, systémové kandidózy a infekce u imunokompromitovaných pacientů. Výskyt těchto infekcí v posledním období stoupá a mortalita na kandidózy dosahuje až 38 %. Rizikem pro vznik infekce jsou centrální venózní katétry, ruce zdravotnického personálu a nedodržení doby působení dezinfekčního prostředku před zavedením invazivních vstupů. </a:t>
            </a:r>
          </a:p>
          <a:p>
            <a:r>
              <a:rPr lang="cs-CZ">
                <a:ea typeface="+mn-lt"/>
                <a:cs typeface="+mn-lt"/>
              </a:rPr>
              <a:t>Dalším mykotickým původcem z rodu Aspergillus může být </a:t>
            </a:r>
            <a:r>
              <a:rPr lang="cs-CZ" i="1">
                <a:ea typeface="+mn-lt"/>
                <a:cs typeface="+mn-lt"/>
              </a:rPr>
              <a:t>Aspergillus fumigatus</a:t>
            </a:r>
            <a:r>
              <a:rPr lang="cs-CZ" dirty="0">
                <a:ea typeface="+mn-lt"/>
                <a:cs typeface="+mn-lt"/>
              </a:rPr>
              <a:t> </a:t>
            </a:r>
            <a:r>
              <a:rPr lang="cs-CZ">
                <a:ea typeface="+mn-lt"/>
                <a:cs typeface="+mn-lt"/>
              </a:rPr>
              <a:t>šířící se zejména vzdušnou cestou prostřednictvím spor, které se mohou uvolňovat do ovzduší při demoličních pracích ze zdí. Velmi ohroženou skupinou jsou hematoonkologičtí pacienti, pacienti po transplantacích a novorozenci. </a:t>
            </a:r>
            <a:endParaRPr lang="cs-CZ"/>
          </a:p>
        </p:txBody>
      </p:sp>
    </p:spTree>
    <p:extLst>
      <p:ext uri="{BB962C8B-B14F-4D97-AF65-F5344CB8AC3E}">
        <p14:creationId xmlns:p14="http://schemas.microsoft.com/office/powerpoint/2010/main" val="26329031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DA93AA-9B21-4949-897F-4F97677B2E61}"/>
              </a:ext>
            </a:extLst>
          </p:cNvPr>
          <p:cNvSpPr>
            <a:spLocks noGrp="1"/>
          </p:cNvSpPr>
          <p:nvPr>
            <p:ph type="title"/>
          </p:nvPr>
        </p:nvSpPr>
        <p:spPr/>
        <p:txBody>
          <a:bodyPr lIns="50800" tIns="50800" rIns="50800" bIns="50800" anchor="t">
            <a:normAutofit/>
          </a:bodyPr>
          <a:lstStyle/>
          <a:p>
            <a:pPr algn="ctr"/>
            <a:r>
              <a:rPr lang="cs-CZ">
                <a:solidFill>
                  <a:srgbClr val="FF0000"/>
                </a:solidFill>
              </a:rPr>
              <a:t>HCAI</a:t>
            </a:r>
            <a:endParaRPr lang="cs-CZ"/>
          </a:p>
        </p:txBody>
      </p:sp>
      <p:sp>
        <p:nvSpPr>
          <p:cNvPr id="4" name="Zástupný text 3">
            <a:extLst>
              <a:ext uri="{FF2B5EF4-FFF2-40B4-BE49-F238E27FC236}">
                <a16:creationId xmlns:a16="http://schemas.microsoft.com/office/drawing/2014/main" id="{CF611623-0E42-425C-9CA8-A32562E9AA49}"/>
              </a:ext>
            </a:extLst>
          </p:cNvPr>
          <p:cNvSpPr>
            <a:spLocks noGrp="1"/>
          </p:cNvSpPr>
          <p:nvPr>
            <p:ph type="body" idx="21"/>
          </p:nvPr>
        </p:nvSpPr>
        <p:spPr/>
        <p:txBody>
          <a:bodyPr lIns="50800" tIns="50800" rIns="50800" bIns="50800" numCol="1" spcCol="38100" anchor="t">
            <a:normAutofit/>
          </a:bodyPr>
          <a:lstStyle/>
          <a:p>
            <a:r>
              <a:rPr lang="cs-CZ">
                <a:ea typeface="+mn-lt"/>
                <a:cs typeface="+mn-lt"/>
              </a:rPr>
              <a:t>Původcem infekcí spojených se zdravotní péčí může být i svrab, kdy původcem je </a:t>
            </a:r>
            <a:r>
              <a:rPr lang="cs-CZ" i="1">
                <a:ea typeface="+mn-lt"/>
                <a:cs typeface="+mn-lt"/>
              </a:rPr>
              <a:t>Sarcoptes scabiei</a:t>
            </a:r>
            <a:r>
              <a:rPr lang="cs-CZ">
                <a:ea typeface="+mn-lt"/>
                <a:cs typeface="+mn-lt"/>
              </a:rPr>
              <a:t>. Jedná se o vysoce nakažlivé onemocnění. Svrab se přenáší přímým a nepřímým kontaktem, kdy malhygiena zvyšuje riziko přenosu onemocnění.</a:t>
            </a:r>
          </a:p>
          <a:p>
            <a:r>
              <a:rPr lang="cs-CZ">
                <a:ea typeface="+mn-lt"/>
                <a:cs typeface="+mn-lt"/>
              </a:rPr>
              <a:t> Mezi ostatní parazitární původce lze zařadit i </a:t>
            </a:r>
            <a:r>
              <a:rPr lang="cs-CZ" i="1">
                <a:ea typeface="+mn-lt"/>
                <a:cs typeface="+mn-lt"/>
              </a:rPr>
              <a:t>Pediculus capitis</a:t>
            </a:r>
            <a:r>
              <a:rPr lang="cs-CZ">
                <a:ea typeface="+mn-lt"/>
                <a:cs typeface="+mn-lt"/>
              </a:rPr>
              <a:t> způsobující pediculosis.</a:t>
            </a:r>
            <a:endParaRPr lang="cs-CZ"/>
          </a:p>
        </p:txBody>
      </p:sp>
    </p:spTree>
    <p:extLst>
      <p:ext uri="{BB962C8B-B14F-4D97-AF65-F5344CB8AC3E}">
        <p14:creationId xmlns:p14="http://schemas.microsoft.com/office/powerpoint/2010/main" val="92546376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92557C-3FA4-4D17-8722-012CC1AF5670}"/>
              </a:ext>
            </a:extLst>
          </p:cNvPr>
          <p:cNvSpPr>
            <a:spLocks noGrp="1"/>
          </p:cNvSpPr>
          <p:nvPr>
            <p:ph type="title"/>
          </p:nvPr>
        </p:nvSpPr>
        <p:spPr/>
        <p:txBody>
          <a:bodyPr lIns="50800" tIns="50800" rIns="50800" bIns="50800" anchor="t">
            <a:normAutofit/>
          </a:bodyPr>
          <a:lstStyle/>
          <a:p>
            <a:pPr algn="ctr"/>
            <a:r>
              <a:rPr lang="cs-CZ">
                <a:solidFill>
                  <a:srgbClr val="FF0000"/>
                </a:solidFill>
              </a:rPr>
              <a:t>HCAI</a:t>
            </a:r>
            <a:endParaRPr lang="cs-CZ"/>
          </a:p>
        </p:txBody>
      </p:sp>
      <p:sp>
        <p:nvSpPr>
          <p:cNvPr id="4" name="Zástupný text 3">
            <a:extLst>
              <a:ext uri="{FF2B5EF4-FFF2-40B4-BE49-F238E27FC236}">
                <a16:creationId xmlns:a16="http://schemas.microsoft.com/office/drawing/2014/main" id="{DA081886-B608-4080-A893-8F4D684B5A84}"/>
              </a:ext>
            </a:extLst>
          </p:cNvPr>
          <p:cNvSpPr>
            <a:spLocks noGrp="1"/>
          </p:cNvSpPr>
          <p:nvPr>
            <p:ph type="body" idx="21"/>
          </p:nvPr>
        </p:nvSpPr>
        <p:spPr>
          <a:xfrm>
            <a:off x="1206500" y="2811094"/>
            <a:ext cx="21971000" cy="10455423"/>
          </a:xfrm>
        </p:spPr>
        <p:txBody>
          <a:bodyPr lIns="50800" tIns="50800" rIns="50800" bIns="50800" numCol="1" spcCol="38100" anchor="t">
            <a:normAutofit fontScale="92500"/>
          </a:bodyPr>
          <a:lstStyle/>
          <a:p>
            <a:r>
              <a:rPr lang="cs-CZ">
                <a:ea typeface="+mn-lt"/>
                <a:cs typeface="+mn-lt"/>
              </a:rPr>
              <a:t>V současné době přibývá případů rezistence patogenů vůči antimikrobiálním látkám a podmínkám okolního prostředí, kdy velmi problematickou oblastí jsou multirezistentní až panrezistentní mikroorganismy.</a:t>
            </a:r>
          </a:p>
          <a:p>
            <a:r>
              <a:rPr lang="cs-CZ">
                <a:ea typeface="+mn-lt"/>
                <a:cs typeface="+mn-lt"/>
              </a:rPr>
              <a:t> Multirezistence je charakterizována jako rezistence k několika příbuzným antimikrobiálním látkám či antimikrobiálním látkám s jinou chemickou strukturou.</a:t>
            </a:r>
          </a:p>
          <a:p>
            <a:r>
              <a:rPr lang="cs-CZ">
                <a:ea typeface="+mn-lt"/>
                <a:cs typeface="+mn-lt"/>
              </a:rPr>
              <a:t> Naopak panrezistence je charakterizována jako rezistence na všechny antimikrobiální látky.</a:t>
            </a:r>
          </a:p>
          <a:p>
            <a:r>
              <a:rPr lang="cs-CZ">
                <a:ea typeface="+mn-lt"/>
                <a:cs typeface="+mn-lt"/>
              </a:rPr>
              <a:t> V průběhu minulého století byl podmíněn vzestup bakteriální rezistence na antibiotika zejména z důvodu jejich nadužívání a zneužívání.V rámci programu prevence a kontroly infekcí v nemocnicích je důležité omezování výskytu rezistence mikroorganismů na antibiotickou terapii. Multirezistence má dopad na prodloužení hospitalizace a zvýšení finančních nákladů na péči. Dopad panrezistentních infekcí je extrémně závažný, a to ve vztahu k mortalitě pacientů. </a:t>
            </a:r>
            <a:endParaRPr lang="cs-CZ"/>
          </a:p>
        </p:txBody>
      </p:sp>
    </p:spTree>
    <p:extLst>
      <p:ext uri="{BB962C8B-B14F-4D97-AF65-F5344CB8AC3E}">
        <p14:creationId xmlns:p14="http://schemas.microsoft.com/office/powerpoint/2010/main" val="428452212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150C3D-3107-40D6-858A-33C026C2D968}"/>
              </a:ext>
            </a:extLst>
          </p:cNvPr>
          <p:cNvSpPr>
            <a:spLocks noGrp="1"/>
          </p:cNvSpPr>
          <p:nvPr>
            <p:ph type="title"/>
          </p:nvPr>
        </p:nvSpPr>
        <p:spPr>
          <a:xfrm>
            <a:off x="1535545" y="1079500"/>
            <a:ext cx="21641955" cy="1208028"/>
          </a:xfrm>
        </p:spPr>
        <p:txBody>
          <a:bodyPr lIns="50800" tIns="50800" rIns="50800" bIns="50800" anchor="t">
            <a:normAutofit/>
          </a:bodyPr>
          <a:lstStyle/>
          <a:p>
            <a:pPr algn="ctr"/>
            <a:r>
              <a:rPr lang="cs-CZ">
                <a:solidFill>
                  <a:srgbClr val="FF0000"/>
                </a:solidFill>
              </a:rPr>
              <a:t>HCAI</a:t>
            </a:r>
            <a:endParaRPr lang="cs-CZ"/>
          </a:p>
        </p:txBody>
      </p:sp>
      <p:sp>
        <p:nvSpPr>
          <p:cNvPr id="4" name="Zástupný text 3">
            <a:extLst>
              <a:ext uri="{FF2B5EF4-FFF2-40B4-BE49-F238E27FC236}">
                <a16:creationId xmlns:a16="http://schemas.microsoft.com/office/drawing/2014/main" id="{20A45816-4929-4F83-94B5-001CA0B21343}"/>
              </a:ext>
            </a:extLst>
          </p:cNvPr>
          <p:cNvSpPr>
            <a:spLocks noGrp="1"/>
          </p:cNvSpPr>
          <p:nvPr>
            <p:ph type="body" idx="21"/>
          </p:nvPr>
        </p:nvSpPr>
        <p:spPr/>
        <p:txBody>
          <a:bodyPr lIns="50800" tIns="50800" rIns="50800" bIns="50800" numCol="1" spcCol="38100" anchor="t">
            <a:normAutofit/>
          </a:bodyPr>
          <a:lstStyle/>
          <a:p>
            <a:r>
              <a:rPr lang="cs-CZ">
                <a:ea typeface="+mn-lt"/>
                <a:cs typeface="+mn-lt"/>
              </a:rPr>
              <a:t>Preventivní opatření v řetězci přenosu infekcí spojených se zdravotní péčí se tedy mohou rozdělit do několika základních oblastí z hlediska účasti jednotlivých komponentů, a to na mikroorganismy,  rezervoár infekce, cesty vstupu, mechanismus přenosu, cesty vstupu a hostitele.</a:t>
            </a:r>
          </a:p>
          <a:p>
            <a:r>
              <a:rPr lang="cs-CZ">
                <a:ea typeface="+mn-lt"/>
                <a:cs typeface="+mn-lt"/>
              </a:rPr>
              <a:t> Z hlediska přenosu infekcí spojených se zdravotní péčí je jedním z nejčastějších mechanismů přenosu nepřímý kontakt, tedy přenos prostřednictvím neživých předmětů i ploch a kontaminovaných rukou.</a:t>
            </a:r>
          </a:p>
          <a:p>
            <a:r>
              <a:rPr lang="cs-CZ" dirty="0">
                <a:ea typeface="+mn-lt"/>
                <a:cs typeface="+mn-lt"/>
              </a:rPr>
              <a:t> </a:t>
            </a:r>
            <a:r>
              <a:rPr lang="cs-CZ">
                <a:ea typeface="+mn-lt"/>
                <a:cs typeface="+mn-lt"/>
              </a:rPr>
              <a:t>Prevence infekcí spojených se zdravotní péčí by se tedy měla zaměřovat především na tuto problematiku. </a:t>
            </a:r>
            <a:endParaRPr lang="cs-CZ"/>
          </a:p>
        </p:txBody>
      </p:sp>
    </p:spTree>
    <p:extLst>
      <p:ext uri="{BB962C8B-B14F-4D97-AF65-F5344CB8AC3E}">
        <p14:creationId xmlns:p14="http://schemas.microsoft.com/office/powerpoint/2010/main" val="91276415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94CA61-C674-4F4D-AE44-0290F0469E5F}"/>
              </a:ext>
            </a:extLst>
          </p:cNvPr>
          <p:cNvSpPr>
            <a:spLocks noGrp="1"/>
          </p:cNvSpPr>
          <p:nvPr>
            <p:ph type="title"/>
          </p:nvPr>
        </p:nvSpPr>
        <p:spPr/>
        <p:txBody>
          <a:bodyPr lIns="50800" tIns="50800" rIns="50800" bIns="50800" anchor="t">
            <a:normAutofit/>
          </a:bodyPr>
          <a:lstStyle/>
          <a:p>
            <a:pPr algn="ctr"/>
            <a:r>
              <a:rPr lang="cs-CZ">
                <a:solidFill>
                  <a:srgbClr val="FF0000"/>
                </a:solidFill>
              </a:rPr>
              <a:t>HCAI</a:t>
            </a:r>
            <a:endParaRPr lang="cs-CZ"/>
          </a:p>
        </p:txBody>
      </p:sp>
      <p:sp>
        <p:nvSpPr>
          <p:cNvPr id="4" name="Zástupný text 3">
            <a:extLst>
              <a:ext uri="{FF2B5EF4-FFF2-40B4-BE49-F238E27FC236}">
                <a16:creationId xmlns:a16="http://schemas.microsoft.com/office/drawing/2014/main" id="{1F5E9C1D-3AC4-48A8-8E83-FF0C3F80460A}"/>
              </a:ext>
            </a:extLst>
          </p:cNvPr>
          <p:cNvSpPr>
            <a:spLocks noGrp="1"/>
          </p:cNvSpPr>
          <p:nvPr>
            <p:ph type="body" idx="21"/>
          </p:nvPr>
        </p:nvSpPr>
        <p:spPr>
          <a:xfrm>
            <a:off x="1206500" y="3555776"/>
            <a:ext cx="21971000" cy="9970513"/>
          </a:xfrm>
        </p:spPr>
        <p:txBody>
          <a:bodyPr lIns="50800" tIns="50800" rIns="50800" bIns="50800" numCol="1" spcCol="38100" anchor="t">
            <a:normAutofit fontScale="92500" lnSpcReduction="10000"/>
          </a:bodyPr>
          <a:lstStyle/>
          <a:p>
            <a:r>
              <a:rPr lang="cs-CZ">
                <a:ea typeface="+mn-lt"/>
                <a:cs typeface="+mn-lt"/>
              </a:rPr>
              <a:t>Standardní opatření vycházejí z principu, že tělní tekutiny, neintaktní kůže a sliznice mohou obsahovat infekční agens. Lze je aplikovat na veškeré situace, kde je poskytována zdravotní péče.</a:t>
            </a:r>
          </a:p>
          <a:p>
            <a:r>
              <a:rPr lang="cs-CZ">
                <a:ea typeface="+mn-lt"/>
                <a:cs typeface="+mn-lt"/>
              </a:rPr>
              <a:t> Účelem standardních opatření je tedy zabránění přenosu patogenních mikroorganismů, kdy tato opatření zahrnují zejména hygienu rukou, používání OOPP, péči o používané zdravotnické prostředky a plochy sloužící k poskytování péče, dále manipulaci s oděvy, odpady, roztoky a další.</a:t>
            </a:r>
          </a:p>
          <a:p>
            <a:r>
              <a:rPr lang="cs-CZ">
                <a:ea typeface="+mn-lt"/>
                <a:cs typeface="+mn-lt"/>
              </a:rPr>
              <a:t> Rizikovou oblastí pro přenos HCAI mohou být činnosti spojené s nejrůznějšími ošetřovatelskými činnostmi, jako např. odběr krve, ošetřování ran, odsávání sekretu z dýchacích cest, příprava a vlastní podávání intravenózní medikace, kdy podávání léčivých přípravků může být spojeno s kontaminací léků. </a:t>
            </a:r>
          </a:p>
          <a:p>
            <a:r>
              <a:rPr lang="cs-CZ">
                <a:ea typeface="+mn-lt"/>
                <a:cs typeface="+mn-lt"/>
              </a:rPr>
              <a:t>Rizikem může být i kontakt s bezprostředním okolím pacienta, kdy např. monitor pacienta může být s velkou pravděpodobností kontaminován mikrobiální flórou pacienta. Ke kontaminaci povrchů, přístrojů a dalšího vybavení velmi často dochází prostřednictvím kontaminovaných rukou. </a:t>
            </a:r>
            <a:endParaRPr lang="cs-CZ"/>
          </a:p>
        </p:txBody>
      </p:sp>
    </p:spTree>
    <p:extLst>
      <p:ext uri="{BB962C8B-B14F-4D97-AF65-F5344CB8AC3E}">
        <p14:creationId xmlns:p14="http://schemas.microsoft.com/office/powerpoint/2010/main" val="213749326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2">
            <a:extLst>
              <a:ext uri="{FF2B5EF4-FFF2-40B4-BE49-F238E27FC236}">
                <a16:creationId xmlns:a16="http://schemas.microsoft.com/office/drawing/2014/main" id="{ED550371-B971-4ED7-9F39-045C1D790D90}"/>
              </a:ext>
            </a:extLst>
          </p:cNvPr>
          <p:cNvPicPr>
            <a:picLocks noChangeAspect="1"/>
          </p:cNvPicPr>
          <p:nvPr/>
        </p:nvPicPr>
        <p:blipFill>
          <a:blip r:embed="rId2"/>
          <a:stretch>
            <a:fillRect/>
          </a:stretch>
        </p:blipFill>
        <p:spPr>
          <a:xfrm>
            <a:off x="3801167" y="2232181"/>
            <a:ext cx="16095516" cy="11091281"/>
          </a:xfrm>
          <a:prstGeom prst="rect">
            <a:avLst/>
          </a:prstGeom>
        </p:spPr>
      </p:pic>
      <p:sp>
        <p:nvSpPr>
          <p:cNvPr id="4" name="Zástupný text 3">
            <a:extLst>
              <a:ext uri="{FF2B5EF4-FFF2-40B4-BE49-F238E27FC236}">
                <a16:creationId xmlns:a16="http://schemas.microsoft.com/office/drawing/2014/main" id="{78325B85-763D-4BE6-AC5D-CB988591CA3E}"/>
              </a:ext>
            </a:extLst>
          </p:cNvPr>
          <p:cNvSpPr>
            <a:spLocks noGrp="1"/>
          </p:cNvSpPr>
          <p:nvPr>
            <p:ph type="body" sz="quarter" idx="1"/>
          </p:nvPr>
        </p:nvSpPr>
        <p:spPr>
          <a:xfrm>
            <a:off x="1206500" y="693098"/>
            <a:ext cx="21971000" cy="1350417"/>
          </a:xfrm>
        </p:spPr>
        <p:txBody>
          <a:bodyPr lIns="45718" tIns="45718" rIns="45718" bIns="45718" numCol="1" spcCol="38100" anchor="t">
            <a:normAutofit/>
          </a:bodyPr>
          <a:lstStyle/>
          <a:p>
            <a:pPr algn="ctr"/>
            <a:r>
              <a:rPr lang="cs-CZ" sz="6600">
                <a:solidFill>
                  <a:srgbClr val="FF0000"/>
                </a:solidFill>
              </a:rPr>
              <a:t>HCAI </a:t>
            </a:r>
            <a:endParaRPr lang="cs-CZ" sz="660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Determinanty zdraví"/>
          <p:cNvSpPr txBox="1">
            <a:spLocks noGrp="1"/>
          </p:cNvSpPr>
          <p:nvPr>
            <p:ph type="body" sz="quarter" idx="1"/>
          </p:nvPr>
        </p:nvSpPr>
        <p:spPr>
          <a:xfrm>
            <a:off x="589183" y="900899"/>
            <a:ext cx="21971002" cy="1869961"/>
          </a:xfrm>
          <a:prstGeom prst="rect">
            <a:avLst/>
          </a:prstGeom>
        </p:spPr>
        <p:txBody>
          <a:bodyPr lIns="45718" tIns="45718" rIns="45718" bIns="45718" numCol="1" spcCol="38100" anchor="t">
            <a:normAutofit/>
          </a:bodyPr>
          <a:lstStyle>
            <a:lvl1pPr>
              <a:defRPr>
                <a:solidFill>
                  <a:schemeClr val="accent5"/>
                </a:solidFill>
              </a:defRPr>
            </a:lvl1pPr>
          </a:lstStyle>
          <a:p>
            <a:r>
              <a:rPr lang="cs-CZ" dirty="0"/>
              <a:t>                                             </a:t>
            </a:r>
            <a:r>
              <a:rPr lang="cs-CZ" sz="6000"/>
              <a:t>     HCAI </a:t>
            </a:r>
          </a:p>
        </p:txBody>
      </p:sp>
      <p:sp>
        <p:nvSpPr>
          <p:cNvPr id="161" name="Komplex jevů a podmínek, které ovlivňují a určují zdraví. Jde o širokou škálu osobních, sociálních a ekonomických faktorů i charakteristik životního prostředí…"/>
          <p:cNvSpPr txBox="1">
            <a:spLocks noGrp="1"/>
          </p:cNvSpPr>
          <p:nvPr>
            <p:ph type="body" idx="21"/>
          </p:nvPr>
        </p:nvSpPr>
        <p:spPr>
          <a:xfrm>
            <a:off x="589183" y="2277839"/>
            <a:ext cx="21971002" cy="104037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1" spcCol="38100" anchor="t">
            <a:normAutofit/>
          </a:bodyPr>
          <a:lstStyle/>
          <a:p>
            <a:pPr marL="608965" indent="-608965" defTabSz="457200">
              <a:lnSpc>
                <a:spcPct val="100000"/>
              </a:lnSpc>
              <a:spcBef>
                <a:spcPts val="1200"/>
              </a:spcBef>
              <a:defRPr sz="3900"/>
            </a:pPr>
            <a:r>
              <a:rPr lang="cs-CZ">
                <a:ea typeface="+mn-lt"/>
                <a:cs typeface="+mn-lt"/>
              </a:rPr>
              <a:t>HCAI výrazně ovlivňují mortalitu a morbiditu pacientů, prodlužují délku hospitalizace a zvyšují finanční náklady na péči.</a:t>
            </a:r>
            <a:endParaRPr lang="cs-CZ" dirty="0">
              <a:ea typeface="+mn-lt"/>
              <a:cs typeface="+mn-lt"/>
            </a:endParaRPr>
          </a:p>
          <a:p>
            <a:pPr marL="608965" indent="-608965" defTabSz="457200">
              <a:lnSpc>
                <a:spcPct val="100000"/>
              </a:lnSpc>
              <a:spcBef>
                <a:spcPts val="1200"/>
              </a:spcBef>
              <a:defRPr sz="3900"/>
            </a:pPr>
            <a:endParaRPr lang="cs-CZ" dirty="0">
              <a:ea typeface="+mn-lt"/>
              <a:cs typeface="+mn-lt"/>
            </a:endParaRPr>
          </a:p>
          <a:p>
            <a:pPr marL="608965" indent="-608965" defTabSz="457200">
              <a:lnSpc>
                <a:spcPct val="100000"/>
              </a:lnSpc>
              <a:spcBef>
                <a:spcPts val="1200"/>
              </a:spcBef>
              <a:defRPr sz="3900"/>
            </a:pPr>
            <a:r>
              <a:rPr lang="cs-CZ">
                <a:ea typeface="+mn-lt"/>
                <a:cs typeface="+mn-lt"/>
              </a:rPr>
              <a:t>HCAI se vyskytují u všech poskytovatelů zdravotních služeb po celém světě.</a:t>
            </a:r>
          </a:p>
          <a:p>
            <a:pPr marL="608965" indent="-608965" defTabSz="457200">
              <a:lnSpc>
                <a:spcPct val="100000"/>
              </a:lnSpc>
              <a:spcBef>
                <a:spcPts val="1200"/>
              </a:spcBef>
              <a:defRPr sz="3900"/>
            </a:pPr>
            <a:endParaRPr lang="cs-CZ" dirty="0">
              <a:ea typeface="+mn-lt"/>
              <a:cs typeface="+mn-lt"/>
            </a:endParaRPr>
          </a:p>
          <a:p>
            <a:pPr marL="608965" indent="-608965" defTabSz="457200">
              <a:lnSpc>
                <a:spcPct val="100000"/>
              </a:lnSpc>
              <a:spcBef>
                <a:spcPts val="1200"/>
              </a:spcBef>
              <a:defRPr sz="3900"/>
            </a:pPr>
            <a:r>
              <a:rPr lang="cs-CZ">
                <a:ea typeface="+mn-lt"/>
                <a:cs typeface="+mn-lt"/>
              </a:rPr>
              <a:t>World Health Organization dodává, že v současné době není žádná země bez výskytu infekcí spojených se zdravotní péčí a bez rezistentních bakterií na antibiotickou terapii. </a:t>
            </a:r>
          </a:p>
          <a:p>
            <a:pPr marL="608965" indent="-608965" defTabSz="457200">
              <a:lnSpc>
                <a:spcPct val="100000"/>
              </a:lnSpc>
              <a:spcBef>
                <a:spcPts val="1200"/>
              </a:spcBef>
              <a:defRPr sz="3900"/>
            </a:pPr>
            <a:endParaRPr lang="cs-CZ" dirty="0">
              <a:ea typeface="+mn-lt"/>
              <a:cs typeface="+mn-lt"/>
            </a:endParaRPr>
          </a:p>
          <a:p>
            <a:pPr marL="608965" indent="-608965" defTabSz="457200">
              <a:lnSpc>
                <a:spcPct val="100000"/>
              </a:lnSpc>
              <a:spcBef>
                <a:spcPts val="1200"/>
              </a:spcBef>
              <a:defRPr sz="3900"/>
            </a:pPr>
            <a:r>
              <a:rPr lang="cs-CZ">
                <a:ea typeface="+mn-lt"/>
                <a:cs typeface="+mn-lt"/>
              </a:rPr>
              <a:t>HCAI  jsou aktuálně definovány legislativou České republiky, konkrétně v zákoně č. 267/2015 Sb. (novela zákona 258/2000 Sb. O ochraně veřejného zdraví a o změně souvisejících zákonů)  jako </a:t>
            </a:r>
            <a:r>
              <a:rPr lang="cs-CZ" i="1">
                <a:ea typeface="+mn-lt"/>
                <a:cs typeface="+mn-lt"/>
              </a:rPr>
              <a:t>„nemoc nebo patologický stav vzniklý v souvislosti s přítomností původce infekce nebo jeho produktů ve spojitosti s pobytem nebo výkony prováděnými osobou poskytující péči ve zdravotnickém zařízení, v týdenním stacionáři, domově pro osoby se zdravotním postižením, domově pro seniory nebo v domově se zvláštním režimem, v příslušné inkubační době</a:t>
            </a:r>
            <a:r>
              <a:rPr lang="cs-CZ">
                <a:ea typeface="+mn-lt"/>
                <a:cs typeface="+mn-lt"/>
              </a:rPr>
              <a:t>“ (Zákon č. 267/2015 Sb., s. 3264).</a:t>
            </a:r>
            <a:endParaRPr lang="cs-CZ"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2518C-BB1D-4601-938B-89E1BBF8C286}"/>
              </a:ext>
            </a:extLst>
          </p:cNvPr>
          <p:cNvSpPr>
            <a:spLocks noGrp="1"/>
          </p:cNvSpPr>
          <p:nvPr>
            <p:ph type="title"/>
          </p:nvPr>
        </p:nvSpPr>
        <p:spPr>
          <a:xfrm>
            <a:off x="1933863" y="1079500"/>
            <a:ext cx="21243637" cy="1190710"/>
          </a:xfrm>
        </p:spPr>
        <p:txBody>
          <a:bodyPr lIns="50800" tIns="50800" rIns="50800" bIns="50800" anchor="t">
            <a:normAutofit/>
          </a:bodyPr>
          <a:lstStyle/>
          <a:p>
            <a:pPr algn="ctr"/>
            <a:r>
              <a:rPr lang="cs-CZ">
                <a:solidFill>
                  <a:srgbClr val="FF0000"/>
                </a:solidFill>
                <a:ea typeface="+mn-lt"/>
                <a:cs typeface="+mn-lt"/>
              </a:rPr>
              <a:t>HCAI </a:t>
            </a:r>
            <a:endParaRPr lang="cs-CZ"/>
          </a:p>
        </p:txBody>
      </p:sp>
      <p:sp>
        <p:nvSpPr>
          <p:cNvPr id="4" name="Zástupný text 3">
            <a:extLst>
              <a:ext uri="{FF2B5EF4-FFF2-40B4-BE49-F238E27FC236}">
                <a16:creationId xmlns:a16="http://schemas.microsoft.com/office/drawing/2014/main" id="{8137EC6C-3FF5-4830-A62D-A83616E8D9C3}"/>
              </a:ext>
            </a:extLst>
          </p:cNvPr>
          <p:cNvSpPr>
            <a:spLocks noGrp="1"/>
          </p:cNvSpPr>
          <p:nvPr>
            <p:ph type="body" idx="21"/>
          </p:nvPr>
        </p:nvSpPr>
        <p:spPr>
          <a:xfrm>
            <a:off x="1206500" y="2482049"/>
            <a:ext cx="21971000" cy="10732513"/>
          </a:xfrm>
        </p:spPr>
        <p:txBody>
          <a:bodyPr lIns="50800" tIns="50800" rIns="50800" bIns="50800" numCol="1" spcCol="38100" anchor="t">
            <a:normAutofit fontScale="92500" lnSpcReduction="10000"/>
          </a:bodyPr>
          <a:lstStyle/>
          <a:p>
            <a:pPr indent="-365125">
              <a:spcBef>
                <a:spcPts val="2700"/>
              </a:spcBef>
            </a:pPr>
            <a:r>
              <a:rPr lang="cs-CZ">
                <a:solidFill>
                  <a:schemeClr val="bg2">
                    <a:lumMod val="50000"/>
                  </a:schemeClr>
                </a:solidFill>
                <a:ea typeface="+mn-lt"/>
                <a:cs typeface="+mn-lt"/>
              </a:rPr>
              <a:t>Tato definice upozorňuje, že za infekci spojenou se zdravotní péčí lze považovat i takovou infekci, která vznikne v zařízení poskytující dlouhodobou, domácí a ambulantní péči.</a:t>
            </a:r>
            <a:endParaRPr lang="en-US">
              <a:ea typeface="+mn-lt"/>
              <a:cs typeface="+mn-lt"/>
            </a:endParaRPr>
          </a:p>
          <a:p>
            <a:pPr indent="-365125">
              <a:spcBef>
                <a:spcPts val="2700"/>
              </a:spcBef>
            </a:pPr>
            <a:r>
              <a:rPr lang="cs-CZ">
                <a:solidFill>
                  <a:schemeClr val="bg2">
                    <a:lumMod val="50000"/>
                  </a:schemeClr>
                </a:solidFill>
                <a:ea typeface="+mn-lt"/>
                <a:cs typeface="+mn-lt"/>
              </a:rPr>
              <a:t> Zmíněný aspekt zahrnuje i další poskytovatelé zdravotních služeb a je velmi významný, jelikož se v současnosti stále více vyskytují multirezistentní patogeny i v ambulantní či domácí péči. </a:t>
            </a:r>
            <a:endParaRPr lang="en-US">
              <a:ea typeface="+mn-lt"/>
              <a:cs typeface="+mn-lt"/>
            </a:endParaRPr>
          </a:p>
          <a:p>
            <a:pPr indent="-365125">
              <a:spcBef>
                <a:spcPts val="2700"/>
              </a:spcBef>
            </a:pPr>
            <a:r>
              <a:rPr lang="cs-CZ">
                <a:solidFill>
                  <a:schemeClr val="bg2">
                    <a:lumMod val="50000"/>
                  </a:schemeClr>
                </a:solidFill>
                <a:ea typeface="+mn-lt"/>
                <a:cs typeface="+mn-lt"/>
              </a:rPr>
              <a:t>European Centre for Disease Prevention and Control uvádí, že HCAI každoročně získá 4 131 000 pacientů a až 37 000 pacientů na tyto infekce v Evropě zemře. </a:t>
            </a:r>
            <a:endParaRPr lang="en-US">
              <a:ea typeface="+mn-lt"/>
              <a:cs typeface="+mn-lt"/>
            </a:endParaRPr>
          </a:p>
          <a:p>
            <a:pPr indent="-365125">
              <a:spcBef>
                <a:spcPts val="2700"/>
              </a:spcBef>
            </a:pPr>
            <a:r>
              <a:rPr lang="cs-CZ">
                <a:solidFill>
                  <a:schemeClr val="bg2">
                    <a:lumMod val="50000"/>
                  </a:schemeClr>
                </a:solidFill>
                <a:ea typeface="+mn-lt"/>
                <a:cs typeface="+mn-lt"/>
              </a:rPr>
              <a:t>Ve Spojených státech amerických bylo prevalenčními studiemi odhadnuto, že HCAI získá nejméně jeden pacient z 25 hospitalizovaných pacientů a více než polovina těchto infekcí se získá mimo jednotky intenzivní péče. </a:t>
            </a:r>
            <a:endParaRPr lang="en-US">
              <a:ea typeface="+mn-lt"/>
              <a:cs typeface="+mn-lt"/>
            </a:endParaRPr>
          </a:p>
          <a:p>
            <a:pPr indent="-365125">
              <a:spcBef>
                <a:spcPts val="2700"/>
              </a:spcBef>
            </a:pPr>
            <a:r>
              <a:rPr lang="cs-CZ">
                <a:solidFill>
                  <a:schemeClr val="bg2">
                    <a:lumMod val="50000"/>
                  </a:schemeClr>
                </a:solidFill>
                <a:ea typeface="+mn-lt"/>
                <a:cs typeface="+mn-lt"/>
              </a:rPr>
              <a:t>HCAI významně ovlivňují ekonomické dopady, kdy se pouze přímé náklady odhadují na přibližně 7 miliard eur. Zvýšené finanční náklady zejména souvisí s počtem diagnostických vyšetření, dále s vynaložením nákladů souvisejících s léčbou (náklady na farmakoterapii, prodloužení doby hospitalizace, reoperace apod.), ošetřovatelskou péčí a s prevencí a kontrolou infekcí.</a:t>
            </a:r>
            <a:endParaRPr lang="en-US">
              <a:ea typeface="+mn-lt"/>
              <a:cs typeface="+mn-lt"/>
            </a:endParaRPr>
          </a:p>
          <a:p>
            <a:endParaRPr lang="cs-CZ" dirty="0"/>
          </a:p>
        </p:txBody>
      </p:sp>
    </p:spTree>
    <p:extLst>
      <p:ext uri="{BB962C8B-B14F-4D97-AF65-F5344CB8AC3E}">
        <p14:creationId xmlns:p14="http://schemas.microsoft.com/office/powerpoint/2010/main" val="20921128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542BA8-54C3-4900-BFBE-9FC9696CBCBA}"/>
              </a:ext>
            </a:extLst>
          </p:cNvPr>
          <p:cNvSpPr>
            <a:spLocks noGrp="1"/>
          </p:cNvSpPr>
          <p:nvPr>
            <p:ph type="title"/>
          </p:nvPr>
        </p:nvSpPr>
        <p:spPr/>
        <p:txBody>
          <a:bodyPr lIns="50800" tIns="50800" rIns="50800" bIns="50800" anchor="t">
            <a:normAutofit/>
          </a:bodyPr>
          <a:lstStyle/>
          <a:p>
            <a:pPr algn="ctr"/>
            <a:r>
              <a:rPr lang="cs-CZ">
                <a:solidFill>
                  <a:srgbClr val="FF0000"/>
                </a:solidFill>
              </a:rPr>
              <a:t>HCAI</a:t>
            </a:r>
            <a:endParaRPr lang="cs-CZ"/>
          </a:p>
        </p:txBody>
      </p:sp>
      <p:sp>
        <p:nvSpPr>
          <p:cNvPr id="4" name="Zástupný text 3">
            <a:extLst>
              <a:ext uri="{FF2B5EF4-FFF2-40B4-BE49-F238E27FC236}">
                <a16:creationId xmlns:a16="http://schemas.microsoft.com/office/drawing/2014/main" id="{E97F2CA6-18E9-4B2C-9669-A6710F5C84E4}"/>
              </a:ext>
            </a:extLst>
          </p:cNvPr>
          <p:cNvSpPr>
            <a:spLocks noGrp="1"/>
          </p:cNvSpPr>
          <p:nvPr>
            <p:ph type="body" idx="21"/>
          </p:nvPr>
        </p:nvSpPr>
        <p:spPr>
          <a:xfrm>
            <a:off x="1206500" y="2343504"/>
            <a:ext cx="21971000" cy="11234740"/>
          </a:xfrm>
        </p:spPr>
        <p:txBody>
          <a:bodyPr lIns="50800" tIns="50800" rIns="50800" bIns="50800" numCol="1" spcCol="38100" anchor="t">
            <a:normAutofit/>
          </a:bodyPr>
          <a:lstStyle/>
          <a:p>
            <a:r>
              <a:rPr lang="cs-CZ">
                <a:solidFill>
                  <a:schemeClr val="bg2">
                    <a:lumMod val="50000"/>
                  </a:schemeClr>
                </a:solidFill>
                <a:ea typeface="+mn-lt"/>
                <a:cs typeface="+mn-lt"/>
              </a:rPr>
              <a:t>Ekonomické důsledky HCAI lze rozdělit na </a:t>
            </a:r>
            <a:endParaRPr lang="cs-CZ">
              <a:solidFill>
                <a:schemeClr val="bg2">
                  <a:lumMod val="50000"/>
                </a:schemeClr>
              </a:solidFill>
            </a:endParaRPr>
          </a:p>
          <a:p>
            <a:r>
              <a:rPr lang="cs-CZ">
                <a:solidFill>
                  <a:schemeClr val="bg2">
                    <a:lumMod val="50000"/>
                  </a:schemeClr>
                </a:solidFill>
                <a:ea typeface="+mn-lt"/>
                <a:cs typeface="+mn-lt"/>
              </a:rPr>
              <a:t>náklady související s vlastní hospitalizací pacienta (zejména z důvodu používání antimikrobiálních látek, prodloužené délky hospitalizace, hospitalizace na odděleních akutní péče)</a:t>
            </a:r>
          </a:p>
          <a:p>
            <a:r>
              <a:rPr lang="cs-CZ">
                <a:solidFill>
                  <a:schemeClr val="bg2">
                    <a:lumMod val="50000"/>
                  </a:schemeClr>
                </a:solidFill>
                <a:ea typeface="+mn-lt"/>
                <a:cs typeface="+mn-lt"/>
              </a:rPr>
              <a:t> intervenční náklady (zejména náklady na provedené testy, pracovní dobu ošetřovatelského a lékařského personálu, používání osobních ochranných pracovních prostředků)</a:t>
            </a:r>
          </a:p>
          <a:p>
            <a:r>
              <a:rPr lang="cs-CZ">
                <a:solidFill>
                  <a:schemeClr val="bg2">
                    <a:lumMod val="50000"/>
                  </a:schemeClr>
                </a:solidFill>
                <a:ea typeface="+mn-lt"/>
                <a:cs typeface="+mn-lt"/>
              </a:rPr>
              <a:t> náklady na ambulantní péči (zejména kontroly u lékařů, užívání antibiotik, návštěvy pacienta v domácím prostředí, rekonvalescenční pobyty) </a:t>
            </a:r>
          </a:p>
          <a:p>
            <a:r>
              <a:rPr lang="cs-CZ">
                <a:solidFill>
                  <a:schemeClr val="bg2">
                    <a:lumMod val="50000"/>
                  </a:schemeClr>
                </a:solidFill>
                <a:ea typeface="+mn-lt"/>
                <a:cs typeface="+mn-lt"/>
              </a:rPr>
              <a:t> osobní náklady pacienta (zejména náklady spojené s morbiditou, vlastní infekcí, ztrátou mzdy či cestovními výdaji, popřípadě náklady spojené s úmrtím).</a:t>
            </a:r>
            <a:endParaRPr lang="cs-CZ">
              <a:solidFill>
                <a:schemeClr val="bg2">
                  <a:lumMod val="50000"/>
                </a:schemeClr>
              </a:solidFill>
            </a:endParaRPr>
          </a:p>
          <a:p>
            <a:endParaRPr lang="cs-CZ" dirty="0"/>
          </a:p>
        </p:txBody>
      </p:sp>
    </p:spTree>
    <p:extLst>
      <p:ext uri="{BB962C8B-B14F-4D97-AF65-F5344CB8AC3E}">
        <p14:creationId xmlns:p14="http://schemas.microsoft.com/office/powerpoint/2010/main" val="219577466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C2EE1E-2843-448C-A7C2-4E40FC2F958E}"/>
              </a:ext>
            </a:extLst>
          </p:cNvPr>
          <p:cNvSpPr>
            <a:spLocks noGrp="1"/>
          </p:cNvSpPr>
          <p:nvPr>
            <p:ph type="title"/>
          </p:nvPr>
        </p:nvSpPr>
        <p:spPr>
          <a:xfrm>
            <a:off x="1206500" y="386773"/>
            <a:ext cx="21971000" cy="1692937"/>
          </a:xfrm>
        </p:spPr>
        <p:txBody>
          <a:bodyPr lIns="50800" tIns="50800" rIns="50800" bIns="50800" anchor="t">
            <a:normAutofit/>
          </a:bodyPr>
          <a:lstStyle/>
          <a:p>
            <a:pPr algn="ctr"/>
            <a:r>
              <a:rPr lang="cs-CZ">
                <a:solidFill>
                  <a:srgbClr val="FF0000"/>
                </a:solidFill>
              </a:rPr>
              <a:t>HCAI </a:t>
            </a:r>
            <a:endParaRPr lang="cs-CZ"/>
          </a:p>
        </p:txBody>
      </p:sp>
      <p:sp>
        <p:nvSpPr>
          <p:cNvPr id="4" name="Zástupný text 3">
            <a:extLst>
              <a:ext uri="{FF2B5EF4-FFF2-40B4-BE49-F238E27FC236}">
                <a16:creationId xmlns:a16="http://schemas.microsoft.com/office/drawing/2014/main" id="{A7846756-F518-4C97-B420-A1CC4F5D76FA}"/>
              </a:ext>
            </a:extLst>
          </p:cNvPr>
          <p:cNvSpPr>
            <a:spLocks noGrp="1"/>
          </p:cNvSpPr>
          <p:nvPr>
            <p:ph type="body" idx="21"/>
          </p:nvPr>
        </p:nvSpPr>
        <p:spPr>
          <a:xfrm>
            <a:off x="323273" y="1927868"/>
            <a:ext cx="23789408" cy="11650376"/>
          </a:xfrm>
        </p:spPr>
        <p:txBody>
          <a:bodyPr lIns="50800" tIns="50800" rIns="50800" bIns="50800" numCol="1" spcCol="38100" anchor="t">
            <a:normAutofit fontScale="92500" lnSpcReduction="10000"/>
          </a:bodyPr>
          <a:lstStyle/>
          <a:p>
            <a:r>
              <a:rPr lang="cs-CZ" dirty="0">
                <a:ea typeface="+mn-lt"/>
                <a:cs typeface="+mn-lt"/>
              </a:rPr>
              <a:t>HCAI lze rozdělit podle určitých kritérií do několika oblastí. </a:t>
            </a:r>
          </a:p>
          <a:p>
            <a:r>
              <a:rPr lang="cs-CZ" dirty="0">
                <a:ea typeface="+mn-lt"/>
                <a:cs typeface="+mn-lt"/>
              </a:rPr>
              <a:t>Dle původu infekčního agens je lze rozdělit na </a:t>
            </a:r>
            <a:r>
              <a:rPr lang="cs-CZ" b="1" dirty="0">
                <a:solidFill>
                  <a:srgbClr val="FF0000"/>
                </a:solidFill>
                <a:ea typeface="+mn-lt"/>
                <a:cs typeface="+mn-lt"/>
              </a:rPr>
              <a:t>endogenní</a:t>
            </a:r>
            <a:r>
              <a:rPr lang="cs-CZ" dirty="0">
                <a:ea typeface="+mn-lt"/>
                <a:cs typeface="+mn-lt"/>
              </a:rPr>
              <a:t> a </a:t>
            </a:r>
            <a:r>
              <a:rPr lang="cs-CZ" b="1" dirty="0">
                <a:solidFill>
                  <a:srgbClr val="FF0000"/>
                </a:solidFill>
                <a:ea typeface="+mn-lt"/>
                <a:cs typeface="+mn-lt"/>
              </a:rPr>
              <a:t>exogenní.</a:t>
            </a:r>
            <a:endParaRPr lang="en-US" b="1" dirty="0">
              <a:solidFill>
                <a:srgbClr val="FF0000"/>
              </a:solidFill>
              <a:ea typeface="+mn-lt"/>
              <a:cs typeface="+mn-lt"/>
            </a:endParaRPr>
          </a:p>
          <a:p>
            <a:r>
              <a:rPr lang="cs-CZ" dirty="0">
                <a:ea typeface="+mn-lt"/>
                <a:cs typeface="+mn-lt"/>
              </a:rPr>
              <a:t> </a:t>
            </a:r>
            <a:r>
              <a:rPr lang="cs-CZ" b="1" dirty="0">
                <a:solidFill>
                  <a:srgbClr val="FF0000"/>
                </a:solidFill>
                <a:ea typeface="+mn-lt"/>
                <a:cs typeface="+mn-lt"/>
              </a:rPr>
              <a:t>Exogenní infekce</a:t>
            </a:r>
            <a:r>
              <a:rPr lang="cs-CZ" dirty="0">
                <a:ea typeface="+mn-lt"/>
                <a:cs typeface="+mn-lt"/>
              </a:rPr>
              <a:t> jsou charakteristické tím, že infekční agens proniká do pacientova organismu zvenčí, tedy z jiného zdroje či </a:t>
            </a:r>
            <a:r>
              <a:rPr lang="cs-CZ" dirty="0" err="1">
                <a:ea typeface="+mn-lt"/>
                <a:cs typeface="+mn-lt"/>
              </a:rPr>
              <a:t>prostředí.Přenos</a:t>
            </a:r>
            <a:r>
              <a:rPr lang="cs-CZ" dirty="0">
                <a:ea typeface="+mn-lt"/>
                <a:cs typeface="+mn-lt"/>
              </a:rPr>
              <a:t> těchto infekcí se zejména uskutečňuje přímým kontaktem s osobami či prostřednictvím kontaminovaných předmětů, vzduchem nebo vodou. V ojedinělých případech může také nastat přenos prostřednictvím kontaminovaných injekcí, infuzí či potravin. Mezi nejčastější původce těchto infekcí patří </a:t>
            </a:r>
            <a:r>
              <a:rPr lang="cs-CZ" dirty="0" err="1">
                <a:ea typeface="+mn-lt"/>
                <a:cs typeface="+mn-lt"/>
              </a:rPr>
              <a:t>multirezistentní</a:t>
            </a:r>
            <a:r>
              <a:rPr lang="cs-CZ" dirty="0">
                <a:ea typeface="+mn-lt"/>
                <a:cs typeface="+mn-lt"/>
              </a:rPr>
              <a:t> kmeny a také </a:t>
            </a:r>
            <a:r>
              <a:rPr lang="cs-CZ" dirty="0" err="1">
                <a:ea typeface="+mn-lt"/>
                <a:cs typeface="+mn-lt"/>
              </a:rPr>
              <a:t>grampozitivní</a:t>
            </a:r>
            <a:r>
              <a:rPr lang="cs-CZ" dirty="0">
                <a:ea typeface="+mn-lt"/>
                <a:cs typeface="+mn-lt"/>
              </a:rPr>
              <a:t> koky.</a:t>
            </a:r>
            <a:endParaRPr lang="en-US" dirty="0">
              <a:ea typeface="+mn-lt"/>
              <a:cs typeface="+mn-lt"/>
            </a:endParaRPr>
          </a:p>
          <a:p>
            <a:r>
              <a:rPr lang="cs-CZ" dirty="0">
                <a:ea typeface="+mn-lt"/>
                <a:cs typeface="+mn-lt"/>
              </a:rPr>
              <a:t>  Oproti tomu </a:t>
            </a:r>
            <a:r>
              <a:rPr lang="cs-CZ" b="1" dirty="0">
                <a:solidFill>
                  <a:srgbClr val="FF0000"/>
                </a:solidFill>
                <a:ea typeface="+mn-lt"/>
                <a:cs typeface="+mn-lt"/>
              </a:rPr>
              <a:t>infekce endogenního původu</a:t>
            </a:r>
            <a:r>
              <a:rPr lang="cs-CZ" dirty="0">
                <a:ea typeface="+mn-lt"/>
                <a:cs typeface="+mn-lt"/>
              </a:rPr>
              <a:t> jsou charakteristické tím, že původce vychází z vlastní mikroflóry pacienta, nemají inkubační dobu a nevzniká proti nim imunita. Do organismu je agens zavlečeno z kolonizovaného místa např. krví, při operačních a invazivních výkonech či při imunosupresivní léčbě. Hlavním etiologickým agens je přirozená mikroflóra v těle, která je za normálních okolností nepatogenní. </a:t>
            </a:r>
          </a:p>
          <a:p>
            <a:r>
              <a:rPr lang="cs-CZ" dirty="0">
                <a:ea typeface="+mn-lt"/>
                <a:cs typeface="+mn-lt"/>
              </a:rPr>
              <a:t>Rozlišení, zda se jedná o exogenní či endogenní infekce je často velmi obtížné, ale z praktických důvodů žádoucí. Mezi původce endogenních infekcí může patřit </a:t>
            </a:r>
            <a:r>
              <a:rPr lang="cs-CZ" i="1" dirty="0" err="1">
                <a:ea typeface="+mn-lt"/>
                <a:cs typeface="+mn-lt"/>
              </a:rPr>
              <a:t>Staphylococcus</a:t>
            </a:r>
            <a:r>
              <a:rPr lang="cs-CZ" i="1" dirty="0">
                <a:ea typeface="+mn-lt"/>
                <a:cs typeface="+mn-lt"/>
              </a:rPr>
              <a:t> aureus, </a:t>
            </a:r>
            <a:r>
              <a:rPr lang="cs-CZ" i="1" dirty="0" err="1">
                <a:ea typeface="+mn-lt"/>
                <a:cs typeface="+mn-lt"/>
              </a:rPr>
              <a:t>Streptococcus</a:t>
            </a:r>
            <a:r>
              <a:rPr lang="cs-CZ" i="1" dirty="0">
                <a:ea typeface="+mn-lt"/>
                <a:cs typeface="+mn-lt"/>
              </a:rPr>
              <a:t> </a:t>
            </a:r>
            <a:r>
              <a:rPr lang="cs-CZ" i="1" dirty="0" err="1">
                <a:ea typeface="+mn-lt"/>
                <a:cs typeface="+mn-lt"/>
              </a:rPr>
              <a:t>pneumoniae</a:t>
            </a:r>
            <a:r>
              <a:rPr lang="cs-CZ" i="1" dirty="0">
                <a:ea typeface="+mn-lt"/>
                <a:cs typeface="+mn-lt"/>
              </a:rPr>
              <a:t>,</a:t>
            </a:r>
            <a:r>
              <a:rPr lang="cs-CZ" dirty="0">
                <a:ea typeface="+mn-lt"/>
                <a:cs typeface="+mn-lt"/>
              </a:rPr>
              <a:t> beta-hemolytické streptokoky či </a:t>
            </a:r>
            <a:r>
              <a:rPr lang="cs-CZ" dirty="0" err="1">
                <a:ea typeface="+mn-lt"/>
                <a:cs typeface="+mn-lt"/>
              </a:rPr>
              <a:t>enterobakterie</a:t>
            </a:r>
            <a:r>
              <a:rPr lang="cs-CZ" dirty="0">
                <a:ea typeface="+mn-lt"/>
                <a:cs typeface="+mn-lt"/>
              </a:rPr>
              <a:t>.</a:t>
            </a:r>
            <a:endParaRPr lang="cs-CZ" dirty="0"/>
          </a:p>
          <a:p>
            <a:endParaRPr lang="cs-CZ" dirty="0"/>
          </a:p>
        </p:txBody>
      </p:sp>
    </p:spTree>
    <p:extLst>
      <p:ext uri="{BB962C8B-B14F-4D97-AF65-F5344CB8AC3E}">
        <p14:creationId xmlns:p14="http://schemas.microsoft.com/office/powerpoint/2010/main" val="1985506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C6D6DD-8E3A-42D4-82F8-03E9EF146D6E}"/>
              </a:ext>
            </a:extLst>
          </p:cNvPr>
          <p:cNvSpPr>
            <a:spLocks noGrp="1"/>
          </p:cNvSpPr>
          <p:nvPr>
            <p:ph type="title"/>
          </p:nvPr>
        </p:nvSpPr>
        <p:spPr/>
        <p:txBody>
          <a:bodyPr lIns="50800" tIns="50800" rIns="50800" bIns="50800" anchor="t">
            <a:normAutofit/>
          </a:bodyPr>
          <a:lstStyle/>
          <a:p>
            <a:pPr algn="ctr"/>
            <a:r>
              <a:rPr lang="cs-CZ" dirty="0">
                <a:solidFill>
                  <a:srgbClr val="FF0000"/>
                </a:solidFill>
              </a:rPr>
              <a:t>HCAI</a:t>
            </a:r>
            <a:endParaRPr lang="cs-CZ" dirty="0"/>
          </a:p>
        </p:txBody>
      </p:sp>
      <p:sp>
        <p:nvSpPr>
          <p:cNvPr id="4" name="Zástupný text 3">
            <a:extLst>
              <a:ext uri="{FF2B5EF4-FFF2-40B4-BE49-F238E27FC236}">
                <a16:creationId xmlns:a16="http://schemas.microsoft.com/office/drawing/2014/main" id="{54975721-B902-4506-972F-A620E7A4EBC1}"/>
              </a:ext>
            </a:extLst>
          </p:cNvPr>
          <p:cNvSpPr>
            <a:spLocks noGrp="1"/>
          </p:cNvSpPr>
          <p:nvPr>
            <p:ph type="body" idx="21"/>
          </p:nvPr>
        </p:nvSpPr>
        <p:spPr>
          <a:xfrm>
            <a:off x="1206500" y="2516685"/>
            <a:ext cx="21971000" cy="10905695"/>
          </a:xfrm>
        </p:spPr>
        <p:txBody>
          <a:bodyPr lIns="50800" tIns="50800" rIns="50800" bIns="50800" numCol="1" spcCol="38100" anchor="t">
            <a:normAutofit fontScale="92500" lnSpcReduction="10000"/>
          </a:bodyPr>
          <a:lstStyle/>
          <a:p>
            <a:r>
              <a:rPr lang="cs-CZ" dirty="0">
                <a:ea typeface="+mn-lt"/>
                <a:cs typeface="+mn-lt"/>
              </a:rPr>
              <a:t>Dle epidemiologického hlediska lze infekce spojené se zdravotní péčí rozdělit na </a:t>
            </a:r>
            <a:r>
              <a:rPr lang="cs-CZ" b="1" dirty="0">
                <a:solidFill>
                  <a:srgbClr val="FF0000"/>
                </a:solidFill>
                <a:ea typeface="+mn-lt"/>
                <a:cs typeface="+mn-lt"/>
              </a:rPr>
              <a:t>specifické</a:t>
            </a:r>
            <a:r>
              <a:rPr lang="cs-CZ" dirty="0">
                <a:solidFill>
                  <a:srgbClr val="FF0000"/>
                </a:solidFill>
                <a:ea typeface="+mn-lt"/>
                <a:cs typeface="+mn-lt"/>
              </a:rPr>
              <a:t> </a:t>
            </a:r>
            <a:r>
              <a:rPr lang="cs-CZ" dirty="0">
                <a:solidFill>
                  <a:schemeClr val="tx1">
                    <a:lumMod val="75000"/>
                  </a:schemeClr>
                </a:solidFill>
                <a:ea typeface="+mn-lt"/>
                <a:cs typeface="+mn-lt"/>
              </a:rPr>
              <a:t>a</a:t>
            </a:r>
            <a:r>
              <a:rPr lang="cs-CZ" dirty="0">
                <a:solidFill>
                  <a:srgbClr val="FF0000"/>
                </a:solidFill>
                <a:ea typeface="+mn-lt"/>
                <a:cs typeface="+mn-lt"/>
              </a:rPr>
              <a:t> </a:t>
            </a:r>
            <a:r>
              <a:rPr lang="cs-CZ" b="1" dirty="0">
                <a:solidFill>
                  <a:srgbClr val="FF0000"/>
                </a:solidFill>
                <a:ea typeface="+mn-lt"/>
                <a:cs typeface="+mn-lt"/>
              </a:rPr>
              <a:t>nespecifické</a:t>
            </a:r>
            <a:r>
              <a:rPr lang="cs-CZ" dirty="0">
                <a:solidFill>
                  <a:srgbClr val="FF0000"/>
                </a:solidFill>
                <a:ea typeface="+mn-lt"/>
                <a:cs typeface="+mn-lt"/>
              </a:rPr>
              <a:t>. </a:t>
            </a:r>
          </a:p>
          <a:p>
            <a:r>
              <a:rPr lang="cs-CZ" b="1" dirty="0">
                <a:solidFill>
                  <a:srgbClr val="FF0000"/>
                </a:solidFill>
                <a:ea typeface="+mn-lt"/>
                <a:cs typeface="+mn-lt"/>
              </a:rPr>
              <a:t>Specifické infekce</a:t>
            </a:r>
            <a:r>
              <a:rPr lang="cs-CZ" dirty="0">
                <a:solidFill>
                  <a:srgbClr val="FF0000"/>
                </a:solidFill>
                <a:ea typeface="+mn-lt"/>
                <a:cs typeface="+mn-lt"/>
              </a:rPr>
              <a:t> </a:t>
            </a:r>
            <a:r>
              <a:rPr lang="cs-CZ" dirty="0">
                <a:ea typeface="+mn-lt"/>
                <a:cs typeface="+mn-lt"/>
              </a:rPr>
              <a:t>jsou vlastní HCAI, tedy jejich vznik přímo souvisí s diagnostickými a terapeutickými výkony. Vznikají v příčinné souvislosti s terapeutickými a ošetřovatelskými intervencemi, které se u pacienta realizují. Velmi často se šíří inokulací či implantací agens, naopak respirační či alimentární cesta přenosu je méně častá. Pro vstup infekčního agens do organismu je rozhodující porušení celistvosti povrchu brány vstupu infekce. Původci specifických infekcí jsou vázány na místo poskytování zdravotních služeb a výskyt tohoto typu infekcí ovlivňuje úroveň dodržování aseptických zásad, dezinfekce, sterilizace a dalších zásad, včetně materiálního vybavení pracoviště a odbornosti zdravotnického personálu.</a:t>
            </a:r>
          </a:p>
          <a:p>
            <a:r>
              <a:rPr lang="cs-CZ" dirty="0">
                <a:ea typeface="+mn-lt"/>
                <a:cs typeface="+mn-lt"/>
              </a:rPr>
              <a:t> </a:t>
            </a:r>
            <a:r>
              <a:rPr lang="cs-CZ" b="1" dirty="0">
                <a:solidFill>
                  <a:srgbClr val="FF0000"/>
                </a:solidFill>
                <a:ea typeface="+mn-lt"/>
                <a:cs typeface="+mn-lt"/>
              </a:rPr>
              <a:t>Nespecifické infekce</a:t>
            </a:r>
            <a:r>
              <a:rPr lang="cs-CZ" dirty="0">
                <a:ea typeface="+mn-lt"/>
                <a:cs typeface="+mn-lt"/>
              </a:rPr>
              <a:t> jsou klasická infekční onemocnění odrážející epidemiologickou situaci v daném regionu. Tyto infekce mohou být ukazatelem </a:t>
            </a:r>
            <a:r>
              <a:rPr lang="cs-CZ" dirty="0" err="1" smtClean="0">
                <a:ea typeface="+mn-lt"/>
                <a:cs typeface="+mn-lt"/>
              </a:rPr>
              <a:t>hygienicko</a:t>
            </a:r>
            <a:r>
              <a:rPr lang="cs-CZ" dirty="0" smtClean="0">
                <a:ea typeface="+mn-lt"/>
                <a:cs typeface="+mn-lt"/>
              </a:rPr>
              <a:t> epidemiologického </a:t>
            </a:r>
            <a:r>
              <a:rPr lang="cs-CZ" dirty="0">
                <a:ea typeface="+mn-lt"/>
                <a:cs typeface="+mn-lt"/>
              </a:rPr>
              <a:t>režimu daného poskytovatele zdravotních služeb. Důležitou prevencí u těchto infekcí je podrobná osobní a epidemiologická anamnéza při příjmu pacienta k hospitalizaci a dodržení hygienicko-epidemiologických opatření při poskytování zdravotních služeb.</a:t>
            </a:r>
            <a:endParaRPr lang="cs-CZ" dirty="0"/>
          </a:p>
        </p:txBody>
      </p:sp>
    </p:spTree>
    <p:extLst>
      <p:ext uri="{BB962C8B-B14F-4D97-AF65-F5344CB8AC3E}">
        <p14:creationId xmlns:p14="http://schemas.microsoft.com/office/powerpoint/2010/main" val="29229888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37E992-04CB-4979-BD82-4A679A50227C}"/>
              </a:ext>
            </a:extLst>
          </p:cNvPr>
          <p:cNvSpPr>
            <a:spLocks noGrp="1"/>
          </p:cNvSpPr>
          <p:nvPr>
            <p:ph type="title"/>
          </p:nvPr>
        </p:nvSpPr>
        <p:spPr>
          <a:xfrm>
            <a:off x="3319318" y="1079500"/>
            <a:ext cx="19858182" cy="1294619"/>
          </a:xfrm>
        </p:spPr>
        <p:txBody>
          <a:bodyPr lIns="50800" tIns="50800" rIns="50800" bIns="50800" anchor="t">
            <a:normAutofit/>
          </a:bodyPr>
          <a:lstStyle/>
          <a:p>
            <a:pPr algn="ctr"/>
            <a:r>
              <a:rPr lang="cs-CZ">
                <a:solidFill>
                  <a:srgbClr val="FF0000"/>
                </a:solidFill>
              </a:rPr>
              <a:t>HCAI</a:t>
            </a:r>
            <a:endParaRPr lang="cs-CZ"/>
          </a:p>
        </p:txBody>
      </p:sp>
      <p:sp>
        <p:nvSpPr>
          <p:cNvPr id="4" name="Zástupný text 3">
            <a:extLst>
              <a:ext uri="{FF2B5EF4-FFF2-40B4-BE49-F238E27FC236}">
                <a16:creationId xmlns:a16="http://schemas.microsoft.com/office/drawing/2014/main" id="{4511670D-504D-430B-A2F0-998EC66FDA01}"/>
              </a:ext>
            </a:extLst>
          </p:cNvPr>
          <p:cNvSpPr>
            <a:spLocks noGrp="1"/>
          </p:cNvSpPr>
          <p:nvPr>
            <p:ph type="body" idx="21"/>
          </p:nvPr>
        </p:nvSpPr>
        <p:spPr>
          <a:xfrm>
            <a:off x="1206500" y="2845731"/>
            <a:ext cx="21988318" cy="9658786"/>
          </a:xfrm>
        </p:spPr>
        <p:txBody>
          <a:bodyPr lIns="50800" tIns="50800" rIns="50800" bIns="50800" numCol="1" spcCol="38100" anchor="t">
            <a:normAutofit/>
          </a:bodyPr>
          <a:lstStyle/>
          <a:p>
            <a:endParaRPr lang="cs-CZ" b="1" dirty="0">
              <a:solidFill>
                <a:srgbClr val="FF0000"/>
              </a:solidFill>
              <a:ea typeface="+mn-lt"/>
              <a:cs typeface="+mn-lt"/>
            </a:endParaRPr>
          </a:p>
          <a:p>
            <a:r>
              <a:rPr lang="cs-CZ" b="1">
                <a:solidFill>
                  <a:srgbClr val="FF0000"/>
                </a:solidFill>
                <a:ea typeface="+mn-lt"/>
                <a:cs typeface="+mn-lt"/>
              </a:rPr>
              <a:t>Nespecifické infekce</a:t>
            </a:r>
            <a:r>
              <a:rPr lang="cs-CZ">
                <a:ea typeface="+mn-lt"/>
                <a:cs typeface="+mn-lt"/>
              </a:rPr>
              <a:t> jsou klasická infekční onemocnění odrážející epidemiologickou situaci v daném regionu. </a:t>
            </a:r>
            <a:endParaRPr lang="cs-CZ"/>
          </a:p>
          <a:p>
            <a:r>
              <a:rPr lang="cs-CZ">
                <a:ea typeface="+mn-lt"/>
                <a:cs typeface="+mn-lt"/>
              </a:rPr>
              <a:t>Tyto infekce mohou být ukazatelem hygienickoepidemiologického režimu daného poskytovatele zdravotních služeb.</a:t>
            </a:r>
          </a:p>
          <a:p>
            <a:r>
              <a:rPr lang="cs-CZ">
                <a:ea typeface="+mn-lt"/>
                <a:cs typeface="+mn-lt"/>
              </a:rPr>
              <a:t> Důležitou prevencí u těchto infekcí je podrobná osobní a epidemiologická anamnéza při příjmu pacienta k hospitalizaci a dodržení hygienicko-epidemiologických opatření při poskytování zdravotních služeb.</a:t>
            </a:r>
            <a:endParaRPr lang="cs-CZ"/>
          </a:p>
        </p:txBody>
      </p:sp>
    </p:spTree>
    <p:extLst>
      <p:ext uri="{BB962C8B-B14F-4D97-AF65-F5344CB8AC3E}">
        <p14:creationId xmlns:p14="http://schemas.microsoft.com/office/powerpoint/2010/main" val="141168501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C4585D-D3F2-45DD-A434-CBADD6A3563D}"/>
              </a:ext>
            </a:extLst>
          </p:cNvPr>
          <p:cNvSpPr>
            <a:spLocks noGrp="1"/>
          </p:cNvSpPr>
          <p:nvPr>
            <p:ph type="title"/>
          </p:nvPr>
        </p:nvSpPr>
        <p:spPr>
          <a:xfrm>
            <a:off x="2297545" y="473364"/>
            <a:ext cx="20879955" cy="1485119"/>
          </a:xfrm>
        </p:spPr>
        <p:txBody>
          <a:bodyPr lIns="50800" tIns="50800" rIns="50800" bIns="50800" anchor="t">
            <a:normAutofit/>
          </a:bodyPr>
          <a:lstStyle/>
          <a:p>
            <a:pPr algn="ctr"/>
            <a:r>
              <a:rPr lang="cs-CZ">
                <a:solidFill>
                  <a:srgbClr val="FF0000"/>
                </a:solidFill>
              </a:rPr>
              <a:t>HCAI</a:t>
            </a:r>
            <a:endParaRPr lang="cs-CZ"/>
          </a:p>
        </p:txBody>
      </p:sp>
      <p:sp>
        <p:nvSpPr>
          <p:cNvPr id="4" name="Zástupný text 3">
            <a:extLst>
              <a:ext uri="{FF2B5EF4-FFF2-40B4-BE49-F238E27FC236}">
                <a16:creationId xmlns:a16="http://schemas.microsoft.com/office/drawing/2014/main" id="{7FCDACF0-2B23-428D-8338-58991CCA233F}"/>
              </a:ext>
            </a:extLst>
          </p:cNvPr>
          <p:cNvSpPr>
            <a:spLocks noGrp="1"/>
          </p:cNvSpPr>
          <p:nvPr>
            <p:ph type="body" idx="21"/>
          </p:nvPr>
        </p:nvSpPr>
        <p:spPr>
          <a:xfrm>
            <a:off x="288637" y="1650777"/>
            <a:ext cx="22888863" cy="12048694"/>
          </a:xfrm>
        </p:spPr>
        <p:txBody>
          <a:bodyPr lIns="50800" tIns="50800" rIns="50800" bIns="50800" numCol="1" spcCol="38100" anchor="t">
            <a:normAutofit/>
          </a:bodyPr>
          <a:lstStyle/>
          <a:p>
            <a:pPr marL="0" indent="0">
              <a:buNone/>
            </a:pPr>
            <a:r>
              <a:rPr lang="cs-CZ">
                <a:ea typeface="+mn-lt"/>
                <a:cs typeface="+mn-lt"/>
              </a:rPr>
              <a:t>Dle infikovaného orgánu či systému lze infekce spojené se zdravotní péčí rozdělit dle Evropského definičního systému do 15 skupin, a to na </a:t>
            </a:r>
          </a:p>
          <a:p>
            <a:pPr>
              <a:buFont typeface="Arial"/>
              <a:buChar char="•"/>
            </a:pPr>
            <a:r>
              <a:rPr lang="cs-CZ">
                <a:ea typeface="+mn-lt"/>
                <a:cs typeface="+mn-lt"/>
              </a:rPr>
              <a:t>infekce kostí a kloubů </a:t>
            </a:r>
          </a:p>
          <a:p>
            <a:pPr>
              <a:buFont typeface="Arial"/>
              <a:buChar char="•"/>
            </a:pPr>
            <a:r>
              <a:rPr lang="cs-CZ">
                <a:ea typeface="+mn-lt"/>
                <a:cs typeface="+mn-lt"/>
              </a:rPr>
              <a:t> infekce krevního řečiště </a:t>
            </a:r>
            <a:endParaRPr lang="cs-CZ" dirty="0">
              <a:ea typeface="+mn-lt"/>
              <a:cs typeface="+mn-lt"/>
            </a:endParaRPr>
          </a:p>
          <a:p>
            <a:pPr>
              <a:buFont typeface="Arial"/>
              <a:buChar char="•"/>
            </a:pPr>
            <a:r>
              <a:rPr lang="cs-CZ" dirty="0">
                <a:ea typeface="+mn-lt"/>
                <a:cs typeface="+mn-lt"/>
              </a:rPr>
              <a:t> infekce centrální nervové soustavy </a:t>
            </a:r>
            <a:endParaRPr lang="cs-CZ">
              <a:ea typeface="+mn-lt"/>
              <a:cs typeface="+mn-lt"/>
            </a:endParaRPr>
          </a:p>
          <a:p>
            <a:pPr>
              <a:buFont typeface="Arial"/>
              <a:buChar char="•"/>
            </a:pPr>
            <a:r>
              <a:rPr lang="cs-CZ" dirty="0">
                <a:ea typeface="+mn-lt"/>
                <a:cs typeface="+mn-lt"/>
              </a:rPr>
              <a:t>infekce související s katétrem včetně místní a celkové infekce související s centrálním a </a:t>
            </a:r>
            <a:r>
              <a:rPr lang="cs-CZ">
                <a:ea typeface="+mn-lt"/>
                <a:cs typeface="+mn-lt"/>
              </a:rPr>
              <a:t>periferním venózním katétrem</a:t>
            </a:r>
          </a:p>
          <a:p>
            <a:pPr>
              <a:buFont typeface="Arial"/>
              <a:buChar char="•"/>
            </a:pPr>
            <a:r>
              <a:rPr lang="cs-CZ" dirty="0">
                <a:ea typeface="+mn-lt"/>
                <a:cs typeface="+mn-lt"/>
              </a:rPr>
              <a:t> infekce </a:t>
            </a:r>
            <a:r>
              <a:rPr lang="cs-CZ">
                <a:ea typeface="+mn-lt"/>
                <a:cs typeface="+mn-lt"/>
              </a:rPr>
              <a:t>kardiovaskulárního systému </a:t>
            </a:r>
          </a:p>
          <a:p>
            <a:pPr>
              <a:buFont typeface="Arial"/>
              <a:buChar char="•"/>
            </a:pPr>
            <a:r>
              <a:rPr lang="cs-CZ">
                <a:ea typeface="+mn-lt"/>
                <a:cs typeface="+mn-lt"/>
              </a:rPr>
              <a:t> infekce oka, ucha, nosu, krku nebo dutiny ústní </a:t>
            </a:r>
          </a:p>
          <a:p>
            <a:pPr>
              <a:buFont typeface="Arial"/>
              <a:buChar char="•"/>
            </a:pPr>
            <a:r>
              <a:rPr lang="cs-CZ" dirty="0">
                <a:ea typeface="+mn-lt"/>
                <a:cs typeface="+mn-lt"/>
              </a:rPr>
              <a:t> infekce gastrointestinálního systému </a:t>
            </a:r>
            <a:endParaRPr lang="cs-CZ">
              <a:ea typeface="+mn-lt"/>
              <a:cs typeface="+mn-lt"/>
            </a:endParaRPr>
          </a:p>
          <a:p>
            <a:pPr>
              <a:buFont typeface="Arial"/>
              <a:buChar char="•"/>
            </a:pPr>
            <a:r>
              <a:rPr lang="cs-CZ" dirty="0">
                <a:ea typeface="+mn-lt"/>
                <a:cs typeface="+mn-lt"/>
              </a:rPr>
              <a:t> infekce dolních </a:t>
            </a:r>
            <a:r>
              <a:rPr lang="cs-CZ">
                <a:ea typeface="+mn-lt"/>
                <a:cs typeface="+mn-lt"/>
              </a:rPr>
              <a:t>cest dýchacích, jiná než zánět plic </a:t>
            </a:r>
            <a:endParaRPr lang="cs-CZ"/>
          </a:p>
        </p:txBody>
      </p:sp>
    </p:spTree>
    <p:extLst>
      <p:ext uri="{BB962C8B-B14F-4D97-AF65-F5344CB8AC3E}">
        <p14:creationId xmlns:p14="http://schemas.microsoft.com/office/powerpoint/2010/main" val="2250166982"/>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840</Words>
  <Application>Microsoft Office PowerPoint</Application>
  <PresentationFormat>Vlastní</PresentationFormat>
  <Paragraphs>138</Paragraphs>
  <Slides>27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27</vt:i4>
      </vt:variant>
    </vt:vector>
  </HeadingPairs>
  <TitlesOfParts>
    <vt:vector size="32" baseType="lpstr">
      <vt:lpstr>Arial</vt:lpstr>
      <vt:lpstr>Arial,Sans-Serif</vt:lpstr>
      <vt:lpstr>Helvetica Neue</vt:lpstr>
      <vt:lpstr>Helvetica Neue Medium</vt:lpstr>
      <vt:lpstr>21_BasicWhite</vt:lpstr>
      <vt:lpstr>HCAI Healthcare Associated Infections</vt:lpstr>
      <vt:lpstr>HCAI </vt:lpstr>
      <vt:lpstr>Prezentace aplikace PowerPoint</vt:lpstr>
      <vt:lpstr>HCAI </vt:lpstr>
      <vt:lpstr>HCAI</vt:lpstr>
      <vt:lpstr>HCAI </vt:lpstr>
      <vt:lpstr>HCAI</vt:lpstr>
      <vt:lpstr>HCAI</vt:lpstr>
      <vt:lpstr>HCAI</vt:lpstr>
      <vt:lpstr>HCAI </vt:lpstr>
      <vt:lpstr>HCAI</vt:lpstr>
      <vt:lpstr>HCAI</vt:lpstr>
      <vt:lpstr>HCAI</vt:lpstr>
      <vt:lpstr>HCAI </vt:lpstr>
      <vt:lpstr>HCAI </vt:lpstr>
      <vt:lpstr>HCAI</vt:lpstr>
      <vt:lpstr>HCAI </vt:lpstr>
      <vt:lpstr>HCAI</vt:lpstr>
      <vt:lpstr>HCAI</vt:lpstr>
      <vt:lpstr>HCAI</vt:lpstr>
      <vt:lpstr>HCAI</vt:lpstr>
      <vt:lpstr>HCAI</vt:lpstr>
      <vt:lpstr>HCAI</vt:lpstr>
      <vt:lpstr>HCAI</vt:lpstr>
      <vt:lpstr>HCAI</vt:lpstr>
      <vt:lpstr>HCAI</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Podpora zdraví a zdravotní gramotnost</dc:title>
  <dc:creator>Studovna</dc:creator>
  <cp:lastModifiedBy>Studovna</cp:lastModifiedBy>
  <cp:revision>510</cp:revision>
  <dcterms:modified xsi:type="dcterms:W3CDTF">2021-10-07T13:28:50Z</dcterms:modified>
</cp:coreProperties>
</file>