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686" r:id="rId2"/>
  </p:sldMasterIdLst>
  <p:sldIdLst>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dirty="0"/>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4/9/2021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67410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4/9/2021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76584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4/9/2021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839087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4/9/2021</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731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4/9/2021</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1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586B75A-687E-405C-8A0B-8D00578BA2C3}" type="datetimeFigureOut">
              <a:rPr lang="en-US" dirty="0"/>
              <a:pPr/>
              <a:t>4/9/2021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585455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4/9/2021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343948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0"/>
          </p:nvPr>
        </p:nvSpPr>
        <p:spPr/>
        <p:txBody>
          <a:bodyPr/>
          <a:lstStyle/>
          <a:p>
            <a:fld id="{5586B75A-687E-405C-8A0B-8D00578BA2C3}" type="datetimeFigureOut">
              <a:rPr lang="en-US" dirty="0"/>
              <a:pPr/>
              <a:t>4/9/2021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282087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Date Placeholder 1"/>
          <p:cNvSpPr>
            <a:spLocks noGrp="1"/>
          </p:cNvSpPr>
          <p:nvPr>
            <p:ph type="dt" sz="half" idx="10"/>
          </p:nvPr>
        </p:nvSpPr>
        <p:spPr/>
        <p:txBody>
          <a:bodyPr/>
          <a:lstStyle/>
          <a:p>
            <a:fld id="{5586B75A-687E-405C-8A0B-8D00578BA2C3}" type="datetimeFigureOut">
              <a:rPr lang="en-US" dirty="0"/>
              <a:pPr/>
              <a:t>4/9/2021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511152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2" name="Date Placeholder 1"/>
          <p:cNvSpPr>
            <a:spLocks noGrp="1"/>
          </p:cNvSpPr>
          <p:nvPr>
            <p:ph type="dt" sz="half" idx="10"/>
          </p:nvPr>
        </p:nvSpPr>
        <p:spPr/>
        <p:txBody>
          <a:bodyPr/>
          <a:lstStyle/>
          <a:p>
            <a:fld id="{5586B75A-687E-405C-8A0B-8D00578BA2C3}" type="datetimeFigureOut">
              <a:rPr lang="en-US" dirty="0"/>
              <a:pPr/>
              <a:t>4/9/2021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533362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4/9/2021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614300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dirty="0"/>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4/9/2021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715528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dirty="0"/>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4/9/2021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858941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dirty="0"/>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4/9/2021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1302226920"/>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4/9/2021</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735592176"/>
      </p:ext>
    </p:extLst>
  </p:cSld>
  <p:clrMap bg1="lt1" tx1="dk1" bg2="lt2" tx2="dk2" accent1="accent1" accent2="accent2" accent3="accent3" accent4="accent4" accent5="accent5" accent6="accent6" hlink="hlink" folHlink="folHlink"/>
  <p:sldLayoutIdLst>
    <p:sldLayoutId id="2147483676" r:id="rId1"/>
    <p:sldLayoutId id="2147483675" r:id="rId2"/>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8" Type="http://schemas.openxmlformats.org/officeDocument/2006/relationships/hyperlink" Target="https://portal.gov.cz/app/zakony/zakon.jsp?page=0&amp;nr=185~2F2001&amp;rpp=10#seznam" TargetMode="External"/><Relationship Id="rId3" Type="http://schemas.openxmlformats.org/officeDocument/2006/relationships/hyperlink" Target="https://portal.gov.cz/app/zakony/zakon.jsp?page=0&amp;nr=255~2F2012&amp;rpp=10#seznam" TargetMode="External"/><Relationship Id="rId7" Type="http://schemas.openxmlformats.org/officeDocument/2006/relationships/hyperlink" Target="https://portal.gov.cz/app/zakony/zakon.jsp?page=0&amp;nr=183~2F2006&amp;rpp=10#seznam" TargetMode="External"/><Relationship Id="rId2" Type="http://schemas.openxmlformats.org/officeDocument/2006/relationships/hyperlink" Target="https://portal.gov.cz/app/zakony/zakon.jsp?page=0&amp;nr=258~2F2000&amp;rpp=10#seznam" TargetMode="External"/><Relationship Id="rId1" Type="http://schemas.openxmlformats.org/officeDocument/2006/relationships/slideLayout" Target="../slideLayouts/slideLayout12.xml"/><Relationship Id="rId6" Type="http://schemas.openxmlformats.org/officeDocument/2006/relationships/hyperlink" Target="https://portal.gov.cz/app/zakony/zakon.jsp?page=0&amp;nr=108~2F2006&amp;rpp=15#seznam" TargetMode="External"/><Relationship Id="rId5" Type="http://schemas.openxmlformats.org/officeDocument/2006/relationships/hyperlink" Target="https://portal.gov.cz/app/zakony/zakon.jsp?page=0&amp;nr=372~2F2011&amp;rpp=15#seznam" TargetMode="External"/><Relationship Id="rId4" Type="http://schemas.openxmlformats.org/officeDocument/2006/relationships/hyperlink" Target="https://portal.gov.cz/app/zakony/zakon.jsp?page=0&amp;nr=500~2F2004&amp;rpp=10#seznam"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portal.gov.cz/app/zakony/zakon.jsp?page=0&amp;nr=490~2F2000&amp;rpp=10#seznam" TargetMode="External"/><Relationship Id="rId3" Type="http://schemas.openxmlformats.org/officeDocument/2006/relationships/hyperlink" Target="https://portal.gov.cz/app/zakony/zakon.jsp?page=0&amp;nr=537~2F2006&amp;rpp=10#seznam" TargetMode="External"/><Relationship Id="rId7" Type="http://schemas.openxmlformats.org/officeDocument/2006/relationships/hyperlink" Target="https://portal.gov.cz/app/zakony/zakon.jsp?page=0&amp;nr=98~2F2012&amp;rpp=10#seznam" TargetMode="External"/><Relationship Id="rId2" Type="http://schemas.openxmlformats.org/officeDocument/2006/relationships/hyperlink" Target="https://portal.gov.cz/app/zakony/zakon.jsp?page=0&amp;nr=306~2F2012&amp;rpp=10#seznam" TargetMode="External"/><Relationship Id="rId1" Type="http://schemas.openxmlformats.org/officeDocument/2006/relationships/slideLayout" Target="../slideLayouts/slideLayout12.xml"/><Relationship Id="rId6" Type="http://schemas.openxmlformats.org/officeDocument/2006/relationships/hyperlink" Target="https://portal.gov.cz/app/zakony/zakon.jsp?page=0&amp;nr=268~2F2009&amp;rpp=10#seznam" TargetMode="External"/><Relationship Id="rId5" Type="http://schemas.openxmlformats.org/officeDocument/2006/relationships/hyperlink" Target="https://portal.gov.cz/app/zakony/zakon.jsp?page=0&amp;nr=92~2F2012&amp;rpp=10#seznam" TargetMode="External"/><Relationship Id="rId4" Type="http://schemas.openxmlformats.org/officeDocument/2006/relationships/hyperlink" Target="https://portal.gov.cz/app/zakony/zakon.jsp?page=0&amp;nr=473~2F2008&amp;rpp=10#sezna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E3C5560-7A9C-489F-9148-18C5E1D0F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p:cNvSpPr>
            <a:spLocks noGrp="1"/>
          </p:cNvSpPr>
          <p:nvPr>
            <p:ph type="ctrTitle"/>
          </p:nvPr>
        </p:nvSpPr>
        <p:spPr>
          <a:xfrm>
            <a:off x="1578043" y="590062"/>
            <a:ext cx="5309140" cy="2838938"/>
          </a:xfrm>
        </p:spPr>
        <p:txBody>
          <a:bodyPr>
            <a:normAutofit/>
          </a:bodyPr>
          <a:lstStyle/>
          <a:p>
            <a:r>
              <a:rPr lang="cs-CZ" sz="5400">
                <a:solidFill>
                  <a:schemeClr val="bg1"/>
                </a:solidFill>
                <a:cs typeface="Calibri Light"/>
              </a:rPr>
              <a:t>Kontrola infekčních nemocí </a:t>
            </a:r>
            <a:endParaRPr lang="cs-CZ" sz="5400">
              <a:solidFill>
                <a:schemeClr val="bg1"/>
              </a:solidFill>
            </a:endParaRPr>
          </a:p>
        </p:txBody>
      </p:sp>
      <p:sp>
        <p:nvSpPr>
          <p:cNvPr id="3" name="Podnadpis 2"/>
          <p:cNvSpPr>
            <a:spLocks noGrp="1"/>
          </p:cNvSpPr>
          <p:nvPr>
            <p:ph type="subTitle" idx="1"/>
          </p:nvPr>
        </p:nvSpPr>
        <p:spPr>
          <a:xfrm>
            <a:off x="1578044" y="3739764"/>
            <a:ext cx="4517954" cy="1198120"/>
          </a:xfrm>
        </p:spPr>
        <p:txBody>
          <a:bodyPr vert="horz" lIns="91440" tIns="45720" rIns="91440" bIns="45720" rtlCol="0" anchor="t">
            <a:normAutofit/>
          </a:bodyPr>
          <a:lstStyle/>
          <a:p>
            <a:endParaRPr lang="cs-CZ" sz="2000">
              <a:solidFill>
                <a:schemeClr val="bg1"/>
              </a:solidFill>
              <a:cs typeface="Calibri"/>
            </a:endParaRPr>
          </a:p>
          <a:p>
            <a:endParaRPr lang="cs-CZ" sz="2000">
              <a:solidFill>
                <a:schemeClr val="bg1"/>
              </a:solidFill>
              <a:cs typeface="Calibri"/>
            </a:endParaRPr>
          </a:p>
          <a:p>
            <a:r>
              <a:rPr lang="cs-CZ" sz="2000" dirty="0">
                <a:solidFill>
                  <a:schemeClr val="bg1"/>
                </a:solidFill>
                <a:cs typeface="Calibri"/>
              </a:rPr>
              <a:t>doc. MUDr. Lidmila Hamplová, PhD. </a:t>
            </a:r>
          </a:p>
        </p:txBody>
      </p:sp>
      <p:sp>
        <p:nvSpPr>
          <p:cNvPr id="11" name="!!plus graphic">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236" y="1606411"/>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a:p>
        </p:txBody>
      </p:sp>
      <p:sp>
        <p:nvSpPr>
          <p:cNvPr id="13" name="!!dot graphic">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014" y="1835705"/>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a:p>
        </p:txBody>
      </p:sp>
      <p:sp>
        <p:nvSpPr>
          <p:cNvPr id="15" name="!!circle graphic">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3696" y="2060130"/>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a:p>
        </p:txBody>
      </p:sp>
      <p:cxnSp>
        <p:nvCxnSpPr>
          <p:cNvPr id="17" name="!!Straight Connector">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01262" y="3505200"/>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pic>
        <p:nvPicPr>
          <p:cNvPr id="19" name="Graphic 18">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10836425" y="5436655"/>
            <a:ext cx="151536" cy="151536"/>
          </a:xfrm>
          <a:prstGeom prst="rect">
            <a:avLst/>
          </a:prstGeom>
        </p:spPr>
      </p:pic>
      <p:pic>
        <p:nvPicPr>
          <p:cNvPr id="21" name="Graphic 20">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flipH="1">
            <a:off x="11245175" y="5896734"/>
            <a:ext cx="108625" cy="108625"/>
          </a:xfrm>
          <a:prstGeom prst="rect">
            <a:avLst/>
          </a:prstGeom>
        </p:spPr>
      </p:pic>
      <p:pic>
        <p:nvPicPr>
          <p:cNvPr id="23" name="Graphic 22">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flipH="1">
            <a:off x="10554288" y="6038004"/>
            <a:ext cx="95759" cy="95759"/>
          </a:xfrm>
          <a:prstGeom prst="rect">
            <a:avLst/>
          </a:prstGeom>
        </p:spPr>
      </p:pic>
      <p:pic>
        <p:nvPicPr>
          <p:cNvPr id="4" name="Picture 3" descr="Lupa ukazující klesající výkon">
            <a:extLst>
              <a:ext uri="{FF2B5EF4-FFF2-40B4-BE49-F238E27FC236}">
                <a16:creationId xmlns:a16="http://schemas.microsoft.com/office/drawing/2014/main" id="{3180FF96-64F5-47CC-87CB-E44C0AD3DD98}"/>
              </a:ext>
            </a:extLst>
          </p:cNvPr>
          <p:cNvPicPr>
            <a:picLocks noChangeAspect="1"/>
          </p:cNvPicPr>
          <p:nvPr/>
        </p:nvPicPr>
        <p:blipFill rotWithShape="1">
          <a:blip r:embed="rId8"/>
          <a:srcRect l="17375" r="13430" b="-8"/>
          <a:stretch/>
        </p:blipFill>
        <p:spPr>
          <a:xfrm>
            <a:off x="6740358" y="1606411"/>
            <a:ext cx="5451642" cy="5251590"/>
          </a:xfrm>
          <a:custGeom>
            <a:avLst/>
            <a:gdLst/>
            <a:ahLst/>
            <a:cxnLst/>
            <a:rect l="l" t="t" r="r" b="b"/>
            <a:pathLst>
              <a:path w="5923214" h="5705857">
                <a:moveTo>
                  <a:pt x="3612238" y="0"/>
                </a:moveTo>
                <a:cubicBezTo>
                  <a:pt x="4485043" y="0"/>
                  <a:pt x="5285549" y="309553"/>
                  <a:pt x="5909957" y="824860"/>
                </a:cubicBezTo>
                <a:lnTo>
                  <a:pt x="5923214" y="836909"/>
                </a:lnTo>
                <a:lnTo>
                  <a:pt x="5923214" y="5705857"/>
                </a:lnTo>
                <a:lnTo>
                  <a:pt x="672237" y="5705857"/>
                </a:lnTo>
                <a:lnTo>
                  <a:pt x="616914" y="5631875"/>
                </a:lnTo>
                <a:cubicBezTo>
                  <a:pt x="227427" y="5055358"/>
                  <a:pt x="0" y="4360357"/>
                  <a:pt x="0" y="3612238"/>
                </a:cubicBezTo>
                <a:cubicBezTo>
                  <a:pt x="0" y="1617255"/>
                  <a:pt x="1617255" y="0"/>
                  <a:pt x="3612238" y="0"/>
                </a:cubicBezTo>
                <a:close/>
              </a:path>
            </a:pathLst>
          </a:custGeom>
        </p:spPr>
      </p:pic>
    </p:spTree>
    <p:extLst>
      <p:ext uri="{BB962C8B-B14F-4D97-AF65-F5344CB8AC3E}">
        <p14:creationId xmlns:p14="http://schemas.microsoft.com/office/powerpoint/2010/main" val="202132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400"/>
                                        <p:tgtEl>
                                          <p:spTgt spid="3">
                                            <p:txEl>
                                              <p:pRg st="2" end="2"/>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480A68-E6E1-4C27-A0BA-B06B346CD21C}"/>
              </a:ext>
            </a:extLst>
          </p:cNvPr>
          <p:cNvSpPr>
            <a:spLocks noGrp="1"/>
          </p:cNvSpPr>
          <p:nvPr>
            <p:ph type="title"/>
          </p:nvPr>
        </p:nvSpPr>
        <p:spPr>
          <a:xfrm>
            <a:off x="838200" y="365125"/>
            <a:ext cx="11286780" cy="930792"/>
          </a:xfrm>
        </p:spPr>
        <p:txBody>
          <a:bodyPr>
            <a:normAutofit fontScale="90000"/>
          </a:bodyPr>
          <a:lstStyle/>
          <a:p>
            <a:r>
              <a:rPr lang="cs-CZ" b="1" dirty="0">
                <a:ea typeface="+mj-lt"/>
                <a:cs typeface="+mj-lt"/>
              </a:rPr>
              <a:t>Systém epidemiologické bdělosti záškrtu</a:t>
            </a:r>
            <a:endParaRPr lang="cs-CZ" dirty="0">
              <a:ea typeface="+mj-lt"/>
              <a:cs typeface="+mj-lt"/>
            </a:endParaRPr>
          </a:p>
          <a:p>
            <a:endParaRPr lang="cs-CZ" dirty="0"/>
          </a:p>
        </p:txBody>
      </p:sp>
      <p:sp>
        <p:nvSpPr>
          <p:cNvPr id="3" name="Zástupný obsah 2">
            <a:extLst>
              <a:ext uri="{FF2B5EF4-FFF2-40B4-BE49-F238E27FC236}">
                <a16:creationId xmlns:a16="http://schemas.microsoft.com/office/drawing/2014/main" id="{50309843-6C6C-4AE0-B094-463E0AB4F4DA}"/>
              </a:ext>
            </a:extLst>
          </p:cNvPr>
          <p:cNvSpPr>
            <a:spLocks noGrp="1"/>
          </p:cNvSpPr>
          <p:nvPr>
            <p:ph idx="1"/>
          </p:nvPr>
        </p:nvSpPr>
        <p:spPr>
          <a:xfrm>
            <a:off x="838200" y="1421674"/>
            <a:ext cx="10515600" cy="5333674"/>
          </a:xfrm>
        </p:spPr>
        <p:txBody>
          <a:bodyPr vert="horz" lIns="91440" tIns="45720" rIns="91440" bIns="45720" rtlCol="0" anchor="t">
            <a:normAutofit fontScale="77500" lnSpcReduction="20000"/>
          </a:bodyPr>
          <a:lstStyle/>
          <a:p>
            <a:pPr algn="just"/>
            <a:r>
              <a:rPr lang="cs-CZ" b="1" dirty="0">
                <a:ea typeface="+mn-lt"/>
                <a:cs typeface="+mn-lt"/>
              </a:rPr>
              <a:t>Čl. 1</a:t>
            </a:r>
            <a:endParaRPr lang="cs-CZ" dirty="0"/>
          </a:p>
          <a:p>
            <a:r>
              <a:rPr lang="cs-CZ" b="1" dirty="0"/>
              <a:t>Klinická definice onemocnění</a:t>
            </a:r>
            <a:endParaRPr lang="cs-CZ" dirty="0"/>
          </a:p>
          <a:p>
            <a:pPr algn="just"/>
            <a:r>
              <a:rPr lang="cs-CZ" b="1" u="sng" dirty="0">
                <a:ea typeface="+mn-lt"/>
                <a:cs typeface="+mn-lt"/>
              </a:rPr>
              <a:t>1.</a:t>
            </a:r>
            <a:r>
              <a:rPr lang="cs-CZ" dirty="0">
                <a:ea typeface="+mn-lt"/>
                <a:cs typeface="+mn-lt"/>
              </a:rPr>
              <a:t> Klinický obraz odpovídající záškrtu dýchacích cest (horečnaté onemocnění horních cest dýchacích, charakterizované povlakem na mandlích, hrtanu nebo nosní sliznici v kombinaci s bolestí v krku a zvýšenou teplotou) nebo záškrtu jiné lokalizace (onemocnění charakterizované kožními, spojivkovými, ušními, genitálními vředy či vředy jiného typu). Inkubační doba 2 až 5 dnů.</a:t>
            </a:r>
            <a:endParaRPr lang="cs-CZ" dirty="0"/>
          </a:p>
          <a:p>
            <a:pPr algn="just"/>
            <a:r>
              <a:rPr lang="cs-CZ" b="1" u="sng" dirty="0">
                <a:ea typeface="+mn-lt"/>
                <a:cs typeface="+mn-lt"/>
              </a:rPr>
              <a:t>2.</a:t>
            </a:r>
            <a:r>
              <a:rPr lang="cs-CZ" dirty="0">
                <a:ea typeface="+mn-lt"/>
                <a:cs typeface="+mn-lt"/>
              </a:rPr>
              <a:t> Každý případ záškrtu je klinicky podle lokalizace charakterizován jako:</a:t>
            </a:r>
            <a:endParaRPr lang="cs-CZ" dirty="0"/>
          </a:p>
          <a:p>
            <a:pPr algn="just"/>
            <a:r>
              <a:rPr lang="cs-CZ" b="1" u="sng" dirty="0">
                <a:ea typeface="+mn-lt"/>
                <a:cs typeface="+mn-lt"/>
              </a:rPr>
              <a:t>2.1.</a:t>
            </a:r>
            <a:r>
              <a:rPr lang="cs-CZ" dirty="0">
                <a:ea typeface="+mn-lt"/>
                <a:cs typeface="+mn-lt"/>
              </a:rPr>
              <a:t> difterie hrdla;</a:t>
            </a:r>
            <a:endParaRPr lang="cs-CZ" dirty="0"/>
          </a:p>
          <a:p>
            <a:pPr algn="just"/>
            <a:r>
              <a:rPr lang="cs-CZ" b="1" u="sng" dirty="0">
                <a:ea typeface="+mn-lt"/>
                <a:cs typeface="+mn-lt"/>
              </a:rPr>
              <a:t>2.2.</a:t>
            </a:r>
            <a:r>
              <a:rPr lang="cs-CZ" dirty="0">
                <a:ea typeface="+mn-lt"/>
                <a:cs typeface="+mn-lt"/>
              </a:rPr>
              <a:t> difterie hrtanu - </a:t>
            </a:r>
            <a:r>
              <a:rPr lang="cs-CZ" dirty="0" err="1">
                <a:ea typeface="+mn-lt"/>
                <a:cs typeface="+mn-lt"/>
              </a:rPr>
              <a:t>croup</a:t>
            </a:r>
            <a:r>
              <a:rPr lang="cs-CZ" dirty="0">
                <a:ea typeface="+mn-lt"/>
                <a:cs typeface="+mn-lt"/>
              </a:rPr>
              <a:t>;</a:t>
            </a:r>
            <a:endParaRPr lang="cs-CZ" dirty="0"/>
          </a:p>
          <a:p>
            <a:pPr algn="just"/>
            <a:r>
              <a:rPr lang="cs-CZ" b="1" u="sng" dirty="0">
                <a:ea typeface="+mn-lt"/>
                <a:cs typeface="+mn-lt"/>
              </a:rPr>
              <a:t>2.3.</a:t>
            </a:r>
            <a:r>
              <a:rPr lang="cs-CZ" dirty="0">
                <a:ea typeface="+mn-lt"/>
                <a:cs typeface="+mn-lt"/>
              </a:rPr>
              <a:t> difterie nosní;</a:t>
            </a:r>
            <a:endParaRPr lang="cs-CZ" dirty="0"/>
          </a:p>
          <a:p>
            <a:pPr algn="just"/>
            <a:r>
              <a:rPr lang="cs-CZ" b="1" u="sng" dirty="0">
                <a:ea typeface="+mn-lt"/>
                <a:cs typeface="+mn-lt"/>
              </a:rPr>
              <a:t>2.4.</a:t>
            </a:r>
            <a:r>
              <a:rPr lang="cs-CZ" dirty="0">
                <a:ea typeface="+mn-lt"/>
                <a:cs typeface="+mn-lt"/>
              </a:rPr>
              <a:t> difterie kožní;</a:t>
            </a:r>
            <a:endParaRPr lang="cs-CZ" dirty="0"/>
          </a:p>
          <a:p>
            <a:pPr algn="just"/>
            <a:r>
              <a:rPr lang="cs-CZ" b="1" u="sng" dirty="0">
                <a:ea typeface="+mn-lt"/>
                <a:cs typeface="+mn-lt"/>
              </a:rPr>
              <a:t>2.5.</a:t>
            </a:r>
            <a:r>
              <a:rPr lang="cs-CZ" dirty="0">
                <a:ea typeface="+mn-lt"/>
                <a:cs typeface="+mn-lt"/>
              </a:rPr>
              <a:t> difterie jiných orgánů.</a:t>
            </a:r>
            <a:endParaRPr lang="cs-CZ" dirty="0"/>
          </a:p>
          <a:p>
            <a:pPr algn="just"/>
            <a:r>
              <a:rPr lang="cs-CZ" b="1" u="sng" dirty="0">
                <a:ea typeface="+mn-lt"/>
                <a:cs typeface="+mn-lt"/>
              </a:rPr>
              <a:t>3.</a:t>
            </a:r>
            <a:r>
              <a:rPr lang="cs-CZ" dirty="0">
                <a:ea typeface="+mn-lt"/>
                <a:cs typeface="+mn-lt"/>
              </a:rPr>
              <a:t> Období nakažlivosti trvá od konce inkubační doby, po celou dobu nemoci, obvykle 14 dnů, zřídka déle než 1 měsíc.</a:t>
            </a:r>
            <a:endParaRPr lang="cs-CZ" dirty="0"/>
          </a:p>
          <a:p>
            <a:endParaRPr lang="cs-CZ" dirty="0"/>
          </a:p>
        </p:txBody>
      </p:sp>
    </p:spTree>
    <p:extLst>
      <p:ext uri="{BB962C8B-B14F-4D97-AF65-F5344CB8AC3E}">
        <p14:creationId xmlns:p14="http://schemas.microsoft.com/office/powerpoint/2010/main" val="2053070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60ED58-37EF-41B7-8EC6-0B070A9307B4}"/>
              </a:ext>
            </a:extLst>
          </p:cNvPr>
          <p:cNvSpPr>
            <a:spLocks noGrp="1"/>
          </p:cNvSpPr>
          <p:nvPr>
            <p:ph type="title"/>
          </p:nvPr>
        </p:nvSpPr>
        <p:spPr>
          <a:xfrm>
            <a:off x="838200" y="365125"/>
            <a:ext cx="11305142" cy="1325563"/>
          </a:xfrm>
        </p:spPr>
        <p:txBody>
          <a:bodyPr>
            <a:normAutofit fontScale="90000"/>
          </a:bodyPr>
          <a:lstStyle/>
          <a:p>
            <a:r>
              <a:rPr lang="cs-CZ" b="1" dirty="0">
                <a:ea typeface="+mj-lt"/>
                <a:cs typeface="+mj-lt"/>
              </a:rPr>
              <a:t>Systém epidemiologické bdělosti záškrtu</a:t>
            </a:r>
            <a:endParaRPr lang="cs-CZ" dirty="0">
              <a:ea typeface="+mj-lt"/>
              <a:cs typeface="+mj-lt"/>
            </a:endParaRPr>
          </a:p>
          <a:p>
            <a:endParaRPr lang="cs-CZ" dirty="0"/>
          </a:p>
        </p:txBody>
      </p:sp>
      <p:sp>
        <p:nvSpPr>
          <p:cNvPr id="3" name="Zástupný obsah 2">
            <a:extLst>
              <a:ext uri="{FF2B5EF4-FFF2-40B4-BE49-F238E27FC236}">
                <a16:creationId xmlns:a16="http://schemas.microsoft.com/office/drawing/2014/main" id="{0449CB65-D1A2-489F-B6B0-B5417E4B238A}"/>
              </a:ext>
            </a:extLst>
          </p:cNvPr>
          <p:cNvSpPr>
            <a:spLocks noGrp="1"/>
          </p:cNvSpPr>
          <p:nvPr>
            <p:ph idx="1"/>
          </p:nvPr>
        </p:nvSpPr>
        <p:spPr>
          <a:xfrm>
            <a:off x="838200" y="1513481"/>
            <a:ext cx="11204154" cy="5296951"/>
          </a:xfrm>
        </p:spPr>
        <p:txBody>
          <a:bodyPr vert="horz" lIns="91440" tIns="45720" rIns="91440" bIns="45720" rtlCol="0" anchor="t">
            <a:normAutofit fontScale="62500" lnSpcReduction="20000"/>
          </a:bodyPr>
          <a:lstStyle/>
          <a:p>
            <a:pPr algn="just"/>
            <a:r>
              <a:rPr lang="cs-CZ" b="1" dirty="0">
                <a:ea typeface="+mn-lt"/>
                <a:cs typeface="+mn-lt"/>
              </a:rPr>
              <a:t>Čl. 2</a:t>
            </a:r>
            <a:endParaRPr lang="cs-CZ" dirty="0"/>
          </a:p>
          <a:p>
            <a:r>
              <a:rPr lang="cs-CZ" b="1" dirty="0"/>
              <a:t>Laboratorní diagnostika</a:t>
            </a:r>
            <a:endParaRPr lang="cs-CZ" dirty="0"/>
          </a:p>
          <a:p>
            <a:pPr algn="just"/>
            <a:r>
              <a:rPr lang="cs-CZ" dirty="0">
                <a:ea typeface="+mn-lt"/>
                <a:cs typeface="+mn-lt"/>
              </a:rPr>
              <a:t>Laboratorní diagnostika se provádí izolací </a:t>
            </a:r>
            <a:r>
              <a:rPr lang="cs-CZ" dirty="0" err="1">
                <a:ea typeface="+mn-lt"/>
                <a:cs typeface="+mn-lt"/>
              </a:rPr>
              <a:t>korynebaktéria</a:t>
            </a:r>
            <a:r>
              <a:rPr lang="cs-CZ" dirty="0">
                <a:ea typeface="+mn-lt"/>
                <a:cs typeface="+mn-lt"/>
              </a:rPr>
              <a:t> (C. </a:t>
            </a:r>
            <a:r>
              <a:rPr lang="cs-CZ" dirty="0" err="1">
                <a:ea typeface="+mn-lt"/>
                <a:cs typeface="+mn-lt"/>
              </a:rPr>
              <a:t>diphtheriae</a:t>
            </a:r>
            <a:r>
              <a:rPr lang="cs-CZ" dirty="0">
                <a:ea typeface="+mn-lt"/>
                <a:cs typeface="+mn-lt"/>
              </a:rPr>
              <a:t>, nebo C. </a:t>
            </a:r>
            <a:r>
              <a:rPr lang="cs-CZ" dirty="0" err="1">
                <a:ea typeface="+mn-lt"/>
                <a:cs typeface="+mn-lt"/>
              </a:rPr>
              <a:t>ulcerans</a:t>
            </a:r>
            <a:r>
              <a:rPr lang="cs-CZ" dirty="0">
                <a:ea typeface="+mn-lt"/>
                <a:cs typeface="+mn-lt"/>
              </a:rPr>
              <a:t>) produkujícího toxin z klinického vzorku. Vyšetřující laboratoř zašle každý kmen C. </a:t>
            </a:r>
            <a:r>
              <a:rPr lang="cs-CZ" dirty="0" err="1">
                <a:ea typeface="+mn-lt"/>
                <a:cs typeface="+mn-lt"/>
              </a:rPr>
              <a:t>diphtheriae</a:t>
            </a:r>
            <a:r>
              <a:rPr lang="cs-CZ" dirty="0">
                <a:ea typeface="+mn-lt"/>
                <a:cs typeface="+mn-lt"/>
              </a:rPr>
              <a:t> a C. </a:t>
            </a:r>
            <a:r>
              <a:rPr lang="cs-CZ" dirty="0" err="1">
                <a:ea typeface="+mn-lt"/>
                <a:cs typeface="+mn-lt"/>
              </a:rPr>
              <a:t>ulcerans</a:t>
            </a:r>
            <a:r>
              <a:rPr lang="cs-CZ" dirty="0">
                <a:ea typeface="+mn-lt"/>
                <a:cs typeface="+mn-lt"/>
              </a:rPr>
              <a:t> do Národní referenční laboratoře pro pertusi a difterii k dalšímu určování.</a:t>
            </a:r>
            <a:endParaRPr lang="cs-CZ" dirty="0"/>
          </a:p>
          <a:p>
            <a:pPr algn="just"/>
            <a:r>
              <a:rPr lang="cs-CZ" b="1" dirty="0">
                <a:ea typeface="+mn-lt"/>
                <a:cs typeface="+mn-lt"/>
              </a:rPr>
              <a:t>Čl. 3.</a:t>
            </a:r>
            <a:endParaRPr lang="cs-CZ" dirty="0"/>
          </a:p>
          <a:p>
            <a:r>
              <a:rPr lang="cs-CZ" b="1" dirty="0"/>
              <a:t>Epidemiologická </a:t>
            </a:r>
            <a:r>
              <a:rPr lang="cs-CZ" b="1" dirty="0" err="1"/>
              <a:t>kriteria</a:t>
            </a:r>
            <a:endParaRPr lang="cs-CZ" dirty="0" err="1"/>
          </a:p>
          <a:p>
            <a:pPr algn="just"/>
            <a:r>
              <a:rPr lang="cs-CZ" dirty="0">
                <a:ea typeface="+mn-lt"/>
                <a:cs typeface="+mn-lt"/>
              </a:rPr>
              <a:t>Epidemiologická souvislost - mezilidský přenos onemocnění, při kterém jeden z případů je laboratorně potvrzený.</a:t>
            </a:r>
            <a:endParaRPr lang="cs-CZ" dirty="0"/>
          </a:p>
          <a:p>
            <a:pPr algn="just"/>
            <a:r>
              <a:rPr lang="cs-CZ" b="1" dirty="0">
                <a:ea typeface="+mn-lt"/>
                <a:cs typeface="+mn-lt"/>
              </a:rPr>
              <a:t>Čl. 4</a:t>
            </a:r>
            <a:endParaRPr lang="cs-CZ" dirty="0"/>
          </a:p>
          <a:p>
            <a:r>
              <a:rPr lang="cs-CZ" b="1" dirty="0"/>
              <a:t>Klasifikace případu onemocnění</a:t>
            </a:r>
            <a:endParaRPr lang="cs-CZ" dirty="0"/>
          </a:p>
          <a:p>
            <a:pPr algn="just"/>
            <a:r>
              <a:rPr lang="cs-CZ" b="1" u="sng" dirty="0">
                <a:ea typeface="+mn-lt"/>
                <a:cs typeface="+mn-lt"/>
              </a:rPr>
              <a:t>A.</a:t>
            </a:r>
            <a:r>
              <a:rPr lang="cs-CZ" dirty="0">
                <a:ea typeface="+mn-lt"/>
                <a:cs typeface="+mn-lt"/>
              </a:rPr>
              <a:t> Možný: Klinicky odpovídající případ</a:t>
            </a:r>
            <a:endParaRPr lang="cs-CZ" dirty="0"/>
          </a:p>
          <a:p>
            <a:pPr algn="just"/>
            <a:r>
              <a:rPr lang="cs-CZ" b="1" u="sng" dirty="0">
                <a:ea typeface="+mn-lt"/>
                <a:cs typeface="+mn-lt"/>
              </a:rPr>
              <a:t>B.</a:t>
            </a:r>
            <a:r>
              <a:rPr lang="cs-CZ" dirty="0">
                <a:ea typeface="+mn-lt"/>
                <a:cs typeface="+mn-lt"/>
              </a:rPr>
              <a:t> Pravděpodobný: Klinicky odpovídající případ v epidemiologické souvislosti</a:t>
            </a:r>
            <a:endParaRPr lang="cs-CZ" dirty="0"/>
          </a:p>
          <a:p>
            <a:pPr algn="just"/>
            <a:r>
              <a:rPr lang="cs-CZ" b="1" u="sng" dirty="0">
                <a:ea typeface="+mn-lt"/>
                <a:cs typeface="+mn-lt"/>
              </a:rPr>
              <a:t>C.</a:t>
            </a:r>
            <a:r>
              <a:rPr lang="cs-CZ" dirty="0">
                <a:ea typeface="+mn-lt"/>
                <a:cs typeface="+mn-lt"/>
              </a:rPr>
              <a:t> Potvrzený: Klinicky odpovídající případ, který je laboratorně potvrzený izolací toxigenního kmene </a:t>
            </a:r>
            <a:r>
              <a:rPr lang="cs-CZ" dirty="0" err="1">
                <a:ea typeface="+mn-lt"/>
                <a:cs typeface="+mn-lt"/>
              </a:rPr>
              <a:t>korynebaktéria</a:t>
            </a:r>
            <a:endParaRPr lang="cs-CZ" dirty="0" err="1"/>
          </a:p>
          <a:p>
            <a:pPr algn="just"/>
            <a:r>
              <a:rPr lang="cs-CZ" dirty="0">
                <a:ea typeface="+mn-lt"/>
                <a:cs typeface="+mn-lt"/>
              </a:rPr>
              <a:t>Pro potřeby národní </a:t>
            </a:r>
            <a:r>
              <a:rPr lang="cs-CZ" dirty="0" err="1">
                <a:ea typeface="+mn-lt"/>
                <a:cs typeface="+mn-lt"/>
              </a:rPr>
              <a:t>surveillance</a:t>
            </a:r>
            <a:r>
              <a:rPr lang="cs-CZ" dirty="0">
                <a:ea typeface="+mn-lt"/>
                <a:cs typeface="+mn-lt"/>
              </a:rPr>
              <a:t> je dále definován:</a:t>
            </a:r>
            <a:endParaRPr lang="cs-CZ" dirty="0"/>
          </a:p>
          <a:p>
            <a:pPr algn="just"/>
            <a:r>
              <a:rPr lang="cs-CZ" dirty="0">
                <a:ea typeface="+mn-lt"/>
                <a:cs typeface="+mn-lt"/>
              </a:rPr>
              <a:t>Bezpříznakový nosič toxigenního kmene</a:t>
            </a:r>
            <a:endParaRPr lang="cs-CZ" dirty="0"/>
          </a:p>
          <a:p>
            <a:endParaRPr lang="cs-CZ" dirty="0"/>
          </a:p>
        </p:txBody>
      </p:sp>
    </p:spTree>
    <p:extLst>
      <p:ext uri="{BB962C8B-B14F-4D97-AF65-F5344CB8AC3E}">
        <p14:creationId xmlns:p14="http://schemas.microsoft.com/office/powerpoint/2010/main" val="2798367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14EC5E-EE3D-485E-9BEA-192F7DC81689}"/>
              </a:ext>
            </a:extLst>
          </p:cNvPr>
          <p:cNvSpPr>
            <a:spLocks noGrp="1"/>
          </p:cNvSpPr>
          <p:nvPr>
            <p:ph type="title"/>
          </p:nvPr>
        </p:nvSpPr>
        <p:spPr/>
        <p:txBody>
          <a:bodyPr>
            <a:normAutofit fontScale="90000"/>
          </a:bodyPr>
          <a:lstStyle/>
          <a:p>
            <a:r>
              <a:rPr lang="cs-CZ" b="1" dirty="0">
                <a:ea typeface="+mj-lt"/>
                <a:cs typeface="+mj-lt"/>
              </a:rPr>
              <a:t>Systém epidemiologické bdělosti záškrtu</a:t>
            </a:r>
            <a:endParaRPr lang="cs-CZ" dirty="0">
              <a:ea typeface="+mj-lt"/>
              <a:cs typeface="+mj-lt"/>
            </a:endParaRPr>
          </a:p>
          <a:p>
            <a:endParaRPr lang="cs-CZ" dirty="0"/>
          </a:p>
        </p:txBody>
      </p:sp>
      <p:sp>
        <p:nvSpPr>
          <p:cNvPr id="3" name="Zástupný obsah 2">
            <a:extLst>
              <a:ext uri="{FF2B5EF4-FFF2-40B4-BE49-F238E27FC236}">
                <a16:creationId xmlns:a16="http://schemas.microsoft.com/office/drawing/2014/main" id="{46F1876D-5FD7-4BAA-9367-C20CC563CF29}"/>
              </a:ext>
            </a:extLst>
          </p:cNvPr>
          <p:cNvSpPr>
            <a:spLocks noGrp="1"/>
          </p:cNvSpPr>
          <p:nvPr>
            <p:ph idx="1"/>
          </p:nvPr>
        </p:nvSpPr>
        <p:spPr>
          <a:xfrm>
            <a:off x="838200" y="1825625"/>
            <a:ext cx="10515600" cy="4911362"/>
          </a:xfrm>
        </p:spPr>
        <p:txBody>
          <a:bodyPr vert="horz" lIns="91440" tIns="45720" rIns="91440" bIns="45720" rtlCol="0" anchor="t">
            <a:normAutofit fontScale="70000" lnSpcReduction="20000"/>
          </a:bodyPr>
          <a:lstStyle/>
          <a:p>
            <a:pPr algn="just"/>
            <a:r>
              <a:rPr lang="cs-CZ" b="1" dirty="0">
                <a:ea typeface="+mn-lt"/>
                <a:cs typeface="+mn-lt"/>
              </a:rPr>
              <a:t>Čl. 5</a:t>
            </a:r>
            <a:endParaRPr lang="cs-CZ" dirty="0"/>
          </a:p>
          <a:p>
            <a:r>
              <a:rPr lang="cs-CZ" b="1" dirty="0"/>
              <a:t>Shromažďování údajů a jejich hlášení</a:t>
            </a:r>
            <a:endParaRPr lang="cs-CZ" dirty="0"/>
          </a:p>
          <a:p>
            <a:pPr algn="just"/>
            <a:r>
              <a:rPr lang="cs-CZ" dirty="0">
                <a:ea typeface="+mn-lt"/>
                <a:cs typeface="+mn-lt"/>
              </a:rPr>
              <a:t>Osoba poskytující péči, která diagnostikuje onemocnění záškrtem, hlásí orgánu ochrany veřejného zdraví potvrzené a pravděpodobné onemocnění včetně nosičství toxigenního kmene a úmrtí na toto onemocnění, a to případy záškrtu dýchacích cest i záškrtu jiných lokalizací, stejně jako bezpříznakové případy nosičství toxigenního kmene. Případy s netoxigenními kmeny C. </a:t>
            </a:r>
            <a:r>
              <a:rPr lang="cs-CZ" dirty="0" err="1">
                <a:ea typeface="+mn-lt"/>
                <a:cs typeface="+mn-lt"/>
              </a:rPr>
              <a:t>diphtheriae</a:t>
            </a:r>
            <a:r>
              <a:rPr lang="cs-CZ" dirty="0">
                <a:ea typeface="+mn-lt"/>
                <a:cs typeface="+mn-lt"/>
              </a:rPr>
              <a:t> nebo C. </a:t>
            </a:r>
            <a:r>
              <a:rPr lang="cs-CZ" dirty="0" err="1">
                <a:ea typeface="+mn-lt"/>
                <a:cs typeface="+mn-lt"/>
              </a:rPr>
              <a:t>ulcerans</a:t>
            </a:r>
            <a:r>
              <a:rPr lang="cs-CZ" dirty="0">
                <a:ea typeface="+mn-lt"/>
                <a:cs typeface="+mn-lt"/>
              </a:rPr>
              <a:t> se nehlásí. </a:t>
            </a:r>
            <a:endParaRPr lang="cs-CZ" dirty="0"/>
          </a:p>
          <a:p>
            <a:pPr algn="just"/>
            <a:r>
              <a:rPr lang="cs-CZ" b="1" dirty="0">
                <a:ea typeface="+mn-lt"/>
                <a:cs typeface="+mn-lt"/>
              </a:rPr>
              <a:t>Čl. 6</a:t>
            </a:r>
            <a:endParaRPr lang="cs-CZ" dirty="0"/>
          </a:p>
          <a:p>
            <a:r>
              <a:rPr lang="cs-CZ" b="1" dirty="0"/>
              <a:t>Epidemiologické šetření při podezření na výskyt záškrtu</a:t>
            </a:r>
            <a:endParaRPr lang="cs-CZ" dirty="0"/>
          </a:p>
          <a:p>
            <a:pPr algn="just"/>
            <a:r>
              <a:rPr lang="cs-CZ" dirty="0">
                <a:ea typeface="+mn-lt"/>
                <a:cs typeface="+mn-lt"/>
              </a:rPr>
              <a:t>Osoba poskytující péči, která vyslovila podezření na onemocnění záškrtem, provede výtěr z místa klinických projevů, například tonsil, nosu, kůže, na kultivační vyšetření a zajistí neprodleně jeho transport do vyšetřující laboratoře. Vyšetřující laboratoř zašle každý izolovaný kmen C. </a:t>
            </a:r>
            <a:r>
              <a:rPr lang="cs-CZ" dirty="0" err="1">
                <a:ea typeface="+mn-lt"/>
                <a:cs typeface="+mn-lt"/>
              </a:rPr>
              <a:t>diphtheriae</a:t>
            </a:r>
            <a:r>
              <a:rPr lang="cs-CZ" dirty="0">
                <a:ea typeface="+mn-lt"/>
                <a:cs typeface="+mn-lt"/>
              </a:rPr>
              <a:t> a C. </a:t>
            </a:r>
            <a:r>
              <a:rPr lang="cs-CZ" dirty="0" err="1">
                <a:ea typeface="+mn-lt"/>
                <a:cs typeface="+mn-lt"/>
              </a:rPr>
              <a:t>ulcerans</a:t>
            </a:r>
            <a:r>
              <a:rPr lang="cs-CZ" dirty="0">
                <a:ea typeface="+mn-lt"/>
                <a:cs typeface="+mn-lt"/>
              </a:rPr>
              <a:t> k ověření a kvantitativnímu stanovení produkce toxinu do Národní referenční laboratoře pro diftérii a pertusi. Epidemiologické šetření včetně kontroly proočkovanosti zajistí orgán ochrany veřejného zdraví zejména s cílem určit zdroj infekce a cestu přenosu.</a:t>
            </a:r>
            <a:endParaRPr lang="cs-CZ" dirty="0"/>
          </a:p>
          <a:p>
            <a:endParaRPr lang="cs-CZ" dirty="0"/>
          </a:p>
        </p:txBody>
      </p:sp>
    </p:spTree>
    <p:extLst>
      <p:ext uri="{BB962C8B-B14F-4D97-AF65-F5344CB8AC3E}">
        <p14:creationId xmlns:p14="http://schemas.microsoft.com/office/powerpoint/2010/main" val="2059104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D18F27-9CB0-43F2-B6EB-06611F4609CF}"/>
              </a:ext>
            </a:extLst>
          </p:cNvPr>
          <p:cNvSpPr>
            <a:spLocks noGrp="1"/>
          </p:cNvSpPr>
          <p:nvPr>
            <p:ph type="title"/>
          </p:nvPr>
        </p:nvSpPr>
        <p:spPr>
          <a:xfrm>
            <a:off x="838200" y="365125"/>
            <a:ext cx="11250057" cy="1325563"/>
          </a:xfrm>
        </p:spPr>
        <p:txBody>
          <a:bodyPr>
            <a:normAutofit fontScale="90000"/>
          </a:bodyPr>
          <a:lstStyle/>
          <a:p>
            <a:r>
              <a:rPr lang="cs-CZ" b="1" dirty="0">
                <a:ea typeface="+mj-lt"/>
                <a:cs typeface="+mj-lt"/>
              </a:rPr>
              <a:t>Systém epidemiologické bdělosti záškrtu</a:t>
            </a:r>
            <a:endParaRPr lang="cs-CZ" dirty="0">
              <a:ea typeface="+mj-lt"/>
              <a:cs typeface="+mj-lt"/>
            </a:endParaRPr>
          </a:p>
          <a:p>
            <a:endParaRPr lang="cs-CZ" dirty="0"/>
          </a:p>
        </p:txBody>
      </p:sp>
      <p:sp>
        <p:nvSpPr>
          <p:cNvPr id="3" name="Zástupný obsah 2">
            <a:extLst>
              <a:ext uri="{FF2B5EF4-FFF2-40B4-BE49-F238E27FC236}">
                <a16:creationId xmlns:a16="http://schemas.microsoft.com/office/drawing/2014/main" id="{6023FCA5-889E-4F00-9322-24C1DF34ED47}"/>
              </a:ext>
            </a:extLst>
          </p:cNvPr>
          <p:cNvSpPr>
            <a:spLocks noGrp="1"/>
          </p:cNvSpPr>
          <p:nvPr>
            <p:ph idx="1"/>
          </p:nvPr>
        </p:nvSpPr>
        <p:spPr>
          <a:xfrm>
            <a:off x="838200" y="1825625"/>
            <a:ext cx="10515600" cy="4984807"/>
          </a:xfrm>
        </p:spPr>
        <p:txBody>
          <a:bodyPr vert="horz" lIns="91440" tIns="45720" rIns="91440" bIns="45720" rtlCol="0" anchor="t">
            <a:normAutofit fontScale="55000" lnSpcReduction="20000"/>
          </a:bodyPr>
          <a:lstStyle/>
          <a:p>
            <a:pPr algn="just"/>
            <a:r>
              <a:rPr lang="cs-CZ" b="1" dirty="0">
                <a:ea typeface="+mn-lt"/>
                <a:cs typeface="+mn-lt"/>
              </a:rPr>
              <a:t>Čl. 7</a:t>
            </a:r>
            <a:endParaRPr lang="cs-CZ" dirty="0"/>
          </a:p>
          <a:p>
            <a:r>
              <a:rPr lang="cs-CZ" b="1" dirty="0"/>
              <a:t>Protiepidemická opatření v ohnisku záškrtu</a:t>
            </a:r>
            <a:endParaRPr lang="cs-CZ" dirty="0"/>
          </a:p>
          <a:p>
            <a:pPr algn="just"/>
            <a:r>
              <a:rPr lang="cs-CZ" b="1" u="sng" dirty="0">
                <a:ea typeface="+mn-lt"/>
                <a:cs typeface="+mn-lt"/>
              </a:rPr>
              <a:t>1.</a:t>
            </a:r>
            <a:r>
              <a:rPr lang="cs-CZ" dirty="0">
                <a:ea typeface="+mn-lt"/>
                <a:cs typeface="+mn-lt"/>
              </a:rPr>
              <a:t> Hlášení onemocnění podléhají podle čl. 5 případy záškrtu dýchacích cest i záškrtu jiných lokalizací, stejně jako bezpříznakové případy nosičství toxigenního kmene.</a:t>
            </a:r>
            <a:endParaRPr lang="cs-CZ" dirty="0"/>
          </a:p>
          <a:p>
            <a:pPr algn="just"/>
            <a:r>
              <a:rPr lang="cs-CZ" b="1" u="sng" dirty="0">
                <a:ea typeface="+mn-lt"/>
                <a:cs typeface="+mn-lt"/>
              </a:rPr>
              <a:t>2.</a:t>
            </a:r>
            <a:r>
              <a:rPr lang="cs-CZ" dirty="0">
                <a:ea typeface="+mn-lt"/>
                <a:cs typeface="+mn-lt"/>
              </a:rPr>
              <a:t> Zajištění odběru biologického materiálu k ověření diagnózy, jeho transport do příslušné vyšetřující laboratoře.</a:t>
            </a:r>
            <a:endParaRPr lang="cs-CZ" dirty="0"/>
          </a:p>
          <a:p>
            <a:pPr algn="just"/>
            <a:r>
              <a:rPr lang="cs-CZ" b="1" u="sng" dirty="0">
                <a:ea typeface="+mn-lt"/>
                <a:cs typeface="+mn-lt"/>
              </a:rPr>
              <a:t>3.</a:t>
            </a:r>
            <a:r>
              <a:rPr lang="cs-CZ" dirty="0">
                <a:ea typeface="+mn-lt"/>
                <a:cs typeface="+mn-lt"/>
              </a:rPr>
              <a:t> Postup při izolaci upravuje jiný právní předpis.</a:t>
            </a:r>
            <a:endParaRPr lang="cs-CZ" dirty="0"/>
          </a:p>
          <a:p>
            <a:pPr algn="just"/>
            <a:r>
              <a:rPr lang="cs-CZ" b="1" u="sng" dirty="0">
                <a:ea typeface="+mn-lt"/>
                <a:cs typeface="+mn-lt"/>
              </a:rPr>
              <a:t>4.</a:t>
            </a:r>
            <a:r>
              <a:rPr lang="cs-CZ" dirty="0">
                <a:ea typeface="+mn-lt"/>
                <a:cs typeface="+mn-lt"/>
              </a:rPr>
              <a:t> Dítě po prožitém onemocnění je možné přijmout do mateřské školy, školy, školského zařízení pro výkon ústavní výchovy a ochranné výchovy, zvláštního dětského zařízení, zařízení sociálních služeb a obdobných zařízení (dále jen „kolektivní zařízení“), je-li podle výsledků klinického vyšetření zdrávo a dvě poslední kultivační vyšetření z nosu a krku byla negativní, pokud jde o C. </a:t>
            </a:r>
            <a:r>
              <a:rPr lang="cs-CZ" dirty="0" err="1">
                <a:ea typeface="+mn-lt"/>
                <a:cs typeface="+mn-lt"/>
              </a:rPr>
              <a:t>diphtheriae</a:t>
            </a:r>
            <a:r>
              <a:rPr lang="cs-CZ" dirty="0">
                <a:ea typeface="+mn-lt"/>
                <a:cs typeface="+mn-lt"/>
              </a:rPr>
              <a:t> a C. </a:t>
            </a:r>
            <a:r>
              <a:rPr lang="cs-CZ" dirty="0" err="1">
                <a:ea typeface="+mn-lt"/>
                <a:cs typeface="+mn-lt"/>
              </a:rPr>
              <a:t>ulcerans</a:t>
            </a:r>
            <a:r>
              <a:rPr lang="cs-CZ" dirty="0">
                <a:ea typeface="+mn-lt"/>
                <a:cs typeface="+mn-lt"/>
              </a:rPr>
              <a:t> (jinak jen se souhlasem orgánu ochrany veřejného zdraví, dále jen „OOVZ“).</a:t>
            </a:r>
            <a:endParaRPr lang="cs-CZ" dirty="0"/>
          </a:p>
          <a:p>
            <a:pPr algn="just"/>
            <a:r>
              <a:rPr lang="cs-CZ" b="1" u="sng" dirty="0">
                <a:ea typeface="+mn-lt"/>
                <a:cs typeface="+mn-lt"/>
              </a:rPr>
              <a:t>5.</a:t>
            </a:r>
            <a:r>
              <a:rPr lang="cs-CZ" dirty="0">
                <a:ea typeface="+mn-lt"/>
                <a:cs typeface="+mn-lt"/>
              </a:rPr>
              <a:t> Po dobu 7 dnů se provádí lékařský dohled u fyzických osob, které byly v kontaktu s nemocným či nosičem toxigenního kmene. Na začátku a konci sledovaného období se provede výtěr z nosu a krku na mikrobiologické vyšetření.</a:t>
            </a:r>
            <a:endParaRPr lang="cs-CZ" dirty="0"/>
          </a:p>
          <a:p>
            <a:pPr algn="just"/>
            <a:r>
              <a:rPr lang="cs-CZ" b="1" u="sng" dirty="0">
                <a:ea typeface="+mn-lt"/>
                <a:cs typeface="+mn-lt"/>
              </a:rPr>
              <a:t>6.</a:t>
            </a:r>
            <a:r>
              <a:rPr lang="cs-CZ" dirty="0">
                <a:ea typeface="+mn-lt"/>
                <a:cs typeface="+mn-lt"/>
              </a:rPr>
              <a:t> Po dobu lékařského dohledu se do zařízení přijímají jen nevnímavé děti k nákaze záškrtem, vnímavé děti až po 7 dnech za předpokladu, že v zařízení žádné z dětí není nosičem toxického kmene C. </a:t>
            </a:r>
            <a:r>
              <a:rPr lang="cs-CZ" dirty="0" err="1">
                <a:ea typeface="+mn-lt"/>
                <a:cs typeface="+mn-lt"/>
              </a:rPr>
              <a:t>diphtheriae</a:t>
            </a:r>
            <a:r>
              <a:rPr lang="cs-CZ" dirty="0">
                <a:ea typeface="+mn-lt"/>
                <a:cs typeface="+mn-lt"/>
              </a:rPr>
              <a:t>.</a:t>
            </a:r>
            <a:endParaRPr lang="cs-CZ" dirty="0"/>
          </a:p>
          <a:p>
            <a:pPr algn="just"/>
            <a:r>
              <a:rPr lang="cs-CZ" b="1" u="sng" dirty="0">
                <a:ea typeface="+mn-lt"/>
                <a:cs typeface="+mn-lt"/>
              </a:rPr>
              <a:t>7.</a:t>
            </a:r>
            <a:r>
              <a:rPr lang="cs-CZ" dirty="0">
                <a:ea typeface="+mn-lt"/>
                <a:cs typeface="+mn-lt"/>
              </a:rPr>
              <a:t> Nevnímavé děti k nákaze záškrtem z rodin, kde se vyskytlo onemocnění záškrtem, mohou do zařízení docházet, vnímavé děti k nákaze záškrtem až po 7 dnech od posledního styku s nemocným.</a:t>
            </a:r>
            <a:endParaRPr lang="cs-CZ" dirty="0"/>
          </a:p>
          <a:p>
            <a:endParaRPr lang="cs-CZ" dirty="0"/>
          </a:p>
        </p:txBody>
      </p:sp>
    </p:spTree>
    <p:extLst>
      <p:ext uri="{BB962C8B-B14F-4D97-AF65-F5344CB8AC3E}">
        <p14:creationId xmlns:p14="http://schemas.microsoft.com/office/powerpoint/2010/main" val="3083679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D72E45-1C76-4B3F-AEF9-37EEC481D0EE}"/>
              </a:ext>
            </a:extLst>
          </p:cNvPr>
          <p:cNvSpPr>
            <a:spLocks noGrp="1"/>
          </p:cNvSpPr>
          <p:nvPr>
            <p:ph type="title"/>
          </p:nvPr>
        </p:nvSpPr>
        <p:spPr>
          <a:xfrm>
            <a:off x="838200" y="-2103"/>
            <a:ext cx="10515600" cy="1224575"/>
          </a:xfrm>
        </p:spPr>
        <p:txBody>
          <a:bodyPr/>
          <a:lstStyle/>
          <a:p>
            <a:r>
              <a:rPr lang="cs-CZ" dirty="0">
                <a:ea typeface="+mj-lt"/>
                <a:cs typeface="+mj-lt"/>
              </a:rPr>
              <a:t>                  Epidemiologie</a:t>
            </a:r>
            <a:endParaRPr lang="cs-CZ" dirty="0"/>
          </a:p>
        </p:txBody>
      </p:sp>
      <p:sp>
        <p:nvSpPr>
          <p:cNvPr id="3" name="Zástupný obsah 2">
            <a:extLst>
              <a:ext uri="{FF2B5EF4-FFF2-40B4-BE49-F238E27FC236}">
                <a16:creationId xmlns:a16="http://schemas.microsoft.com/office/drawing/2014/main" id="{AE6539BB-763D-4845-98D6-29BB957591BC}"/>
              </a:ext>
            </a:extLst>
          </p:cNvPr>
          <p:cNvSpPr>
            <a:spLocks noGrp="1"/>
          </p:cNvSpPr>
          <p:nvPr>
            <p:ph idx="1"/>
          </p:nvPr>
        </p:nvSpPr>
        <p:spPr>
          <a:xfrm>
            <a:off x="838200" y="1440035"/>
            <a:ext cx="10515600" cy="5315313"/>
          </a:xfrm>
        </p:spPr>
        <p:txBody>
          <a:bodyPr vert="horz" lIns="91440" tIns="45720" rIns="91440" bIns="45720" rtlCol="0" anchor="t">
            <a:normAutofit/>
          </a:bodyPr>
          <a:lstStyle/>
          <a:p>
            <a:r>
              <a:rPr lang="cs-CZ" dirty="0">
                <a:ea typeface="+mn-lt"/>
                <a:cs typeface="+mn-lt"/>
              </a:rPr>
              <a:t>Epidemiologie infekčních nemocí je významným oborem preventivní medicíny, který se zabývá komplexním studiem podmínek výskytu infekčních nemocí a stanovováním příslušných protiepidemických opatření. Československá epidemiologie slavila mezinárodní úspěchy a ocenění, epidemiologové se podíleli rozhodující mírou  na akci WHO „Eradikace pravých neštovic“.  Zavedením očkování dětí proti poliomyelitidě se ČSR zařadila mezi první země, které vyřešily tento  problém. Obdobným úspěchem bylo rutinní zavedení očkování proti spalničkám, kde </a:t>
            </a:r>
            <a:r>
              <a:rPr lang="cs-CZ" dirty="0" err="1">
                <a:ea typeface="+mn-lt"/>
                <a:cs typeface="+mn-lt"/>
              </a:rPr>
              <a:t>dvoudávkové</a:t>
            </a:r>
            <a:r>
              <a:rPr lang="cs-CZ" dirty="0">
                <a:ea typeface="+mn-lt"/>
                <a:cs typeface="+mn-lt"/>
              </a:rPr>
              <a:t> očkovací schéma se stalo světovou prioritou. </a:t>
            </a:r>
            <a:endParaRPr lang="cs-CZ" dirty="0"/>
          </a:p>
        </p:txBody>
      </p:sp>
    </p:spTree>
    <p:extLst>
      <p:ext uri="{BB962C8B-B14F-4D97-AF65-F5344CB8AC3E}">
        <p14:creationId xmlns:p14="http://schemas.microsoft.com/office/powerpoint/2010/main" val="2964345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384081-5319-412A-AF4D-9005BFFAC270}"/>
              </a:ext>
            </a:extLst>
          </p:cNvPr>
          <p:cNvSpPr>
            <a:spLocks noGrp="1"/>
          </p:cNvSpPr>
          <p:nvPr>
            <p:ph type="title"/>
          </p:nvPr>
        </p:nvSpPr>
        <p:spPr>
          <a:xfrm>
            <a:off x="838200" y="25439"/>
            <a:ext cx="10515600" cy="1105225"/>
          </a:xfrm>
        </p:spPr>
        <p:txBody>
          <a:bodyPr>
            <a:normAutofit/>
          </a:bodyPr>
          <a:lstStyle/>
          <a:p>
            <a:r>
              <a:rPr lang="cs-CZ" dirty="0"/>
              <a:t>             Kontrola infekčních nemocí   </a:t>
            </a:r>
          </a:p>
        </p:txBody>
      </p:sp>
      <p:sp>
        <p:nvSpPr>
          <p:cNvPr id="3" name="Zástupný obsah 2">
            <a:extLst>
              <a:ext uri="{FF2B5EF4-FFF2-40B4-BE49-F238E27FC236}">
                <a16:creationId xmlns:a16="http://schemas.microsoft.com/office/drawing/2014/main" id="{762ABA8D-FBEF-402E-AE19-7DCCFB57FBD9}"/>
              </a:ext>
            </a:extLst>
          </p:cNvPr>
          <p:cNvSpPr>
            <a:spLocks noGrp="1"/>
          </p:cNvSpPr>
          <p:nvPr>
            <p:ph idx="1"/>
          </p:nvPr>
        </p:nvSpPr>
        <p:spPr>
          <a:xfrm>
            <a:off x="838200" y="1467577"/>
            <a:ext cx="10515600" cy="5260229"/>
          </a:xfrm>
        </p:spPr>
        <p:txBody>
          <a:bodyPr vert="horz" lIns="91440" tIns="45720" rIns="91440" bIns="45720" rtlCol="0" anchor="t">
            <a:normAutofit fontScale="92500" lnSpcReduction="10000"/>
          </a:bodyPr>
          <a:lstStyle/>
          <a:p>
            <a:pPr algn="just"/>
            <a:r>
              <a:rPr lang="cs-CZ" dirty="0">
                <a:ea typeface="+mn-lt"/>
                <a:cs typeface="+mn-lt"/>
              </a:rPr>
              <a:t>Cílem práce oboru epidemiologie je prevence výskytu a šíření infekčních onemocnění. Epidemiologie poskytuje také nepostradatelné podklady pro řešení situací, souvisejících  s ohrožením veřejného zdraví při zneužití biologických prostředků (bioterorismu).</a:t>
            </a:r>
            <a:endParaRPr lang="cs-CZ" dirty="0"/>
          </a:p>
          <a:p>
            <a:pPr algn="just"/>
            <a:r>
              <a:rPr lang="cs-CZ" dirty="0">
                <a:ea typeface="+mn-lt"/>
                <a:cs typeface="+mn-lt"/>
              </a:rPr>
              <a:t>Pracovníci odboru protiepidemického v rámci epidemiologické </a:t>
            </a:r>
            <a:r>
              <a:rPr lang="cs-CZ" dirty="0" err="1">
                <a:ea typeface="+mn-lt"/>
                <a:cs typeface="+mn-lt"/>
              </a:rPr>
              <a:t>surveillance</a:t>
            </a:r>
            <a:r>
              <a:rPr lang="cs-CZ" dirty="0">
                <a:ea typeface="+mn-lt"/>
                <a:cs typeface="+mn-lt"/>
              </a:rPr>
              <a:t> sledují výskyt a povahu nákaz, příčiny a podmínky jejich vzniku a šíření v lidské populaci (včetně nákaz přenosných ze zvířat na člověka) a uplatňují metody jejich prevence, potlačování a eliminace, resp. eradikace. </a:t>
            </a:r>
          </a:p>
          <a:p>
            <a:pPr algn="just"/>
            <a:r>
              <a:rPr lang="cs-CZ" dirty="0">
                <a:ea typeface="+mn-lt"/>
                <a:cs typeface="+mn-lt"/>
              </a:rPr>
              <a:t>Výsledky získaných poznatků po analýze přenášejí do praxe v odborně zdůvodněných epidemiologických opatřeních, a to jak preventivního, tak i represivního charakteru.</a:t>
            </a:r>
            <a:endParaRPr lang="cs-CZ"/>
          </a:p>
          <a:p>
            <a:endParaRPr lang="cs-CZ" dirty="0"/>
          </a:p>
        </p:txBody>
      </p:sp>
    </p:spTree>
    <p:extLst>
      <p:ext uri="{BB962C8B-B14F-4D97-AF65-F5344CB8AC3E}">
        <p14:creationId xmlns:p14="http://schemas.microsoft.com/office/powerpoint/2010/main" val="2545142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202625-6288-4A89-8AE0-73B45D188286}"/>
              </a:ext>
            </a:extLst>
          </p:cNvPr>
          <p:cNvSpPr>
            <a:spLocks noGrp="1"/>
          </p:cNvSpPr>
          <p:nvPr>
            <p:ph type="title"/>
          </p:nvPr>
        </p:nvSpPr>
        <p:spPr>
          <a:xfrm>
            <a:off x="838200" y="365125"/>
            <a:ext cx="10515600" cy="1068503"/>
          </a:xfrm>
        </p:spPr>
        <p:txBody>
          <a:bodyPr/>
          <a:lstStyle/>
          <a:p>
            <a:r>
              <a:rPr lang="cs-CZ" dirty="0"/>
              <a:t>           Kontrola infekčních nemocí </a:t>
            </a:r>
          </a:p>
        </p:txBody>
      </p:sp>
      <p:sp>
        <p:nvSpPr>
          <p:cNvPr id="3" name="Zástupný obsah 2">
            <a:extLst>
              <a:ext uri="{FF2B5EF4-FFF2-40B4-BE49-F238E27FC236}">
                <a16:creationId xmlns:a16="http://schemas.microsoft.com/office/drawing/2014/main" id="{0D1969C7-FA55-4D99-9EE1-73988BC71EA6}"/>
              </a:ext>
            </a:extLst>
          </p:cNvPr>
          <p:cNvSpPr>
            <a:spLocks noGrp="1"/>
          </p:cNvSpPr>
          <p:nvPr>
            <p:ph idx="1"/>
          </p:nvPr>
        </p:nvSpPr>
        <p:spPr>
          <a:xfrm>
            <a:off x="838200" y="1825625"/>
            <a:ext cx="10515600" cy="4874639"/>
          </a:xfrm>
        </p:spPr>
        <p:txBody>
          <a:bodyPr vert="horz" lIns="91440" tIns="45720" rIns="91440" bIns="45720" rtlCol="0" anchor="t">
            <a:normAutofit/>
          </a:bodyPr>
          <a:lstStyle/>
          <a:p>
            <a:pPr algn="just"/>
            <a:r>
              <a:rPr lang="cs-CZ" dirty="0">
                <a:ea typeface="+mn-lt"/>
                <a:cs typeface="+mn-lt"/>
              </a:rPr>
              <a:t>Pro úspěšné zajištění úkolů epidemiologie je nezbytná mezioborová spolupráce a vzájemná průběžná informovanost mezi laboratorními pracovišti, klinickými lékaři, orgány ochrany veřejného zdraví,  veterinární správou, zemědělskou a potravinářskou inspekcí a samozřejmě i se státní správou a samosprávou. </a:t>
            </a:r>
          </a:p>
          <a:p>
            <a:pPr algn="just"/>
            <a:r>
              <a:rPr lang="cs-CZ" dirty="0">
                <a:ea typeface="+mn-lt"/>
                <a:cs typeface="+mn-lt"/>
              </a:rPr>
              <a:t>Mezioborovými programy, na nichž se epidemiologie v zásadní míře podílí, jsou antibiotická politika, kontrola infekcí spojených s poskytováním zdravotní péče a vakcinační programy.</a:t>
            </a:r>
            <a:endParaRPr lang="cs-CZ" dirty="0"/>
          </a:p>
          <a:p>
            <a:pPr algn="just"/>
            <a:endParaRPr lang="cs-CZ"/>
          </a:p>
          <a:p>
            <a:endParaRPr lang="cs-CZ" dirty="0"/>
          </a:p>
        </p:txBody>
      </p:sp>
    </p:spTree>
    <p:extLst>
      <p:ext uri="{BB962C8B-B14F-4D97-AF65-F5344CB8AC3E}">
        <p14:creationId xmlns:p14="http://schemas.microsoft.com/office/powerpoint/2010/main" val="1243655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54C33F-1803-4EF6-B996-BA24736188C6}"/>
              </a:ext>
            </a:extLst>
          </p:cNvPr>
          <p:cNvSpPr>
            <a:spLocks noGrp="1"/>
          </p:cNvSpPr>
          <p:nvPr>
            <p:ph type="title"/>
          </p:nvPr>
        </p:nvSpPr>
        <p:spPr>
          <a:xfrm>
            <a:off x="838200" y="108065"/>
            <a:ext cx="10515600" cy="967515"/>
          </a:xfrm>
        </p:spPr>
        <p:txBody>
          <a:bodyPr/>
          <a:lstStyle/>
          <a:p>
            <a:r>
              <a:rPr lang="cs-CZ" dirty="0"/>
              <a:t>            Kontrola infekčních nemocí </a:t>
            </a:r>
          </a:p>
        </p:txBody>
      </p:sp>
      <p:sp>
        <p:nvSpPr>
          <p:cNvPr id="3" name="Zástupný obsah 2">
            <a:extLst>
              <a:ext uri="{FF2B5EF4-FFF2-40B4-BE49-F238E27FC236}">
                <a16:creationId xmlns:a16="http://schemas.microsoft.com/office/drawing/2014/main" id="{F5A4248E-624A-4099-996D-3C9B2D1AF718}"/>
              </a:ext>
            </a:extLst>
          </p:cNvPr>
          <p:cNvSpPr>
            <a:spLocks noGrp="1"/>
          </p:cNvSpPr>
          <p:nvPr>
            <p:ph idx="1"/>
          </p:nvPr>
        </p:nvSpPr>
        <p:spPr>
          <a:xfrm>
            <a:off x="838200" y="1228879"/>
            <a:ext cx="10515600" cy="5517288"/>
          </a:xfrm>
        </p:spPr>
        <p:txBody>
          <a:bodyPr vert="horz" lIns="91440" tIns="45720" rIns="91440" bIns="45720" rtlCol="0" anchor="t">
            <a:normAutofit fontScale="85000" lnSpcReduction="20000"/>
          </a:bodyPr>
          <a:lstStyle/>
          <a:p>
            <a:pPr algn="just"/>
            <a:r>
              <a:rPr lang="cs-CZ" sz="2400" b="1" dirty="0">
                <a:ea typeface="+mn-lt"/>
                <a:cs typeface="+mn-lt"/>
              </a:rPr>
              <a:t>K zajištění kontroly infekčních nemocí  je využíváno sledování a analýza výskytu  nemocí infekčního původu</a:t>
            </a:r>
            <a:br>
              <a:rPr lang="cs-CZ" sz="2400" b="1" dirty="0">
                <a:ea typeface="+mn-lt"/>
                <a:cs typeface="+mn-lt"/>
              </a:rPr>
            </a:br>
            <a:endParaRPr lang="cs-CZ">
              <a:ea typeface="+mn-lt"/>
              <a:cs typeface="+mn-lt"/>
            </a:endParaRPr>
          </a:p>
          <a:p>
            <a:pPr lvl="1" algn="just"/>
            <a:r>
              <a:rPr lang="cs-CZ" dirty="0">
                <a:ea typeface="+mn-lt"/>
                <a:cs typeface="+mn-lt"/>
              </a:rPr>
              <a:t>základem je sběr dat o výskytu infekčních nemocí a jejich týdenním vykazování v informačním systému ISIN;</a:t>
            </a:r>
            <a:endParaRPr lang="cs-CZ" dirty="0"/>
          </a:p>
          <a:p>
            <a:pPr lvl="1" algn="just"/>
            <a:r>
              <a:rPr lang="cs-CZ" dirty="0">
                <a:ea typeface="+mn-lt"/>
                <a:cs typeface="+mn-lt"/>
              </a:rPr>
              <a:t>sumarizace údajů o výskytu nemocí a všech dalších informací, získaných v rámci </a:t>
            </a:r>
            <a:r>
              <a:rPr lang="cs-CZ" dirty="0" err="1">
                <a:ea typeface="+mn-lt"/>
                <a:cs typeface="+mn-lt"/>
              </a:rPr>
              <a:t>surveillance</a:t>
            </a:r>
            <a:r>
              <a:rPr lang="cs-CZ" dirty="0">
                <a:ea typeface="+mn-lt"/>
                <a:cs typeface="+mn-lt"/>
              </a:rPr>
              <a:t>;</a:t>
            </a:r>
            <a:endParaRPr lang="cs-CZ" dirty="0"/>
          </a:p>
          <a:p>
            <a:pPr lvl="1" algn="just"/>
            <a:r>
              <a:rPr lang="cs-CZ" dirty="0">
                <a:ea typeface="+mn-lt"/>
                <a:cs typeface="+mn-lt"/>
              </a:rPr>
              <a:t>navrhování, organizace, řízení, koordinace a kontrola stanovených protiepidemických opatření k omezení výskytu, eliminaci příp. eradikaci sledovaných nemocí;</a:t>
            </a:r>
            <a:endParaRPr lang="cs-CZ" dirty="0"/>
          </a:p>
          <a:p>
            <a:pPr lvl="1" algn="just"/>
            <a:r>
              <a:rPr lang="cs-CZ" dirty="0">
                <a:ea typeface="+mn-lt"/>
                <a:cs typeface="+mn-lt"/>
              </a:rPr>
              <a:t>pravidelné a operativní poskytování celostátních epidemiologických údajů o infekčních nemocech </a:t>
            </a:r>
          </a:p>
          <a:p>
            <a:pPr lvl="1" algn="just"/>
            <a:r>
              <a:rPr lang="cs-CZ" dirty="0">
                <a:ea typeface="+mn-lt"/>
                <a:cs typeface="+mn-lt"/>
              </a:rPr>
              <a:t>provádění epidemiologického šetření a posuzování infekčních nemocí v souvislosti s výkonem povolání;</a:t>
            </a:r>
            <a:endParaRPr lang="cs-CZ"/>
          </a:p>
          <a:p>
            <a:pPr lvl="1" algn="just"/>
            <a:r>
              <a:rPr lang="cs-CZ" dirty="0">
                <a:ea typeface="+mn-lt"/>
                <a:cs typeface="+mn-lt"/>
              </a:rPr>
              <a:t>nařizování mimořádných opatření při epidemii či nebezpečí jejího vzniku, a pokud to situace vyžaduje, spolupráce při řešení mimořádných situací s orgány zapojenými do systému krizového řízení a integrovaného záchranného systému;</a:t>
            </a:r>
            <a:endParaRPr lang="cs-CZ" dirty="0"/>
          </a:p>
          <a:p>
            <a:endParaRPr lang="cs-CZ" dirty="0"/>
          </a:p>
        </p:txBody>
      </p:sp>
    </p:spTree>
    <p:extLst>
      <p:ext uri="{BB962C8B-B14F-4D97-AF65-F5344CB8AC3E}">
        <p14:creationId xmlns:p14="http://schemas.microsoft.com/office/powerpoint/2010/main" val="1330142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A4476A-5FAC-4021-8830-5552095D404F}"/>
              </a:ext>
            </a:extLst>
          </p:cNvPr>
          <p:cNvSpPr>
            <a:spLocks noGrp="1"/>
          </p:cNvSpPr>
          <p:nvPr>
            <p:ph type="title"/>
          </p:nvPr>
        </p:nvSpPr>
        <p:spPr>
          <a:xfrm>
            <a:off x="838200" y="-2103"/>
            <a:ext cx="10515600" cy="1692791"/>
          </a:xfrm>
        </p:spPr>
        <p:txBody>
          <a:bodyPr/>
          <a:lstStyle/>
          <a:p>
            <a:r>
              <a:rPr lang="cs-CZ" dirty="0"/>
              <a:t>         Kontrola infekčních nemocí </a:t>
            </a:r>
          </a:p>
        </p:txBody>
      </p:sp>
      <p:sp>
        <p:nvSpPr>
          <p:cNvPr id="3" name="Zástupný obsah 2">
            <a:extLst>
              <a:ext uri="{FF2B5EF4-FFF2-40B4-BE49-F238E27FC236}">
                <a16:creationId xmlns:a16="http://schemas.microsoft.com/office/drawing/2014/main" id="{C73D5225-5B4E-4929-BDEE-F50E599D1948}"/>
              </a:ext>
            </a:extLst>
          </p:cNvPr>
          <p:cNvSpPr>
            <a:spLocks noGrp="1"/>
          </p:cNvSpPr>
          <p:nvPr>
            <p:ph idx="1"/>
          </p:nvPr>
        </p:nvSpPr>
        <p:spPr>
          <a:xfrm>
            <a:off x="838200" y="1394132"/>
            <a:ext cx="10515600" cy="5361216"/>
          </a:xfrm>
        </p:spPr>
        <p:txBody>
          <a:bodyPr vert="horz" lIns="91440" tIns="45720" rIns="91440" bIns="45720" rtlCol="0" anchor="t">
            <a:normAutofit fontScale="92500"/>
          </a:bodyPr>
          <a:lstStyle/>
          <a:p>
            <a:pPr marL="0" indent="0" algn="just">
              <a:buNone/>
            </a:pPr>
            <a:r>
              <a:rPr lang="cs-CZ" sz="2400" b="1" dirty="0">
                <a:ea typeface="+mn-lt"/>
                <a:cs typeface="+mn-lt"/>
              </a:rPr>
              <a:t>V rámci kontroly infekčních nemocí je realizován </a:t>
            </a:r>
            <a:endParaRPr lang="cs-CZ" sz="2400" b="1" dirty="0"/>
          </a:p>
          <a:p>
            <a:pPr algn="just"/>
            <a:r>
              <a:rPr lang="cs-CZ" dirty="0">
                <a:ea typeface="+mn-lt"/>
                <a:cs typeface="+mn-lt"/>
              </a:rPr>
              <a:t>výkon státního zdravotního dozoru ve zdravotnických zařízeních</a:t>
            </a:r>
            <a:endParaRPr lang="cs-CZ" dirty="0"/>
          </a:p>
          <a:p>
            <a:pPr lvl="1" algn="just"/>
            <a:r>
              <a:rPr lang="cs-CZ" dirty="0">
                <a:ea typeface="+mn-lt"/>
                <a:cs typeface="+mn-lt"/>
              </a:rPr>
              <a:t>kontrola úrovně činnosti na úseku dezinfekce, dezinsekce a deratizace, podíl  na ověřování odborné způsobilosti osob tyto činnosti provádějící a přijímání příslušných opatření v případech zjištěných nedostatků</a:t>
            </a:r>
            <a:endParaRPr lang="cs-CZ" dirty="0"/>
          </a:p>
          <a:p>
            <a:pPr lvl="1" algn="just"/>
            <a:r>
              <a:rPr lang="cs-CZ" dirty="0">
                <a:ea typeface="+mn-lt"/>
                <a:cs typeface="+mn-lt"/>
              </a:rPr>
              <a:t>plnění úkolů hlavního hygienika ČR</a:t>
            </a:r>
            <a:endParaRPr lang="cs-CZ" dirty="0"/>
          </a:p>
          <a:p>
            <a:pPr lvl="1" algn="just"/>
            <a:r>
              <a:rPr lang="cs-CZ" dirty="0">
                <a:ea typeface="+mn-lt"/>
                <a:cs typeface="+mn-lt"/>
              </a:rPr>
              <a:t>administrativní kontrola proočkovanosti</a:t>
            </a:r>
            <a:endParaRPr lang="cs-CZ" dirty="0"/>
          </a:p>
          <a:p>
            <a:pPr lvl="1" algn="just"/>
            <a:r>
              <a:rPr lang="cs-CZ" dirty="0">
                <a:ea typeface="+mn-lt"/>
                <a:cs typeface="+mn-lt"/>
              </a:rPr>
              <a:t>vydávání rozhodnutí, povolení, osvědčení;</a:t>
            </a:r>
            <a:endParaRPr lang="cs-CZ" dirty="0"/>
          </a:p>
          <a:p>
            <a:pPr algn="just"/>
            <a:r>
              <a:rPr lang="cs-CZ" dirty="0">
                <a:ea typeface="+mn-lt"/>
                <a:cs typeface="+mn-lt"/>
              </a:rPr>
              <a:t>preventivní dozor – vydávání stanovisek k projektovým dokumentacím zdravotnických zařízení</a:t>
            </a:r>
            <a:endParaRPr lang="cs-CZ" dirty="0"/>
          </a:p>
          <a:p>
            <a:pPr algn="just"/>
            <a:r>
              <a:rPr lang="cs-CZ" dirty="0">
                <a:ea typeface="+mn-lt"/>
                <a:cs typeface="+mn-lt"/>
              </a:rPr>
              <a:t>spolupráce s jinými resorty;</a:t>
            </a:r>
            <a:endParaRPr lang="cs-CZ" dirty="0"/>
          </a:p>
          <a:p>
            <a:pPr algn="just"/>
            <a:r>
              <a:rPr lang="cs-CZ" dirty="0">
                <a:ea typeface="+mn-lt"/>
                <a:cs typeface="+mn-lt"/>
              </a:rPr>
              <a:t>účast na zdravotní výchově obyvatelstva;</a:t>
            </a:r>
            <a:endParaRPr lang="cs-CZ" dirty="0"/>
          </a:p>
          <a:p>
            <a:endParaRPr lang="cs-CZ" dirty="0"/>
          </a:p>
        </p:txBody>
      </p:sp>
    </p:spTree>
    <p:extLst>
      <p:ext uri="{BB962C8B-B14F-4D97-AF65-F5344CB8AC3E}">
        <p14:creationId xmlns:p14="http://schemas.microsoft.com/office/powerpoint/2010/main" val="1006562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0E0D02-88E5-4E8E-B9A2-100AA192E1A5}"/>
              </a:ext>
            </a:extLst>
          </p:cNvPr>
          <p:cNvSpPr>
            <a:spLocks noGrp="1"/>
          </p:cNvSpPr>
          <p:nvPr>
            <p:ph type="title"/>
          </p:nvPr>
        </p:nvSpPr>
        <p:spPr>
          <a:xfrm>
            <a:off x="838200" y="-2103"/>
            <a:ext cx="10515600" cy="1004238"/>
          </a:xfrm>
        </p:spPr>
        <p:txBody>
          <a:bodyPr>
            <a:normAutofit fontScale="90000"/>
          </a:bodyPr>
          <a:lstStyle/>
          <a:p>
            <a:r>
              <a:rPr lang="cs-CZ" sz="3200" b="1" dirty="0">
                <a:solidFill>
                  <a:schemeClr val="accent2"/>
                </a:solidFill>
                <a:ea typeface="+mj-lt"/>
                <a:cs typeface="+mj-lt"/>
              </a:rPr>
              <a:t>                        </a:t>
            </a:r>
            <a:r>
              <a:rPr lang="cs-CZ" sz="3600" b="1" dirty="0">
                <a:solidFill>
                  <a:schemeClr val="accent2"/>
                </a:solidFill>
                <a:ea typeface="+mj-lt"/>
                <a:cs typeface="+mj-lt"/>
              </a:rPr>
              <a:t>Kontrola infekčních nemocí -  zákony </a:t>
            </a:r>
            <a:endParaRPr lang="cs-CZ" sz="3600" b="1">
              <a:solidFill>
                <a:schemeClr val="accent2"/>
              </a:solidFill>
            </a:endParaRPr>
          </a:p>
        </p:txBody>
      </p:sp>
      <p:sp>
        <p:nvSpPr>
          <p:cNvPr id="3" name="Zástupný obsah 2">
            <a:extLst>
              <a:ext uri="{FF2B5EF4-FFF2-40B4-BE49-F238E27FC236}">
                <a16:creationId xmlns:a16="http://schemas.microsoft.com/office/drawing/2014/main" id="{E31B3B75-6820-404D-8E61-AD2D8F4993A4}"/>
              </a:ext>
            </a:extLst>
          </p:cNvPr>
          <p:cNvSpPr>
            <a:spLocks noGrp="1"/>
          </p:cNvSpPr>
          <p:nvPr>
            <p:ph idx="1"/>
          </p:nvPr>
        </p:nvSpPr>
        <p:spPr>
          <a:xfrm>
            <a:off x="838200" y="907554"/>
            <a:ext cx="10515600" cy="5847794"/>
          </a:xfrm>
        </p:spPr>
        <p:txBody>
          <a:bodyPr vert="horz" lIns="91440" tIns="45720" rIns="91440" bIns="45720" rtlCol="0" anchor="t">
            <a:normAutofit fontScale="92500" lnSpcReduction="20000"/>
          </a:bodyPr>
          <a:lstStyle/>
          <a:p>
            <a:pPr marL="0" indent="0">
              <a:buNone/>
            </a:pPr>
            <a:endParaRPr lang="cs-CZ" dirty="0"/>
          </a:p>
          <a:p>
            <a:pPr marL="0" indent="0" algn="just">
              <a:buNone/>
            </a:pPr>
            <a:r>
              <a:rPr lang="cs-CZ" dirty="0">
                <a:ea typeface="+mn-lt"/>
                <a:cs typeface="+mn-lt"/>
                <a:hlinkClick r:id="rId2"/>
              </a:rPr>
              <a:t>Zák</a:t>
            </a:r>
            <a:r>
              <a:rPr lang="cs-CZ" sz="2400" dirty="0">
                <a:ea typeface="+mn-lt"/>
                <a:cs typeface="+mn-lt"/>
                <a:hlinkClick r:id="rId2"/>
              </a:rPr>
              <a:t>on č. 258/2000 Sb.</a:t>
            </a:r>
            <a:r>
              <a:rPr lang="cs-CZ" sz="2400" dirty="0">
                <a:ea typeface="+mn-lt"/>
                <a:cs typeface="+mn-lt"/>
              </a:rPr>
              <a:t>, o ochraně veřejného zdraví a o změně některých souvisejících zákonů, ve znění pozdějších předpisů</a:t>
            </a:r>
          </a:p>
          <a:p>
            <a:pPr marL="0" indent="0" algn="just">
              <a:buNone/>
            </a:pPr>
            <a:br>
              <a:rPr lang="cs-CZ" sz="2400" dirty="0">
                <a:ea typeface="+mn-lt"/>
                <a:cs typeface="+mn-lt"/>
              </a:rPr>
            </a:br>
            <a:r>
              <a:rPr lang="cs-CZ" sz="2400" dirty="0">
                <a:ea typeface="+mn-lt"/>
                <a:cs typeface="+mn-lt"/>
                <a:hlinkClick r:id="rId3"/>
              </a:rPr>
              <a:t>Zákon č. 255/2012 Sb.</a:t>
            </a:r>
            <a:r>
              <a:rPr lang="cs-CZ" sz="2400" dirty="0">
                <a:ea typeface="+mn-lt"/>
                <a:cs typeface="+mn-lt"/>
              </a:rPr>
              <a:t>, o kontrole (kontrolní řád)</a:t>
            </a:r>
          </a:p>
          <a:p>
            <a:pPr marL="0" indent="0" algn="just">
              <a:buNone/>
            </a:pPr>
            <a:br>
              <a:rPr lang="cs-CZ" sz="2400" dirty="0">
                <a:ea typeface="+mn-lt"/>
                <a:cs typeface="+mn-lt"/>
              </a:rPr>
            </a:br>
            <a:r>
              <a:rPr lang="cs-CZ" sz="2400" dirty="0">
                <a:ea typeface="+mn-lt"/>
                <a:cs typeface="+mn-lt"/>
                <a:hlinkClick r:id="rId4"/>
              </a:rPr>
              <a:t>Zákon č. 500/2004 Sb.</a:t>
            </a:r>
            <a:r>
              <a:rPr lang="cs-CZ" sz="2400" dirty="0">
                <a:ea typeface="+mn-lt"/>
                <a:cs typeface="+mn-lt"/>
              </a:rPr>
              <a:t>, správní řád, ve znění pozdějších předpisů</a:t>
            </a:r>
            <a:endParaRPr lang="cs-CZ" dirty="0"/>
          </a:p>
          <a:p>
            <a:pPr marL="0" indent="0" algn="just">
              <a:buNone/>
            </a:pPr>
            <a:br>
              <a:rPr lang="cs-CZ" sz="2400" dirty="0">
                <a:ea typeface="+mn-lt"/>
                <a:cs typeface="+mn-lt"/>
              </a:rPr>
            </a:br>
            <a:r>
              <a:rPr lang="cs-CZ" sz="2400" dirty="0">
                <a:ea typeface="+mn-lt"/>
                <a:cs typeface="+mn-lt"/>
                <a:hlinkClick r:id="rId5"/>
              </a:rPr>
              <a:t>Zákon č. 372/2011 Sb.</a:t>
            </a:r>
            <a:r>
              <a:rPr lang="cs-CZ" sz="2400" dirty="0">
                <a:ea typeface="+mn-lt"/>
                <a:cs typeface="+mn-lt"/>
              </a:rPr>
              <a:t>, o zdravotních službách a podmínkách jejich poskytování (zákon o zdravotních službách), ve znění pozdějších předpisů</a:t>
            </a:r>
          </a:p>
          <a:p>
            <a:pPr marL="0" indent="0" algn="just">
              <a:buNone/>
            </a:pPr>
            <a:br>
              <a:rPr lang="cs-CZ" sz="2400" dirty="0">
                <a:ea typeface="+mn-lt"/>
                <a:cs typeface="+mn-lt"/>
              </a:rPr>
            </a:br>
            <a:r>
              <a:rPr lang="cs-CZ" sz="2400" dirty="0">
                <a:ea typeface="+mn-lt"/>
                <a:cs typeface="+mn-lt"/>
                <a:hlinkClick r:id="rId6"/>
              </a:rPr>
              <a:t>Zákon č. 108/2006 Sb.</a:t>
            </a:r>
            <a:r>
              <a:rPr lang="cs-CZ" sz="2400" dirty="0">
                <a:ea typeface="+mn-lt"/>
                <a:cs typeface="+mn-lt"/>
              </a:rPr>
              <a:t>, o sociálních službách, ve znění pozdějších předpisů</a:t>
            </a:r>
          </a:p>
          <a:p>
            <a:pPr marL="0" indent="0" algn="just">
              <a:buNone/>
            </a:pPr>
            <a:br>
              <a:rPr lang="cs-CZ" sz="2400" dirty="0">
                <a:ea typeface="+mn-lt"/>
                <a:cs typeface="+mn-lt"/>
              </a:rPr>
            </a:br>
            <a:r>
              <a:rPr lang="cs-CZ" sz="2400" dirty="0">
                <a:ea typeface="+mn-lt"/>
                <a:cs typeface="+mn-lt"/>
                <a:hlinkClick r:id="rId7"/>
              </a:rPr>
              <a:t>Zákon č. 183/2006 Sb.</a:t>
            </a:r>
            <a:r>
              <a:rPr lang="cs-CZ" sz="2400" dirty="0">
                <a:ea typeface="+mn-lt"/>
                <a:cs typeface="+mn-lt"/>
              </a:rPr>
              <a:t>, o územním plánování a stavebním řádu (stavební zákon), ve znění pozdějších předpisů</a:t>
            </a:r>
          </a:p>
          <a:p>
            <a:pPr marL="0" indent="0" algn="just">
              <a:buNone/>
            </a:pPr>
            <a:br>
              <a:rPr lang="cs-CZ" sz="2400" dirty="0">
                <a:ea typeface="+mn-lt"/>
                <a:cs typeface="+mn-lt"/>
              </a:rPr>
            </a:br>
            <a:r>
              <a:rPr lang="cs-CZ" sz="2400" dirty="0">
                <a:ea typeface="+mn-lt"/>
                <a:cs typeface="+mn-lt"/>
                <a:hlinkClick r:id="rId8"/>
              </a:rPr>
              <a:t>Zákon č. 185/2001 Sb.</a:t>
            </a:r>
            <a:r>
              <a:rPr lang="cs-CZ" sz="2400" dirty="0">
                <a:ea typeface="+mn-lt"/>
                <a:cs typeface="+mn-lt"/>
              </a:rPr>
              <a:t>, o odpadech a o změně některých dalších zákonů, ve znění pozdějších předpisů</a:t>
            </a:r>
            <a:endParaRPr lang="cs-CZ" sz="2400"/>
          </a:p>
          <a:p>
            <a:endParaRPr lang="cs-CZ" dirty="0"/>
          </a:p>
        </p:txBody>
      </p:sp>
    </p:spTree>
    <p:extLst>
      <p:ext uri="{BB962C8B-B14F-4D97-AF65-F5344CB8AC3E}">
        <p14:creationId xmlns:p14="http://schemas.microsoft.com/office/powerpoint/2010/main" val="3587868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A54FF6-FEE9-4833-9E1D-99A91EE1A298}"/>
              </a:ext>
            </a:extLst>
          </p:cNvPr>
          <p:cNvSpPr>
            <a:spLocks noGrp="1"/>
          </p:cNvSpPr>
          <p:nvPr>
            <p:ph type="title"/>
          </p:nvPr>
        </p:nvSpPr>
        <p:spPr/>
        <p:txBody>
          <a:bodyPr>
            <a:normAutofit fontScale="90000"/>
          </a:bodyPr>
          <a:lstStyle/>
          <a:p>
            <a:r>
              <a:rPr lang="cs-CZ" b="1" dirty="0">
                <a:solidFill>
                  <a:schemeClr val="accent2"/>
                </a:solidFill>
                <a:ea typeface="+mj-lt"/>
                <a:cs typeface="+mj-lt"/>
              </a:rPr>
              <a:t>Kontrola infekčních nemocí -  vyhlášky  </a:t>
            </a:r>
            <a:endParaRPr lang="cs-CZ" dirty="0">
              <a:solidFill>
                <a:schemeClr val="accent2"/>
              </a:solidFill>
              <a:ea typeface="+mj-lt"/>
              <a:cs typeface="+mj-lt"/>
            </a:endParaRPr>
          </a:p>
          <a:p>
            <a:endParaRPr lang="cs-CZ" dirty="0"/>
          </a:p>
        </p:txBody>
      </p:sp>
      <p:sp>
        <p:nvSpPr>
          <p:cNvPr id="3" name="Zástupný obsah 2">
            <a:extLst>
              <a:ext uri="{FF2B5EF4-FFF2-40B4-BE49-F238E27FC236}">
                <a16:creationId xmlns:a16="http://schemas.microsoft.com/office/drawing/2014/main" id="{9C0CDFE8-E506-4E21-B06B-5726ECE7328F}"/>
              </a:ext>
            </a:extLst>
          </p:cNvPr>
          <p:cNvSpPr>
            <a:spLocks noGrp="1"/>
          </p:cNvSpPr>
          <p:nvPr>
            <p:ph idx="1"/>
          </p:nvPr>
        </p:nvSpPr>
        <p:spPr>
          <a:xfrm>
            <a:off x="838200" y="1182975"/>
            <a:ext cx="10515600" cy="5508108"/>
          </a:xfrm>
        </p:spPr>
        <p:txBody>
          <a:bodyPr vert="horz" lIns="91440" tIns="45720" rIns="91440" bIns="45720" rtlCol="0" anchor="t">
            <a:normAutofit fontScale="62500" lnSpcReduction="20000"/>
          </a:bodyPr>
          <a:lstStyle/>
          <a:p>
            <a:endParaRPr lang="cs-CZ" dirty="0">
              <a:ea typeface="+mn-lt"/>
              <a:cs typeface="+mn-lt"/>
            </a:endParaRPr>
          </a:p>
          <a:p>
            <a:r>
              <a:rPr lang="cs-CZ" dirty="0">
                <a:ea typeface="+mn-lt"/>
                <a:cs typeface="+mn-lt"/>
                <a:hlinkClick r:id="rId2"/>
              </a:rPr>
              <a:t>Vyhláška č. 306/2012 Sb.</a:t>
            </a:r>
            <a:r>
              <a:rPr lang="cs-CZ" dirty="0">
                <a:ea typeface="+mn-lt"/>
                <a:cs typeface="+mn-lt"/>
              </a:rPr>
              <a:t>, o podmínkách předcházení vzniku a šíření infekčních onemocnění a o hygienických požadavcích na provoz zdravotnických zařízení a ústavů sociální péče ve znění pozdějších předpisů</a:t>
            </a:r>
            <a:endParaRPr lang="cs-CZ"/>
          </a:p>
          <a:p>
            <a:br>
              <a:rPr lang="cs-CZ" dirty="0">
                <a:ea typeface="+mn-lt"/>
                <a:cs typeface="+mn-lt"/>
              </a:rPr>
            </a:br>
            <a:r>
              <a:rPr lang="cs-CZ" dirty="0">
                <a:ea typeface="+mn-lt"/>
                <a:cs typeface="+mn-lt"/>
                <a:hlinkClick r:id="rId3"/>
              </a:rPr>
              <a:t>Vyhláška č. 537/2006 Sb.</a:t>
            </a:r>
            <a:r>
              <a:rPr lang="cs-CZ" dirty="0">
                <a:ea typeface="+mn-lt"/>
                <a:cs typeface="+mn-lt"/>
              </a:rPr>
              <a:t>, o očkování proti infekčním nemocem, ve znění pozdějších předpisů</a:t>
            </a:r>
          </a:p>
          <a:p>
            <a:br>
              <a:rPr lang="cs-CZ" dirty="0">
                <a:ea typeface="+mn-lt"/>
                <a:cs typeface="+mn-lt"/>
              </a:rPr>
            </a:br>
            <a:r>
              <a:rPr lang="cs-CZ" dirty="0">
                <a:ea typeface="+mn-lt"/>
                <a:cs typeface="+mn-lt"/>
                <a:hlinkClick r:id="rId4"/>
              </a:rPr>
              <a:t>Vyhláška č. 473/2008 Sb.</a:t>
            </a:r>
            <a:r>
              <a:rPr lang="cs-CZ" dirty="0">
                <a:ea typeface="+mn-lt"/>
                <a:cs typeface="+mn-lt"/>
              </a:rPr>
              <a:t>, o systému epidemiologické bdělosti pro vybrané infekce, ve znění pozdějších předpisů</a:t>
            </a:r>
          </a:p>
          <a:p>
            <a:br>
              <a:rPr lang="cs-CZ" dirty="0">
                <a:ea typeface="+mn-lt"/>
                <a:cs typeface="+mn-lt"/>
              </a:rPr>
            </a:br>
            <a:r>
              <a:rPr lang="cs-CZ" dirty="0">
                <a:ea typeface="+mn-lt"/>
                <a:cs typeface="+mn-lt"/>
                <a:hlinkClick r:id="rId5"/>
              </a:rPr>
              <a:t>Vyhláška 92/2012 Sb.</a:t>
            </a:r>
            <a:r>
              <a:rPr lang="cs-CZ" dirty="0">
                <a:ea typeface="+mn-lt"/>
                <a:cs typeface="+mn-lt"/>
              </a:rPr>
              <a:t>, o požadavcích na minimální technické a věcné vybavení zdravotnických zařízení a kontaktních pracovišť domácí péče </a:t>
            </a:r>
          </a:p>
          <a:p>
            <a:br>
              <a:rPr lang="cs-CZ" dirty="0">
                <a:ea typeface="+mn-lt"/>
                <a:cs typeface="+mn-lt"/>
              </a:rPr>
            </a:br>
            <a:r>
              <a:rPr lang="cs-CZ" dirty="0">
                <a:ea typeface="+mn-lt"/>
                <a:cs typeface="+mn-lt"/>
                <a:hlinkClick r:id="rId6"/>
              </a:rPr>
              <a:t>Vyhláška č. 268/2009 Sb.</a:t>
            </a:r>
            <a:r>
              <a:rPr lang="cs-CZ" dirty="0">
                <a:ea typeface="+mn-lt"/>
                <a:cs typeface="+mn-lt"/>
              </a:rPr>
              <a:t>, o technických požadavcích na stavby, ve znění pozdějších předpisů</a:t>
            </a:r>
          </a:p>
          <a:p>
            <a:br>
              <a:rPr lang="cs-CZ" dirty="0">
                <a:ea typeface="+mn-lt"/>
                <a:cs typeface="+mn-lt"/>
              </a:rPr>
            </a:br>
            <a:r>
              <a:rPr lang="cs-CZ" dirty="0">
                <a:ea typeface="+mn-lt"/>
                <a:cs typeface="+mn-lt"/>
                <a:hlinkClick r:id="rId7"/>
              </a:rPr>
              <a:t>Vyhláška č. 98/2012 Sb.</a:t>
            </a:r>
            <a:r>
              <a:rPr lang="cs-CZ" dirty="0">
                <a:ea typeface="+mn-lt"/>
                <a:cs typeface="+mn-lt"/>
              </a:rPr>
              <a:t>, o zdravotnické dokumentaci, ve znění pozdějších předpisů</a:t>
            </a:r>
          </a:p>
          <a:p>
            <a:br>
              <a:rPr lang="cs-CZ" dirty="0">
                <a:ea typeface="+mn-lt"/>
                <a:cs typeface="+mn-lt"/>
              </a:rPr>
            </a:br>
            <a:r>
              <a:rPr lang="cs-CZ" dirty="0">
                <a:ea typeface="+mn-lt"/>
                <a:cs typeface="+mn-lt"/>
                <a:hlinkClick r:id="rId8"/>
              </a:rPr>
              <a:t>Vyhláška č. 490/2000 Sb.</a:t>
            </a:r>
            <a:r>
              <a:rPr lang="cs-CZ" dirty="0">
                <a:ea typeface="+mn-lt"/>
                <a:cs typeface="+mn-lt"/>
              </a:rPr>
              <a:t>, o rozsahu znalostí a dalších podmínkách k získání odborné způsobilosti v některých oborech ochrany veřejného zdraví, ve znění pozdějších předpisů</a:t>
            </a:r>
            <a:endParaRPr lang="cs-CZ"/>
          </a:p>
        </p:txBody>
      </p:sp>
    </p:spTree>
    <p:extLst>
      <p:ext uri="{BB962C8B-B14F-4D97-AF65-F5344CB8AC3E}">
        <p14:creationId xmlns:p14="http://schemas.microsoft.com/office/powerpoint/2010/main" val="628936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D902F1-01CF-4848-A76C-89E6084A6B51}"/>
              </a:ext>
            </a:extLst>
          </p:cNvPr>
          <p:cNvSpPr>
            <a:spLocks noGrp="1"/>
          </p:cNvSpPr>
          <p:nvPr>
            <p:ph type="title"/>
          </p:nvPr>
        </p:nvSpPr>
        <p:spPr/>
        <p:txBody>
          <a:bodyPr vert="horz" lIns="91440" tIns="45720" rIns="91440" bIns="45720" rtlCol="0" anchor="ctr">
            <a:noAutofit/>
          </a:bodyPr>
          <a:lstStyle/>
          <a:p>
            <a:pPr algn="just"/>
            <a:br>
              <a:rPr lang="cs-CZ" sz="2400" b="1" cap="all" dirty="0">
                <a:ea typeface="+mj-lt"/>
                <a:cs typeface="+mj-lt"/>
              </a:rPr>
            </a:br>
            <a:br>
              <a:rPr lang="cs-CZ" sz="2400" b="1" cap="all" dirty="0">
                <a:ea typeface="+mj-lt"/>
                <a:cs typeface="+mj-lt"/>
              </a:rPr>
            </a:br>
            <a:r>
              <a:rPr lang="cs-CZ" sz="2400" b="1" cap="all" dirty="0">
                <a:ea typeface="+mj-lt"/>
                <a:cs typeface="+mj-lt"/>
              </a:rPr>
              <a:t>VYHLÁŠKA 473/2008 O SYSTÉMU EPIDEMIOLOGICKÉ BDĚLOSTI PRO VYBRANÉ INFEKCE</a:t>
            </a:r>
            <a:endParaRPr lang="cs-CZ" sz="2400" dirty="0">
              <a:ea typeface="+mj-lt"/>
              <a:cs typeface="+mj-lt"/>
            </a:endParaRPr>
          </a:p>
          <a:p>
            <a:pPr algn="just"/>
            <a:endParaRPr lang="cs-CZ" sz="2400" dirty="0">
              <a:ea typeface="+mj-lt"/>
              <a:cs typeface="+mj-lt"/>
            </a:endParaRPr>
          </a:p>
          <a:p>
            <a:pPr algn="just"/>
            <a:endParaRPr lang="cs-CZ" sz="2400" cap="all" dirty="0">
              <a:ea typeface="+mj-lt"/>
              <a:cs typeface="+mj-lt"/>
            </a:endParaRPr>
          </a:p>
        </p:txBody>
      </p:sp>
      <p:sp>
        <p:nvSpPr>
          <p:cNvPr id="3" name="Zástupný obsah 2">
            <a:extLst>
              <a:ext uri="{FF2B5EF4-FFF2-40B4-BE49-F238E27FC236}">
                <a16:creationId xmlns:a16="http://schemas.microsoft.com/office/drawing/2014/main" id="{7C15D477-A342-4DD0-A2E0-EE542128D76C}"/>
              </a:ext>
            </a:extLst>
          </p:cNvPr>
          <p:cNvSpPr>
            <a:spLocks noGrp="1"/>
          </p:cNvSpPr>
          <p:nvPr>
            <p:ph idx="1"/>
          </p:nvPr>
        </p:nvSpPr>
        <p:spPr>
          <a:xfrm>
            <a:off x="838200" y="1825625"/>
            <a:ext cx="10515600" cy="4966446"/>
          </a:xfrm>
        </p:spPr>
        <p:txBody>
          <a:bodyPr vert="horz" lIns="91440" tIns="45720" rIns="91440" bIns="45720" rtlCol="0" anchor="t">
            <a:normAutofit/>
          </a:bodyPr>
          <a:lstStyle/>
          <a:p>
            <a:pPr algn="just">
              <a:spcBef>
                <a:spcPct val="0"/>
              </a:spcBef>
            </a:pPr>
            <a:r>
              <a:rPr lang="cs-CZ" sz="1600" cap="all" dirty="0">
                <a:ea typeface="+mn-lt"/>
                <a:cs typeface="+mn-lt"/>
              </a:rPr>
              <a:t>TATO VYHLÁŠKA UPRAVUJE ROZSAH INFEKCÍ, PRO KTERÉ JE ZAVEDEN SYSTÉM EPIDEMIOLOGICKÉ BDĚLOSTI (SURVEILLANCE), A STANOVÍ</a:t>
            </a:r>
            <a:endParaRPr lang="cs-CZ" sz="1600">
              <a:ea typeface="+mn-lt"/>
              <a:cs typeface="+mn-lt"/>
            </a:endParaRPr>
          </a:p>
          <a:p>
            <a:pPr algn="just">
              <a:spcBef>
                <a:spcPct val="0"/>
              </a:spcBef>
            </a:pPr>
            <a:endParaRPr lang="cs-CZ" sz="1600" cap="all" dirty="0">
              <a:ea typeface="+mn-lt"/>
              <a:cs typeface="+mn-lt"/>
            </a:endParaRPr>
          </a:p>
          <a:p>
            <a:pPr algn="just">
              <a:spcBef>
                <a:spcPct val="0"/>
              </a:spcBef>
            </a:pPr>
            <a:endParaRPr lang="cs-CZ" sz="1600" cap="all" dirty="0">
              <a:ea typeface="+mn-lt"/>
              <a:cs typeface="+mn-lt"/>
            </a:endParaRPr>
          </a:p>
          <a:p>
            <a:pPr algn="just">
              <a:spcBef>
                <a:spcPct val="0"/>
              </a:spcBef>
            </a:pPr>
            <a:r>
              <a:rPr lang="cs-CZ" sz="1600" b="1" u="sng" cap="all" dirty="0">
                <a:ea typeface="+mn-lt"/>
                <a:cs typeface="+mn-lt"/>
              </a:rPr>
              <a:t>A)</a:t>
            </a:r>
            <a:r>
              <a:rPr lang="cs-CZ" sz="1600" cap="all" dirty="0">
                <a:ea typeface="+mn-lt"/>
                <a:cs typeface="+mn-lt"/>
              </a:rPr>
              <a:t> ROZSAH SHROMAŽĎOVANÝCH ÚDAJŮ O INFEKCÍCH, ZPŮSOB A LHŮTY JEJICH HLÁŠENÍ,</a:t>
            </a:r>
            <a:endParaRPr lang="cs-CZ" sz="1600" dirty="0">
              <a:ea typeface="+mn-lt"/>
              <a:cs typeface="+mn-lt"/>
            </a:endParaRPr>
          </a:p>
          <a:p>
            <a:pPr marL="0" indent="0" algn="just">
              <a:spcBef>
                <a:spcPct val="0"/>
              </a:spcBef>
              <a:buNone/>
            </a:pPr>
            <a:br>
              <a:rPr lang="cs-CZ" sz="1600" cap="all" dirty="0">
                <a:ea typeface="+mn-lt"/>
                <a:cs typeface="+mn-lt"/>
              </a:rPr>
            </a:br>
            <a:endParaRPr lang="cs-CZ" sz="1600">
              <a:ea typeface="+mn-lt"/>
              <a:cs typeface="+mn-lt"/>
            </a:endParaRPr>
          </a:p>
          <a:p>
            <a:pPr algn="just">
              <a:spcBef>
                <a:spcPct val="0"/>
              </a:spcBef>
            </a:pPr>
            <a:r>
              <a:rPr lang="cs-CZ" sz="1600" b="1" u="sng" cap="all" dirty="0">
                <a:ea typeface="+mn-lt"/>
                <a:cs typeface="+mn-lt"/>
              </a:rPr>
              <a:t>B)</a:t>
            </a:r>
            <a:r>
              <a:rPr lang="cs-CZ" sz="1600" cap="all" dirty="0">
                <a:ea typeface="+mn-lt"/>
                <a:cs typeface="+mn-lt"/>
              </a:rPr>
              <a:t> LABORATORNÍ DIAGNOSTIKU, EPIDEMIOLOGICKÉ ŠETŘENÍ A STANOVENÍ DRUHU A ZPŮSOBU PROVEDENÍ PROTIEPIDEMICKÝCH OPATŘENÍ INFEKČNÍCH ONEMOCNĚNÍ,</a:t>
            </a:r>
            <a:endParaRPr lang="cs-CZ" sz="1600" dirty="0">
              <a:ea typeface="+mn-lt"/>
              <a:cs typeface="+mn-lt"/>
            </a:endParaRPr>
          </a:p>
          <a:p>
            <a:pPr marL="0" indent="0" algn="just">
              <a:spcBef>
                <a:spcPct val="0"/>
              </a:spcBef>
              <a:buNone/>
            </a:pPr>
            <a:br>
              <a:rPr lang="cs-CZ" sz="1600" cap="all" dirty="0">
                <a:ea typeface="+mn-lt"/>
                <a:cs typeface="+mn-lt"/>
              </a:rPr>
            </a:br>
            <a:endParaRPr lang="cs-CZ" sz="1600">
              <a:ea typeface="+mn-lt"/>
              <a:cs typeface="+mn-lt"/>
            </a:endParaRPr>
          </a:p>
          <a:p>
            <a:pPr algn="just">
              <a:spcBef>
                <a:spcPct val="0"/>
              </a:spcBef>
            </a:pPr>
            <a:r>
              <a:rPr lang="cs-CZ" sz="1600" b="1" u="sng" cap="all" dirty="0">
                <a:ea typeface="+mn-lt"/>
                <a:cs typeface="+mn-lt"/>
              </a:rPr>
              <a:t>C)</a:t>
            </a:r>
            <a:r>
              <a:rPr lang="cs-CZ" sz="1600" cap="all" dirty="0">
                <a:ea typeface="+mn-lt"/>
                <a:cs typeface="+mn-lt"/>
              </a:rPr>
              <a:t> ZÁKLADNÍ CHARAKTERISTIKU, KLINICKOU DEFINICI A KLASIFIKACI INFEKČNÍCH ONEMOCNĚNÍ.</a:t>
            </a:r>
            <a:br>
              <a:rPr lang="cs-CZ" sz="1600" cap="all" dirty="0">
                <a:ea typeface="+mn-lt"/>
                <a:cs typeface="+mn-lt"/>
              </a:rPr>
            </a:br>
            <a:br>
              <a:rPr lang="cs-CZ" sz="1600" cap="all" dirty="0">
                <a:ea typeface="+mn-lt"/>
                <a:cs typeface="+mn-lt"/>
              </a:rPr>
            </a:br>
            <a:endParaRPr lang="cs-CZ" cap="all" dirty="0">
              <a:ea typeface="+mn-lt"/>
              <a:cs typeface="+mn-lt"/>
            </a:endParaRPr>
          </a:p>
        </p:txBody>
      </p:sp>
    </p:spTree>
    <p:extLst>
      <p:ext uri="{BB962C8B-B14F-4D97-AF65-F5344CB8AC3E}">
        <p14:creationId xmlns:p14="http://schemas.microsoft.com/office/powerpoint/2010/main" val="2366452491"/>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GradientVTI">
  <a:themeElements>
    <a:clrScheme name="Kancelář">
      <a:dk1>
        <a:srgbClr val="000000"/>
      </a:dk1>
      <a:lt1>
        <a:srgbClr val="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Širokoúhlá obrazovka</PresentationFormat>
  <Paragraphs>0</Paragraphs>
  <Slides>13</Slides>
  <Notes>0</Notes>
  <HiddenSlides>0</HiddenSlides>
  <MMClips>0</MMClips>
  <ScaleCrop>false</ScaleCrop>
  <HeadingPairs>
    <vt:vector size="4" baseType="variant">
      <vt:variant>
        <vt:lpstr>Motiv</vt:lpstr>
      </vt:variant>
      <vt:variant>
        <vt:i4>2</vt:i4>
      </vt:variant>
      <vt:variant>
        <vt:lpstr>Nadpisy snímků</vt:lpstr>
      </vt:variant>
      <vt:variant>
        <vt:i4>13</vt:i4>
      </vt:variant>
    </vt:vector>
  </HeadingPairs>
  <TitlesOfParts>
    <vt:vector size="15" baseType="lpstr">
      <vt:lpstr>Frame</vt:lpstr>
      <vt:lpstr>GradientVTI</vt:lpstr>
      <vt:lpstr>Kontrola infekčních nemocí </vt:lpstr>
      <vt:lpstr>                  Epidemiologie</vt:lpstr>
      <vt:lpstr>             Kontrola infekčních nemocí   </vt:lpstr>
      <vt:lpstr>           Kontrola infekčních nemocí </vt:lpstr>
      <vt:lpstr>            Kontrola infekčních nemocí </vt:lpstr>
      <vt:lpstr>         Kontrola infekčních nemocí </vt:lpstr>
      <vt:lpstr>                        Kontrola infekčních nemocí -  zákony </vt:lpstr>
      <vt:lpstr>Kontrola infekčních nemocí -  vyhlášky   </vt:lpstr>
      <vt:lpstr>  VYHLÁŠKA 473/2008 O SYSTÉMU EPIDEMIOLOGICKÉ BDĚLOSTI PRO VYBRANÉ INFEKCE  </vt:lpstr>
      <vt:lpstr>Systém epidemiologické bdělosti záškrtu </vt:lpstr>
      <vt:lpstr>Systém epidemiologické bdělosti záškrtu </vt:lpstr>
      <vt:lpstr>Systém epidemiologické bdělosti záškrtu </vt:lpstr>
      <vt:lpstr>Systém epidemiologické bdělosti záškrtu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
  <cp:lastModifiedBy>Lidmila Hamplová</cp:lastModifiedBy>
  <cp:revision>183</cp:revision>
  <dcterms:created xsi:type="dcterms:W3CDTF">2021-03-28T17:33:57Z</dcterms:created>
  <dcterms:modified xsi:type="dcterms:W3CDTF">2021-04-09T13:35:50Z</dcterms:modified>
</cp:coreProperties>
</file>