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85" r:id="rId23"/>
    <p:sldId id="277" r:id="rId24"/>
    <p:sldId id="278" r:id="rId25"/>
    <p:sldId id="275" r:id="rId26"/>
    <p:sldId id="279" r:id="rId27"/>
    <p:sldId id="280" r:id="rId28"/>
  </p:sldIdLst>
  <p:sldSz cx="9144000" cy="6858000" type="screen4x3"/>
  <p:notesSz cx="6858000" cy="9144000"/>
  <p:defaultTextStyle>
    <a:defPPr>
      <a:defRPr lang="en-GB"/>
    </a:defPPr>
    <a:lvl1pPr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742950" indent="-28575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11430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6002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20574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17E84DEA-D7E5-4CC7-9DAE-D74E823D5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AutoShape 2">
            <a:extLst>
              <a:ext uri="{FF2B5EF4-FFF2-40B4-BE49-F238E27FC236}">
                <a16:creationId xmlns:a16="http://schemas.microsoft.com/office/drawing/2014/main" id="{F825D228-F70D-439F-B0A1-DC609BBE5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C200739-54F9-43EA-9EF0-7D90609702B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886D27B-4E05-4A54-A1A1-3E4B51CD010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2DD0CB6D-D42E-4DEC-968D-FAEFB357C96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67A9521-4889-4F13-B41B-051F64EC361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>
            <a:extLst>
              <a:ext uri="{FF2B5EF4-FFF2-40B4-BE49-F238E27FC236}">
                <a16:creationId xmlns:a16="http://schemas.microsoft.com/office/drawing/2014/main" id="{49FCD2D2-4EEB-4DF9-B933-F44A4FDAD1F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64A4A86-4041-4D42-A54A-5DE9F7666C9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>
            <a:extLst>
              <a:ext uri="{FF2B5EF4-FFF2-40B4-BE49-F238E27FC236}">
                <a16:creationId xmlns:a16="http://schemas.microsoft.com/office/drawing/2014/main" id="{D2084046-54DF-48D9-A63C-6997A85AB43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C2EA8B7C-BAA9-4DFB-B6FD-2EC1C638CA1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>
            <a:extLst>
              <a:ext uri="{FF2B5EF4-FFF2-40B4-BE49-F238E27FC236}">
                <a16:creationId xmlns:a16="http://schemas.microsoft.com/office/drawing/2014/main" id="{D125804A-EA31-4A2C-9BAE-1B24F45232F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8B0290E4-4FD3-4C8F-9B8C-41B439428C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>
            <a:extLst>
              <a:ext uri="{FF2B5EF4-FFF2-40B4-BE49-F238E27FC236}">
                <a16:creationId xmlns:a16="http://schemas.microsoft.com/office/drawing/2014/main" id="{0E77D16E-A204-44F2-869A-5F994572629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E2DF748-0F37-4467-9488-3F1174F33D0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>
            <a:extLst>
              <a:ext uri="{FF2B5EF4-FFF2-40B4-BE49-F238E27FC236}">
                <a16:creationId xmlns:a16="http://schemas.microsoft.com/office/drawing/2014/main" id="{466A4913-CF70-40CD-8EE7-D270CD6008A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889F0280-5F94-48A1-8804-91115C39BAB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>
            <a:extLst>
              <a:ext uri="{FF2B5EF4-FFF2-40B4-BE49-F238E27FC236}">
                <a16:creationId xmlns:a16="http://schemas.microsoft.com/office/drawing/2014/main" id="{14C8328C-1A17-4FC3-920E-DE49068783E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7337FEBF-A563-42F0-8959-735CDEE9CB1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>
            <a:extLst>
              <a:ext uri="{FF2B5EF4-FFF2-40B4-BE49-F238E27FC236}">
                <a16:creationId xmlns:a16="http://schemas.microsoft.com/office/drawing/2014/main" id="{58173AF2-ED69-40F1-8AAF-BE05507A5AA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4BF1260B-F10E-4191-85E6-938BE640766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>
            <a:extLst>
              <a:ext uri="{FF2B5EF4-FFF2-40B4-BE49-F238E27FC236}">
                <a16:creationId xmlns:a16="http://schemas.microsoft.com/office/drawing/2014/main" id="{5C23B676-9909-4F29-9196-93E29B36D86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8A067C52-F6D7-486D-92D5-A7EFA729EDC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>
            <a:extLst>
              <a:ext uri="{FF2B5EF4-FFF2-40B4-BE49-F238E27FC236}">
                <a16:creationId xmlns:a16="http://schemas.microsoft.com/office/drawing/2014/main" id="{68B15C91-F6D0-46F8-B4EE-C63F17C60E9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2D252F62-8A8E-4312-A86F-E1B5996E1F5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>
            <a:extLst>
              <a:ext uri="{FF2B5EF4-FFF2-40B4-BE49-F238E27FC236}">
                <a16:creationId xmlns:a16="http://schemas.microsoft.com/office/drawing/2014/main" id="{0B74D992-FE14-4104-AC5C-99A9A0C604C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7DF68EF3-E51C-47BD-93D6-849ED57F7C3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352EE797-0FE9-489C-B7E1-2206A492CEA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33B0D180-1D2B-4AD9-ABEB-829DC6130DB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>
            <a:extLst>
              <a:ext uri="{FF2B5EF4-FFF2-40B4-BE49-F238E27FC236}">
                <a16:creationId xmlns:a16="http://schemas.microsoft.com/office/drawing/2014/main" id="{83DC6C8E-B584-4685-A50C-132F9588F85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0090F348-619E-42F0-9B6F-E5C2578748E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>
            <a:extLst>
              <a:ext uri="{FF2B5EF4-FFF2-40B4-BE49-F238E27FC236}">
                <a16:creationId xmlns:a16="http://schemas.microsoft.com/office/drawing/2014/main" id="{0B74D992-FE14-4104-AC5C-99A9A0C604C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7DF68EF3-E51C-47BD-93D6-849ED57F7C3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3489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>
            <a:extLst>
              <a:ext uri="{FF2B5EF4-FFF2-40B4-BE49-F238E27FC236}">
                <a16:creationId xmlns:a16="http://schemas.microsoft.com/office/drawing/2014/main" id="{0EE9C2EB-E14F-4803-B965-BC59DB83674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B6C68782-24A0-476C-B582-DED0C1AE46D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>
            <a:extLst>
              <a:ext uri="{FF2B5EF4-FFF2-40B4-BE49-F238E27FC236}">
                <a16:creationId xmlns:a16="http://schemas.microsoft.com/office/drawing/2014/main" id="{B6517F86-08BF-44E9-A643-7958A49D4FD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6A6083C6-261C-468D-AC00-51316CCA860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>
            <a:extLst>
              <a:ext uri="{FF2B5EF4-FFF2-40B4-BE49-F238E27FC236}">
                <a16:creationId xmlns:a16="http://schemas.microsoft.com/office/drawing/2014/main" id="{3035AE4B-5DDF-4662-80AD-E1CC8B8DF7F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5DEEB289-01BC-4BEF-B52A-DED038715F5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>
            <a:extLst>
              <a:ext uri="{FF2B5EF4-FFF2-40B4-BE49-F238E27FC236}">
                <a16:creationId xmlns:a16="http://schemas.microsoft.com/office/drawing/2014/main" id="{5889CC24-9010-410E-A9DC-56DC8F839F5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38523065-67C1-448B-B625-15389D62CCA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>
            <a:extLst>
              <a:ext uri="{FF2B5EF4-FFF2-40B4-BE49-F238E27FC236}">
                <a16:creationId xmlns:a16="http://schemas.microsoft.com/office/drawing/2014/main" id="{09E1B4EC-8085-4FFD-9A13-0CA27F83561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618C9E65-1B84-4B95-8795-9D1895405C7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E1ECD0BB-4193-47E5-990C-7CF5BCBC196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9E35E18-1DB0-4721-9288-E8206BBA065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C4F2D63E-2363-4C90-BF58-AEBE2C81014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D052C504-70C1-4197-82BD-D59F4D263B5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id="{35AAFF9E-247A-480C-BFFF-AF63A4E31AB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0FBFBF0C-923C-45C4-B1D2-16C72FF4CF9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CACD2202-28D3-4D7B-BEE7-6ABF6D2CE31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3AA7C79-BC25-47DE-84B0-B9B14397099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F6902A9F-E446-4127-8D41-B7815685D37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EC5702D6-A870-4F33-9803-26D139DAF81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>
            <a:extLst>
              <a:ext uri="{FF2B5EF4-FFF2-40B4-BE49-F238E27FC236}">
                <a16:creationId xmlns:a16="http://schemas.microsoft.com/office/drawing/2014/main" id="{69F5653B-8151-4E10-90A2-7428D55A49B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14982B5-18F6-4F33-8AAB-2A6AA0BB94F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65CDB434-CB95-436D-8E34-4D65B5DA1A1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5FBA0F04-D07D-4731-B762-C5A9EB91EE5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35176-6A24-4FCE-A291-364BAF5A4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94D1F3-9628-44F5-B503-D9587CB12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603DE6-DB62-4043-8309-28BC6AF8FC8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24D03C1-0D98-4046-AD6D-99DD8B89D03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2404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6C7A3-7525-4C29-ADA3-55D342638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6A7287-1659-4329-89E1-B0E82B992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A461C7-1498-4C8A-B406-F8299885087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02BAEF-77D7-4405-89FD-561F151A264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66233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BACB48-B10D-4762-AAC0-EC36AFB804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97625" y="161925"/>
            <a:ext cx="2055813" cy="60531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2E6739-2C20-4478-9E75-71372C201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161925"/>
            <a:ext cx="6016625" cy="60531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06A382-22C0-493A-BD76-C399BA00E69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1DF526-4AF6-4D0A-B77E-F3DACD543D20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504289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1DAB-4CCE-4F9F-84E6-1661DE429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5FD5CF-D40B-4BB9-B9F1-895C9F5ED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99D7D4-E13D-44F1-A7B3-0E3033F9D37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DF464B-1CAB-48DA-BC3D-041D2EFCD230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40805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390429-7B9E-4E9B-A339-E2CFCED8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30DF24-3EFF-4E21-B970-58D0552DF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35237D-E78A-4821-A595-085901DFA81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319F3BC-CC53-45ED-BD50-913CBC4B3001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718332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7CE07-F018-40C3-B5ED-C3D178355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50EF60-59A8-4766-8F41-1A53CF424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C949A7-1766-4B91-A6FB-4C3E20530D2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75334E-3605-42EF-A7F1-213AAA74FC57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675562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80C30-4382-4002-B870-B0C211413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4221B-DF53-4143-AC45-5EBB1B0DA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904250-588D-4880-9B0E-1BBCDB0AA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8413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794322-EB3D-43F7-8EF8-3AD91A6AB6D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9C8E3A2-1E15-4AD7-9D39-9E99A5F83C6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10905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81CF3-3364-4D9F-AA79-43B7D6E2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6FA69B-A73A-4DED-B1A3-8C97D2600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DA73CE-6479-4CC0-9821-5743D46D0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CEAC3D-193E-4CDD-A3D1-64405208B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E80F847-C703-4542-ADCF-A54C8CE4E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B8A5C9-ADF0-418C-9B8C-EA2676B5EB0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878668A-7A23-4841-BEA1-000A6E7E2C15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246960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AC5477-579C-47B0-8811-12CA6D8B9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CEFDDB-4102-4BED-ACD0-2828E97F6BD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1CFBAF3-CC8C-49F3-9AEB-D453B6B0FA9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151303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5085A12-F17C-4605-BF50-539B7263DCD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75378F-A695-4EC6-BAF6-55A10DB777A8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560649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DF361F-F197-48F6-A2B4-2EF137D73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936F39-8111-4AC7-A502-86CA1D60D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5914DF-CDB1-488F-9F29-A673036E9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F6AD8E-DE32-42A3-93EF-81B553C4C5D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3C2C023-B3F7-4A0C-A466-20193B213B27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071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20DDCE-7895-4E73-8D6A-DC8B9943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F2A45C-8397-4F27-9B1E-48BFD629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3D9FE2-1686-4E58-A457-EAC3BFFE178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C53A7F-022C-4614-8998-FD80C448AD9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683873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94143-400F-43DA-9358-BBAE1FDFE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16BB9F0-D988-44FE-925E-02A193CE46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7418EC5-D85D-47B1-AFFC-2850F9960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CAEFA3-0CF4-426F-95DB-6218F532823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7197E8-94E2-479D-A380-E897A0CCA24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024571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92E45-2C47-4F68-A991-C895AC68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9DB794-08AB-456F-9EF8-CCC44B80D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07213B-665C-4990-8A11-4F89E0A5A08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561B23A-31B6-4AB2-9FB2-90737F076BB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536158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2F2BE6-61E0-4398-B0C1-D9CC5D8631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97625" y="161925"/>
            <a:ext cx="2055813" cy="60531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D0DE67-351E-438C-ABEE-28C128DE2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161925"/>
            <a:ext cx="6016625" cy="60531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DD9B8D-776C-4B65-BB19-137930AF4FC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96409B-BE4E-4B34-AE48-8560692C3E7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1123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98D45-F5FC-4FB2-AA5C-A46853755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1E199-2A17-428C-BC7C-54CF70FB7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DB09BA-730E-48D6-BD27-EE8457612B4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2D834D9-CFD8-4696-A80E-2D3639D4CC2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68867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36BE3-62EC-4A82-BB99-5FB6AA24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232CB8-BD7A-46E2-B36C-6EA66E1FF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7C368A-0646-4480-A64D-6EA45895F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8413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E2C348-5838-4BF5-A704-DCB2C0180D3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5A53621-7885-4F1D-8910-AA8B0849F45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52216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9C7AB-D416-49BF-B58E-391E9934D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53AACD-65C8-4C86-8B16-275C8F6E2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349A90-3D92-4E3A-9152-11E81859B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E0BF0B5-0AC0-435D-8E6A-AB6274778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77828A-4CCD-4D43-BD1A-E2254A1F55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C3DE4C-F5D2-4716-9F22-E6A22939C57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23038-2B2C-4401-816D-E64C4B2D2E00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39691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4BBF0-C30F-44EF-B3E0-478BD3FC1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31BA56-27BB-44E2-911D-6FA4893FC50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2ECCED-A1D4-4E75-8861-FEE4EFDDC0A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45833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F5D2574-9609-4004-A901-8F551A23D6F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700D9C-7299-480E-BCDF-0BF1A667FAD2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84609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89A4D-D059-4FB4-81CD-CB76CC989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286D7E-A0BD-48E1-9773-C31590F12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132C3E-AA2F-413E-B0FB-E99917FE4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862F70-24ED-4DE2-8F7D-162A31762CF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1C67A6-F72E-4072-B730-9506ADF62F82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70293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6930EE-EE21-46A2-B3E4-65C649DDC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7889119-0366-4A2F-ADC5-5093787BF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8A4602-EDF9-4AE0-93EE-0061E9ABA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3681FE-06CB-4AD8-8111-B987F36BC12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AAA91E5-0E4E-4D70-971F-0E30ACCAD95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5881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FE80E1A7-C748-4B0B-96D6-0A67D07C6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1925"/>
            <a:ext cx="7767638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D85F7CE8-EBEA-4648-AD04-28168327A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7638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AB7AC083-57DB-4A15-853C-7B0A6BD9C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CDC5769D-6AC8-4AD3-AC2F-FA0BB8383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50A928-2C5C-4474-BD37-DEBB6060587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023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CCECFF"/>
                </a:solidFill>
              </a:defRPr>
            </a:lvl1pPr>
          </a:lstStyle>
          <a:p>
            <a:fld id="{71FE6792-55F4-4206-AE99-80A647C0EA18}" type="slidenum">
              <a:rPr lang="en-CA" altLang="cs-CZ"/>
              <a:pPr/>
              <a:t>‹#›</a:t>
            </a:fld>
            <a:endParaRPr lang="en-CA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8D56BD-CB43-493A-AC11-82D8E632D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38300"/>
            <a:ext cx="3343275" cy="122238"/>
          </a:xfrm>
          <a:prstGeom prst="rect">
            <a:avLst/>
          </a:prstGeom>
          <a:solidFill>
            <a:srgbClr val="0000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CCFFFF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CCEC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CCEC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CCEC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19AC6F89-FD8D-4382-AECB-55E6FECF3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25500" cy="6858000"/>
          </a:xfrm>
          <a:prstGeom prst="rect">
            <a:avLst/>
          </a:prstGeom>
          <a:solidFill>
            <a:srgbClr val="CC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4C98789-3D17-4EB6-BED2-980F51AA4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43300"/>
            <a:ext cx="3343275" cy="122238"/>
          </a:xfrm>
          <a:prstGeom prst="rect">
            <a:avLst/>
          </a:prstGeom>
          <a:solidFill>
            <a:srgbClr val="0000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8D18B83-2CE0-4F82-B3CB-F986DDAE7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1925"/>
            <a:ext cx="7767638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0496958-6F26-43E6-AB02-A98F00DEF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7638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F6F483FC-7485-4ED6-AF19-5013E269E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01C23340-E802-4560-A5DC-CFB3AD78F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439AA4F-BA6B-4A31-8097-4736FB34B7D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02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ts val="875"/>
              </a:spcBef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CCECFF"/>
                </a:solidFill>
              </a:defRPr>
            </a:lvl1pPr>
          </a:lstStyle>
          <a:p>
            <a:fld id="{B8BB96B9-C731-415A-925B-07A25455C1D1}" type="slidenum">
              <a:rPr lang="en-CA" altLang="cs-CZ"/>
              <a:pPr/>
              <a:t>‹#›</a:t>
            </a:fld>
            <a:endParaRPr lang="en-CA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CCFFFF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CCEC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CCEC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CCEC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0F67D1ED-E09F-4AA3-A893-4A4AE8021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</a:t>
            </a:r>
            <a:r>
              <a:rPr lang="en-US" altLang="cs-CZ" sz="3500" kern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šíření</a:t>
            </a:r>
            <a:r>
              <a:rPr lang="en-US" altLang="cs-CZ" sz="35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altLang="cs-CZ" sz="3500" kern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nákaz</a:t>
            </a:r>
            <a:r>
              <a:rPr lang="en-US" altLang="cs-CZ" sz="35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v </a:t>
            </a:r>
            <a:r>
              <a:rPr lang="en-US" altLang="cs-CZ" sz="35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populaci</a:t>
            </a:r>
            <a:r>
              <a:rPr lang="en-US" altLang="cs-CZ" sz="3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altLang="cs-CZ" sz="3500" kern="12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000E2ACB-D7C0-4B86-925B-4A377BB80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c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oc. MUDr. Lidmila Hamplová PhD.</a:t>
            </a: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C6D4F1C8-0082-4280-9E82-D2EB5FD0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Respirační nákazy </a:t>
            </a:r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4FD087C2-DEEA-441F-98A4-6CDEBE65B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představují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nejpočetnější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skupinu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respiračních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 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Charakteristika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vstup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původců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dýchacím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traktem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výstup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sekrety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dýchacích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kapénkovou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sekrety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předměty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prádlem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hračkami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sporadicky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epidemicky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celého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roku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maximem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zimních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měsících</a:t>
            </a:r>
            <a:r>
              <a:rPr lang="en-US" altLang="cs-CZ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(chřipka)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těchto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hrají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značnou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roli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sociální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podmínky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kolektivizace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od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útlého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dětství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špatná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výměna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vzduchu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u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profesionálních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vznik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aerosolu-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časté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HCAI.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Dominantní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příznaky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postižení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horních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dolních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dýchacích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u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dětských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exantematických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vyrážka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7" name="Text Box 1">
            <a:extLst>
              <a:ext uri="{FF2B5EF4-FFF2-40B4-BE49-F238E27FC236}">
                <a16:creationId xmlns:a16="http://schemas.microsoft.com/office/drawing/2014/main" id="{9E2DA6FC-D608-48E2-AF7C-FA6D74A86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Respirační nákazy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8264CA06-4576-4D5A-8067-8553DC842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respiračních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700" i="1" u="sng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dle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i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bakteriálních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tuberkulóza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záškrt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streptokokové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angína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spála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růže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impetigo),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dávivý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kašel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meningokoková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virových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spalničky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zarděnky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plané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neštovice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příušnice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chřipka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mononukleóza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covidem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19)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A16A2550-8E50-4159-838E-A23AA4650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" y="586855"/>
            <a:ext cx="2950112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Transmisivní nákazy</a:t>
            </a: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D200E615-ACE4-463C-B768-358E8CFF8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313654" cy="60206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neboli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přenášené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členovci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tvoří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skupinu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vysoce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závislou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ekologických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faktorech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vnějšího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patří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buď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třídy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řádu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roztočů</a:t>
            </a:r>
            <a:r>
              <a:rPr lang="en-US" altLang="cs-CZ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(klíšťata). </a:t>
            </a: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Jde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kdy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v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přenašečů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pomnožují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dokonce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prodělávají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část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svého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vývoje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 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buď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nutným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článkem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procesu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těchto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např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 u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malárie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jen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náhodným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slepým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článkem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klíšťová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encefalitis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).</a:t>
            </a:r>
            <a:endParaRPr lang="en-US">
              <a:solidFill>
                <a:schemeClr val="tx1"/>
              </a:solidFill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přírodní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ohniskovostí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vyskytují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pouze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přesně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vymezených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přírodních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podmínkách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klíšťová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encefalitis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tularemie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mor,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žlutá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zimnice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dengue)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transmisivních</a:t>
            </a: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 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prvoci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 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2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prostřednictvím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přenašečů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vektorů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komáři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klíšťata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blechy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5" name="Text Box 1">
            <a:extLst>
              <a:ext uri="{FF2B5EF4-FFF2-40B4-BE49-F238E27FC236}">
                <a16:creationId xmlns:a16="http://schemas.microsoft.com/office/drawing/2014/main" id="{AAB4474A-02CC-47B8-B2A6-E825A15F3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4" y="586855"/>
            <a:ext cx="2905289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Transmisivní nákazy</a:t>
            </a:r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BA36CFD1-8F15-452A-A030-EAEAC212E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transmisivních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malárie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komár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skvrnitý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tyfus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šatní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lymeská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borrelióza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klíště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krev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sající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klíšťová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encefalitis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klíště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žlutá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zimnice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komár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mor                   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blechy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tularémie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9" name="Text Box 1">
            <a:extLst>
              <a:ext uri="{FF2B5EF4-FFF2-40B4-BE49-F238E27FC236}">
                <a16:creationId xmlns:a16="http://schemas.microsoft.com/office/drawing/2014/main" id="{5FA5F680-4A50-4153-8B1F-5983C6EAF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4576" y="564443"/>
            <a:ext cx="3006140" cy="34771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Antropo</a:t>
            </a:r>
            <a:endParaRPr lang="cs-CZ" dirty="0" err="1"/>
          </a:p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    </a:t>
            </a:r>
            <a:r>
              <a:rPr lang="en-US" altLang="cs-CZ" sz="35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zoonózy</a:t>
            </a:r>
            <a:r>
              <a:rPr lang="en-US" altLang="cs-CZ" sz="3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dirty="0">
              <a:ea typeface="+mj-ea"/>
            </a:endParaRPr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12ED9677-EC33-476A-B6F7-C3953FA1D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Antropozoonózy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jsou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původně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často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velmi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závažná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 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špatnou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prognózou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antropozoonóz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- 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  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pokousáním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perorálně</a:t>
            </a:r>
            <a:r>
              <a:rPr lang="en-US" altLang="cs-CZ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(požitím)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4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antropozoonóz</a:t>
            </a:r>
            <a:endParaRPr lang="en-US" altLang="cs-CZ" sz="1400" i="1" u="sng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vzteklina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virus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vztekliny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lišky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psi,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kočky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vlci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netopýři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ČR – Lyssa free area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leptospiróza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Weilova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nemoc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blaťácká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horečka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toxoplazmóza</a:t>
            </a:r>
            <a:endParaRPr lang="en-US" altLang="cs-CZ" sz="140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listerióza</a:t>
            </a:r>
            <a:endParaRPr lang="en-US" altLang="cs-CZ" sz="140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3" name="Text Box 1">
            <a:extLst>
              <a:ext uri="{FF2B5EF4-FFF2-40B4-BE49-F238E27FC236}">
                <a16:creationId xmlns:a16="http://schemas.microsoft.com/office/drawing/2014/main" id="{3457A874-B16D-4D4D-80F7-E551C6CDE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Kontaktní nákazy 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E9196404-3FD6-45CF-AE2E-5A8DB3AC6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jsou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kdy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vstupní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branou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poraněná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kůže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sliznice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event.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neporušená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sliznice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pohlavních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orgánů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pohlavní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).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kontaktních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tetanus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anaerobní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traumatózy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svrab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parazitární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venerické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syfilis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kapavka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trichomoniáza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chlamydiové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apod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id="{96DC1CD7-F77B-4C2D-9677-13160E367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Zásady boje s infekčními nákazami  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161CC02F-1256-4033-BB32-DE67F4F33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represivní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preventivní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represivní</a:t>
            </a:r>
            <a:endParaRPr lang="en-US" altLang="cs-CZ" sz="1700" b="1" i="1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uskutečňujeme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při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výskytu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přenosného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endParaRPr lang="en-US" altLang="cs-CZ" sz="17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činnosti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namířené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jednotlivým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článkům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procesu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šíření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nákaz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v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ohnisku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nemocný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člověk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zdroj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1" name="Text Box 1">
            <a:extLst>
              <a:ext uri="{FF2B5EF4-FFF2-40B4-BE49-F238E27FC236}">
                <a16:creationId xmlns:a16="http://schemas.microsoft.com/office/drawing/2014/main" id="{0787FCBC-8BD5-47F5-BCB2-22752E6CA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</a:t>
            </a:r>
            <a:r>
              <a:rPr lang="en-US" altLang="cs-CZ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4C79EC16-9ED2-4BE2-A819-B2EE20295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212451"/>
            <a:ext cx="5241480" cy="65209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Základní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ohnisku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endParaRPr lang="en-US" altLang="cs-CZ" sz="1700" b="1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Včasná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a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správná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diagnóza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infekčního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Hlášení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infekčního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Izolace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hospitalizace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karanténní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Tahoma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Depistáž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dalších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možných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zdrojů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</a:t>
            </a:r>
            <a:endParaRPr lang="en-US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ea typeface="Tahoma"/>
              <a:cs typeface="Times New Roman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(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nosičů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infekce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)</a:t>
            </a:r>
            <a:endParaRPr lang="en-US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ea typeface="Tahoma"/>
              <a:cs typeface="Times New Roman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dezinsekce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deratizace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Tahoma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Specifická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profylaxe</a:t>
            </a:r>
            <a:endParaRPr lang="en-US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ahoma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Tahoma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Zdravotnická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osvěta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, 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zvýšení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zdravotní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gramotnosti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zainteresovaných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osob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 </a:t>
            </a:r>
            <a:endParaRPr lang="en-US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ea typeface="Tahoma"/>
              <a:cs typeface="Times New Roman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5" name="Text Box 1">
            <a:extLst>
              <a:ext uri="{FF2B5EF4-FFF2-40B4-BE49-F238E27FC236}">
                <a16:creationId xmlns:a16="http://schemas.microsoft.com/office/drawing/2014/main" id="{452A431B-AA49-4BAC-AD90-E06BBAD00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304C45BD-A9A4-44B0-B4FE-94BB1370C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342333" cy="60503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Včasná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diagnóza</a:t>
            </a:r>
            <a:endParaRPr lang="en-US" sz="1700" dirty="0" err="1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může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být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klinická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laboratorní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nebo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epidemiologická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stanovuje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ji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praktický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lékař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pro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děti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dorost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event.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praktický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lékař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pro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dospělé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lékaři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specialisté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 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gynekolog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infektolog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apod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.) 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hlavní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oporou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diagnóza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mikrobiologická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kultivace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) event.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sérologická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stanovení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titru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protilátek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párových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sérech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odběr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epidemiologické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anamnézy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Hlášení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povinnost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hlášení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inf.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stanovena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zákoně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258/2000 Sb.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ochraně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veřejného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platném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znění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vyhlášce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č. 306/2012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ve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znění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pozdějších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předpisů</a:t>
            </a:r>
            <a:endParaRPr lang="en-US" altLang="cs-CZ" sz="1700" b="1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9" name="Text Box 1">
            <a:extLst>
              <a:ext uri="{FF2B5EF4-FFF2-40B4-BE49-F238E27FC236}">
                <a16:creationId xmlns:a16="http://schemas.microsoft.com/office/drawing/2014/main" id="{DA782E1A-6E80-47FF-96E2-DA9FDA063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" y="586855"/>
            <a:ext cx="2950112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 –izolace, hospitalizace </a:t>
            </a:r>
          </a:p>
        </p:txBody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3566F5E2-E413-4256-AA78-14D99329F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Izolace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hospitalizace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izolace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domácím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prostředí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nejčastěji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  <a:endParaRPr lang="en-US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hospitalizace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Příloha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č. 2 k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vyhlášce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č. 306/2012 Sb. v 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platném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znění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     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Seznam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infekčních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při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nichž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nařizuje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izolace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lůžkových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odděleních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nemocnic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nebo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léčebných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ústavů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u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nemocí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jejichž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léčení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povinné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1" name="Text Box 1">
            <a:extLst>
              <a:ext uri="{FF2B5EF4-FFF2-40B4-BE49-F238E27FC236}">
                <a16:creationId xmlns:a16="http://schemas.microsoft.com/office/drawing/2014/main" id="{B2F020C0-B198-4555-BAB8-510F1F2E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5" y="586855"/>
            <a:ext cx="2962838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Epidemiologie infekčních onemocnění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8F854B72-5E23-4F1E-A4D9-6F18051CF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432" y="649480"/>
            <a:ext cx="5778602" cy="61369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Proces </a:t>
            </a:r>
            <a:r>
              <a:rPr lang="en-US" altLang="cs-CZ" sz="17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populaci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Předpokladem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procesu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lidské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zvířecí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populaci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existence 3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souvisejících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článků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: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Vnímavý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organizmus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 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Přerušení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tohoto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řetězce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některém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článku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vede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k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zabránění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id="{841BB04E-BC4C-401F-8262-5D3188C58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" y="586855"/>
            <a:ext cx="2983730" cy="40934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200" b="1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při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výskytu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nákazy</a:t>
            </a:r>
            <a:r>
              <a:rPr lang="en-US" altLang="cs-CZ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</a:t>
            </a:r>
            <a:r>
              <a:rPr lang="en-US" altLang="cs-CZ" sz="32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izolace, epid.</a:t>
            </a:r>
            <a:r>
              <a:rPr lang="en-US" altLang="cs-CZ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šetření</a:t>
            </a:r>
            <a:endParaRPr lang="en-US" altLang="cs-CZ" sz="3200" b="1" kern="1200" err="1">
              <a:solidFill>
                <a:srgbClr val="FFFFFF"/>
              </a:solidFill>
              <a:latin typeface="+mj-lt"/>
              <a:ea typeface="Tahoma"/>
              <a:cs typeface="+mj-cs"/>
            </a:endParaRPr>
          </a:p>
        </p:txBody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3A95626F-3BC6-483F-AC68-0899B6498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731" y="649480"/>
            <a:ext cx="5623424" cy="604180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98145" indent="-28575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7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Izolací</a:t>
            </a:r>
            <a:r>
              <a:rPr lang="en-US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se rozumí oddělení fyzické osoby, která onemocněla infekční nemocí nebo jeví příznaky tohoto onemocnění, od ostatních fyzických osob. Podmínky izolace musí s ohledem na charakter přenosu infekce zabránit jejímu přenosu na jiné fyzické osoby, které by mohly infekční onemocnění dále šířit.</a:t>
            </a:r>
          </a:p>
          <a:p>
            <a:pPr marL="398145" indent="-28575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Epidemiologické šetření spočívá v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vyhledávání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dat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zdrojích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příčinách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vzniku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cestách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jejich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cílem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získat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podklady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pro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účinná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zásahy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EŠ vychází z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diagnózy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epidemiologické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anamnézy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opírá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o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výsledky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laboratorních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vyšetření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listy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epidemiologického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šetření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zahrnují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otázky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zaměřené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jednotlivá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  <a:p>
            <a:endParaRPr lang="en-US" dirty="0">
              <a:ea typeface="Tahoma"/>
            </a:endParaRPr>
          </a:p>
          <a:p>
            <a:endParaRPr lang="en-US" dirty="0">
              <a:ea typeface="Tahoma"/>
            </a:endParaRPr>
          </a:p>
          <a:p>
            <a:endParaRPr lang="en-US" dirty="0">
              <a:ea typeface="Tahoma"/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9" name="Text Box 1">
            <a:extLst>
              <a:ext uri="{FF2B5EF4-FFF2-40B4-BE49-F238E27FC236}">
                <a16:creationId xmlns:a16="http://schemas.microsoft.com/office/drawing/2014/main" id="{DA782E1A-6E80-47FF-96E2-DA9FDA063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" y="586855"/>
            <a:ext cx="2950112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</a:t>
            </a:r>
            <a:r>
              <a:rPr lang="en-US" altLang="cs-CZ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výskytu nákazy –izolace, hospitalizace</a:t>
            </a:r>
            <a:r>
              <a:rPr lang="en-US" altLang="cs-CZ" sz="28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</a:t>
            </a:r>
            <a:endParaRPr lang="en-US" altLang="cs-CZ" sz="2800" b="1" kern="1200">
              <a:solidFill>
                <a:srgbClr val="FFFFFF"/>
              </a:solidFill>
              <a:latin typeface="+mj-lt"/>
              <a:ea typeface="Tahoma"/>
              <a:cs typeface="+mj-cs"/>
            </a:endParaRPr>
          </a:p>
        </p:txBody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3566F5E2-E413-4256-AA78-14D99329F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8658" y="-2350"/>
            <a:ext cx="5944750" cy="68038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2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1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1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1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2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2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2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2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2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r>
              <a:rPr lang="en-US" altLang="cs-CZ" sz="1200" b="1" dirty="0" err="1">
                <a:solidFill>
                  <a:schemeClr val="tx1"/>
                </a:solidFill>
                <a:latin typeface="+mn-lt"/>
                <a:cs typeface="+mn-cs"/>
              </a:rPr>
              <a:t>Příloha</a:t>
            </a:r>
            <a:r>
              <a:rPr lang="en-US" altLang="cs-CZ" sz="1200" b="1" dirty="0">
                <a:solidFill>
                  <a:schemeClr val="tx1"/>
                </a:solidFill>
                <a:latin typeface="+mn-lt"/>
                <a:cs typeface="+mn-cs"/>
              </a:rPr>
              <a:t> 2 </a:t>
            </a:r>
            <a:r>
              <a:rPr lang="en-US" altLang="cs-CZ" sz="1200" b="1" dirty="0" err="1">
                <a:solidFill>
                  <a:schemeClr val="tx1"/>
                </a:solidFill>
                <a:latin typeface="+mn-lt"/>
                <a:cs typeface="+mn-cs"/>
              </a:rPr>
              <a:t>vyhlášky</a:t>
            </a:r>
            <a:r>
              <a:rPr lang="en-US" altLang="cs-CZ" sz="1200" b="1" dirty="0">
                <a:solidFill>
                  <a:schemeClr val="tx1"/>
                </a:solidFill>
                <a:latin typeface="+mn-lt"/>
                <a:cs typeface="+mn-cs"/>
              </a:rPr>
              <a:t> 3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06/2012 Sb. 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ve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znění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pozdějších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předpisů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     </a:t>
            </a:r>
            <a:endParaRPr lang="en-US" sz="120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sz="1200" b="1" dirty="0">
              <a:solidFill>
                <a:schemeClr val="tx1"/>
              </a:solidFill>
              <a:latin typeface="+mn-lt"/>
              <a:ea typeface="Tahoma"/>
              <a:cs typeface="Tahoma"/>
            </a:endParaRPr>
          </a:p>
          <a:p>
            <a:pPr marL="57150" indent="0" algn="l" defTabSz="914400">
              <a:lnSpc>
                <a:spcPct val="90000"/>
              </a:lnSpc>
              <a:spcBef>
                <a:spcPts val="500"/>
              </a:spcBef>
            </a:pP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Seznam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infekčních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onemocnění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,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při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nichž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se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nařizuje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izolace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na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lůžkových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odděleních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nemocnic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nebo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léčebných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ústavů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a u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nemocí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,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jejichž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léčení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je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povinné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200" b="1" dirty="0">
              <a:solidFill>
                <a:schemeClr val="tx1"/>
              </a:solidFill>
              <a:latin typeface="Tahoma"/>
              <a:ea typeface="Tahoma"/>
              <a:cs typeface="Lucida Sans Unicode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200" b="1" dirty="0">
              <a:solidFill>
                <a:schemeClr val="tx1"/>
              </a:solidFill>
              <a:latin typeface="Tahoma"/>
              <a:ea typeface="Tahoma"/>
              <a:cs typeface="Lucida Sans Unicode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Akutní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virové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záněty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jater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2.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Antrax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3.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Dengue</a:t>
            </a: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4.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Hemoragické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horečky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5.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Cholera</a:t>
            </a: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6.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Infekce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CNS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mezilidsky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přenosné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7.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Mor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8. 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Paratyfus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9.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Syfilis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v I. a II.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stadiu</a:t>
            </a:r>
            <a:endParaRPr lang="en-US" sz="1200">
              <a:solidFill>
                <a:schemeClr val="tx1"/>
              </a:solidFill>
              <a:latin typeface="Tahoma"/>
              <a:ea typeface="Tahoma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10.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Přenosná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dětská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obrna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11.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Pertuse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v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akutním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stadiu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12.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Ricketsiózy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13.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SARS a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febrilní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stavy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nezjištěné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etiologie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s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pozitivní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cestovní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anamnézou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14.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Spalničky</a:t>
            </a:r>
            <a:endParaRPr lang="en-US" sz="1200">
              <a:solidFill>
                <a:schemeClr val="tx1"/>
              </a:solidFill>
              <a:latin typeface="Tahoma"/>
              <a:ea typeface="Tahoma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15.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Trachom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16.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Tuberkulóza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17.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Tyfus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břišní</a:t>
            </a:r>
            <a:endParaRPr lang="en-US" sz="120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18.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Úplavice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amébová</a:t>
            </a:r>
            <a:endParaRPr lang="en-US" sz="1200">
              <a:solidFill>
                <a:schemeClr val="tx1"/>
              </a:solidFill>
              <a:latin typeface="Tahoma"/>
              <a:ea typeface="Tahoma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19.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Úplavice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bacilární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v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akutním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,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stadiu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onemocnění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(v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případě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bezpříznakového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nosičství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původce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onemocnění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je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možné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propustit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pacienta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do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domácího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prostředí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pouze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se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souhlasem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orgánu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ochrany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veřejného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zdraví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).</a:t>
            </a: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20.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Záškrt</a:t>
            </a:r>
            <a:endParaRPr lang="en-US" sz="120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21.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Další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infekce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podléhající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hlášení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Světové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zdravotnické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organizaci</a:t>
            </a:r>
            <a:endParaRPr lang="en-US" sz="1200">
              <a:solidFill>
                <a:schemeClr val="tx1"/>
              </a:solidFill>
              <a:latin typeface="Tahoma"/>
              <a:ea typeface="Tahoma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1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1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275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1" name="Text Box 1">
            <a:extLst>
              <a:ext uri="{FF2B5EF4-FFF2-40B4-BE49-F238E27FC236}">
                <a16:creationId xmlns:a16="http://schemas.microsoft.com/office/drawing/2014/main" id="{7CDC93C9-1EDF-4346-AAA7-4A39F9EC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 lnSpcReduction="10000"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 –opatření u zdravých osob v </a:t>
            </a:r>
            <a:r>
              <a:rPr lang="en-US" altLang="cs-CZ" sz="30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ohnisku- karanténní opatření </a:t>
            </a:r>
            <a:endParaRPr lang="en-US" altLang="cs-CZ" sz="30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36018E00-20A2-48B2-B9A5-35D8C6CAF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40995"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endParaRPr lang="en-US" sz="17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ea typeface="Tahoma"/>
              <a:cs typeface="Times New Roman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sz="17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Karanténními opatřeními jsou</a:t>
            </a:r>
            <a:endParaRPr lang="en-US" b="1">
              <a:solidFill>
                <a:schemeClr val="tx1"/>
              </a:solidFill>
              <a:latin typeface="Tahoma"/>
              <a:ea typeface="Tahoma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imes New Roman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sz="17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a)</a:t>
            </a:r>
            <a:r>
              <a:rPr lang="en-US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 </a:t>
            </a:r>
            <a:r>
              <a:rPr lang="en-US" sz="17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karanténa</a:t>
            </a:r>
            <a:r>
              <a:rPr lang="en-US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, kterou se rozumí oddělení zdravé fyzické osoby, která byla během inkubační doby ve styku s infekčním onemocněním nebo pobývala v ohnisku nákazy (dále jen "fyzická osoba podezřelá z nákazy"), od ostatních fyzických osob a lékařské vyšetřování takové fyzické osoby s cílem zabránit přenosu infekčního onemocnění v období, kdy by se toto onemocnění mohlo šířit,</a:t>
            </a:r>
            <a:endParaRPr lang="en-US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imes New Roman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imes New Roman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sz="17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b)</a:t>
            </a:r>
            <a:r>
              <a:rPr lang="en-US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 </a:t>
            </a:r>
            <a:r>
              <a:rPr lang="en-US" sz="17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lékařský dohled,</a:t>
            </a:r>
            <a:r>
              <a:rPr lang="en-US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při kterém je fyzická osoba podezřelá z nákazy povinna v termínech stanovených prozatímním opatřením poskytovatele zdravotních služeb nebo rozhodnutím příslušného orgánu ochrany veřejného zdraví docházet k lékaři na vyšetření nebo se vyšetření podrobit, popřípadě sledovat podle pokynu příslušného orgánu ochrany veřejného zdraví po stanovenou dobu svůj zdravotní stav a při objevení se stanovených klinických příznaků oznámit tuto skutečnost příslušnému lékaři nebo příslušnému orgánu ochrany veřejného zdraví,</a:t>
            </a:r>
            <a:endParaRPr lang="en-US">
              <a:solidFill>
                <a:schemeClr val="tx1"/>
              </a:solidFill>
              <a:latin typeface="Tahoma"/>
              <a:ea typeface="Tahoma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imes New Roman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sz="17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c)</a:t>
            </a:r>
            <a:r>
              <a:rPr lang="en-US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 </a:t>
            </a:r>
            <a:r>
              <a:rPr lang="en-US" sz="17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zvýšený zdravotnický dozor,</a:t>
            </a:r>
            <a:r>
              <a:rPr lang="en-US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jímž je lékařský dohled nad fyzickou osobou podezřelou z nákazy, které je uložen zákaz činnosti nebo úprava pracovních podmínek k omezení možnosti šíření infekčního onemocnění.</a:t>
            </a:r>
            <a:endParaRPr lang="en-US">
              <a:solidFill>
                <a:schemeClr val="tx1"/>
              </a:solidFill>
              <a:latin typeface="Tahoma"/>
              <a:ea typeface="Tahoma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Karanténa tedy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znamená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izolaci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kontaktů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délka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karantény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řídí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maximální ID daného onemocnění. 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depistáž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vyhledávání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5" name="Text Box 1">
            <a:extLst>
              <a:ext uri="{FF2B5EF4-FFF2-40B4-BE49-F238E27FC236}">
                <a16:creationId xmlns:a16="http://schemas.microsoft.com/office/drawing/2014/main" id="{76D278F8-B941-4DA6-932B-A4926A07C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 –opatření u zdravých osob v ohnisku</a:t>
            </a:r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F2EB493E-09A5-49DD-9DB3-FC3124B52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37820" indent="-228600" algn="l" defTabSz="914400">
              <a:lnSpc>
                <a:spcPct val="90000"/>
              </a:lnSpc>
              <a:spcBef>
                <a:spcPts val="11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specifická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nespecifická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profylaxe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11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pasivní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imunizace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gamaglobulinu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protilátek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krátkodobá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ochrana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hepatitis A)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imunizace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u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delší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inkubační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dobou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vzteklina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chemoprofylaxe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antimalarika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malárie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antibiotická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profylaxe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kombinace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ATB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chemoterapeutik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(TBC)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3" name="Text Box 1">
            <a:extLst>
              <a:ext uri="{FF2B5EF4-FFF2-40B4-BE49-F238E27FC236}">
                <a16:creationId xmlns:a16="http://schemas.microsoft.com/office/drawing/2014/main" id="{7CE6F228-9313-4AA2-BDF6-4EA09077B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06" y="586855"/>
            <a:ext cx="2759612" cy="3768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při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výskytu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nákazy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</a:t>
            </a:r>
            <a:endParaRPr lang="cs-CZ" dirty="0"/>
          </a:p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dezinfekce</a:t>
            </a:r>
            <a:r>
              <a:rPr lang="en-US" altLang="cs-CZ" sz="30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</a:t>
            </a:r>
            <a:endParaRPr lang="en-US" altLang="cs-CZ" sz="3000" b="1" dirty="0" err="1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dezinsekce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deratizace</a:t>
            </a:r>
            <a:endParaRPr lang="en-US" altLang="cs-CZ" sz="3000" b="1" kern="1200">
              <a:solidFill>
                <a:srgbClr val="FFFFFF"/>
              </a:solidFill>
              <a:latin typeface="+mj-lt"/>
              <a:ea typeface="Tahoma"/>
              <a:cs typeface="+mj-cs"/>
            </a:endParaRPr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41FF4D1C-1B01-4585-8C33-DAA6D64FA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principem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zničení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nemocí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nejčastěji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pomocí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dezinfekčních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prostředků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Sterilizace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-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principem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sterilizace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zničení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(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nepatogenních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včetně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bakteriálních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spór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Dezinsekce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hubení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hmyzu</a:t>
            </a:r>
            <a:endParaRPr lang="en-US" altLang="cs-CZ" sz="17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Deratizace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  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hubení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rezervoárových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živočichů (zejména hlodavců)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49" name="Text Box 1">
            <a:extLst>
              <a:ext uri="{FF2B5EF4-FFF2-40B4-BE49-F238E27FC236}">
                <a16:creationId xmlns:a16="http://schemas.microsoft.com/office/drawing/2014/main" id="{74D32AF9-8C3C-49EE-A67E-198AAA211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Opatření preventivní </a:t>
            </a:r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50ABD680-0C8C-41C5-A4FA-AFF173214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6399" y="-6127"/>
            <a:ext cx="6149078" cy="68042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</a:pP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                 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preventivní</a:t>
            </a:r>
            <a:endParaRPr lang="en-US" altLang="cs-CZ" sz="17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114300" indent="0" algn="l" defTabSz="914400">
              <a:lnSpc>
                <a:spcPct val="120000"/>
              </a:lnSpc>
              <a:spcBef>
                <a:spcPts val="350"/>
              </a:spcBef>
              <a:buClrTx/>
              <a:buSzPct val="75000"/>
            </a:pP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musejí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provádět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trvale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systematicky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za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podmínek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bez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ohledu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to,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právě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hrozí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aktuální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nebezpečí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nikoliv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tato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zahrnují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12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400050" indent="-285750" algn="l" defTabSz="914400">
              <a:lnSpc>
                <a:spcPct val="12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všeobecně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hygienická</a:t>
            </a:r>
            <a:endParaRPr lang="en-US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109220" indent="0" algn="l" defTabSz="914400">
              <a:lnSpc>
                <a:spcPct val="120000"/>
              </a:lnSpc>
              <a:spcBef>
                <a:spcPts val="350"/>
              </a:spcBef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(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výkon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státního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zdravotního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dozoru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v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oblasti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hygieny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obecné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a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komunální,hygieny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výživy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a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předmětů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běžného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užívání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,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hygieny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práce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,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hygieny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dětí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a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dorostu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,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epidemiologie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337820" indent="-228600" algn="l" defTabSz="914400">
              <a:lnSpc>
                <a:spcPct val="120000"/>
              </a:lnSpc>
              <a:spcBef>
                <a:spcPts val="350"/>
              </a:spcBef>
              <a:buFont typeface="Arial,Sans-Serif" panose="020B0604020202020204" pitchFamily="34" charset="0"/>
              <a:buChar char="•"/>
            </a:pPr>
            <a:endParaRPr lang="en-US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indent="-228600" algn="l" defTabSz="914400">
              <a:lnSpc>
                <a:spcPct val="12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zvýšení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specifické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odolnosti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osob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očkování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12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12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Evidence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bacilonosičů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112395" indent="0" algn="l" defTabSz="914400">
              <a:lnSpc>
                <a:spcPct val="120000"/>
              </a:lnSpc>
              <a:spcBef>
                <a:spcPts val="300"/>
              </a:spcBef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opatření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proti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šíření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infekčních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chorob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fyzickými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osobami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,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které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vylučují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Tahoma"/>
            </a:endParaRPr>
          </a:p>
          <a:p>
            <a:pPr marL="112395" indent="0" algn="l" defTabSz="914400">
              <a:lnSpc>
                <a:spcPct val="120000"/>
              </a:lnSpc>
              <a:spcBef>
                <a:spcPts val="300"/>
              </a:spcBef>
            </a:pPr>
            <a:r>
              <a:rPr lang="en-US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choroboplodné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zárodky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Tahoma"/>
            </a:endParaRPr>
          </a:p>
          <a:p>
            <a:pPr marL="340995" indent="-228600" algn="l" defTabSz="914400">
              <a:lnSpc>
                <a:spcPct val="12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Tahoma"/>
            </a:endParaRPr>
          </a:p>
          <a:p>
            <a:pPr marL="400050" indent="-285750" algn="l" defTabSz="914400">
              <a:lnSpc>
                <a:spcPct val="12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20603050405020304" pitchFamily="18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zavlečení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kolektivu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120000"/>
              </a:lnSpc>
              <a:spcBef>
                <a:spcPts val="400"/>
              </a:spcBef>
            </a:pP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protiepidemická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-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</a:t>
            </a:r>
            <a:r>
              <a:rPr lang="en-US" sz="1400" dirty="0" err="1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yhláška</a:t>
            </a:r>
            <a:r>
              <a:rPr lang="en-US" sz="1400" dirty="0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 č. 473/2008 Sb. </a:t>
            </a:r>
            <a:r>
              <a:rPr lang="en-US" sz="1400" i="1" dirty="0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o </a:t>
            </a:r>
            <a:r>
              <a:rPr lang="en-US" sz="1400" i="1" dirty="0" err="1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systému</a:t>
            </a:r>
            <a:r>
              <a:rPr lang="en-US" sz="1400" i="1" dirty="0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epidemiologické</a:t>
            </a:r>
            <a:r>
              <a:rPr lang="en-US" sz="1400" i="1" dirty="0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bdělosti</a:t>
            </a:r>
            <a:r>
              <a:rPr lang="en-US" sz="1400" i="1" dirty="0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 pro </a:t>
            </a:r>
            <a:r>
              <a:rPr lang="en-US" sz="1400" i="1" dirty="0" err="1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vybrané</a:t>
            </a:r>
            <a:r>
              <a:rPr lang="en-US" sz="1400" i="1" dirty="0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infekce</a:t>
            </a: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Lucida Sans Unicode"/>
            </a:endParaRPr>
          </a:p>
          <a:p>
            <a:pPr marL="114300" indent="0" algn="l" defTabSz="914400">
              <a:lnSpc>
                <a:spcPct val="120000"/>
              </a:lnSpc>
              <a:spcBef>
                <a:spcPts val="400"/>
              </a:spcBef>
              <a:buClr>
                <a:srgbClr val="0066FF"/>
              </a:buClr>
              <a:buSzPct val="75000"/>
            </a:pP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12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Zdravotnická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výchova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zvyšování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gramotnosti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osob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prevenci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kampaně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krátké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intervence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skupinové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edukace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apod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  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3" name="Text Box 1">
            <a:extLst>
              <a:ext uri="{FF2B5EF4-FFF2-40B4-BE49-F238E27FC236}">
                <a16:creationId xmlns:a16="http://schemas.microsoft.com/office/drawing/2014/main" id="{B7D501CB-44B7-4476-8F4C-DC7AA79DE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b="1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Očkování</a:t>
            </a: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DDA3FCA4-9746-46C3-833B-709CA2446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959" y="8939"/>
            <a:ext cx="6178074" cy="67804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114300" indent="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</a:pP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Tahoma"/>
              </a:rPr>
              <a:t>Očkování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Tahoma"/>
              </a:rPr>
              <a:t> - </a:t>
            </a:r>
            <a:r>
              <a:rPr lang="en-US" sz="1600" b="1" i="1" dirty="0" err="1">
                <a:solidFill>
                  <a:schemeClr val="tx1"/>
                </a:solidFill>
                <a:latin typeface="+mn-lt"/>
                <a:cs typeface="Tahoma"/>
              </a:rPr>
              <a:t>uměle</a:t>
            </a:r>
            <a:r>
              <a:rPr lang="en-US" sz="16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600" b="1" i="1" dirty="0" err="1">
                <a:solidFill>
                  <a:schemeClr val="tx1"/>
                </a:solidFill>
                <a:latin typeface="+mn-lt"/>
                <a:cs typeface="Tahoma"/>
              </a:rPr>
              <a:t>navozená</a:t>
            </a:r>
            <a:r>
              <a:rPr lang="en-US" sz="16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600" b="1" i="1" dirty="0" err="1">
                <a:solidFill>
                  <a:schemeClr val="tx1"/>
                </a:solidFill>
                <a:latin typeface="+mn-lt"/>
                <a:cs typeface="Tahoma"/>
              </a:rPr>
              <a:t>tvorba</a:t>
            </a:r>
            <a:r>
              <a:rPr lang="en-US" sz="16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600" b="1" i="1" dirty="0" err="1">
                <a:solidFill>
                  <a:schemeClr val="tx1"/>
                </a:solidFill>
                <a:latin typeface="+mn-lt"/>
                <a:cs typeface="Tahoma"/>
              </a:rPr>
              <a:t>ochranných</a:t>
            </a:r>
            <a:r>
              <a:rPr lang="en-US" sz="16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endParaRPr lang="en-US" sz="13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400"/>
              </a:spcBef>
              <a:buClrTx/>
            </a:pPr>
            <a:r>
              <a:rPr lang="en-US" sz="1600" b="1" i="1" dirty="0" err="1">
                <a:solidFill>
                  <a:schemeClr val="tx1"/>
                </a:solidFill>
                <a:latin typeface="+mn-lt"/>
                <a:cs typeface="Tahoma"/>
              </a:rPr>
              <a:t>protilátek</a:t>
            </a:r>
            <a:r>
              <a:rPr lang="en-US" sz="1600" b="1" i="1" dirty="0">
                <a:solidFill>
                  <a:schemeClr val="tx1"/>
                </a:solidFill>
                <a:latin typeface="+mn-lt"/>
                <a:cs typeface="Tahoma"/>
              </a:rPr>
              <a:t>  v </a:t>
            </a:r>
            <a:r>
              <a:rPr lang="en-US" sz="1600" b="1" i="1" dirty="0" err="1">
                <a:solidFill>
                  <a:schemeClr val="tx1"/>
                </a:solidFill>
                <a:latin typeface="+mn-lt"/>
                <a:cs typeface="Tahoma"/>
              </a:rPr>
              <a:t>organizmu</a:t>
            </a:r>
            <a:r>
              <a:rPr lang="en-US" sz="1600" b="1" i="1" dirty="0">
                <a:solidFill>
                  <a:schemeClr val="tx1"/>
                </a:solidFill>
                <a:latin typeface="+mn-lt"/>
                <a:cs typeface="Tahoma"/>
              </a:rPr>
              <a:t>  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(</a:t>
            </a:r>
            <a:r>
              <a:rPr lang="en-US" sz="1300" b="1" i="1" dirty="0" err="1">
                <a:solidFill>
                  <a:schemeClr val="tx1"/>
                </a:solidFill>
                <a:latin typeface="+mn-lt"/>
                <a:cs typeface="Tahoma"/>
              </a:rPr>
              <a:t>vyhláška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 č. 537/2006 Sb.</a:t>
            </a:r>
            <a:endParaRPr lang="en-US" sz="13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400"/>
              </a:spcBef>
              <a:buClrTx/>
            </a:pP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 o </a:t>
            </a:r>
            <a:r>
              <a:rPr lang="en-US" sz="1300" b="1" i="1" dirty="0" err="1">
                <a:solidFill>
                  <a:schemeClr val="tx1"/>
                </a:solidFill>
                <a:latin typeface="+mn-lt"/>
                <a:cs typeface="Tahoma"/>
              </a:rPr>
              <a:t>očkování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300" b="1" i="1" dirty="0" err="1">
                <a:solidFill>
                  <a:schemeClr val="tx1"/>
                </a:solidFill>
                <a:latin typeface="+mn-lt"/>
                <a:cs typeface="Tahoma"/>
              </a:rPr>
              <a:t>proti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300" b="1" i="1" dirty="0" err="1">
                <a:solidFill>
                  <a:schemeClr val="tx1"/>
                </a:solidFill>
                <a:latin typeface="+mn-lt"/>
                <a:cs typeface="Tahoma"/>
              </a:rPr>
              <a:t>infekčním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300" b="1" i="1" dirty="0" err="1">
                <a:solidFill>
                  <a:schemeClr val="tx1"/>
                </a:solidFill>
                <a:latin typeface="+mn-lt"/>
                <a:cs typeface="Tahoma"/>
              </a:rPr>
              <a:t>nemocem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 v </a:t>
            </a:r>
            <a:r>
              <a:rPr lang="en-US" sz="1300" b="1" i="1" dirty="0" err="1">
                <a:solidFill>
                  <a:schemeClr val="tx1"/>
                </a:solidFill>
                <a:latin typeface="+mn-lt"/>
                <a:cs typeface="Tahoma"/>
              </a:rPr>
              <a:t>platném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300" b="1" i="1" dirty="0" err="1">
                <a:solidFill>
                  <a:schemeClr val="tx1"/>
                </a:solidFill>
                <a:latin typeface="+mn-lt"/>
                <a:cs typeface="Tahoma"/>
              </a:rPr>
              <a:t>znění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) </a:t>
            </a:r>
            <a:endParaRPr lang="en-US" sz="13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400"/>
              </a:spcBef>
              <a:buClrTx/>
            </a:pPr>
            <a:endParaRPr lang="en-US" sz="1300" b="1" i="1" dirty="0">
              <a:solidFill>
                <a:schemeClr val="tx1"/>
              </a:solidFill>
              <a:latin typeface="Tahoma"/>
              <a:ea typeface="Tahoma"/>
              <a:cs typeface="Tahoma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infekčním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nemocem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člení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endParaRPr lang="en-US" altLang="cs-CZ" sz="1300" b="1" i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b="1" i="1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pravidelné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endParaRPr lang="en-US" altLang="cs-CZ" sz="1300" b="1" u="sng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</a:pP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tuberkulóze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záškrtu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tetanu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dávivému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kašli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invazivnímu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vyvolanému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původcem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Haemophilus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influenzae b,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přenosné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dětské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obrně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virové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hepatitidě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B,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spalničkám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zarděnkám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příušnicím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chřipce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pneumokokovým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nákazám</a:t>
            </a:r>
            <a:endParaRPr lang="en-US" altLang="cs-CZ" sz="13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zvláštní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virové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hepatitidě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B (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pracovníci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zdravotnictví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) 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vzteklině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(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laboratorní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pracovníci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)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chřipce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hepatitide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(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pracovníci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dermatovenerologie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pracovníci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infekčnich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odd.)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mimořádné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kterým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rozumí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fyzických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osob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k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prevenci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mimořádných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situacích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nfekce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covidem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19) </a:t>
            </a:r>
            <a:endParaRPr lang="en-US" altLang="cs-CZ" sz="13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při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úrazech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poraněních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nehojících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ranách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před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některými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léčebnými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výkony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a to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tetanu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vzteklině</a:t>
            </a:r>
            <a:endParaRPr lang="en-US" altLang="cs-CZ" sz="130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b="1" err="1">
                <a:solidFill>
                  <a:schemeClr val="tx1"/>
                </a:solidFill>
                <a:latin typeface="+mn-lt"/>
                <a:cs typeface="+mn-cs"/>
              </a:rPr>
              <a:t>provedené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err="1">
                <a:solidFill>
                  <a:schemeClr val="tx1"/>
                </a:solidFill>
                <a:latin typeface="+mn-lt"/>
                <a:cs typeface="+mn-cs"/>
              </a:rPr>
              <a:t>žádost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err="1">
                <a:solidFill>
                  <a:schemeClr val="tx1"/>
                </a:solidFill>
                <a:latin typeface="+mn-lt"/>
                <a:cs typeface="+mn-cs"/>
              </a:rPr>
              <a:t>fyzické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err="1">
                <a:solidFill>
                  <a:schemeClr val="tx1"/>
                </a:solidFill>
                <a:latin typeface="+mn-lt"/>
                <a:cs typeface="+mn-cs"/>
              </a:rPr>
              <a:t>osoby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která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si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přeje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být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očkováním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chráněna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infekcím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kterým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je k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dispozici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očkovací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látka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.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sz="1300" b="1" dirty="0">
              <a:solidFill>
                <a:schemeClr val="tx1"/>
              </a:solidFill>
              <a:latin typeface="+mn-lt"/>
              <a:ea typeface="Tahoma"/>
              <a:cs typeface="Tahoma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sz="1300" b="1" dirty="0" err="1">
                <a:solidFill>
                  <a:schemeClr val="tx1"/>
                </a:solidFill>
                <a:latin typeface="+mn-lt"/>
                <a:ea typeface="Tahoma"/>
                <a:cs typeface="Tahoma"/>
              </a:rPr>
              <a:t>Aktivní</a:t>
            </a:r>
            <a:r>
              <a:rPr lang="en-US" sz="1300" b="1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dirty="0" err="1">
                <a:solidFill>
                  <a:schemeClr val="tx1"/>
                </a:solidFill>
                <a:latin typeface="+mn-lt"/>
                <a:ea typeface="Tahoma"/>
                <a:cs typeface="Tahoma"/>
              </a:rPr>
              <a:t>imunizace</a:t>
            </a:r>
            <a:r>
              <a:rPr lang="en-US" sz="13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– </a:t>
            </a:r>
            <a:r>
              <a:rPr lang="en-US" sz="1300" dirty="0" err="1">
                <a:solidFill>
                  <a:schemeClr val="tx1"/>
                </a:solidFill>
                <a:latin typeface="+mn-lt"/>
                <a:ea typeface="Tahoma"/>
                <a:cs typeface="Tahoma"/>
              </a:rPr>
              <a:t>nejúčinnější</a:t>
            </a:r>
            <a:r>
              <a:rPr lang="en-US" sz="13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dirty="0" err="1">
                <a:solidFill>
                  <a:schemeClr val="tx1"/>
                </a:solidFill>
                <a:latin typeface="+mn-lt"/>
                <a:ea typeface="Tahoma"/>
                <a:cs typeface="Tahoma"/>
              </a:rPr>
              <a:t>aktivita</a:t>
            </a:r>
            <a:r>
              <a:rPr lang="en-US" sz="13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dirty="0" err="1">
                <a:solidFill>
                  <a:schemeClr val="tx1"/>
                </a:solidFill>
                <a:latin typeface="+mn-lt"/>
                <a:ea typeface="Tahoma"/>
                <a:cs typeface="Tahoma"/>
              </a:rPr>
              <a:t>proti</a:t>
            </a:r>
            <a:r>
              <a:rPr lang="en-US" sz="13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dirty="0" err="1">
                <a:solidFill>
                  <a:schemeClr val="tx1"/>
                </a:solidFill>
                <a:latin typeface="+mn-lt"/>
                <a:ea typeface="Tahoma"/>
                <a:cs typeface="Tahoma"/>
              </a:rPr>
              <a:t>šíření</a:t>
            </a:r>
            <a:r>
              <a:rPr lang="en-US" sz="13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dirty="0" err="1">
                <a:solidFill>
                  <a:schemeClr val="tx1"/>
                </a:solidFill>
                <a:latin typeface="+mn-lt"/>
                <a:ea typeface="Tahoma"/>
                <a:cs typeface="Tahoma"/>
              </a:rPr>
              <a:t>infekcí</a:t>
            </a:r>
            <a:r>
              <a:rPr lang="en-US" sz="13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</a:t>
            </a:r>
            <a:endParaRPr lang="en-US" sz="1300" dirty="0">
              <a:solidFill>
                <a:schemeClr val="tx1"/>
              </a:solidFill>
              <a:latin typeface="Times New Roman"/>
              <a:ea typeface="Tahoma"/>
              <a:cs typeface="Times New Roman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sz="1300" dirty="0">
              <a:latin typeface="Times New Roman"/>
              <a:ea typeface="Tahoma"/>
              <a:cs typeface="Times New Roman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Font typeface="Arial,Sans-Serif" panose="020B0604020202020204" pitchFamily="34" charset="0"/>
              <a:buChar char="•"/>
            </a:pPr>
            <a:endParaRPr lang="en-US" sz="1300" dirty="0">
              <a:latin typeface="Times New Roman"/>
              <a:ea typeface="Tahoma"/>
              <a:cs typeface="Times New Roman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Font typeface="Arial,Sans-Serif" panose="020B0604020202020204" pitchFamily="34" charset="0"/>
              <a:buChar char="•"/>
            </a:pP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Pokles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proočkovanosti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vede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k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nárůstu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počtu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neimunních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jedinců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a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usnadňuje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vznik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epidemie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 !!!!</a:t>
            </a:r>
            <a:endParaRPr lang="en-US" sz="1300" b="1" dirty="0">
              <a:solidFill>
                <a:srgbClr val="FF0000"/>
              </a:solidFill>
              <a:latin typeface="Times New Roman"/>
              <a:ea typeface="Tahoma"/>
              <a:cs typeface="Times New Roman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300" b="1" dirty="0">
              <a:solidFill>
                <a:srgbClr val="FF0000"/>
              </a:solidFill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Text Box 1">
            <a:extLst>
              <a:ext uri="{FF2B5EF4-FFF2-40B4-BE49-F238E27FC236}">
                <a16:creationId xmlns:a16="http://schemas.microsoft.com/office/drawing/2014/main" id="{39DB9C51-341F-40F5-AF11-5AABE444B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53398716-2473-4B6A-9C0D-11AED788C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0550" y="649480"/>
            <a:ext cx="5875467" cy="614660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indent="-280988"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lvl="1" indent="-228600" algn="l" defTabSz="91440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přechovávající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většinou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vylučující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agens,v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jehož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přežívá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množí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a je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schopen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dále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šířit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další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jedince</a:t>
            </a:r>
            <a:endParaRPr lang="en-US" altLang="cs-CZ" sz="14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: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prvoci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                          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být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zdrojem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konci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inkubační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doby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průběhu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ať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již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zjevného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manifestního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bezpříznakového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inaparentního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asymptomatického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rekonvalescenci</a:t>
            </a:r>
            <a:endParaRPr lang="en-US" altLang="cs-CZ" sz="1400" b="1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být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jehož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udržuje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který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jej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vylučuje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aniž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by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sám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měl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klinické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příznaky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Text Box 1">
            <a:extLst>
              <a:ext uri="{FF2B5EF4-FFF2-40B4-BE49-F238E27FC236}">
                <a16:creationId xmlns:a16="http://schemas.microsoft.com/office/drawing/2014/main" id="{A3EDBBD8-D197-4DE7-87D1-8C72CDAA4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20E4F49A-F55D-496F-84DB-EB6EDEC46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429891" cy="61369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7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            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700"/>
              </a:spcBef>
              <a:buClrTx/>
              <a:buSzPct val="75000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být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přímý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 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nepřímý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                    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přímý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  <a:endParaRPr lang="en-US" altLang="cs-CZ" sz="17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 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uskutečňuje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přímým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kontaktem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vnímavým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jedincem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kapénkovou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krátkou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vzdálenost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pohlavním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styku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transplacentární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přenos kousnutím zvířete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rukama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časté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HCAI)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3" name="Text Box 1">
            <a:extLst>
              <a:ext uri="{FF2B5EF4-FFF2-40B4-BE49-F238E27FC236}">
                <a16:creationId xmlns:a16="http://schemas.microsoft.com/office/drawing/2014/main" id="{96DB7D56-EA53-470A-B7E6-76C547E6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0221717D-2135-42C3-B5F9-418FF5739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37820"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nepřímý</a:t>
            </a:r>
            <a:endParaRPr lang="en-US" altLang="cs-CZ" sz="1700" b="1" err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 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uskutečňován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nepřímo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vzduchem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vodou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potravinami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prostřednictvím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klíště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krev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sající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předměty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jehlami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injekčními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stříkačkami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předměty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osobní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potřeby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půda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klimatizační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zařízení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apod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.)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Text Box 1">
            <a:extLst>
              <a:ext uri="{FF2B5EF4-FFF2-40B4-BE49-F238E27FC236}">
                <a16:creationId xmlns:a16="http://schemas.microsoft.com/office/drawing/2014/main" id="{587FAE55-03CC-4FE3-A4A6-D888043C3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C02FBCDD-37B6-43DC-B856-B786AAA94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219473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Vnímavý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jedinec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které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nemá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ochranné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protilátky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vůči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konkrétnímu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infekčního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pronikne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li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agens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vyvolat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dojít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vzniku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musí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mít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schopnost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vstoupit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proniknout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sliznicemi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množit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v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tkáních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paralyzovat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obranné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mechanizmy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poškozovat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závisí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</a:t>
            </a:r>
            <a:endParaRPr lang="en-US" altLang="cs-CZ" sz="1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velikosti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dávky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</a:t>
            </a:r>
            <a:endParaRPr lang="en-US" altLang="cs-CZ" sz="14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množství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mikroorganizmů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které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pronikly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/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patogenitě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mikroorganizmu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schopnosti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vyvolat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invazivitě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mikroorganizmu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(</a:t>
            </a:r>
            <a:r>
              <a:rPr lang="en-US" altLang="cs-CZ" sz="1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schopnosti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proniknout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tkání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virulenci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mikroorganizmu</a:t>
            </a:r>
            <a:r>
              <a:rPr lang="en-US" altLang="cs-CZ" sz="1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 (míře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patogenity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1" name="Text Box 1">
            <a:extLst>
              <a:ext uri="{FF2B5EF4-FFF2-40B4-BE49-F238E27FC236}">
                <a16:creationId xmlns:a16="http://schemas.microsoft.com/office/drawing/2014/main" id="{5C8352FB-3CF6-4DCF-8125-2C48721B0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Formy výskytu nákaz </a:t>
            </a: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6FA14C0D-8CBA-4012-83CF-F84BBA153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410518" cy="60400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indent="-2809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Sporadický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   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ojedinělých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bez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vzájemné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epidemiologické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souvislosti</a:t>
            </a:r>
            <a:endParaRPr lang="en-US" altLang="cs-CZ" sz="130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     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které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výrazně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převyšuje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určité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dané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geografické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oblasti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3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300" b="1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Epidemie</a:t>
            </a:r>
            <a:r>
              <a:rPr lang="en-US" altLang="cs-CZ" sz="13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explozivní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typické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pro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alimentární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) –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krátká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inkubační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doba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velké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množství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případů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    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např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.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stafylokoková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enterotoxikóza</a:t>
            </a:r>
            <a:endParaRPr lang="en-US" altLang="cs-CZ" sz="13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3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Epidemie</a:t>
            </a:r>
            <a:r>
              <a:rPr lang="en-US" altLang="cs-CZ" sz="13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protrahované</a:t>
            </a:r>
            <a:r>
              <a:rPr lang="en-US" altLang="cs-CZ" sz="13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postupně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šířící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delší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inkubační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doba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např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.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epidemie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infekční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hepatitidy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typu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A)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514350" lvl="1" indent="0" algn="l" defTabSz="914400">
              <a:lnSpc>
                <a:spcPct val="90000"/>
              </a:lnSpc>
              <a:spcBef>
                <a:spcPts val="300"/>
              </a:spcBef>
              <a:buClrTx/>
            </a:pP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</a:t>
            </a:r>
            <a:endParaRPr lang="en-US"/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marL="400050" indent="-28575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Pandemický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–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určitého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infekčního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území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více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států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kontinentů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sz="1300" dirty="0">
                <a:solidFill>
                  <a:schemeClr val="tx1"/>
                </a:solidFill>
                <a:latin typeface="+mn-lt"/>
                <a:cs typeface="Tahoma"/>
              </a:rPr>
              <a:t> (</a:t>
            </a:r>
            <a:r>
              <a:rPr lang="en-US" sz="1300" dirty="0" err="1">
                <a:solidFill>
                  <a:schemeClr val="tx1"/>
                </a:solidFill>
                <a:latin typeface="+mn-lt"/>
                <a:cs typeface="Tahoma"/>
              </a:rPr>
              <a:t>infekce</a:t>
            </a:r>
            <a:r>
              <a:rPr lang="en-US" sz="1300" dirty="0">
                <a:solidFill>
                  <a:schemeClr val="tx1"/>
                </a:solidFill>
                <a:latin typeface="+mn-lt"/>
                <a:cs typeface="Tahoma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+mn-lt"/>
                <a:cs typeface="Tahoma"/>
              </a:rPr>
              <a:t>covidem</a:t>
            </a:r>
            <a:r>
              <a:rPr lang="en-US" sz="1300" dirty="0">
                <a:solidFill>
                  <a:schemeClr val="tx1"/>
                </a:solidFill>
                <a:latin typeface="+mn-lt"/>
                <a:cs typeface="Tahoma"/>
              </a:rPr>
              <a:t> 19, </a:t>
            </a:r>
            <a:r>
              <a:rPr lang="en-US" sz="1300" dirty="0" err="1">
                <a:solidFill>
                  <a:schemeClr val="tx1"/>
                </a:solidFill>
                <a:latin typeface="+mn-lt"/>
                <a:cs typeface="Tahoma"/>
              </a:rPr>
              <a:t>chřipka</a:t>
            </a:r>
            <a:r>
              <a:rPr lang="en-US" sz="1300" dirty="0">
                <a:solidFill>
                  <a:schemeClr val="tx1"/>
                </a:solidFill>
                <a:latin typeface="+mn-lt"/>
                <a:cs typeface="Tahoma"/>
              </a:rPr>
              <a:t>, AIDS)</a:t>
            </a:r>
            <a:endParaRPr lang="en-US" sz="13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</a:pP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                             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i="1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Endemický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- 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dlouhodobě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přetrvávající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určité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či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infekčního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agens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v 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dané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geografické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oblasti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klíšťová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encefalitis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malárie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)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5" name="Text Box 1">
            <a:extLst>
              <a:ext uri="{FF2B5EF4-FFF2-40B4-BE49-F238E27FC236}">
                <a16:creationId xmlns:a16="http://schemas.microsoft.com/office/drawing/2014/main" id="{7C976E5C-64A0-4719-B08B-4CFAD8FE6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Alimentární nákazy </a:t>
            </a: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9EB8B374-6AE4-4CF4-90F0-4C4953B34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972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představují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celosvětově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závažný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ekonomický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problém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jejich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potlačování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tvoří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významný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podíl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protiepidemické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činnosti</a:t>
            </a: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alimentárních</a:t>
            </a: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 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(bakterie,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prvoci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červi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-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Charakteristika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vstup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původců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zažívacím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traktem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výstup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stolicí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močí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znečištěnýma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rukama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potravinami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mlékem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vodou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     -</a:t>
            </a:r>
            <a:r>
              <a:rPr lang="en-US" altLang="cs-CZ"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sporadicky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epidemicky</a:t>
            </a:r>
            <a:r>
              <a:rPr lang="en-US" altLang="cs-CZ"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průběhu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celého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roku</a:t>
            </a:r>
            <a:r>
              <a:rPr lang="en-US" altLang="cs-CZ"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maximem</a:t>
            </a:r>
            <a:r>
              <a:rPr lang="en-US" altLang="cs-CZ"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letních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měsících</a:t>
            </a:r>
            <a:endParaRPr lang="en-US" altLang="cs-CZ" sz="13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epidemiím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dochází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porušení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zásad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obecné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komunální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výživy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zejména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závadách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veřejném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zásobení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vodou,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nedodržování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hygienických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zásad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technologických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norem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hromadné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výrobě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potravin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přípravě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uchovávání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podávání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stravy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 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Dominantní </a:t>
            </a: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příznaky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zvracení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průjem</a:t>
            </a:r>
            <a:endParaRPr lang="en-US" altLang="cs-CZ" sz="13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9" name="Text Box 1">
            <a:extLst>
              <a:ext uri="{FF2B5EF4-FFF2-40B4-BE49-F238E27FC236}">
                <a16:creationId xmlns:a16="http://schemas.microsoft.com/office/drawing/2014/main" id="{9FF06AB6-28CB-4194-869D-8EC7803E4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Alimentární nákazy</a:t>
            </a: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F1CDDA3F-43E0-4B88-8509-A72CFF562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391145" cy="59335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alimentárních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600" i="1" u="sng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dle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600" i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bakteriálních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břišní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tyfus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paratyfy, kampylobakteriózy, salmonelózy,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bacilární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úplavice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cholera</a:t>
            </a:r>
            <a:endParaRPr lang="en-US" altLang="cs-CZ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toxikóz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–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stafylokoková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enterotoxikóza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botulizmus</a:t>
            </a:r>
            <a:endParaRPr lang="en-US" altLang="cs-CZ" sz="16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virových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– 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hepatitida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typu</a:t>
            </a:r>
            <a:r>
              <a:rPr lang="en-US" altLang="cs-CZ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A, E, přenosná dětská obrna (poliomyelitis) </a:t>
            </a:r>
            <a:endParaRPr lang="en-US" altLang="cs-CZ" sz="16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protozoálních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– 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amébová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úplavice</a:t>
            </a:r>
            <a:endParaRPr lang="en-US" altLang="cs-CZ" sz="16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helmintózy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–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teniázy</a:t>
            </a:r>
            <a:r>
              <a:rPr lang="en-US" altLang="cs-CZ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(onemocnění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způsobená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tasemnicemi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),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askaridóza</a:t>
            </a:r>
            <a:r>
              <a:rPr lang="en-US" altLang="cs-CZ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(onemocnění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způsobené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škrkavkami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),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enterobióza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způsobené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roupy)</a:t>
            </a:r>
            <a:endParaRPr lang="en-US" altLang="cs-CZ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3508</TotalTime>
  <Application>Microsoft Office PowerPoint</Application>
  <PresentationFormat>Předvádění na obrazovce (4:3)</PresentationFormat>
  <Slides>26</Slides>
  <Notes>26</Notes>
  <HiddenSlides>0</HiddenSlide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28" baseType="lpstr">
      <vt:lpstr>Motiv Office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VÝCHOVA KE ZDRAVÍ</dc:title>
  <dc:creator>MUDr. Jarmila Rážová</dc:creator>
  <cp:lastModifiedBy>Lidmila Hamplová</cp:lastModifiedBy>
  <cp:revision>667</cp:revision>
  <cp:lastPrinted>1601-01-01T00:00:00Z</cp:lastPrinted>
  <dcterms:created xsi:type="dcterms:W3CDTF">2003-11-21T11:00:43Z</dcterms:created>
  <dcterms:modified xsi:type="dcterms:W3CDTF">2021-10-25T12:11:42Z</dcterms:modified>
</cp:coreProperties>
</file>