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86" r:id="rId7"/>
    <p:sldId id="261" r:id="rId8"/>
    <p:sldId id="262" r:id="rId9"/>
    <p:sldId id="264" r:id="rId10"/>
    <p:sldId id="263" r:id="rId11"/>
    <p:sldId id="265" r:id="rId12"/>
    <p:sldId id="266" r:id="rId13"/>
    <p:sldId id="274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95" r:id="rId35"/>
    <p:sldId id="296" r:id="rId36"/>
    <p:sldId id="297" r:id="rId37"/>
    <p:sldId id="293" r:id="rId38"/>
    <p:sldId id="294" r:id="rId39"/>
    <p:sldId id="291" r:id="rId40"/>
    <p:sldId id="292" r:id="rId41"/>
    <p:sldId id="289" r:id="rId42"/>
    <p:sldId id="290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62" y="8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E1B652-0A6B-4B14-B94A-DC03E3CD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A1C0B3-9BE2-4202-9817-B4FF92BBA2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9DD9AD-B599-4A80-805B-98F7125B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F947FE-D21D-4770-B03A-59E9693F2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EB97C5-EFB0-41DF-8279-4B52031E2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60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F04B-6C61-4312-8F43-99859FA84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83E7C2-5490-4FED-BA90-E2D9D9CBD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9E1FE2-CB01-4E0E-B7BD-6744B055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5D5F46-B203-4399-BA84-DA1A74684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5534A5-1BE9-40FA-AABB-54C2D225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52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7608448-D9F2-4A15-87A1-8ACFC38F5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F7FDB02-AB0E-40FC-9BD6-FE7A60ED0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0CA026-9594-441A-861C-EF2890BBE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5B4754-F751-45BA-90AC-293DE2D2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5DB2A6-417D-4606-BA91-7674064EE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49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9AA53-AEC8-47B6-B96D-B33E54E68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7EACAE-1FB5-4F60-84DF-A95EFF644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785937-AD8E-4023-A768-82C7C2E65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76069B-CEE9-4850-A932-15D30EE4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30CFBC-D50D-48A9-B8DC-0835DD23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01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D7887-D0BC-47C8-BD3C-3DAAD226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DEB878-FA42-4460-BF0B-E2CACD454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CB6A03-0E3A-4354-869A-EA8E83C65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A62807-0A40-4CDC-9E1A-6E38BA3B5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D8DD5C-20A7-4D21-805A-931E14EDF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40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7E4F74-32CF-4036-B09C-EBD658CD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F7EC-A155-491D-A4B3-B5045D768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2A9C16F-B8BE-4CA5-BF51-BC2765D3F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11ADF1-74EA-49AE-9930-684284C5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58D168-3848-4E9A-95BE-C0DA3B21D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6ADFE8-6D94-47FA-A131-153EFFD88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26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C9310-3FA7-4125-A290-4722D123F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617361-050F-4AF6-A9FB-7DC91FE88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2651F1-9651-4639-93F0-AE999CA6C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5AB30DD-9D6F-4AD2-83D0-8B2A99433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B71109-FE25-4128-A91A-E13AA7E1B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14B971-4A05-4447-8B00-717FECCFC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730EF2-0636-4459-B48B-B59B09F71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369EF28-13DC-4290-A7ED-5C5E281F6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59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F4D94-DF83-4092-AB0F-5186C6663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9D36BC-9A52-4964-8B46-15F1D7BED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B01EE26-930F-4D1C-BBD3-FDD9B4F7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72D597-88DD-4FFF-9968-DB96EA12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86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C176F5-16F5-4277-A3EA-7ED20C55D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D0562AB-02F9-45D5-85F3-F6E34DC0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48B2F2-B5EC-4AD3-B7AC-635E4212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67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9F2899-7D65-42C9-8EC0-4F31A1E7A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92A1D-AC8B-4E79-A86B-530EB03A0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D91DF6-E0C0-4199-B9CA-D94303CAF1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97B8FE-14A4-4E36-ADD9-0DF74FA4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46F553-07B0-4AB8-900B-8D404C68E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7D33AC-F27C-44C4-99A8-0DBC854A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69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C08AF-4D50-4F25-AA99-D7D3985A6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DFD72FD-A5B0-4E38-8F28-FE1DE07F60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C1C3EA0-2067-4369-BD7D-8C516A62E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459623-03BE-451C-AF78-E118C494B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AD9B4D-C9DE-46E8-9F9C-B40D2D77B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816EEB-EAF2-4288-930C-2FC3821B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3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C42D40-13EE-4B42-ADF7-237D30EFC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EAF38E-083D-4C28-8CB4-EB68D4B63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FD080C-43A6-4412-B41C-4456D7F3FC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6F21A-4BC5-49AF-BFA7-42406E84E8BC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87CE29-FF74-4906-8659-96196492D6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382558-1413-4932-8C96-9BB9571A7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78EC-4F40-4164-A522-5EAE09333C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17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672D1-B46D-468B-BF72-E7B0BB6ED1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Farmakologie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A4D193-92E5-4D19-BA99-0953A35B89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RNDr. Lucie Vávrová, Ph.D.</a:t>
            </a:r>
          </a:p>
        </p:txBody>
      </p:sp>
    </p:spTree>
    <p:extLst>
      <p:ext uri="{BB962C8B-B14F-4D97-AF65-F5344CB8AC3E}">
        <p14:creationId xmlns:p14="http://schemas.microsoft.com/office/powerpoint/2010/main" val="4205793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EBEA4-3258-47AE-943C-B75415DB4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4466"/>
          </a:xfrm>
        </p:spPr>
        <p:txBody>
          <a:bodyPr/>
          <a:lstStyle/>
          <a:p>
            <a:pPr algn="ctr"/>
            <a:r>
              <a:rPr lang="cs-CZ" sz="4400" dirty="0">
                <a:latin typeface="Arial Black" panose="020B0A04020102020204" pitchFamily="34" charset="0"/>
              </a:rPr>
              <a:t>Specifický účinek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410CD-E065-4E3C-9EBD-C1A3A5801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3"/>
            <a:ext cx="10515600" cy="5093282"/>
          </a:xfrm>
        </p:spPr>
        <p:txBody>
          <a:bodyPr>
            <a:normAutofit fontScale="92500" lnSpcReduction="10000"/>
          </a:bodyPr>
          <a:lstStyle/>
          <a:p>
            <a:pPr lvl="1">
              <a:buFontTx/>
              <a:buChar char="-"/>
            </a:pPr>
            <a:r>
              <a:rPr lang="cs-CZ" sz="3200" dirty="0"/>
              <a:t>založen na vazebných interakcích léčiva (druhy vazeb) s molekulárními cíli v organismu (z 95 % bílkoviny, dále to mohou být NK)</a:t>
            </a:r>
          </a:p>
          <a:p>
            <a:pPr lvl="1">
              <a:buFontTx/>
              <a:buChar char="-"/>
            </a:pPr>
            <a:r>
              <a:rPr lang="cs-CZ" sz="3200" dirty="0"/>
              <a:t>stačí nízká koncentrace léčiva k vyvolání účinku</a:t>
            </a:r>
          </a:p>
          <a:p>
            <a:pPr marL="457200" lvl="1" indent="0">
              <a:buNone/>
            </a:pPr>
            <a:r>
              <a:rPr lang="cs-CZ" sz="3200" dirty="0"/>
              <a:t>MOLEKULÁRNÍ CÍL: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Receptor 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Iontový kanál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Enzym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Transportní proteiny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Jiné proteiny (př. cytokiny, růstové faktory, strukturní proteiny, …)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Neproteinové struktury (př. NK)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6977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F5D30-7772-4953-95BC-0614BC31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1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Receptorový mechanismus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D5CE18-3D47-49F2-A901-FB693F9B0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4300"/>
            <a:ext cx="10515600" cy="56195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dirty="0"/>
              <a:t>Receptor</a:t>
            </a:r>
            <a:r>
              <a:rPr lang="cs-CZ" sz="3200" dirty="0"/>
              <a:t> = 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látka, schopná rozpoznat léčivo (obecně ligand) a specificky s ním reagovat (teorie zámku a klíče)</a:t>
            </a:r>
          </a:p>
          <a:p>
            <a:pPr marL="342900" indent="-342900">
              <a:buAutoNum type="alphaLcParenR"/>
            </a:pPr>
            <a:r>
              <a:rPr lang="pl-PL" sz="3200" b="0" i="0" dirty="0">
                <a:solidFill>
                  <a:srgbClr val="000000"/>
                </a:solidFill>
                <a:effectLst/>
              </a:rPr>
              <a:t>receptory na </a:t>
            </a:r>
            <a:r>
              <a:rPr lang="pl-PL" sz="3200" b="0" i="0" dirty="0" err="1">
                <a:solidFill>
                  <a:srgbClr val="000000"/>
                </a:solidFill>
                <a:effectLst/>
              </a:rPr>
              <a:t>povrchu</a:t>
            </a:r>
            <a:r>
              <a:rPr lang="pl-PL" sz="3200" b="0" i="0" dirty="0">
                <a:solidFill>
                  <a:srgbClr val="000000"/>
                </a:solidFill>
                <a:effectLst/>
              </a:rPr>
              <a:t> </a:t>
            </a:r>
            <a:r>
              <a:rPr lang="pl-PL" sz="3200" b="0" i="0" dirty="0" err="1">
                <a:solidFill>
                  <a:srgbClr val="000000"/>
                </a:solidFill>
                <a:effectLst/>
              </a:rPr>
              <a:t>buněk</a:t>
            </a:r>
            <a:r>
              <a:rPr lang="pl-PL" sz="3200" b="0" i="0" dirty="0">
                <a:solidFill>
                  <a:srgbClr val="000000"/>
                </a:solidFill>
                <a:effectLst/>
              </a:rPr>
              <a:t> = 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 součástí buněčné membrány</a:t>
            </a:r>
          </a:p>
          <a:p>
            <a:pPr lvl="1" algn="just" fontAlgn="base"/>
            <a:r>
              <a:rPr lang="cs-CZ" sz="2800" b="0" i="0" dirty="0">
                <a:solidFill>
                  <a:srgbClr val="000000"/>
                </a:solidFill>
                <a:effectLst/>
              </a:rPr>
              <a:t>každá molekula receptoru obsahuje obvykle jedno vazebné místo pro léčivo</a:t>
            </a:r>
          </a:p>
          <a:p>
            <a:pPr lvl="1" algn="just" fontAlgn="base"/>
            <a:r>
              <a:rPr lang="cs-CZ" sz="2800" b="0" i="0" dirty="0">
                <a:solidFill>
                  <a:srgbClr val="000000"/>
                </a:solidFill>
                <a:effectLst/>
              </a:rPr>
              <a:t>v aktivním stavu jsou receptory funkčně i prostorově spojeny s katalytickými systémy na vnitřní straně membrány, enzymy na vnitřní straně</a:t>
            </a:r>
            <a:r>
              <a:rPr lang="cs-CZ" sz="2800" b="0" i="0" u="sng" dirty="0">
                <a:solidFill>
                  <a:srgbClr val="000000"/>
                </a:solidFill>
                <a:effectLst/>
              </a:rPr>
              <a:t> membrány označujeme jako tzv. efektory</a:t>
            </a:r>
          </a:p>
          <a:p>
            <a:pPr lvl="1" algn="just" fontAlgn="base"/>
            <a:r>
              <a:rPr lang="cs-CZ" sz="2800" dirty="0">
                <a:solidFill>
                  <a:srgbClr val="000000"/>
                </a:solidFill>
              </a:rPr>
              <a:t>r</a:t>
            </a:r>
            <a:r>
              <a:rPr lang="cs-CZ" sz="2800" b="0" i="0" dirty="0">
                <a:solidFill>
                  <a:srgbClr val="000000"/>
                </a:solidFill>
                <a:effectLst/>
              </a:rPr>
              <a:t>ychlý nástup účinku (s až min.), ale též rychlé odeznění</a:t>
            </a:r>
          </a:p>
          <a:p>
            <a:pPr marL="342900" indent="-342900">
              <a:buAutoNum type="alphaLcParenR"/>
            </a:pPr>
            <a:r>
              <a:rPr lang="cs-CZ" sz="3200" dirty="0">
                <a:solidFill>
                  <a:srgbClr val="000000"/>
                </a:solidFill>
              </a:rPr>
              <a:t>receptory intracelulární = receptory jsou uvnitř buňky </a:t>
            </a:r>
          </a:p>
          <a:p>
            <a:pPr lvl="1"/>
            <a:r>
              <a:rPr lang="cs-CZ" sz="2800" dirty="0">
                <a:solidFill>
                  <a:srgbClr val="000000"/>
                </a:solidFill>
              </a:rPr>
              <a:t>r</a:t>
            </a:r>
            <a:r>
              <a:rPr lang="cs-CZ" sz="2800" b="0" i="0" dirty="0">
                <a:solidFill>
                  <a:srgbClr val="000000"/>
                </a:solidFill>
                <a:effectLst/>
              </a:rPr>
              <a:t>eceptory s navázaným léčivem účinkují uvnitř buňky jako regulátory genové exprese</a:t>
            </a:r>
          </a:p>
          <a:p>
            <a:pPr lvl="1"/>
            <a:r>
              <a:rPr lang="cs-CZ" sz="3000" b="0" i="0" dirty="0">
                <a:solidFill>
                  <a:srgbClr val="000000"/>
                </a:solidFill>
                <a:effectLst/>
              </a:rPr>
              <a:t>ovlivňují tvorbu bílkovin (enzymů, strukturních proteinů ale i např. receptorů) od samého počátku, kterým je transkripce příslušných genů </a:t>
            </a:r>
          </a:p>
          <a:p>
            <a:pPr lvl="1"/>
            <a:r>
              <a:rPr lang="cs-CZ" sz="2800" dirty="0">
                <a:solidFill>
                  <a:srgbClr val="000000"/>
                </a:solidFill>
              </a:rPr>
              <a:t>pomalý nástup účinku (desítky min.), dlouhodobější účinek</a:t>
            </a:r>
            <a:endParaRPr lang="pl-PL" sz="3600" b="0" i="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3078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D928D-8173-45B4-8D62-7AF6C9EA1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349"/>
            <a:ext cx="10515600" cy="5759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Receptory na povrchu buňky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4208EA-50C5-4C7F-860D-6E4816D93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57" y="991124"/>
            <a:ext cx="10515600" cy="5684884"/>
          </a:xfrm>
        </p:spPr>
        <p:txBody>
          <a:bodyPr>
            <a:noAutofit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cs-CZ" sz="3200" b="0" i="0" dirty="0">
                <a:solidFill>
                  <a:srgbClr val="000000"/>
                </a:solidFill>
                <a:effectLst/>
              </a:rPr>
              <a:t>jsou 3 možné mechanismy přenosu signálu přes membránu: </a:t>
            </a:r>
          </a:p>
          <a:p>
            <a:pPr algn="just" rtl="0" fontAlgn="base">
              <a:buFont typeface="+mj-lt"/>
              <a:buAutoNum type="arabicPeriod"/>
            </a:pPr>
            <a:r>
              <a:rPr lang="cs-CZ" sz="3200" b="0" i="0" dirty="0">
                <a:solidFill>
                  <a:srgbClr val="000000"/>
                </a:solidFill>
                <a:effectLst/>
              </a:rPr>
              <a:t> k přenosu signálu receptory využívají tzv. G-proteinů → aktivují enzymy katalyzující vznik cyklických 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nuklesid-monofosfátů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 </a:t>
            </a:r>
            <a:r>
              <a:rPr lang="cs-CZ" sz="3200" b="0" i="0" u="sng" dirty="0">
                <a:solidFill>
                  <a:srgbClr val="000000"/>
                </a:solidFill>
                <a:effectLst/>
              </a:rPr>
              <a:t>(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druzí poslové: 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cAMP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, 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cGMP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) </a:t>
            </a:r>
          </a:p>
          <a:p>
            <a:pPr algn="just" rtl="0" fontAlgn="base">
              <a:buFont typeface="+mj-lt"/>
              <a:buAutoNum type="arabicPeriod" startAt="2"/>
            </a:pPr>
            <a:r>
              <a:rPr lang="cs-CZ" sz="3200" b="0" i="0" dirty="0">
                <a:solidFill>
                  <a:srgbClr val="000000"/>
                </a:solidFill>
                <a:effectLst/>
              </a:rPr>
              <a:t> k přenosu signálu receptory využívají tzv. G-proteinů → aktivují transportní děje na membránách, bez účasti cyklických nukleosid-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monofosfátů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 jako druhých poslů </a:t>
            </a:r>
          </a:p>
          <a:p>
            <a:pPr algn="just" rtl="0" fontAlgn="base">
              <a:buFont typeface="+mj-lt"/>
              <a:buAutoNum type="arabicPeriod" startAt="3"/>
            </a:pPr>
            <a:r>
              <a:rPr lang="cs-CZ" sz="3200" b="0" i="0" dirty="0">
                <a:solidFill>
                  <a:srgbClr val="000000"/>
                </a:solidFill>
                <a:effectLst/>
              </a:rPr>
              <a:t> mechanismy nezávislé na G-proteinech - receptor sám je tvořen z více podjednotek, jež zasahují na vnitřní stranu membrány a vykazují katalytickou aktivitu, konkrétně schopnost přenosu fosfátu na řadu bílkovin, především enzymů  (</a:t>
            </a:r>
            <a:r>
              <a:rPr lang="cs-CZ" sz="3200" b="0" i="0" dirty="0" err="1">
                <a:solidFill>
                  <a:srgbClr val="000000"/>
                </a:solidFill>
                <a:effectLst/>
              </a:rPr>
              <a:t>kinasová</a:t>
            </a:r>
            <a:r>
              <a:rPr lang="cs-CZ" sz="3200" b="0" i="0" dirty="0">
                <a:solidFill>
                  <a:srgbClr val="000000"/>
                </a:solidFill>
                <a:effectLst/>
              </a:rPr>
              <a:t> aktivita) 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540467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49F21-8957-40D3-8D02-E5C5F819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818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Ligandy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BB8EC-FF05-4468-A9A9-B6BD63677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8944"/>
            <a:ext cx="10515600" cy="5153930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cs-CZ" sz="3500" dirty="0"/>
              <a:t>Endogenní: hormony, neurotransmitery</a:t>
            </a:r>
          </a:p>
          <a:p>
            <a:pPr marL="514350" indent="-514350">
              <a:buAutoNum type="alphaLcParenR"/>
            </a:pPr>
            <a:r>
              <a:rPr lang="cs-CZ" sz="3500" dirty="0"/>
              <a:t>Exogenní: př. léčiva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3500" dirty="0"/>
              <a:t>Agonisté = aktivátory receptorů, vysoká afinita a vnitřní aktivita; působí v nízkých koncentracích; jsou </a:t>
            </a:r>
            <a:r>
              <a:rPr lang="cs-CZ" sz="3500" dirty="0" err="1"/>
              <a:t>saturabilní</a:t>
            </a:r>
            <a:r>
              <a:rPr lang="cs-CZ" sz="3500" dirty="0"/>
              <a:t>, jsou </a:t>
            </a:r>
            <a:r>
              <a:rPr lang="cs-CZ" sz="3500" dirty="0" err="1"/>
              <a:t>blokovatelné</a:t>
            </a:r>
            <a:r>
              <a:rPr lang="cs-CZ" sz="3500" dirty="0"/>
              <a:t> antagonisty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3500" dirty="0"/>
              <a:t>Parciální agonisté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sz="3500" dirty="0"/>
              <a:t>Antagonisté = inhibitory receptorů, vysoká afinita a nulová vnitřní aktivita (reverzibilní x ireverzibilní; kompetitivní x nekompetitivní)</a:t>
            </a:r>
          </a:p>
        </p:txBody>
      </p:sp>
    </p:spTree>
    <p:extLst>
      <p:ext uri="{BB962C8B-B14F-4D97-AF65-F5344CB8AC3E}">
        <p14:creationId xmlns:p14="http://schemas.microsoft.com/office/powerpoint/2010/main" val="3756395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80ABF-D530-483B-9C22-0E07C6A2F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7435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Interakce Receptor - Ligand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06E2096-5249-420F-979E-BCA3EC79E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800" y="1374518"/>
            <a:ext cx="9643700" cy="410896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C4E3E693-2E77-424F-948A-552A0A39947A}"/>
              </a:ext>
            </a:extLst>
          </p:cNvPr>
          <p:cNvSpPr txBox="1"/>
          <p:nvPr/>
        </p:nvSpPr>
        <p:spPr>
          <a:xfrm>
            <a:off x="1252901" y="5309315"/>
            <a:ext cx="4696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Arial Black" panose="020B0A04020102020204" pitchFamily="34" charset="0"/>
              </a:rPr>
              <a:t>hyperbola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2FD228F-1082-4A01-A220-DBC82C3BFFC9}"/>
              </a:ext>
            </a:extLst>
          </p:cNvPr>
          <p:cNvSpPr txBox="1"/>
          <p:nvPr/>
        </p:nvSpPr>
        <p:spPr>
          <a:xfrm>
            <a:off x="5747657" y="5483481"/>
            <a:ext cx="3706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>
                <a:latin typeface="Arial Black" panose="020B0A04020102020204" pitchFamily="34" charset="0"/>
              </a:rPr>
              <a:t>sigmoidální</a:t>
            </a:r>
            <a:r>
              <a:rPr lang="cs-CZ" sz="2400" dirty="0">
                <a:latin typeface="Arial Black" panose="020B0A04020102020204" pitchFamily="34" charset="0"/>
              </a:rPr>
              <a:t> křivka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C6F02F1-9AAA-47CD-9094-9CFA5DD3DB97}"/>
              </a:ext>
            </a:extLst>
          </p:cNvPr>
          <p:cNvSpPr txBox="1"/>
          <p:nvPr/>
        </p:nvSpPr>
        <p:spPr>
          <a:xfrm>
            <a:off x="8735786" y="1606726"/>
            <a:ext cx="3167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Pro účinek léčiva má význam kinetika vazby léčiva na receptor.</a:t>
            </a:r>
          </a:p>
          <a:p>
            <a:r>
              <a:rPr lang="cs-CZ" sz="2800" dirty="0"/>
              <a:t>- rychlost průniku do cílového místa</a:t>
            </a:r>
          </a:p>
          <a:p>
            <a:r>
              <a:rPr lang="cs-CZ" sz="2800" dirty="0"/>
              <a:t>- rychlost navázání</a:t>
            </a:r>
          </a:p>
          <a:p>
            <a:r>
              <a:rPr lang="cs-CZ" sz="2800" dirty="0"/>
              <a:t>- rychlost eliminace</a:t>
            </a:r>
          </a:p>
        </p:txBody>
      </p:sp>
    </p:spTree>
    <p:extLst>
      <p:ext uri="{BB962C8B-B14F-4D97-AF65-F5344CB8AC3E}">
        <p14:creationId xmlns:p14="http://schemas.microsoft.com/office/powerpoint/2010/main" val="3480478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F65435-D0F7-4124-B661-96ABFFB81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1306286"/>
            <a:ext cx="11234057" cy="53557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dirty="0"/>
              <a:t>Afinita:</a:t>
            </a:r>
            <a:r>
              <a:rPr lang="cs-CZ" sz="3200" dirty="0"/>
              <a:t> </a:t>
            </a:r>
            <a:r>
              <a:rPr lang="cs-CZ" sz="3200" dirty="0">
                <a:effectLst/>
                <a:ea typeface="Calibri" panose="020F0502020204030204" pitchFamily="34" charset="0"/>
              </a:rPr>
              <a:t>charakterizuje schopnost ligandu vázat se na příslušný receptor při určité koncentraci ligandu. (afinita = 1/K</a:t>
            </a:r>
            <a:r>
              <a:rPr lang="cs-CZ" sz="3200" baseline="-25000" dirty="0">
                <a:effectLst/>
                <a:ea typeface="Calibri" panose="020F0502020204030204" pitchFamily="34" charset="0"/>
              </a:rPr>
              <a:t>D</a:t>
            </a:r>
            <a:r>
              <a:rPr lang="cs-CZ" sz="3200" dirty="0">
                <a:effectLst/>
                <a:ea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3200" b="1" dirty="0"/>
              <a:t>Vnitřní aktivita: </a:t>
            </a:r>
            <a:r>
              <a:rPr lang="cs-CZ" sz="3200" dirty="0"/>
              <a:t>schopnost ligandu vyvolat na receptoru konformační změny spouštějící biologickou odpověď. (Vnitřní aktivita = maximální účinek léčiva/ maximální účinek referenční látky)</a:t>
            </a:r>
          </a:p>
          <a:p>
            <a:pPr marL="0" indent="0">
              <a:buNone/>
            </a:pPr>
            <a:r>
              <a:rPr lang="cs-CZ" sz="3200" dirty="0"/>
              <a:t>= 1 (100% účinek) - plný agonista; = 0 (0%  účinek) - antagonista</a:t>
            </a:r>
          </a:p>
          <a:p>
            <a:pPr marL="0" indent="0">
              <a:buNone/>
            </a:pPr>
            <a:r>
              <a:rPr lang="cs-CZ" sz="3200" b="1" dirty="0"/>
              <a:t>Účinek léčiva</a:t>
            </a:r>
            <a:r>
              <a:rPr lang="cs-CZ" sz="3200" dirty="0"/>
              <a:t>: </a:t>
            </a:r>
            <a:r>
              <a:rPr lang="cs-CZ" sz="3200" dirty="0">
                <a:effectLst/>
                <a:ea typeface="Calibri" panose="020F0502020204030204" pitchFamily="34" charset="0"/>
              </a:rPr>
              <a:t>charakterizuje schopnost vyvolat změny biochemických a fyziologických funkcí organismu</a:t>
            </a:r>
          </a:p>
          <a:p>
            <a:pPr marL="0" indent="0">
              <a:buNone/>
            </a:pPr>
            <a:r>
              <a:rPr lang="cs-CZ" sz="3200" b="1" dirty="0"/>
              <a:t>Účinnost léčiva: </a:t>
            </a:r>
            <a:r>
              <a:rPr lang="cs-CZ" sz="3200" dirty="0">
                <a:effectLst/>
                <a:ea typeface="Calibri" panose="020F0502020204030204" pitchFamily="34" charset="0"/>
              </a:rPr>
              <a:t>charakterizována plazmatickou koncentrací, která je nutná pro dosažení určitého účinku. Léčivo s vyšší účinností působí již v nižší koncentraci. </a:t>
            </a:r>
          </a:p>
          <a:p>
            <a:pPr marL="0" indent="0">
              <a:buNone/>
            </a:pPr>
            <a:r>
              <a:rPr lang="cs-CZ" sz="3200" b="1" dirty="0">
                <a:ea typeface="Calibri" panose="020F0502020204030204" pitchFamily="34" charset="0"/>
              </a:rPr>
              <a:t>EC</a:t>
            </a:r>
            <a:r>
              <a:rPr lang="cs-CZ" sz="3200" b="1" baseline="-25000" dirty="0">
                <a:ea typeface="Calibri" panose="020F0502020204030204" pitchFamily="34" charset="0"/>
              </a:rPr>
              <a:t>50</a:t>
            </a:r>
            <a:r>
              <a:rPr lang="cs-CZ" sz="3200" b="1" dirty="0">
                <a:ea typeface="Calibri" panose="020F0502020204030204" pitchFamily="34" charset="0"/>
              </a:rPr>
              <a:t>:</a:t>
            </a:r>
            <a:r>
              <a:rPr lang="cs-CZ" sz="3200" dirty="0">
                <a:ea typeface="Calibri" panose="020F0502020204030204" pitchFamily="34" charset="0"/>
              </a:rPr>
              <a:t> </a:t>
            </a:r>
            <a:r>
              <a:rPr lang="cs-CZ" sz="3500" dirty="0">
                <a:effectLst/>
                <a:ea typeface="Calibri" panose="020F0502020204030204" pitchFamily="34" charset="0"/>
              </a:rPr>
              <a:t>odpovídá dávce, při níž je dosaženo 50% maximálního účinku</a:t>
            </a:r>
            <a:r>
              <a:rPr lang="cs-CZ" sz="3500" dirty="0">
                <a:ea typeface="Calibri" panose="020F0502020204030204" pitchFamily="34" charset="0"/>
              </a:rPr>
              <a:t> </a:t>
            </a:r>
            <a:r>
              <a:rPr lang="cs-CZ" sz="3200" dirty="0">
                <a:effectLst/>
                <a:ea typeface="Calibri" panose="020F0502020204030204" pitchFamily="34" charset="0"/>
              </a:rPr>
              <a:t>Čím vyšší má léčivo účinnost a </a:t>
            </a:r>
            <a:r>
              <a:rPr lang="cs-CZ" sz="3200" dirty="0">
                <a:ea typeface="Calibri" panose="020F0502020204030204" pitchFamily="34" charset="0"/>
              </a:rPr>
              <a:t>také čím vyšší má afinitu</a:t>
            </a:r>
            <a:r>
              <a:rPr lang="cs-CZ" sz="3200" dirty="0">
                <a:effectLst/>
                <a:ea typeface="Calibri" panose="020F0502020204030204" pitchFamily="34" charset="0"/>
              </a:rPr>
              <a:t>, tím nižší má EC</a:t>
            </a:r>
            <a:r>
              <a:rPr lang="cs-CZ" sz="3200" baseline="-25000" dirty="0">
                <a:effectLst/>
                <a:ea typeface="Calibri" panose="020F0502020204030204" pitchFamily="34" charset="0"/>
              </a:rPr>
              <a:t>50</a:t>
            </a:r>
            <a:endParaRPr lang="cs-CZ" sz="3200" b="1" dirty="0"/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6A61DCE-885C-4918-87E1-DD9ACB1E0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u="sng" dirty="0">
                <a:latin typeface="Arial Black" panose="020B0A04020102020204" pitchFamily="34" charset="0"/>
              </a:rPr>
              <a:t>Charakteristiky ligandu (léčiva):</a:t>
            </a:r>
            <a:br>
              <a:rPr lang="cs-CZ" sz="4000" u="sng" dirty="0">
                <a:latin typeface="Arial Black" panose="020B0A04020102020204" pitchFamily="34" charset="0"/>
              </a:rPr>
            </a:br>
            <a:endParaRPr lang="cs-CZ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233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8C69F-C392-42F6-B611-3428C86C0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4832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Regulace funkce receptorů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2FC152-3B3B-4DCE-ABB4-57331DCA9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9958"/>
            <a:ext cx="10515600" cy="48870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effectLst/>
                <a:ea typeface="Calibri" panose="020F0502020204030204" pitchFamily="34" charset="0"/>
              </a:rPr>
              <a:t>= kontrola funkce receptorů probíhá pomocí různých zpětnovazebných regulačních mechanismů</a:t>
            </a:r>
          </a:p>
          <a:p>
            <a:pPr lvl="1"/>
            <a:r>
              <a:rPr lang="cs-CZ" sz="2800" dirty="0">
                <a:effectLst/>
                <a:ea typeface="Calibri" panose="020F0502020204030204" pitchFamily="34" charset="0"/>
              </a:rPr>
              <a:t>změna počtu receptorů</a:t>
            </a:r>
          </a:p>
          <a:p>
            <a:pPr lvl="1"/>
            <a:r>
              <a:rPr lang="cs-CZ" sz="2800" dirty="0">
                <a:effectLst/>
                <a:ea typeface="Calibri" panose="020F0502020204030204" pitchFamily="34" charset="0"/>
              </a:rPr>
              <a:t>změna citlivosti receptorů k endogenním i exogenním ligandům</a:t>
            </a:r>
          </a:p>
          <a:p>
            <a:pPr lvl="1"/>
            <a:r>
              <a:rPr lang="cs-CZ" sz="2800" dirty="0">
                <a:ea typeface="Calibri" panose="020F0502020204030204" pitchFamily="34" charset="0"/>
              </a:rPr>
              <a:t>Změna aktivity komplexu léčivo-receptor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b="1" dirty="0" err="1">
                <a:effectLst/>
                <a:ea typeface="Calibri" panose="020F0502020204030204" pitchFamily="34" charset="0"/>
              </a:rPr>
              <a:t>desenzitizaci</a:t>
            </a:r>
            <a:r>
              <a:rPr lang="cs-CZ" sz="3200" dirty="0">
                <a:effectLst/>
                <a:ea typeface="Calibri" panose="020F0502020204030204" pitchFamily="34" charset="0"/>
              </a:rPr>
              <a:t> (snížení citlivosti) receptoru</a:t>
            </a:r>
          </a:p>
          <a:p>
            <a:pPr lvl="1"/>
            <a:r>
              <a:rPr lang="cs-CZ" sz="2800" dirty="0">
                <a:ea typeface="Calibri" panose="020F0502020204030204" pitchFamily="34" charset="0"/>
              </a:rPr>
              <a:t> opakované/dlouhodobé působení agonisty (léková závislost)</a:t>
            </a:r>
          </a:p>
          <a:p>
            <a:pPr lvl="1"/>
            <a:r>
              <a:rPr lang="cs-CZ" sz="2800" dirty="0">
                <a:effectLst/>
                <a:ea typeface="Calibri" panose="020F0502020204030204" pitchFamily="34" charset="0"/>
              </a:rPr>
              <a:t> regulační procesy organismu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b="1" dirty="0">
                <a:effectLst/>
                <a:ea typeface="Calibri" panose="020F0502020204030204" pitchFamily="34" charset="0"/>
              </a:rPr>
              <a:t>hypersenzitivitu</a:t>
            </a:r>
            <a:r>
              <a:rPr lang="cs-CZ" sz="3200" dirty="0">
                <a:effectLst/>
                <a:ea typeface="Calibri" panose="020F0502020204030204" pitchFamily="34" charset="0"/>
              </a:rPr>
              <a:t> (zvýšení citlivosti) receptoru</a:t>
            </a:r>
          </a:p>
          <a:p>
            <a:pPr lvl="1"/>
            <a:r>
              <a:rPr lang="cs-CZ" sz="2800" dirty="0"/>
              <a:t>dlouhodobé vyřazení receptoru z funkce působením antagonisty</a:t>
            </a:r>
          </a:p>
        </p:txBody>
      </p:sp>
    </p:spTree>
    <p:extLst>
      <p:ext uri="{BB962C8B-B14F-4D97-AF65-F5344CB8AC3E}">
        <p14:creationId xmlns:p14="http://schemas.microsoft.com/office/powerpoint/2010/main" val="3808038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33977-4AE4-4AC1-BE84-1A1F389F3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5" y="365125"/>
            <a:ext cx="11740243" cy="1325563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Hodnocení účinku léčiv na organismus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64E3E4-4B24-404F-B272-7421E818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906" y="1690688"/>
            <a:ext cx="10515600" cy="4925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b="1" dirty="0">
                <a:effectLst/>
                <a:ea typeface="Calibri" panose="020F0502020204030204" pitchFamily="34" charset="0"/>
              </a:rPr>
              <a:t>Podle charakteru změny funkce: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stimulační (zvýšení dané funkce ve fyziologických mezích),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excitační (zvýšení dané funkce nad fyziologickou mez),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inhibiční (snížení dané funkce ve fyziologických mezích),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paralytické (potlačení funkce pod fyziologickou mez).</a:t>
            </a:r>
          </a:p>
          <a:p>
            <a:pPr marL="0" indent="0">
              <a:buNone/>
            </a:pPr>
            <a:r>
              <a:rPr lang="cs-CZ" sz="3200" b="1" dirty="0"/>
              <a:t>Podle délky trvání změny: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očasné = vratné, reverzibilní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rvalé, nevratné, ireverzibilní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010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1FFBB-C31B-4C51-AE29-079F899E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4203"/>
          </a:xfrm>
        </p:spPr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Faktory ovlivňující účinky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1B3CD-566E-4F8F-A277-DE51F127C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330"/>
            <a:ext cx="10515600" cy="5333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ea typeface="Calibri" panose="020F0502020204030204" pitchFamily="34" charset="0"/>
              </a:rPr>
              <a:t>1. F</a:t>
            </a:r>
            <a:r>
              <a:rPr lang="cs-CZ" b="1" dirty="0">
                <a:effectLst/>
                <a:ea typeface="Calibri" panose="020F0502020204030204" pitchFamily="34" charset="0"/>
              </a:rPr>
              <a:t>aktory se vztahem k organizmu: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tělesná hmotnost, tělesná konstituce a stav organizmu (těžší pacient vyžaduje vyšší dávku léčiva; atletické osoby bývají odolnější; obézní pacienti potřebují vysoké dávkování lipofilních látek),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věk (dětem jsou podávány nižší dávky léčiv nejen vzhledem k tělesné hmotnosti, ale také ke stupni zralosti organizmu; starší pacienti mohou být k léčivu citlivější (např. z důvodů snížení glomerulární filtrace),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pohlaví (ženy mohou být k léčivu citlivější než muži; účinky jsou dále ovlivněny např. graviditou, laktací),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psychický stav pacienta (strach pacienta z choroby a jejích následků může zhoršovat výsledky terapie).</a:t>
            </a:r>
          </a:p>
        </p:txBody>
      </p:sp>
    </p:spTree>
    <p:extLst>
      <p:ext uri="{BB962C8B-B14F-4D97-AF65-F5344CB8AC3E}">
        <p14:creationId xmlns:p14="http://schemas.microsoft.com/office/powerpoint/2010/main" val="1001875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9EBA15-5084-4FDA-9D3A-75418FF26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1159330"/>
            <a:ext cx="11364685" cy="54700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800" b="1" dirty="0">
                <a:effectLst/>
                <a:ea typeface="Calibri" panose="020F0502020204030204" pitchFamily="34" charset="0"/>
              </a:rPr>
              <a:t>2. Faktory týkající se léčiva a organizmu</a:t>
            </a:r>
            <a:endParaRPr lang="cs-CZ" sz="3800" b="1" dirty="0"/>
          </a:p>
          <a:p>
            <a:pPr marL="0" indent="0">
              <a:buNone/>
            </a:pPr>
            <a:r>
              <a:rPr lang="cs-CZ" sz="3100" b="1" dirty="0"/>
              <a:t>DÁVKA = DOSIS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31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podprahová</a:t>
            </a:r>
            <a:r>
              <a:rPr lang="cs-CZ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která ještě nevyvolá pozorovatelnou změnu sledované funkce;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31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prahová</a:t>
            </a:r>
            <a:r>
              <a:rPr lang="cs-CZ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tzn. nejmenší dávku, která vyvolá hodnotitelnou změnu (minimální efektivní dávku);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31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100" b="1" dirty="0" err="1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nadprahá</a:t>
            </a:r>
            <a:r>
              <a:rPr lang="cs-CZ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která se používá v praxi jako dávka </a:t>
            </a:r>
            <a:r>
              <a:rPr lang="cs-CZ" sz="31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terapeutická - efektivní</a:t>
            </a:r>
            <a:r>
              <a:rPr lang="cs-CZ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31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maximální</a:t>
            </a:r>
            <a:r>
              <a:rPr lang="cs-CZ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tj. lékopisem stanovenou dávku, která ještě nevyvolá toxické účinky (je to nejmenší dávka, při které je dosahován maximálně možný účinek), rozlišujeme jednotlivou maximální dávku a maximální dávku denní;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sz="31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toxická</a:t>
            </a:r>
            <a:r>
              <a:rPr lang="cs-CZ" sz="3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která vyvolá příznaky otravy (ještě vyšší dávka než toxická by byla smrtelná).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22E2123-A34B-42E7-8298-3DAA0FE66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750"/>
          </a:xfrm>
        </p:spPr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Faktory ovlivňující účinky léčiv</a:t>
            </a:r>
          </a:p>
        </p:txBody>
      </p:sp>
    </p:spTree>
    <p:extLst>
      <p:ext uri="{BB962C8B-B14F-4D97-AF65-F5344CB8AC3E}">
        <p14:creationId xmlns:p14="http://schemas.microsoft.com/office/powerpoint/2010/main" val="2768389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80F51-F8F0-425C-920E-CEBE52F2D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213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Farmakologie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C4A725-1B69-400B-BA07-6464BDC8B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338"/>
            <a:ext cx="10750062" cy="51347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200" dirty="0"/>
              <a:t>Logos = věda; </a:t>
            </a:r>
            <a:r>
              <a:rPr lang="cs-CZ" sz="3200" dirty="0" err="1"/>
              <a:t>pharmacon</a:t>
            </a:r>
            <a:r>
              <a:rPr lang="cs-CZ" sz="3200" dirty="0"/>
              <a:t> = léčivo</a:t>
            </a:r>
          </a:p>
          <a:p>
            <a:pPr marL="0" indent="0">
              <a:buNone/>
            </a:pPr>
            <a:r>
              <a:rPr lang="cs-CZ" sz="3200" dirty="0"/>
              <a:t>= studium účinku léčiv na organismus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3200" dirty="0"/>
              <a:t> léčebný – pozitivní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cs-CZ" sz="3200" dirty="0"/>
              <a:t> toxický, nežádoucí </a:t>
            </a:r>
          </a:p>
          <a:p>
            <a:pPr marL="0" indent="0" algn="l">
              <a:buNone/>
            </a:pPr>
            <a:r>
              <a:rPr lang="cs-CZ" sz="3200" dirty="0"/>
              <a:t>= z</a:t>
            </a:r>
            <a:r>
              <a:rPr lang="cs-CZ" sz="3200" b="0" i="0" u="none" strike="noStrike" baseline="0" dirty="0"/>
              <a:t>abývá se složením léčiv, jejich vlastnostmi a strukturou, molekulárními a buněčnými mechanizmy, mechanizmy funkce orgánů a orgánových systémů, přenosem signálu, buněčnou komunikací, molekulární diagnostikou, interakcí, toxikologií, chemickou biologií, terapeutickým využitím a možnými účinky léčiv.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62482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6A0E58-5888-4916-9FBE-2FCD06016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4157"/>
            <a:ext cx="10515600" cy="55728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effectLst/>
                <a:ea typeface="Calibri" panose="020F0502020204030204" pitchFamily="34" charset="0"/>
              </a:rPr>
              <a:t>Dávka:</a:t>
            </a:r>
          </a:p>
          <a:p>
            <a:r>
              <a:rPr lang="cs-CZ" sz="3200" dirty="0">
                <a:ea typeface="Calibri" panose="020F0502020204030204" pitchFamily="34" charset="0"/>
              </a:rPr>
              <a:t> j</a:t>
            </a:r>
            <a:r>
              <a:rPr lang="cs-CZ" sz="3200" dirty="0">
                <a:effectLst/>
                <a:ea typeface="Calibri" panose="020F0502020204030204" pitchFamily="34" charset="0"/>
              </a:rPr>
              <a:t>ednorázová;</a:t>
            </a:r>
          </a:p>
          <a:p>
            <a:r>
              <a:rPr lang="cs-CZ" sz="3200" dirty="0">
                <a:effectLst/>
                <a:ea typeface="Calibri" panose="020F0502020204030204" pitchFamily="34" charset="0"/>
              </a:rPr>
              <a:t> nárazová/útočná, která umožní rychlé dosažení požadované plazmatické koncentrace léčiva; </a:t>
            </a:r>
          </a:p>
          <a:p>
            <a:r>
              <a:rPr lang="cs-CZ" sz="3200" dirty="0">
                <a:effectLst/>
                <a:ea typeface="Calibri" panose="020F0502020204030204" pitchFamily="34" charset="0"/>
              </a:rPr>
              <a:t> nasycovací (saturační), která nasytí vazebná místa a tím umožní dosažení požadované plazmatické koncentrace volného léčiva (zpravidla je rozdělena do jednotlivých dílčích dávek);</a:t>
            </a:r>
          </a:p>
          <a:p>
            <a:r>
              <a:rPr lang="cs-CZ" sz="3200" dirty="0">
                <a:effectLst/>
                <a:ea typeface="Calibri" panose="020F0502020204030204" pitchFamily="34" charset="0"/>
              </a:rPr>
              <a:t> udržovací, která po nasycení udržuje koncentraci léčiva na požadované hladině.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85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33D97B-7353-437C-B2E7-8B6F3D17E3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460"/>
            <a:ext cx="5905500" cy="5268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Závislost účinku na dávce</a:t>
            </a:r>
          </a:p>
          <a:p>
            <a:pPr marL="0" indent="0">
              <a:buNone/>
            </a:pPr>
            <a:r>
              <a:rPr lang="cs-CZ" dirty="0"/>
              <a:t>= do určité koncentrace bude platit, že </a:t>
            </a:r>
            <a:r>
              <a:rPr lang="cs-CZ" b="1" dirty="0"/>
              <a:t>větší dávka vyvolá větší účinek</a:t>
            </a:r>
          </a:p>
          <a:p>
            <a:pPr>
              <a:buFontTx/>
              <a:buChar char="-"/>
            </a:pPr>
            <a:r>
              <a:rPr lang="cs-CZ" b="1" dirty="0"/>
              <a:t>závislost je logaritmická </a:t>
            </a:r>
          </a:p>
          <a:p>
            <a:pPr marL="0" indent="0">
              <a:buNone/>
            </a:pPr>
            <a:r>
              <a:rPr lang="cs-CZ" b="1" dirty="0"/>
              <a:t>= </a:t>
            </a:r>
            <a:r>
              <a:rPr lang="cs-CZ" dirty="0">
                <a:effectLst/>
                <a:ea typeface="Calibri" panose="020F0502020204030204" pitchFamily="34" charset="0"/>
              </a:rPr>
              <a:t>účinek léčiva se ve středním dávkovém rozmezí zvyšuje lineárně s logaritmem dávky</a:t>
            </a:r>
          </a:p>
          <a:p>
            <a:pPr marL="0" indent="0">
              <a:buNone/>
            </a:pPr>
            <a:r>
              <a:rPr lang="cs-CZ" dirty="0">
                <a:effectLst/>
                <a:ea typeface="Calibri" panose="020F0502020204030204" pitchFamily="34" charset="0"/>
              </a:rPr>
              <a:t>= léčivo s vyšší afinitou působí již v nižších koncentracích = má vyšší účinnost, léčivo s vyšší vnitřní aktivitou má vyšší maximálně možný účinek. 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2CA7FD8-0DC9-4156-8359-D191E3B4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Faktory ovlivňující účinky léčiv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D18ACC7-2AD3-423A-BB85-6DFD16A977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4" t="5694" r="17745" b="2476"/>
          <a:stretch/>
        </p:blipFill>
        <p:spPr bwMode="auto">
          <a:xfrm>
            <a:off x="6743700" y="1224460"/>
            <a:ext cx="5019751" cy="52684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8900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5ACA8-2615-49DD-A320-B524EC46E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Experimentální parametry účinnosti dávky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71F5D-F83E-4E20-9695-B0660E623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57" y="1690688"/>
            <a:ext cx="11152414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Dávka efektivní</a:t>
            </a:r>
            <a:r>
              <a:rPr lang="cs-CZ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(= terapeutická) je minimální koncentrace léčiva, která u 50 % pacientů vyvolá žádaný terapeutický účinek (ED</a:t>
            </a:r>
            <a:r>
              <a:rPr lang="cs-CZ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Dávka toxická</a:t>
            </a:r>
            <a:r>
              <a:rPr lang="cs-CZ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množství léčiva, které u 50 % pacientů vyvolá nežádoucí účinky (TD</a:t>
            </a:r>
            <a:r>
              <a:rPr lang="cs-CZ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Dávka letální</a:t>
            </a:r>
            <a:r>
              <a:rPr lang="cs-CZ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způsobuje smrt nebo úhyn 50 % exponovaných pacientů (LD</a:t>
            </a:r>
            <a:r>
              <a:rPr lang="cs-CZ" baseline="-25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Rozpětí mezi dávkou efektivní a toxickou udává </a:t>
            </a: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terapeutickou šíři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poměr toxické dávky a dávky terapeutické udává </a:t>
            </a: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terapeutický index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Čím větší je terapeutická šíře a terapeutický index, tím je léčivo bezpečnější.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059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FBD05E4-E2D9-4A77-AEDF-0A83B6A88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402" y="279572"/>
            <a:ext cx="8853196" cy="578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63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09DE6-8F2B-4F4E-99BC-063BEB49F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Další cílové struktury pro specifické působení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3DB70-72B8-4500-9F42-C5FFAEFAA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47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200" b="1" dirty="0"/>
              <a:t>Iontový kanál: </a:t>
            </a:r>
            <a:r>
              <a:rPr lang="cs-CZ" sz="3200" dirty="0"/>
              <a:t>řízený selektivní transport iontů iontovými kanály (cca 13% léčiv)</a:t>
            </a:r>
          </a:p>
          <a:p>
            <a:r>
              <a:rPr lang="cs-CZ" sz="3200" b="1" dirty="0"/>
              <a:t> </a:t>
            </a:r>
            <a:r>
              <a:rPr lang="cs-CZ" sz="3200" dirty="0" err="1"/>
              <a:t>multimerní</a:t>
            </a:r>
            <a:r>
              <a:rPr lang="cs-CZ" sz="3200" dirty="0"/>
              <a:t> transmembránové proteiny, součástí je vodní pór selektivně prostupný pro kationty nebo anionty</a:t>
            </a:r>
          </a:p>
          <a:p>
            <a:pPr lvl="1"/>
            <a:r>
              <a:rPr lang="cs-CZ" sz="2800" dirty="0"/>
              <a:t> napěťově řízené kanály</a:t>
            </a:r>
          </a:p>
          <a:p>
            <a:pPr lvl="1"/>
            <a:r>
              <a:rPr lang="cs-CZ" sz="2800" dirty="0"/>
              <a:t> kanály řízené ligandem skrze receptor</a:t>
            </a:r>
          </a:p>
          <a:p>
            <a:pPr lvl="1"/>
            <a:r>
              <a:rPr lang="cs-CZ" sz="2800" dirty="0"/>
              <a:t> chemicky řízené kanály</a:t>
            </a:r>
          </a:p>
          <a:p>
            <a:pPr marL="0" indent="0">
              <a:buNone/>
            </a:pPr>
            <a:r>
              <a:rPr lang="cs-CZ" sz="3200" b="1" dirty="0"/>
              <a:t>Enzymy:</a:t>
            </a:r>
            <a:r>
              <a:rPr lang="cs-CZ" sz="3200" dirty="0"/>
              <a:t> léčivo bývá inhibitorem enzymu</a:t>
            </a:r>
          </a:p>
          <a:p>
            <a:r>
              <a:rPr lang="cs-CZ" sz="3200" b="1" dirty="0"/>
              <a:t> </a:t>
            </a:r>
            <a:r>
              <a:rPr lang="cs-CZ" sz="3200" dirty="0"/>
              <a:t>obvykle kompetitivním reverzibilním</a:t>
            </a:r>
          </a:p>
          <a:p>
            <a:r>
              <a:rPr lang="cs-CZ" sz="3200" dirty="0"/>
              <a:t>nekompetitivním reverzibilním</a:t>
            </a:r>
          </a:p>
          <a:p>
            <a:r>
              <a:rPr lang="cs-CZ" sz="3200" dirty="0"/>
              <a:t>Ireverzibilním</a:t>
            </a:r>
          </a:p>
          <a:p>
            <a:pPr marL="0" indent="0">
              <a:buNone/>
            </a:pPr>
            <a:r>
              <a:rPr lang="cs-CZ" sz="3200" dirty="0"/>
              <a:t>může být též aktivátorem enzymu či jeho „substrátem“</a:t>
            </a:r>
          </a:p>
        </p:txBody>
      </p:sp>
    </p:spTree>
    <p:extLst>
      <p:ext uri="{BB962C8B-B14F-4D97-AF65-F5344CB8AC3E}">
        <p14:creationId xmlns:p14="http://schemas.microsoft.com/office/powerpoint/2010/main" val="167938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2798C-CA0A-4710-8F4F-D74B4C74B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Farmakokinetika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BFB5B8-ABD8-402B-B248-68993C68C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672"/>
            <a:ext cx="10515600" cy="536620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>
                <a:effectLst/>
                <a:ea typeface="Calibri" panose="020F0502020204030204" pitchFamily="34" charset="0"/>
              </a:rPr>
              <a:t>= studuje procesy určující osud farmak v organismu</a:t>
            </a:r>
            <a:endParaRPr lang="cs-CZ" sz="3200" dirty="0">
              <a:ea typeface="Calibri" panose="020F0502020204030204" pitchFamily="34" charset="0"/>
            </a:endParaRPr>
          </a:p>
          <a:p>
            <a:r>
              <a:rPr lang="cs-CZ" sz="3200" dirty="0">
                <a:ea typeface="Calibri" panose="020F0502020204030204" pitchFamily="34" charset="0"/>
              </a:rPr>
              <a:t> </a:t>
            </a:r>
            <a:r>
              <a:rPr lang="cs-CZ" sz="3200" dirty="0">
                <a:effectLst/>
                <a:ea typeface="Calibri" panose="020F0502020204030204" pitchFamily="34" charset="0"/>
              </a:rPr>
              <a:t>popisuje změny jejich koncentrací v tělních tekutinách a tkáních v závislosti na čase od okamžiku podání léčiva; </a:t>
            </a:r>
          </a:p>
          <a:p>
            <a:pPr lvl="1"/>
            <a:r>
              <a:rPr lang="cs-CZ" sz="2800" dirty="0"/>
              <a:t>Aplikace</a:t>
            </a:r>
          </a:p>
          <a:p>
            <a:pPr lvl="1"/>
            <a:r>
              <a:rPr lang="cs-CZ" sz="2800" dirty="0"/>
              <a:t>Absorpce</a:t>
            </a:r>
          </a:p>
          <a:p>
            <a:pPr lvl="1"/>
            <a:r>
              <a:rPr lang="cs-CZ" sz="2800" dirty="0"/>
              <a:t>Transport</a:t>
            </a:r>
          </a:p>
          <a:p>
            <a:pPr lvl="1"/>
            <a:r>
              <a:rPr lang="cs-CZ" sz="2800" dirty="0"/>
              <a:t>Distribuce</a:t>
            </a:r>
          </a:p>
          <a:p>
            <a:pPr lvl="1"/>
            <a:r>
              <a:rPr lang="cs-CZ" sz="2800" dirty="0"/>
              <a:t>Biotransformace</a:t>
            </a:r>
          </a:p>
          <a:p>
            <a:pPr lvl="1"/>
            <a:r>
              <a:rPr lang="cs-CZ" sz="2800" dirty="0"/>
              <a:t>Exkrece</a:t>
            </a:r>
          </a:p>
          <a:p>
            <a:r>
              <a:rPr lang="cs-CZ" sz="3200" dirty="0">
                <a:effectLst/>
                <a:ea typeface="Calibri" panose="020F0502020204030204" pitchFamily="34" charset="0"/>
              </a:rPr>
              <a:t>procesy jsou ovlivněny fyzikálně-chemickými vlastnostmi léčiv a strukturou biologických bariér (např. cytoplazmatické membrány) oddělujících různé části organismu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807944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9C11D-B26E-4D01-85CD-B92395771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Aplikace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512E4-EB4D-43B1-A9E2-E3707FA48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1322614"/>
            <a:ext cx="10874829" cy="5170261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cs-CZ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Lokální podání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požadujeme převážně místní účinek, absorpce léčiva při tomto typu aplikace není nutná;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vhodné lékové formy: masti a zásypy, roztoky, emulze nebo suspenze;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aplikujeme na kůži, sliznici nebo do tělních dutin. </a:t>
            </a: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cs-CZ" dirty="0">
                <a:cs typeface="Times New Roman" panose="02020603050405020304" pitchFamily="18" charset="0"/>
              </a:rPr>
              <a:t>b</a:t>
            </a:r>
            <a:r>
              <a:rPr lang="cs-CZ" b="1" dirty="0">
                <a:cs typeface="Times New Roman" panose="02020603050405020304" pitchFamily="18" charset="0"/>
              </a:rPr>
              <a:t>) </a:t>
            </a: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Systémové podání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cs-CZ" sz="3000" dirty="0">
                <a:ea typeface="Calibri" panose="020F0502020204030204" pitchFamily="34" charset="0"/>
                <a:cs typeface="Times New Roman" panose="02020603050405020304" pitchFamily="18" charset="0"/>
              </a:rPr>
              <a:t>požadujeme 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ovlivnění celého systému nebo jeho částí;</a:t>
            </a:r>
          </a:p>
          <a:p>
            <a:pPr>
              <a:lnSpc>
                <a:spcPct val="134000"/>
              </a:lnSpc>
              <a:spcBef>
                <a:spcPts val="0"/>
              </a:spcBef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odmínkou systémového účinku je absorpce léčiva do krve zajišťující další distribuci k cílovým tkáním;</a:t>
            </a:r>
          </a:p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Podle účasti trávicího traktu na absorpci léčiva rozlišujeme podání:</a:t>
            </a:r>
          </a:p>
          <a:p>
            <a:pPr marL="514350" indent="-514350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0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enterální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(do trávicího ústrojí)</a:t>
            </a:r>
          </a:p>
          <a:p>
            <a:pPr marL="514350" indent="-514350">
              <a:lnSpc>
                <a:spcPct val="134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000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parenterální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(bez průchodu trávicím traktem).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5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49B60-AAD7-4443-952E-B3A6286EA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5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Enterální podání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F2680-CA22-4553-861C-73A309348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671"/>
            <a:ext cx="10869386" cy="550272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cs-CZ" b="1" dirty="0"/>
              <a:t>Per os = orální podání (</a:t>
            </a:r>
            <a:r>
              <a:rPr lang="cs-CZ" b="1" dirty="0" err="1"/>
              <a:t>p.o</a:t>
            </a:r>
            <a:r>
              <a:rPr lang="cs-CZ" b="1" dirty="0"/>
              <a:t>.)</a:t>
            </a:r>
          </a:p>
          <a:p>
            <a:pPr lvl="1"/>
            <a:r>
              <a:rPr lang="cs-CZ" sz="2800" dirty="0"/>
              <a:t> léčiva jsou vstřebávány v průběhu celého GIT, podle jejich vlastností</a:t>
            </a:r>
          </a:p>
          <a:p>
            <a:pPr marL="457200" lvl="1" indent="0">
              <a:buNone/>
            </a:pPr>
            <a:r>
              <a:rPr lang="cs-CZ" sz="2800" dirty="0"/>
              <a:t>Lipofilní látky: dutina ústní, žaludek</a:t>
            </a:r>
          </a:p>
          <a:p>
            <a:pPr marL="457200" lvl="1" indent="0">
              <a:buNone/>
            </a:pPr>
            <a:r>
              <a:rPr lang="cs-CZ" sz="2800" dirty="0"/>
              <a:t>Kyseliny: žaludek, tenké střevo</a:t>
            </a:r>
          </a:p>
          <a:p>
            <a:pPr marL="457200" lvl="1" indent="0">
              <a:buNone/>
            </a:pPr>
            <a:r>
              <a:rPr lang="cs-CZ" sz="2800" dirty="0"/>
              <a:t>Zásady: tenké střevo</a:t>
            </a:r>
          </a:p>
          <a:p>
            <a:pPr lvl="1"/>
            <a:r>
              <a:rPr lang="cs-CZ" sz="2800" dirty="0">
                <a:ea typeface="Calibri" panose="020F0502020204030204" pitchFamily="34" charset="0"/>
              </a:rPr>
              <a:t>a</a:t>
            </a:r>
            <a:r>
              <a:rPr lang="cs-CZ" sz="2800" dirty="0">
                <a:effectLst/>
                <a:ea typeface="Calibri" panose="020F0502020204030204" pitchFamily="34" charset="0"/>
              </a:rPr>
              <a:t>bsorpce probíhá nejčastěji pasivní difúzí</a:t>
            </a:r>
          </a:p>
          <a:p>
            <a:pPr lvl="1"/>
            <a:r>
              <a:rPr lang="cs-CZ" sz="2800" dirty="0">
                <a:effectLst/>
                <a:ea typeface="Calibri" panose="020F0502020204030204" pitchFamily="34" charset="0"/>
              </a:rPr>
              <a:t>po absorpci kapilárami ve stěně trávicího traktu přestupuje portální žílou do jater, kde dochází k jeho částečné biotransformaci</a:t>
            </a:r>
            <a:endParaRPr lang="cs-CZ" sz="2800" dirty="0"/>
          </a:p>
          <a:p>
            <a:pPr marL="514350" indent="-514350">
              <a:buFont typeface="+mj-lt"/>
              <a:buAutoNum type="alphaLcParenR"/>
            </a:pPr>
            <a:r>
              <a:rPr lang="cs-CZ" b="1" dirty="0"/>
              <a:t>Per </a:t>
            </a:r>
            <a:r>
              <a:rPr lang="cs-CZ" b="1" dirty="0" err="1"/>
              <a:t>rectum</a:t>
            </a:r>
            <a:r>
              <a:rPr lang="cs-CZ" b="1" dirty="0"/>
              <a:t> = rektální podání</a:t>
            </a:r>
          </a:p>
          <a:p>
            <a:pPr lvl="1"/>
            <a:r>
              <a:rPr lang="cs-CZ" sz="2800" dirty="0"/>
              <a:t>nejčastěji léčiva ve formě čípků</a:t>
            </a:r>
          </a:p>
          <a:p>
            <a:pPr lvl="1"/>
            <a:r>
              <a:rPr lang="cs-CZ" sz="2800" dirty="0" err="1"/>
              <a:t>rectum</a:t>
            </a:r>
            <a:r>
              <a:rPr lang="cs-CZ" sz="2800" dirty="0"/>
              <a:t> je bohatě prokrveno = relativně rychlý nástup účinku (do 15 minut)</a:t>
            </a:r>
          </a:p>
          <a:p>
            <a:pPr lvl="1"/>
            <a:r>
              <a:rPr lang="cs-CZ" sz="2800" dirty="0"/>
              <a:t>léčivo neprochází játry = není snížena jeho biologická dostupnost</a:t>
            </a:r>
          </a:p>
        </p:txBody>
      </p:sp>
    </p:spTree>
    <p:extLst>
      <p:ext uri="{BB962C8B-B14F-4D97-AF65-F5344CB8AC3E}">
        <p14:creationId xmlns:p14="http://schemas.microsoft.com/office/powerpoint/2010/main" val="1284556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6ECED-3620-4F3D-BA75-75B17A8A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Parenterální podání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CCDFAA-D95E-4E3C-B6A0-621BA8C23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72" y="1322615"/>
            <a:ext cx="11119756" cy="5349875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Intravenózní = nitrožilní (i. v.) – roztoky – sterilní, apyrogenní; injekce a infúze;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Intraarteriální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do tepny (i. a.) – rychlejší než i. v.; izotonický roztok;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Intramuskulární = nitrosvalová (i. m.) – roztoky, emulze, olejové suspenze;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Intratekální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do prostoru vyplněného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likvorem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aplikace lumbální punkcí;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Subkutánní = do podkoží (s. c.) – injekčně, implantační tablety;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Sublinguální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pod jazyk – roztok, tablety, difúze do kapilární sítě;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Bukální = mezi tvář a dáseň – vstřebání skrze sliznici dutiny ústní;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Inhalační = dýchacími cestami – plyny, páry, aerosoly; vstřebání prostou difúzí;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Transdermální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na kůži – ve formě masti, roztoku, náplasti;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Intranazální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do nosu – nosní sprej;</a:t>
            </a: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Intraokulární = do oka – kapky, masti.</a:t>
            </a:r>
          </a:p>
        </p:txBody>
      </p:sp>
    </p:spTree>
    <p:extLst>
      <p:ext uri="{BB962C8B-B14F-4D97-AF65-F5344CB8AC3E}">
        <p14:creationId xmlns:p14="http://schemas.microsoft.com/office/powerpoint/2010/main" val="41065205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202AA-9A93-4320-B89B-AF877E957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7489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Absorpce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31A1A-C2E7-4178-9000-9725C7A22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614"/>
            <a:ext cx="10820400" cy="51702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dirty="0"/>
              <a:t>= proces, kdy </a:t>
            </a:r>
            <a:r>
              <a:rPr lang="cs-CZ" dirty="0">
                <a:ea typeface="Calibri" panose="020F0502020204030204" pitchFamily="34" charset="0"/>
              </a:rPr>
              <a:t>léčivo proniká </a:t>
            </a:r>
            <a:r>
              <a:rPr lang="cs-CZ" dirty="0">
                <a:effectLst/>
                <a:ea typeface="Calibri" panose="020F0502020204030204" pitchFamily="34" charset="0"/>
              </a:rPr>
              <a:t>z místa aplikace do přilehlých krevních nebo lymfatických vlásečnic a dále do systémové cirkulace. </a:t>
            </a:r>
            <a:endParaRPr lang="cs-CZ" dirty="0"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</a:rPr>
              <a:t>odrazem rozsahu absorpce a </a:t>
            </a:r>
            <a:r>
              <a:rPr lang="cs-CZ" dirty="0" err="1">
                <a:effectLst/>
                <a:ea typeface="Calibri" panose="020F0502020204030204" pitchFamily="34" charset="0"/>
              </a:rPr>
              <a:t>presystémové</a:t>
            </a:r>
            <a:r>
              <a:rPr lang="cs-CZ" dirty="0">
                <a:effectLst/>
                <a:ea typeface="Calibri" panose="020F0502020204030204" pitchFamily="34" charset="0"/>
              </a:rPr>
              <a:t> eliminace léčiva je tzv</a:t>
            </a:r>
            <a:r>
              <a:rPr lang="cs-CZ" dirty="0">
                <a:ea typeface="Calibri" panose="020F0502020204030204" pitchFamily="34" charset="0"/>
              </a:rPr>
              <a:t>. biologická dostupnost (F)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dirty="0">
              <a:effectLst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cs-CZ" dirty="0"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b="1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Úplnost a rychlost absorpce léčiva určuje rychlost nástupu jeho účinku, a tím i intenzitu a délku terapie.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F8F49C-D489-4AF2-A395-C6829EB303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98815" y="4349297"/>
            <a:ext cx="13210426" cy="77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251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0DCB14-95D8-4790-85B9-D97DD5E2A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25416"/>
            <a:ext cx="10961077" cy="5521569"/>
          </a:xfrm>
        </p:spPr>
        <p:txBody>
          <a:bodyPr>
            <a:noAutofit/>
          </a:bodyPr>
          <a:lstStyle/>
          <a:p>
            <a:r>
              <a:rPr lang="cs-CZ" sz="3200" dirty="0"/>
              <a:t>Farmakologie vs. toxikologie</a:t>
            </a:r>
          </a:p>
          <a:p>
            <a:r>
              <a:rPr lang="cs-CZ" sz="3200" dirty="0"/>
              <a:t>Farmakologie vs. farmacie</a:t>
            </a:r>
          </a:p>
          <a:p>
            <a:pPr marL="0" indent="0">
              <a:buNone/>
            </a:pPr>
            <a:r>
              <a:rPr lang="cs-CZ" sz="3200" dirty="0"/>
              <a:t>Rozdělení: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/>
              <a:t>Obecná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/>
              <a:t>Farmakodynamika (= účinek léčiva a mechanismus působení léčiva na organismus v závislosti na dávce a cestě vstupu do organismu)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3200" dirty="0"/>
              <a:t>Farmakokinetika (= zabývá se interakcí léčiva s organismem = </a:t>
            </a:r>
            <a:r>
              <a:rPr lang="cs-CZ" sz="3200" dirty="0">
                <a:effectLst/>
                <a:ea typeface="Calibri" panose="020F0502020204030204" pitchFamily="34" charset="0"/>
              </a:rPr>
              <a:t>zkoumá osud léčiv v organismu: vstřebávání, rozdělování do jednotlivých tkání, metabolismus a vylučování</a:t>
            </a:r>
            <a:r>
              <a:rPr lang="cs-CZ" sz="3200" dirty="0"/>
              <a:t>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200" dirty="0"/>
              <a:t>Speciální</a:t>
            </a: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8D27C28-CFFB-4F3D-9AAB-561AFED1C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Farmakologie</a:t>
            </a:r>
          </a:p>
        </p:txBody>
      </p:sp>
    </p:spTree>
    <p:extLst>
      <p:ext uri="{BB962C8B-B14F-4D97-AF65-F5344CB8AC3E}">
        <p14:creationId xmlns:p14="http://schemas.microsoft.com/office/powerpoint/2010/main" val="42405898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04D9D8-F595-443C-BCBC-5A8F1070A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Ovlivnění rychlosti absorpce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6F8129-CBC7-411A-A8D3-EDFE41A5A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143000"/>
            <a:ext cx="11103428" cy="58293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</a:rPr>
              <a:t>způsobem aplikace</a:t>
            </a:r>
            <a:r>
              <a:rPr lang="cs-CZ" dirty="0">
                <a:effectLst/>
                <a:ea typeface="Calibri" panose="020F0502020204030204" pitchFamily="34" charset="0"/>
              </a:rPr>
              <a:t> – lokální x systémové, enterální x parenterální, vaskulární x extravaskulární;</a:t>
            </a:r>
          </a:p>
          <a:p>
            <a:pPr>
              <a:spcBef>
                <a:spcPts val="0"/>
              </a:spcBef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lékovou formou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(aerosol, kapsle, roztok, suspenze, tableta) - nejrychleji se léčivo absorbuje z vodného roztoku, nejpomaleji z tablety;</a:t>
            </a:r>
          </a:p>
          <a:p>
            <a:pPr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</a:rPr>
              <a:t>fyzikálně chemickými vlastnostmi léčiva a mechanizmem jeho transportu přes biologické bariéry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koncentrací účinné látky - čím je léčivo koncentrovanější, tím rychlejší je jeho absorpce,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prokrvením cílového orgánu - rychleji se bude léčivo absorbovat z více prokrveného orgánu,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velikostí resorpční plochy (tenké střevo x žaludek) - čím větší resorpční plocha, tím rychlejší absorpce léčiva,</a:t>
            </a:r>
          </a:p>
          <a:p>
            <a:pPr>
              <a:spcBef>
                <a:spcPts val="0"/>
              </a:spcBef>
            </a:pPr>
            <a:r>
              <a:rPr lang="cs-CZ" dirty="0">
                <a:effectLst/>
                <a:ea typeface="Calibri" panose="020F0502020204030204" pitchFamily="34" charset="0"/>
              </a:rPr>
              <a:t>biologickou dostupností - poměr množství látky v systémové cirkulaci k podanému množství látky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6701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2FC32-24B0-4738-A4CB-7FCE6A904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943"/>
            <a:ext cx="10515600" cy="914402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Transport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CCCE27-ABB7-40E0-A2CB-678D25CE0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0344"/>
            <a:ext cx="10515600" cy="555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= podmíněn fyzikálně-chemickými vlastnostmi léčiva</a:t>
            </a:r>
          </a:p>
          <a:p>
            <a:pPr lvl="1"/>
            <a:r>
              <a:rPr lang="cs-CZ" sz="2800" dirty="0"/>
              <a:t> </a:t>
            </a:r>
            <a:r>
              <a:rPr lang="cs-CZ" sz="2800" b="1" dirty="0"/>
              <a:t>molekulová hmotnost </a:t>
            </a:r>
            <a:r>
              <a:rPr lang="cs-CZ" sz="2800" dirty="0"/>
              <a:t>= velikost molekul; většina léčiv:  M = (100 -1000) g/mol – ovlivňuje prostupnost přes membrány a póry</a:t>
            </a:r>
          </a:p>
          <a:p>
            <a:pPr lvl="1"/>
            <a:r>
              <a:rPr lang="cs-CZ" sz="2800" b="1" dirty="0"/>
              <a:t>chemická konfigurace</a:t>
            </a:r>
          </a:p>
          <a:p>
            <a:pPr lvl="2"/>
            <a:r>
              <a:rPr lang="cs-CZ" sz="2400" dirty="0"/>
              <a:t>Cis-trans izomerie</a:t>
            </a:r>
          </a:p>
          <a:p>
            <a:pPr lvl="2"/>
            <a:r>
              <a:rPr lang="cs-CZ" sz="2400" dirty="0"/>
              <a:t>Optická aktivita (pravotočivé/levotočivé)</a:t>
            </a:r>
          </a:p>
          <a:p>
            <a:pPr lvl="1"/>
            <a:r>
              <a:rPr lang="cs-CZ" sz="2800" b="1" dirty="0"/>
              <a:t>polarita molekul </a:t>
            </a:r>
            <a:r>
              <a:rPr lang="cs-CZ" sz="2800" dirty="0"/>
              <a:t>= polární látky jsou rozpustné v polárních a nepolární látky v nepolárních rozpouštědlech (Svůj k svému!)</a:t>
            </a:r>
          </a:p>
          <a:p>
            <a:pPr lvl="2"/>
            <a:r>
              <a:rPr lang="cs-CZ" sz="2400" dirty="0"/>
              <a:t>Polární = hydrofilní = </a:t>
            </a:r>
            <a:r>
              <a:rPr lang="cs-CZ" sz="2400" dirty="0" err="1"/>
              <a:t>lipofóbní</a:t>
            </a:r>
            <a:endParaRPr lang="cs-CZ" sz="2400" dirty="0"/>
          </a:p>
          <a:p>
            <a:pPr lvl="2"/>
            <a:r>
              <a:rPr lang="cs-CZ" sz="2400" dirty="0"/>
              <a:t>Nepolární = hydrofobní = lipofilní</a:t>
            </a:r>
          </a:p>
          <a:p>
            <a:pPr marL="457200" lvl="1" indent="0">
              <a:buNone/>
            </a:pPr>
            <a:r>
              <a:rPr lang="cs-CZ" sz="2800" dirty="0"/>
              <a:t>	= poměr rozpustnosti ve vodě a tucích je vyjádřen tzv. „rozdělovacím koeficientem“</a:t>
            </a:r>
          </a:p>
          <a:p>
            <a:pPr lvl="1"/>
            <a:r>
              <a:rPr lang="cs-CZ" sz="2800" dirty="0"/>
              <a:t> </a:t>
            </a:r>
            <a:r>
              <a:rPr lang="cs-CZ" sz="2800" b="1" dirty="0"/>
              <a:t>acidobazické vlastnosti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389039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6CE86-4772-475B-A1CE-18039902C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644"/>
            <a:ext cx="10885714" cy="5388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sz="3200" dirty="0"/>
              <a:t>ovlivněn biologickými barierami, přes které musí léčivo proniknout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3200" dirty="0"/>
              <a:t>Buněčné membrány – cytoplazmatické membrány</a:t>
            </a:r>
          </a:p>
          <a:p>
            <a:pPr lvl="1"/>
            <a:r>
              <a:rPr lang="cs-CZ" sz="2800" dirty="0"/>
              <a:t> </a:t>
            </a:r>
            <a:r>
              <a:rPr lang="cs-CZ" sz="2800" dirty="0" err="1"/>
              <a:t>fosfolipidová</a:t>
            </a:r>
            <a:r>
              <a:rPr lang="cs-CZ" sz="2800" dirty="0"/>
              <a:t> dvojvrstva s proteiny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3200" dirty="0"/>
              <a:t>Cévní endotel</a:t>
            </a:r>
          </a:p>
          <a:p>
            <a:pPr lvl="1"/>
            <a:r>
              <a:rPr lang="cs-CZ" sz="2800" dirty="0"/>
              <a:t> určující je velikost pórů v endotelu a přítomnost bílkovin mezi buňkami endotelu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3200" dirty="0"/>
              <a:t>Epiteliální membrány</a:t>
            </a:r>
          </a:p>
          <a:p>
            <a:pPr lvl="1"/>
            <a:r>
              <a:rPr lang="cs-CZ" sz="2800" dirty="0"/>
              <a:t> epitel je tvořen vrstvou navzájem těsně spojených buněk</a:t>
            </a:r>
          </a:p>
          <a:p>
            <a:pPr lvl="1"/>
            <a:r>
              <a:rPr lang="cs-CZ" sz="2800" dirty="0"/>
              <a:t>Léčivo musí projít skrze buňku = </a:t>
            </a:r>
            <a:r>
              <a:rPr lang="cs-CZ" sz="2800" dirty="0" err="1"/>
              <a:t>transcelulární</a:t>
            </a:r>
            <a:r>
              <a:rPr lang="cs-CZ" sz="2800" dirty="0"/>
              <a:t> transport a překonat tedy vnější i vnitřní membránu buněk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28B6218-D6C5-4E18-B443-C1197C29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518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4285433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87401F-E4C1-4CFB-8857-347A5F484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672"/>
            <a:ext cx="10515600" cy="5225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ovlivněn vazbou na bílkoviny (transport, uložení, vyvolání účinku)</a:t>
            </a:r>
          </a:p>
          <a:p>
            <a:r>
              <a:rPr lang="cs-CZ" dirty="0"/>
              <a:t> léčiva navázaná na bílkovinu účinkují slaběji, ale déle setrvávají v organismu</a:t>
            </a:r>
          </a:p>
          <a:p>
            <a:pPr marL="0" indent="0">
              <a:buNone/>
            </a:pPr>
            <a:r>
              <a:rPr lang="cs-CZ" u="sng" dirty="0"/>
              <a:t>Transport krví</a:t>
            </a:r>
          </a:p>
          <a:p>
            <a:r>
              <a:rPr lang="cs-CZ" dirty="0"/>
              <a:t> pro transport lipofilních léčiv krví je důležitá jejich vazba na plazmatické bílkoviny</a:t>
            </a:r>
          </a:p>
          <a:p>
            <a:r>
              <a:rPr lang="cs-CZ" dirty="0"/>
              <a:t> hlavním přenašečem plazmy je albumin, dále pak slouží lipoproteiny a glykoproteiny</a:t>
            </a:r>
          </a:p>
          <a:p>
            <a:r>
              <a:rPr lang="cs-CZ" dirty="0"/>
              <a:t> vazba je reverzibilní, dynamická, kompetitivní</a:t>
            </a:r>
          </a:p>
          <a:p>
            <a:r>
              <a:rPr lang="cs-CZ" dirty="0"/>
              <a:t> vazba může zpomalit distribuci léčiva do tkání, či jejich vyloučení ledvinami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59E2CB4-EDCB-416D-A619-3A5598CB2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610912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72A25-1951-4C69-9616-96F6F44F5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2"/>
            <a:ext cx="10515600" cy="4935991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Uložení léčiva ve tkáních</a:t>
            </a:r>
            <a:endParaRPr lang="cs-CZ" dirty="0"/>
          </a:p>
          <a:p>
            <a:r>
              <a:rPr lang="cs-CZ" u="sng" dirty="0"/>
              <a:t> </a:t>
            </a:r>
            <a:r>
              <a:rPr lang="cs-CZ" dirty="0"/>
              <a:t>vazba na proteiny tkání prodlužuje setrvání léčiva v organismu</a:t>
            </a:r>
          </a:p>
          <a:p>
            <a:r>
              <a:rPr lang="cs-CZ" dirty="0"/>
              <a:t> molekuly jsou příliš velké, aby mohly projít membránou = nemohou být metabolizovány, ani vyloučeny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26C5969-1E62-47AD-B153-86EEE53D0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1922037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AA8EB-6433-4A24-B053-D24333883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02418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Způsoby transportu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58A10-B1E2-4CDB-9F01-9696881B8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4500"/>
            <a:ext cx="10515600" cy="446246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FILTRACE: prostupují jen nízkomolekulární polární léčiva, léčiva prostupují spolu s </a:t>
            </a:r>
            <a:r>
              <a:rPr lang="cs-CZ" dirty="0" err="1"/>
              <a:t>voudou</a:t>
            </a:r>
            <a:r>
              <a:rPr lang="cs-CZ" dirty="0"/>
              <a:t>; uplatňuje se při intramuskulárním podání léčiva</a:t>
            </a:r>
          </a:p>
          <a:p>
            <a:pPr marL="0" indent="0">
              <a:buNone/>
            </a:pPr>
            <a:r>
              <a:rPr lang="cs-CZ" dirty="0"/>
              <a:t>PROSTÁ DIFÚZE: prostup léčiva je založen na rozdílných koncentracích na vnější a vnitřní straně membrány = prostup po koncentračním gradientu; rychlost difúze roste s koncentračním gradientem a plochou membrány a klesá s tloušťkou membrány. </a:t>
            </a:r>
          </a:p>
          <a:p>
            <a:pPr marL="0" indent="0">
              <a:buNone/>
            </a:pPr>
            <a:r>
              <a:rPr lang="cs-CZ" dirty="0"/>
              <a:t>USNADNĚNÁ DIFÚZE: prostup léčiva po koncentračním gradientu je usnadněn vazbou na transportní protein, omezená kapacita přenosu; využívána pro polární látky a látky s velkou molekulou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75966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67343-DE26-4D64-B2F1-3866E0796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178" y="1191985"/>
            <a:ext cx="10749643" cy="5470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AKTIVNÍ NOSIČOVÝ TRANSPORT: probíhá prostřednictvím transportních bílkovin za spotřeby energie proti koncentračnímu gradientu </a:t>
            </a:r>
          </a:p>
          <a:p>
            <a:r>
              <a:rPr lang="cs-CZ" dirty="0"/>
              <a:t> rozlišujeme: </a:t>
            </a:r>
            <a:r>
              <a:rPr lang="cs-CZ" dirty="0" err="1"/>
              <a:t>uniport</a:t>
            </a:r>
            <a:r>
              <a:rPr lang="cs-CZ" dirty="0"/>
              <a:t>; </a:t>
            </a:r>
            <a:r>
              <a:rPr lang="cs-CZ" dirty="0" err="1"/>
              <a:t>symport</a:t>
            </a:r>
            <a:r>
              <a:rPr lang="cs-CZ" dirty="0"/>
              <a:t>; </a:t>
            </a:r>
            <a:r>
              <a:rPr lang="cs-CZ" dirty="0" err="1"/>
              <a:t>antiport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CYTÓZY: transport prostřednictvím váčků = vezikul</a:t>
            </a:r>
          </a:p>
          <a:p>
            <a:pPr marL="0" indent="0">
              <a:buNone/>
            </a:pPr>
            <a:r>
              <a:rPr lang="cs-CZ" dirty="0"/>
              <a:t>Transport do buňky = ENDOCYTÓZA – cytoplazmatická membrána obklopí látku, pohltí ji do vezikulu a poté dojde k vychlípením membrány dovnitř do buňky</a:t>
            </a:r>
          </a:p>
          <a:p>
            <a:pPr marL="514350" indent="-514350">
              <a:buAutoNum type="alphaLcParenR"/>
            </a:pPr>
            <a:r>
              <a:rPr lang="cs-CZ" dirty="0"/>
              <a:t>Pinocytóza – pohlceny jsou malé částice včetně tekutiny, vyžaduje ATP</a:t>
            </a:r>
          </a:p>
          <a:p>
            <a:pPr marL="514350" indent="-514350">
              <a:buAutoNum type="alphaLcParenR"/>
            </a:pPr>
            <a:r>
              <a:rPr lang="cs-CZ" dirty="0"/>
              <a:t>Fagocytóza – pohlcuje velké molekuly</a:t>
            </a:r>
          </a:p>
          <a:p>
            <a:pPr marL="0" indent="0">
              <a:buNone/>
            </a:pPr>
            <a:r>
              <a:rPr lang="cs-CZ" dirty="0"/>
              <a:t>Transport z buňky = EXOCYTÓZA – sekreční vezikuly splynou s membránou na povrchu buňky a uvolní svůj obsah do extracelulárního prostoru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D934228-D985-44F4-8FBC-B096B676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Způsoby transportu</a:t>
            </a:r>
          </a:p>
        </p:txBody>
      </p:sp>
    </p:spTree>
    <p:extLst>
      <p:ext uri="{BB962C8B-B14F-4D97-AF65-F5344CB8AC3E}">
        <p14:creationId xmlns:p14="http://schemas.microsoft.com/office/powerpoint/2010/main" val="35604875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78705-4E87-47C6-9048-BE8A4C2A3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546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Distribuce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15BEA3-2784-47DC-BC50-5C15D66D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3628"/>
            <a:ext cx="10515600" cy="5355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distribuce léčiva systémovou cirkulací do cílových tkání</a:t>
            </a:r>
          </a:p>
          <a:p>
            <a:r>
              <a:rPr lang="cs-CZ" dirty="0"/>
              <a:t> obousměrný transport léčiva mezi systémovým oběhem a tkáněmi (distribučním prostorem)</a:t>
            </a:r>
          </a:p>
          <a:p>
            <a:r>
              <a:rPr lang="cs-CZ" dirty="0"/>
              <a:t>koncentrace léčiva v cílové tkáni je úměrná koncentraci v plazmě</a:t>
            </a:r>
          </a:p>
          <a:p>
            <a:pPr marL="0" indent="0">
              <a:buNone/>
            </a:pPr>
            <a:r>
              <a:rPr lang="cs-CZ" b="1" u="sng" dirty="0"/>
              <a:t>Rychlost distribuce</a:t>
            </a:r>
            <a:r>
              <a:rPr lang="cs-CZ" dirty="0"/>
              <a:t> záleží na permeabilitě biologických membrán a prokrvení jednotlivých orgánů (dobře prokrvené orgány: mozek, srdce, játra, plíce)</a:t>
            </a:r>
          </a:p>
          <a:p>
            <a:pPr marL="0" indent="0">
              <a:buNone/>
            </a:pPr>
            <a:r>
              <a:rPr lang="cs-CZ" b="1" u="sng" dirty="0"/>
              <a:t>Míra distribuce</a:t>
            </a:r>
            <a:r>
              <a:rPr lang="cs-CZ" dirty="0"/>
              <a:t> je ovlivněna především jeho rozpustností v lipidech a vazbou na proteiny (transportní, membrány, různých tkání)</a:t>
            </a:r>
          </a:p>
          <a:p>
            <a:pPr marL="0" indent="0">
              <a:buNone/>
            </a:pPr>
            <a:r>
              <a:rPr lang="cs-CZ" dirty="0"/>
              <a:t>Lipofilní léčiva: rychle pronikají skrze membrány do tkání</a:t>
            </a:r>
          </a:p>
          <a:p>
            <a:pPr marL="0" indent="0">
              <a:buNone/>
            </a:pPr>
            <a:r>
              <a:rPr lang="cs-CZ" dirty="0"/>
              <a:t>Hydrofilní léčiva: neprocházejí přes membrány, zůstávají v krvi</a:t>
            </a:r>
          </a:p>
        </p:txBody>
      </p:sp>
    </p:spTree>
    <p:extLst>
      <p:ext uri="{BB962C8B-B14F-4D97-AF65-F5344CB8AC3E}">
        <p14:creationId xmlns:p14="http://schemas.microsoft.com/office/powerpoint/2010/main" val="34576562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A7F79A-63B7-4A09-AE31-4FA42C812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228"/>
            <a:ext cx="10515600" cy="4990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Vztah mezi dávku podaného léčiva a jeho plazmatickou koncentrací vyjadřuje „distribuční objem“ = </a:t>
            </a:r>
            <a:r>
              <a:rPr lang="cs-CZ" dirty="0" err="1"/>
              <a:t>Vd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Distribuční objem = objem tekutiny, ve kterém by se muselo léčivo přítomné v těle homogenně rozptýlit, aby dosáhlo stejné koncentrace jako v plazmě</a:t>
            </a:r>
          </a:p>
          <a:p>
            <a:pPr lvl="1"/>
            <a:r>
              <a:rPr lang="cs-CZ" sz="2800" dirty="0"/>
              <a:t>čím vyšší </a:t>
            </a:r>
            <a:r>
              <a:rPr lang="cs-CZ" sz="2800" dirty="0" err="1"/>
              <a:t>Vd</a:t>
            </a:r>
            <a:r>
              <a:rPr lang="cs-CZ" sz="2800" dirty="0"/>
              <a:t>, tím více je léčivo vázáno ve tkáních či intracelulární tekutině</a:t>
            </a:r>
          </a:p>
          <a:p>
            <a:pPr lvl="1"/>
            <a:r>
              <a:rPr lang="cs-CZ" sz="2800" dirty="0"/>
              <a:t>čím nižší </a:t>
            </a:r>
            <a:r>
              <a:rPr lang="cs-CZ" sz="2800" dirty="0" err="1"/>
              <a:t>Vd</a:t>
            </a:r>
            <a:r>
              <a:rPr lang="cs-CZ" sz="2800" dirty="0"/>
              <a:t>, tím více je léčivo zadržováno v krevním oběhu</a:t>
            </a:r>
          </a:p>
          <a:p>
            <a:r>
              <a:rPr lang="cs-CZ" sz="3200" dirty="0"/>
              <a:t> </a:t>
            </a:r>
            <a:r>
              <a:rPr lang="cs-CZ" dirty="0"/>
              <a:t>slouží k určení dávky léčiva potřebné k rychlému dosažení terapeuticky účinné koncentrace v krvi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A66CA41-3EC8-488C-BB88-67421253A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67633" y="2220393"/>
            <a:ext cx="14327266" cy="837874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E5D21C6-8341-4698-A077-AB4CFF244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7102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Distribuce léčiv</a:t>
            </a:r>
          </a:p>
        </p:txBody>
      </p:sp>
    </p:spTree>
    <p:extLst>
      <p:ext uri="{BB962C8B-B14F-4D97-AF65-F5344CB8AC3E}">
        <p14:creationId xmlns:p14="http://schemas.microsoft.com/office/powerpoint/2010/main" val="30790799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0A164-A8D1-47EB-AF95-B7ED16F81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6861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Biotransformace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ED8258-EF1F-4C4B-BD5E-63ED4D1E7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986"/>
            <a:ext cx="10515600" cy="53008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metabolická přeměna léčiva = sled biochemických pochodů, které vedou ke vzniku jednodušších metabolitů</a:t>
            </a:r>
          </a:p>
          <a:p>
            <a:r>
              <a:rPr lang="cs-CZ" dirty="0"/>
              <a:t> může vést k biodegradace (aktivní léčivo – neaktivní metabolit), </a:t>
            </a:r>
            <a:r>
              <a:rPr lang="cs-CZ" dirty="0" err="1"/>
              <a:t>bioinaktivaci</a:t>
            </a:r>
            <a:r>
              <a:rPr lang="cs-CZ" dirty="0"/>
              <a:t> (aktivní léčivo – méně aktivní metabolit), a nebo </a:t>
            </a:r>
            <a:r>
              <a:rPr lang="cs-CZ" dirty="0" err="1"/>
              <a:t>bioaktivaci</a:t>
            </a:r>
            <a:r>
              <a:rPr lang="cs-CZ" dirty="0"/>
              <a:t> (neaktivní léčivo – aktivní metabolit)</a:t>
            </a:r>
          </a:p>
          <a:p>
            <a:r>
              <a:rPr lang="cs-CZ" dirty="0"/>
              <a:t> probíhá hlavně v játrech, někdy v ledvinách, méně často v plicích, střevní stěně, kůži, krevní plazmě</a:t>
            </a:r>
          </a:p>
          <a:p>
            <a:r>
              <a:rPr lang="cs-CZ" dirty="0"/>
              <a:t> biodegradace: snížení </a:t>
            </a:r>
            <a:r>
              <a:rPr lang="cs-CZ" dirty="0" err="1"/>
              <a:t>lipofility</a:t>
            </a:r>
            <a:r>
              <a:rPr lang="cs-CZ" dirty="0"/>
              <a:t> léčiva = nižší průchod do buněk a tkání, nižší zpětná resorpce v ledvinách = urychlené vylučování = snížený účinek/vymizení účinku</a:t>
            </a:r>
          </a:p>
          <a:p>
            <a:r>
              <a:rPr lang="cs-CZ" dirty="0"/>
              <a:t> transformována nespecifickými </a:t>
            </a:r>
            <a:r>
              <a:rPr lang="cs-CZ" dirty="0" err="1"/>
              <a:t>mikrosomálnímy</a:t>
            </a:r>
            <a:r>
              <a:rPr lang="cs-CZ" dirty="0"/>
              <a:t> enzymy endoplazmatického retikula</a:t>
            </a:r>
          </a:p>
          <a:p>
            <a:r>
              <a:rPr lang="cs-CZ" dirty="0"/>
              <a:t> ne všechna léčiva podléhají biotransformaci</a:t>
            </a:r>
          </a:p>
        </p:txBody>
      </p:sp>
    </p:spTree>
    <p:extLst>
      <p:ext uri="{BB962C8B-B14F-4D97-AF65-F5344CB8AC3E}">
        <p14:creationId xmlns:p14="http://schemas.microsoft.com/office/powerpoint/2010/main" val="125608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E5E55-AB32-4D26-964C-8D4D8B6A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821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Specializace farmakologie (odvětví)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58D79-CD15-4168-BE95-A5ED0D27D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3338"/>
            <a:ext cx="10515600" cy="5420213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biochemická a molekulární farmakologie, která studuje účinky látek z hlediska jejich molekulárního působení,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klinická farmakologie studující působení a optimální využití léčiv u člověka,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experimentální farmakologie, která zkoumá působení léčiv na zvířatech, 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toxikologie zabývající se studiem vedlejších, nežádoucích a toxických účinků léčiv,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farmakogenetika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sledující genetické aspekty účinků léčiv, 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farmakoterapie, která je praktickou aplikací farmakologie. </a:t>
            </a:r>
          </a:p>
        </p:txBody>
      </p:sp>
    </p:spTree>
    <p:extLst>
      <p:ext uri="{BB962C8B-B14F-4D97-AF65-F5344CB8AC3E}">
        <p14:creationId xmlns:p14="http://schemas.microsoft.com/office/powerpoint/2010/main" val="3462902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2D172-85E0-4960-9694-3A43C2EDF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818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Biotransformace léčiv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19D4B3-4414-4073-B9E8-B52FABD3C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8748"/>
            <a:ext cx="10515600" cy="527412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má 2 hlavní fáze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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reakce I. fáze (oxidace, redukce, hydrolýza)</a:t>
            </a:r>
          </a:p>
          <a:p>
            <a:pPr lvl="1">
              <a:lnSpc>
                <a:spcPct val="115000"/>
              </a:lnSpc>
            </a:pPr>
            <a:r>
              <a:rPr lang="cs-CZ" sz="2800" dirty="0">
                <a:ea typeface="Calibri" panose="020F0502020204030204" pitchFamily="34" charset="0"/>
              </a:rPr>
              <a:t>v</a:t>
            </a:r>
            <a:r>
              <a:rPr lang="cs-CZ" sz="2800" dirty="0">
                <a:effectLst/>
                <a:ea typeface="Calibri" panose="020F0502020204030204" pitchFamily="34" charset="0"/>
              </a:rPr>
              <a:t>edou ke změně struktury léčiva, většinou za přítomnosti enzymů z rodiny cytochromů P450 (CYP450), </a:t>
            </a:r>
          </a:p>
          <a:p>
            <a:pPr lvl="1">
              <a:lnSpc>
                <a:spcPct val="115000"/>
              </a:lnSpc>
            </a:pPr>
            <a:r>
              <a:rPr lang="cs-CZ" sz="2800" dirty="0">
                <a:effectLst/>
                <a:ea typeface="Calibri" panose="020F0502020204030204" pitchFamily="34" charset="0"/>
              </a:rPr>
              <a:t>metabolity někdy zůstávají lipofilní, ale vždy mají menší molekulu než původní látka – degradace léčiva.</a:t>
            </a:r>
            <a:endParaRPr lang="cs-CZ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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reakce II. fáze (konjugace).</a:t>
            </a:r>
          </a:p>
          <a:p>
            <a:pPr lvl="1"/>
            <a:r>
              <a:rPr lang="cs-CZ" sz="2800" dirty="0">
                <a:effectLst/>
                <a:ea typeface="Calibri" panose="020F0502020204030204" pitchFamily="34" charset="0"/>
              </a:rPr>
              <a:t>molekuly léčiva se konjugují s endogenní látkou, aby byly polárnější = dobře rozpustné ve vodě = lehce se vyloučí močí</a:t>
            </a:r>
          </a:p>
          <a:p>
            <a:pPr lvl="1"/>
            <a:r>
              <a:rPr lang="cs-CZ" sz="2800" dirty="0"/>
              <a:t>konjugace s: kyselinou </a:t>
            </a:r>
            <a:r>
              <a:rPr lang="cs-CZ" sz="2800" dirty="0" err="1"/>
              <a:t>glukuronovou</a:t>
            </a:r>
            <a:r>
              <a:rPr lang="cs-CZ" sz="2800" dirty="0"/>
              <a:t>, kyselinou sírovou, glycinem, glutationem</a:t>
            </a:r>
          </a:p>
        </p:txBody>
      </p:sp>
    </p:spTree>
    <p:extLst>
      <p:ext uri="{BB962C8B-B14F-4D97-AF65-F5344CB8AC3E}">
        <p14:creationId xmlns:p14="http://schemas.microsoft.com/office/powerpoint/2010/main" val="224325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7F6E01-3D60-49BE-A0FB-7167E94C0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4204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Exkrece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DA8E2E-BB58-44B0-B714-C0BD18FC0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330"/>
            <a:ext cx="10515600" cy="51924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eliminační děj vedoucí k odstranění léčiva (metabolitů) z organismu</a:t>
            </a:r>
          </a:p>
          <a:p>
            <a:r>
              <a:rPr lang="cs-CZ" dirty="0"/>
              <a:t> ireverzibilní proces, kterým se organismus definitivně zbavuje léčiva</a:t>
            </a:r>
          </a:p>
          <a:p>
            <a:r>
              <a:rPr lang="cs-CZ" dirty="0"/>
              <a:t> probíhá hlavně v ledvinách, dále pak v plicích, střevě, slinných a potních žlázách</a:t>
            </a:r>
          </a:p>
          <a:p>
            <a:r>
              <a:rPr lang="cs-CZ" dirty="0"/>
              <a:t> schopnost organismu eliminovat léčiv charakterizuje kinetický parametr clearance (CL)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vyjadřuje, za jakou dobu se objem určité tekutiny očistí od sledované látky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174738-C5B2-48D6-A4F7-1B14880A1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772227" y="4308783"/>
            <a:ext cx="17248833" cy="79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278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5AFC1B-F397-4E44-8654-41B50464C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784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LEDVINY: </a:t>
            </a:r>
            <a:r>
              <a:rPr lang="cs-CZ" dirty="0" err="1"/>
              <a:t>Hepatocyt</a:t>
            </a:r>
            <a:r>
              <a:rPr lang="cs-CZ" dirty="0"/>
              <a:t> = krev = ledviny – glomerulární filtrace = moč</a:t>
            </a:r>
          </a:p>
          <a:p>
            <a:pPr marL="0" indent="0">
              <a:buNone/>
            </a:pPr>
            <a:r>
              <a:rPr lang="cs-CZ" u="sng" dirty="0"/>
              <a:t>Glomerulární filtra</a:t>
            </a:r>
            <a:r>
              <a:rPr lang="cs-CZ" dirty="0"/>
              <a:t>ce = pasivní děj, * primární moč, nedostávají se tam bílkoviny a na ně navázaná léčiva</a:t>
            </a:r>
          </a:p>
          <a:p>
            <a:pPr marL="0" indent="0">
              <a:buNone/>
            </a:pPr>
            <a:r>
              <a:rPr lang="cs-CZ" u="sng" dirty="0"/>
              <a:t>Tubulární reabsorpce </a:t>
            </a:r>
            <a:r>
              <a:rPr lang="cs-CZ" dirty="0"/>
              <a:t>= zpětné vstřebávání, pasivní děj, difúze zpět do cirkulace, vstřebávají se látky prostupující snadno membránou, po gradientu koncentrace</a:t>
            </a:r>
          </a:p>
          <a:p>
            <a:pPr marL="0" indent="0">
              <a:buNone/>
            </a:pPr>
            <a:r>
              <a:rPr lang="cs-CZ" u="sng" dirty="0"/>
              <a:t>Tubulární sekrece </a:t>
            </a:r>
            <a:r>
              <a:rPr lang="cs-CZ" dirty="0"/>
              <a:t>= aktivní děj, ve střední části tubulu, transportní mechanismus převádí jen samotnou látku, </a:t>
            </a:r>
            <a:r>
              <a:rPr lang="cs-CZ" dirty="0" err="1"/>
              <a:t>saturabilní</a:t>
            </a:r>
            <a:endParaRPr lang="cs-CZ" dirty="0"/>
          </a:p>
          <a:p>
            <a:pPr marL="0" indent="0">
              <a:buNone/>
            </a:pPr>
            <a:r>
              <a:rPr lang="cs-CZ" u="sng" dirty="0"/>
              <a:t>Tubulární aktivní reabsorpce</a:t>
            </a:r>
            <a:r>
              <a:rPr lang="cs-CZ" dirty="0"/>
              <a:t> = zpětný aktivní transport do krve, </a:t>
            </a:r>
            <a:r>
              <a:rPr lang="cs-CZ" dirty="0" err="1"/>
              <a:t>saturabilní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TRÁVICÍ TRAKT: nevstřebané části léčiva + metabolity, které přicházejí spolu se žlučí</a:t>
            </a:r>
          </a:p>
          <a:p>
            <a:pPr marL="0" indent="0">
              <a:buNone/>
            </a:pPr>
            <a:r>
              <a:rPr lang="cs-CZ" dirty="0"/>
              <a:t>PLÍCE: vylučování těkavých látek (př. anestetické plyny)</a:t>
            </a:r>
          </a:p>
          <a:p>
            <a:pPr marL="0" indent="0">
              <a:buNone/>
            </a:pPr>
            <a:r>
              <a:rPr lang="cs-CZ" dirty="0"/>
              <a:t>MATEŘSKÉ MLÉKO: může dojít k vylučování lipofilních a slabě zásaditých léčiv</a:t>
            </a:r>
          </a:p>
          <a:p>
            <a:pPr marL="0" indent="0">
              <a:buNone/>
            </a:pPr>
            <a:r>
              <a:rPr lang="cs-CZ" dirty="0"/>
              <a:t>POT a SLINY: zanedbatelný způsob vylučování léčiva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DC449355-2318-4B0B-8A43-A05FF571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Exkrece léčiv</a:t>
            </a:r>
          </a:p>
        </p:txBody>
      </p:sp>
    </p:spTree>
    <p:extLst>
      <p:ext uri="{BB962C8B-B14F-4D97-AF65-F5344CB8AC3E}">
        <p14:creationId xmlns:p14="http://schemas.microsoft.com/office/powerpoint/2010/main" val="1542181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B6B59-A99F-4FFE-A32D-9C170A8D2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Arial Black" panose="020B0A04020102020204" pitchFamily="34" charset="0"/>
              </a:rPr>
              <a:t>Základní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FEDA69-2D71-421F-B228-0FEB77C8A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Léčivá látka </a:t>
            </a:r>
            <a:r>
              <a:rPr lang="cs-CZ" dirty="0"/>
              <a:t>= účinná složka léčiva (přírodní neb syntetická)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Léčivý přípravek </a:t>
            </a:r>
            <a:r>
              <a:rPr lang="cs-CZ" dirty="0"/>
              <a:t>= účinné + pomocné složky v podobě lékové formy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Léčivo</a:t>
            </a:r>
            <a:r>
              <a:rPr lang="cs-CZ" dirty="0"/>
              <a:t> = léčivá látka, směs léčivých látek či léčivý přípravek určený pro podání lidem/zvířatům za účelem příznivého ovlivnění zdravotního stavu (= laicky někdy užíváno označení lék)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Lék</a:t>
            </a:r>
            <a:r>
              <a:rPr lang="cs-CZ" dirty="0"/>
              <a:t> = léčivo podané nemocnému správným způsobem</a:t>
            </a:r>
          </a:p>
        </p:txBody>
      </p:sp>
    </p:spTree>
    <p:extLst>
      <p:ext uri="{BB962C8B-B14F-4D97-AF65-F5344CB8AC3E}">
        <p14:creationId xmlns:p14="http://schemas.microsoft.com/office/powerpoint/2010/main" val="387354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5F3325-CC92-4CE5-83BC-02F5FC49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2175"/>
          </a:xfrm>
        </p:spPr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Názvy léčiv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3FC011-AC69-4534-A70E-33AFE8F97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7300"/>
            <a:ext cx="10515600" cy="5235575"/>
          </a:xfrm>
        </p:spPr>
        <p:txBody>
          <a:bodyPr>
            <a:normAutofit fontScale="925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Chemický název</a:t>
            </a:r>
            <a:r>
              <a:rPr lang="cs-CZ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1F497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název účinné složky po chemické stránce.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Generický název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léčiva je název odvozený od sloučeniny, která tvoří jeho základ a je společná všem hromadně vyráběným přípravkům s různými obchodními názvy. Léky se stejnou účinnou látkou jsou léky generické – generika. V češtině se generický název píše s malým počátečním písmenem.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Lékopisný název</a:t>
            </a:r>
            <a:r>
              <a:rPr lang="cs-CZ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podobný nebo stejný jako název generický, ovšem v latinském jazyce.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b="1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Obchodní název</a:t>
            </a:r>
            <a:r>
              <a:rPr lang="cs-CZ" dirty="0">
                <a:solidFill>
                  <a:srgbClr val="1F497D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chráněný název konkrétního výrobce. V češtině se píše s velkým počátečním písmenem.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691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F7290-99DF-4091-B874-6E0AE235A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 Black" panose="020B0A04020102020204" pitchFamily="34" charset="0"/>
              </a:rPr>
              <a:t>Farmakodynamika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793AA-3D07-439E-9E0B-C1E9BEA18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4721387"/>
          </a:xfrm>
        </p:spPr>
        <p:txBody>
          <a:bodyPr>
            <a:normAutofit lnSpcReduction="10000"/>
          </a:bodyPr>
          <a:lstStyle/>
          <a:p>
            <a:r>
              <a:rPr lang="cs-CZ" sz="3200" dirty="0">
                <a:effectLst/>
                <a:ea typeface="Calibri" panose="020F0502020204030204" pitchFamily="34" charset="0"/>
              </a:rPr>
              <a:t>studuje biochemické a fyziologické účinky léčiv včetně mechanizmů jejich působení na organizmus, a to v závislosti na dávce a cestě vstupu léčiva do organizmu.</a:t>
            </a:r>
          </a:p>
          <a:p>
            <a:r>
              <a:rPr lang="cs-CZ" sz="3200" dirty="0">
                <a:effectLst/>
                <a:ea typeface="Calibri" panose="020F0502020204030204" pitchFamily="34" charset="0"/>
              </a:rPr>
              <a:t>Cíl: určit terapeutické účinky léčiv a toxické důsledky jejich podávání.</a:t>
            </a:r>
          </a:p>
          <a:p>
            <a:r>
              <a:rPr lang="cs-CZ" sz="3200" dirty="0"/>
              <a:t>Úkol: výzkum mechanismů působení léčiv</a:t>
            </a:r>
          </a:p>
          <a:p>
            <a:pPr lvl="1"/>
            <a:r>
              <a:rPr lang="cs-CZ" sz="2800" dirty="0"/>
              <a:t>Identifikace a popis struktury molekulárního cíle</a:t>
            </a:r>
          </a:p>
          <a:p>
            <a:pPr lvl="1"/>
            <a:r>
              <a:rPr lang="cs-CZ" sz="2800" dirty="0"/>
              <a:t>Popis dějů, které probíhají po vazbě léčiva na cílovou strukturu (= na úrovni molekulární, buněčné, tkáňové a orgánové)</a:t>
            </a:r>
          </a:p>
          <a:p>
            <a:pPr lvl="1"/>
            <a:r>
              <a:rPr lang="cs-CZ" sz="2800" dirty="0"/>
              <a:t>Nástup, intenzita a trvání účinku léčiva jsou posuzovány ve vztahu k dávkování a cestě podání léčiva.</a:t>
            </a:r>
          </a:p>
        </p:txBody>
      </p:sp>
    </p:spTree>
    <p:extLst>
      <p:ext uri="{BB962C8B-B14F-4D97-AF65-F5344CB8AC3E}">
        <p14:creationId xmlns:p14="http://schemas.microsoft.com/office/powerpoint/2010/main" val="319501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A82B7-E915-42E7-83F7-4DB7366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483"/>
          </a:xfrm>
        </p:spPr>
        <p:txBody>
          <a:bodyPr/>
          <a:lstStyle/>
          <a:p>
            <a:pPr algn="ctr"/>
            <a:r>
              <a:rPr lang="cs-CZ" sz="4400" dirty="0">
                <a:latin typeface="Arial Black" panose="020B0A04020102020204" pitchFamily="34" charset="0"/>
              </a:rPr>
              <a:t>Nespecifický účinek 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C22EB8-9837-4906-8B1B-523C1A732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607"/>
            <a:ext cx="10515600" cy="5149267"/>
          </a:xfrm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cs-CZ" sz="3200" dirty="0">
                <a:effectLst/>
                <a:ea typeface="Calibri" panose="020F0502020204030204" pitchFamily="34" charset="0"/>
              </a:rPr>
              <a:t>vychází pouze z jejich obecných fyzikálně-chemických vlastností</a:t>
            </a:r>
          </a:p>
          <a:p>
            <a:pPr lvl="1">
              <a:buFontTx/>
              <a:buChar char="-"/>
            </a:pPr>
            <a:r>
              <a:rPr lang="cs-CZ" sz="3200" dirty="0"/>
              <a:t>nezáleží na struktuře a konfiguraci molekuly léčiva</a:t>
            </a:r>
          </a:p>
          <a:p>
            <a:pPr marL="457200" lvl="1" indent="0">
              <a:buNone/>
            </a:pPr>
            <a:r>
              <a:rPr lang="cs-CZ" sz="3200" dirty="0"/>
              <a:t>Příklady léčiv a mechanismu jejich účinku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Osmoticky aktivní látky = změna osmotického tlaku = přesun vody (př. osmotická diuretika – </a:t>
            </a:r>
            <a:r>
              <a:rPr lang="cs-CZ" sz="3200" dirty="0" err="1"/>
              <a:t>manitol</a:t>
            </a:r>
            <a:r>
              <a:rPr lang="cs-CZ" sz="3200" dirty="0"/>
              <a:t>; osmotická projímadla – </a:t>
            </a:r>
            <a:r>
              <a:rPr lang="cs-CZ" sz="3200" dirty="0" err="1"/>
              <a:t>laktulóza</a:t>
            </a:r>
            <a:r>
              <a:rPr lang="cs-CZ" sz="3200" dirty="0"/>
              <a:t>, MgSO</a:t>
            </a:r>
            <a:r>
              <a:rPr lang="cs-CZ" sz="3200" baseline="-25000" dirty="0"/>
              <a:t>4</a:t>
            </a:r>
            <a:r>
              <a:rPr lang="cs-CZ" sz="3200" dirty="0"/>
              <a:t>)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Léčiva ovlivňující pH (př. </a:t>
            </a:r>
            <a:r>
              <a:rPr lang="cs-CZ" sz="3200" dirty="0" err="1"/>
              <a:t>antacida</a:t>
            </a:r>
            <a:r>
              <a:rPr lang="cs-CZ" sz="3200" dirty="0"/>
              <a:t> – Al(OH)</a:t>
            </a:r>
            <a:r>
              <a:rPr lang="cs-CZ" sz="3200" baseline="-25000" dirty="0"/>
              <a:t>3</a:t>
            </a:r>
            <a:r>
              <a:rPr lang="cs-CZ" sz="3200" dirty="0"/>
              <a:t>,CaCO</a:t>
            </a:r>
            <a:r>
              <a:rPr lang="cs-CZ" sz="3200" baseline="-25000" dirty="0"/>
              <a:t>3</a:t>
            </a:r>
            <a:r>
              <a:rPr lang="cs-CZ" sz="3200" dirty="0"/>
              <a:t>,…)</a:t>
            </a:r>
          </a:p>
          <a:p>
            <a:pPr marL="971550" lvl="1" indent="-514350">
              <a:buAutoNum type="arabicParenR"/>
            </a:pPr>
            <a:r>
              <a:rPr lang="cs-CZ" sz="3200" dirty="0"/>
              <a:t>Léčiva s oxidačně-redukčními vlastnostmi (př. dezinfekční a antiseptické látky – KMnO</a:t>
            </a:r>
            <a:r>
              <a:rPr lang="cs-CZ" sz="3200" baseline="-25000" dirty="0"/>
              <a:t>4</a:t>
            </a:r>
            <a:r>
              <a:rPr lang="cs-CZ" sz="3200" dirty="0"/>
              <a:t>, H</a:t>
            </a:r>
            <a:r>
              <a:rPr lang="cs-CZ" sz="3200" baseline="-25000" dirty="0"/>
              <a:t>2</a:t>
            </a:r>
            <a:r>
              <a:rPr lang="cs-CZ" sz="3200" dirty="0"/>
              <a:t>O</a:t>
            </a:r>
            <a:r>
              <a:rPr lang="cs-CZ" sz="3200" baseline="-25000" dirty="0"/>
              <a:t>2</a:t>
            </a:r>
            <a:r>
              <a:rPr lang="cs-CZ" sz="3200" dirty="0"/>
              <a:t>, ..)  </a:t>
            </a:r>
          </a:p>
        </p:txBody>
      </p:sp>
    </p:spTree>
    <p:extLst>
      <p:ext uri="{BB962C8B-B14F-4D97-AF65-F5344CB8AC3E}">
        <p14:creationId xmlns:p14="http://schemas.microsoft.com/office/powerpoint/2010/main" val="3707144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680D1E-0D12-44F1-B246-AD5544FB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 startAt="4"/>
            </a:pPr>
            <a:r>
              <a:rPr lang="cs-CZ" sz="3200" dirty="0"/>
              <a:t>Látky působící jako </a:t>
            </a:r>
            <a:r>
              <a:rPr lang="cs-CZ" sz="3200" dirty="0" err="1"/>
              <a:t>adsorbencia</a:t>
            </a:r>
            <a:r>
              <a:rPr lang="cs-CZ" sz="3200" dirty="0"/>
              <a:t> – látky s velkým aktivním  povrchem, které jsou schopny vázat (= adsorbovat) jiné látky (př. aktivní uhlí)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cs-CZ" sz="3200" dirty="0"/>
              <a:t>Látky tvořící komplexní sloučeniny = </a:t>
            </a:r>
            <a:r>
              <a:rPr lang="cs-CZ" sz="3200" dirty="0" err="1"/>
              <a:t>chelatotvorná</a:t>
            </a:r>
            <a:r>
              <a:rPr lang="cs-CZ" sz="3200" dirty="0"/>
              <a:t> léčiva (např. látky vyvazující těžké kovy)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cs-CZ" sz="3200" dirty="0"/>
              <a:t>Látky ovlivňující povrchové napětí membrán buněk (surfaktanty, </a:t>
            </a:r>
            <a:r>
              <a:rPr lang="cs-CZ" sz="3200" dirty="0" err="1"/>
              <a:t>detergentia</a:t>
            </a:r>
            <a:r>
              <a:rPr lang="cs-CZ" sz="3200" dirty="0"/>
              <a:t> – desinfekce, antiseptika)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cs-CZ" sz="3200" dirty="0"/>
              <a:t>Látky srážející bílkoviny = </a:t>
            </a:r>
            <a:r>
              <a:rPr lang="cs-CZ" sz="3200" dirty="0" err="1"/>
              <a:t>adstringencia</a:t>
            </a:r>
            <a:r>
              <a:rPr lang="cs-CZ" sz="3200" dirty="0"/>
              <a:t> (př. </a:t>
            </a:r>
            <a:r>
              <a:rPr lang="cs-CZ" sz="3200" dirty="0" err="1"/>
              <a:t>MgO</a:t>
            </a:r>
            <a:r>
              <a:rPr lang="cs-CZ" sz="3200" dirty="0"/>
              <a:t>, AgNO</a:t>
            </a:r>
            <a:r>
              <a:rPr lang="cs-CZ" sz="3200" baseline="-25000" dirty="0"/>
              <a:t>3</a:t>
            </a:r>
            <a:r>
              <a:rPr lang="cs-CZ" sz="3200" dirty="0"/>
              <a:t>)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5080D16C-4419-4D38-AD2F-AB28AE4F0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cs-CZ" sz="4400" dirty="0">
                <a:latin typeface="Arial Black" panose="020B0A04020102020204" pitchFamily="34" charset="0"/>
              </a:rPr>
              <a:t>Nespecifický účinek </a:t>
            </a:r>
            <a:endParaRPr lang="cs-CZ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710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3356</Words>
  <Application>Microsoft Office PowerPoint</Application>
  <PresentationFormat>Širokoúhlá obrazovka</PresentationFormat>
  <Paragraphs>313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9" baseType="lpstr">
      <vt:lpstr>Arial</vt:lpstr>
      <vt:lpstr>Arial Black</vt:lpstr>
      <vt:lpstr>Calibri</vt:lpstr>
      <vt:lpstr>Calibri Light</vt:lpstr>
      <vt:lpstr>Symbol</vt:lpstr>
      <vt:lpstr>Wingdings</vt:lpstr>
      <vt:lpstr>Motiv Office</vt:lpstr>
      <vt:lpstr>Farmakologie</vt:lpstr>
      <vt:lpstr>Farmakologie</vt:lpstr>
      <vt:lpstr>Farmakologie</vt:lpstr>
      <vt:lpstr>Specializace farmakologie (odvětví)</vt:lpstr>
      <vt:lpstr>Základní definice</vt:lpstr>
      <vt:lpstr>Názvy léčiv</vt:lpstr>
      <vt:lpstr>Farmakodynamika</vt:lpstr>
      <vt:lpstr>Nespecifický účinek </vt:lpstr>
      <vt:lpstr>Nespecifický účinek </vt:lpstr>
      <vt:lpstr>Specifický účinek</vt:lpstr>
      <vt:lpstr>Receptorový mechanismus</vt:lpstr>
      <vt:lpstr>Receptory na povrchu buňky</vt:lpstr>
      <vt:lpstr>Ligandy</vt:lpstr>
      <vt:lpstr>Interakce Receptor - Ligand</vt:lpstr>
      <vt:lpstr>Charakteristiky ligandu (léčiva): </vt:lpstr>
      <vt:lpstr>Regulace funkce receptorů</vt:lpstr>
      <vt:lpstr>Hodnocení účinku léčiv na organismus</vt:lpstr>
      <vt:lpstr>Faktory ovlivňující účinky léčiv</vt:lpstr>
      <vt:lpstr>Faktory ovlivňující účinky léčiv</vt:lpstr>
      <vt:lpstr>Prezentace aplikace PowerPoint</vt:lpstr>
      <vt:lpstr>Faktory ovlivňující účinky léčiv</vt:lpstr>
      <vt:lpstr>Experimentální parametry účinnosti dávky</vt:lpstr>
      <vt:lpstr>Prezentace aplikace PowerPoint</vt:lpstr>
      <vt:lpstr>Další cílové struktury pro specifické působení léčiv</vt:lpstr>
      <vt:lpstr>Farmakokinetika</vt:lpstr>
      <vt:lpstr>Aplikace léčiv</vt:lpstr>
      <vt:lpstr>Enterální podání</vt:lpstr>
      <vt:lpstr>Parenterální podání</vt:lpstr>
      <vt:lpstr>Absorpce léčiv</vt:lpstr>
      <vt:lpstr>Ovlivnění rychlosti absorpce</vt:lpstr>
      <vt:lpstr>Transport</vt:lpstr>
      <vt:lpstr>Transport</vt:lpstr>
      <vt:lpstr>Transport</vt:lpstr>
      <vt:lpstr>Transport</vt:lpstr>
      <vt:lpstr>Způsoby transportu</vt:lpstr>
      <vt:lpstr>Způsoby transportu</vt:lpstr>
      <vt:lpstr>Distribuce léčiv</vt:lpstr>
      <vt:lpstr>Distribuce léčiv</vt:lpstr>
      <vt:lpstr>Biotransformace léčiv</vt:lpstr>
      <vt:lpstr>Biotransformace léčiv</vt:lpstr>
      <vt:lpstr>Exkrece léčiv</vt:lpstr>
      <vt:lpstr>Exkrece léčiv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Farmakologie</dc:title>
  <dc:creator>Lucie Vávrová</dc:creator>
  <cp:lastModifiedBy>Lucie Vávrová</cp:lastModifiedBy>
  <cp:revision>102</cp:revision>
  <dcterms:created xsi:type="dcterms:W3CDTF">2021-10-05T21:27:01Z</dcterms:created>
  <dcterms:modified xsi:type="dcterms:W3CDTF">2021-10-07T21:36:49Z</dcterms:modified>
</cp:coreProperties>
</file>