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65" r:id="rId7"/>
    <p:sldId id="259" r:id="rId8"/>
    <p:sldId id="260" r:id="rId9"/>
    <p:sldId id="262" r:id="rId10"/>
    <p:sldId id="261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82" r:id="rId20"/>
    <p:sldId id="283" r:id="rId21"/>
    <p:sldId id="280" r:id="rId22"/>
    <p:sldId id="281" r:id="rId23"/>
    <p:sldId id="279" r:id="rId24"/>
    <p:sldId id="285" r:id="rId25"/>
    <p:sldId id="278" r:id="rId26"/>
    <p:sldId id="286" r:id="rId27"/>
    <p:sldId id="275" r:id="rId28"/>
    <p:sldId id="276" r:id="rId29"/>
    <p:sldId id="277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62" y="8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904862-C2BD-4B79-8A5D-E94ED92B79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C832D50-44AB-4E5B-9AF4-19BDD88E8B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39C01E0-95E6-411F-8382-3A0E35370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B0F7-B45B-4FFC-B306-6C7550B82537}" type="datetimeFigureOut">
              <a:rPr lang="cs-CZ" smtClean="0"/>
              <a:t>09.12.2021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21E4759-53BD-4038-8034-5F8A1F3D8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69A8ACB-C8B9-4778-A440-B87D3CD5F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CFBBA-C1AC-4F21-974B-E38F9617C0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912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E8E316-21D0-4CBF-9D05-C272DEB88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411DE28-02BC-46F1-9016-EA324218EA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6C192F1-AB6B-4898-86BE-E8E22643E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B0F7-B45B-4FFC-B306-6C7550B82537}" type="datetimeFigureOut">
              <a:rPr lang="cs-CZ" smtClean="0"/>
              <a:t>09.12.2021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2DB67F-1D64-4104-B3A1-24DB4D65B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C0C7E33-391A-4B41-9485-487D527B6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CFBBA-C1AC-4F21-974B-E38F9617C0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1294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1A70EB7-9445-4BBE-AB3D-B828D0A679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09DE75E-8840-4B24-A233-895F1453EC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79E7232-C4C6-423A-9ED8-A71C43C61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B0F7-B45B-4FFC-B306-6C7550B82537}" type="datetimeFigureOut">
              <a:rPr lang="cs-CZ" smtClean="0"/>
              <a:t>09.12.2021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A23DAA-EF40-4FD4-9CB8-A7B5A484B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5BA9AB-9049-4C8A-A293-1617FD43A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CFBBA-C1AC-4F21-974B-E38F9617C0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965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5C6588-A16B-4746-95AF-FD4CAA794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DBAA49-3786-40F0-B0CC-A2B0C4CE2E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5E23E68-5A91-409B-8884-24F5DA1F3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B0F7-B45B-4FFC-B306-6C7550B82537}" type="datetimeFigureOut">
              <a:rPr lang="cs-CZ" smtClean="0"/>
              <a:t>09.12.2021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AAB4DF-5DB6-4086-A467-CC884C185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F07589-2C07-4C99-8FB8-CCCFD8A7E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CFBBA-C1AC-4F21-974B-E38F9617C0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89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CFA075-4F82-40AE-9980-CAA0BC384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A917AB1-7194-4EE9-BC54-82DB04AB03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60699B-A06A-4B7B-8F4B-FD6FB5DBD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B0F7-B45B-4FFC-B306-6C7550B82537}" type="datetimeFigureOut">
              <a:rPr lang="cs-CZ" smtClean="0"/>
              <a:t>09.12.2021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356AAD0-1974-4289-991C-33DA675FB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D6ACDF5-F41F-4154-A611-D0DC50C90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CFBBA-C1AC-4F21-974B-E38F9617C0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1600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7E76DA-745D-4E2C-AE86-83DE0661B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C62D05-21D6-4645-861A-EEC7368C4F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8854BB4-D6AF-493C-9C5D-FFA36258B3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26B31DA-BB3F-4EA0-827F-C5380B8A0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B0F7-B45B-4FFC-B306-6C7550B82537}" type="datetimeFigureOut">
              <a:rPr lang="cs-CZ" smtClean="0"/>
              <a:t>09.12.2021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3611CD2-0CB6-457B-8352-66847C67B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CA51532-6A61-4A65-9D3A-227D3E780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CFBBA-C1AC-4F21-974B-E38F9617C0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6008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E77A9B-89A4-44BF-B379-214E8043F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0ADEF64-9CF2-4FB2-AA6C-B2C9062BD8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0CB6CFB-7194-4535-AF78-D8F079ED46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2FB121B-E459-4F01-85AD-BB5EE7A1F2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739561B-EE7D-4EB3-88A5-A020D58CD3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8C5AF9D-6366-41EB-B5B7-0ED0EC6BB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B0F7-B45B-4FFC-B306-6C7550B82537}" type="datetimeFigureOut">
              <a:rPr lang="cs-CZ" smtClean="0"/>
              <a:t>09.12.2021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81149B4-948B-4E4F-B474-D76672D6F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30AF024-0E4A-4BF8-855F-F36D0768E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CFBBA-C1AC-4F21-974B-E38F9617C0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9517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D412C7-3015-4B08-B7A7-07D0DED0C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440CCF1-9ECB-489E-B591-E9DBDB7BE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B0F7-B45B-4FFC-B306-6C7550B82537}" type="datetimeFigureOut">
              <a:rPr lang="cs-CZ" smtClean="0"/>
              <a:t>09.12.2021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15A97AB-041F-4409-91C2-95FED70EB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2BD64EB-02CE-4E7E-A926-67346B785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CFBBA-C1AC-4F21-974B-E38F9617C0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323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BDE35CB-7C38-461F-A35C-3298B6E5F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B0F7-B45B-4FFC-B306-6C7550B82537}" type="datetimeFigureOut">
              <a:rPr lang="cs-CZ" smtClean="0"/>
              <a:t>09.12.2021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D709F0B-BE57-417E-B8EA-B470F32D4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44BBE5A-C217-430D-B9CD-0CCE6F75C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CFBBA-C1AC-4F21-974B-E38F9617C0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125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F3611F-F9A6-4FB9-92AC-9A3E29259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66F21B-992F-4414-A2EB-02CBC95EDB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39AA858-22FE-47A0-A14E-2B3D31B450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5A207DC-A528-4F59-80EF-238266180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B0F7-B45B-4FFC-B306-6C7550B82537}" type="datetimeFigureOut">
              <a:rPr lang="cs-CZ" smtClean="0"/>
              <a:t>09.12.2021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D81D3B0-FFD7-4826-9456-4276B686A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01A4BF4-FD45-42E5-83E9-BFD80AE42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CFBBA-C1AC-4F21-974B-E38F9617C0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4774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318927-924F-44A1-8F55-420E6AFA1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95D9036-EBF4-4310-8C63-B212641C2C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A3D2F45-4FB2-4E51-92D6-8A38154602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7257353-D8FF-42C6-852A-A6E3A314F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B0F7-B45B-4FFC-B306-6C7550B82537}" type="datetimeFigureOut">
              <a:rPr lang="cs-CZ" smtClean="0"/>
              <a:t>09.12.2021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926E1A6-C63F-4C3E-B8CA-C44C5AAE2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FB4F646-13A3-48DC-A7FC-A16678DBB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CFBBA-C1AC-4F21-974B-E38F9617C0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4590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B2B1AD1-DCCE-43E5-9009-3503C8412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FF556A8-1A37-4065-BE7E-E3BB64BB8A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F887B4-0A3B-466E-80DB-DF9DB6D2D1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FB0F7-B45B-4FFC-B306-6C7550B82537}" type="datetimeFigureOut">
              <a:rPr lang="cs-CZ" smtClean="0"/>
              <a:t>09.12.2021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EF3C38B-CB1B-48CA-A9D7-1DA0DC18A2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854DE6-40AA-4DAC-ACF8-8E9055D2B3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CFBBA-C1AC-4F21-974B-E38F9617C0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5428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A39CCB-D5B9-4C07-BDF8-EE87E2D6C4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latin typeface="Arial Black" panose="020B0A04020102020204" pitchFamily="34" charset="0"/>
              </a:rPr>
              <a:t>Toxikologie</a:t>
            </a:r>
          </a:p>
        </p:txBody>
      </p:sp>
    </p:spTree>
    <p:extLst>
      <p:ext uri="{BB962C8B-B14F-4D97-AF65-F5344CB8AC3E}">
        <p14:creationId xmlns:p14="http://schemas.microsoft.com/office/powerpoint/2010/main" val="24662577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543A32-0375-4A6C-B9CE-4FBE61FC0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 Black" panose="020B0A04020102020204" pitchFamily="34" charset="0"/>
              </a:rPr>
              <a:t>Disciplíny obecné toxikologie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A598B7-1F0A-4B2A-A130-4BCE81A4A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cs-CZ" sz="3200" dirty="0" err="1"/>
              <a:t>Toxikokinetika</a:t>
            </a:r>
            <a:r>
              <a:rPr lang="cs-CZ" sz="3200" dirty="0"/>
              <a:t> = osud jedu v organismu</a:t>
            </a:r>
          </a:p>
          <a:p>
            <a:pPr lvl="1" algn="just">
              <a:lnSpc>
                <a:spcPct val="150000"/>
              </a:lnSpc>
            </a:pPr>
            <a:r>
              <a:rPr lang="cs-CZ" sz="2800" dirty="0"/>
              <a:t>Přijetí - absorpce – transport – distribuce – biotransformace - exkrece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cs-CZ" sz="3200" dirty="0" err="1"/>
              <a:t>Toxikodynamika</a:t>
            </a:r>
            <a:r>
              <a:rPr lang="cs-CZ" sz="3200" dirty="0"/>
              <a:t> = mechanismus působení jedu na organismus</a:t>
            </a:r>
          </a:p>
          <a:p>
            <a:pPr lvl="1" algn="just">
              <a:lnSpc>
                <a:spcPct val="150000"/>
              </a:lnSpc>
            </a:pPr>
            <a:r>
              <a:rPr lang="cs-CZ" sz="2800" dirty="0"/>
              <a:t>Specifický vs. nespecifický účinek</a:t>
            </a:r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3164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10CEDD-CCDE-42F0-A45D-D46A8CB4F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 Black" panose="020B0A04020102020204" pitchFamily="34" charset="0"/>
              </a:rPr>
              <a:t>Klasifikace toxikologických sloučenin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ABACA9-2A50-4613-A9F7-4DD0B7EB7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8413"/>
            <a:ext cx="10885714" cy="4168549"/>
          </a:xfrm>
        </p:spPr>
        <p:txBody>
          <a:bodyPr>
            <a:normAutofit/>
          </a:bodyPr>
          <a:lstStyle/>
          <a:p>
            <a:pPr marL="514350" indent="-514350" algn="just">
              <a:lnSpc>
                <a:spcPct val="150000"/>
              </a:lnSpc>
              <a:buFont typeface="+mj-lt"/>
              <a:buAutoNum type="alphaUcPeriod"/>
            </a:pPr>
            <a:r>
              <a:rPr lang="cs-CZ" sz="3200" dirty="0"/>
              <a:t>Podle cílového orgánu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lphaUcPeriod"/>
            </a:pPr>
            <a:r>
              <a:rPr lang="cs-CZ" sz="3200" dirty="0"/>
              <a:t>Podle způsobu účinku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lphaUcPeriod"/>
            </a:pPr>
            <a:r>
              <a:rPr lang="cs-CZ" sz="3200" dirty="0"/>
              <a:t>Podle způsobu použití či běžného místa výskytu (např. mykotoxiny, pesticidy, …)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lphaUcPeriod"/>
            </a:pPr>
            <a:r>
              <a:rPr lang="cs-CZ" sz="3200" dirty="0"/>
              <a:t>Podle chemické struktury (např. organofosfáty, kyseliny, …)</a:t>
            </a:r>
          </a:p>
        </p:txBody>
      </p:sp>
    </p:spTree>
    <p:extLst>
      <p:ext uri="{BB962C8B-B14F-4D97-AF65-F5344CB8AC3E}">
        <p14:creationId xmlns:p14="http://schemas.microsoft.com/office/powerpoint/2010/main" val="15610648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4C08AE-9B44-4D7B-A44B-3A31DD09B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8117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latin typeface="Arial Black" panose="020B0A04020102020204" pitchFamily="34" charset="0"/>
              </a:rPr>
              <a:t>Ad a) Podle cílového orgánu</a:t>
            </a:r>
            <a:br>
              <a:rPr lang="cs-CZ" dirty="0">
                <a:latin typeface="Arial Black" panose="020B0A04020102020204" pitchFamily="34" charset="0"/>
              </a:rPr>
            </a:br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cs-CZ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Hematotoxicita</a:t>
            </a:r>
            <a:endParaRPr lang="cs-CZ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3C6814-C24E-498F-9F49-DA39371EF1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9185"/>
            <a:ext cx="10515600" cy="503963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3600" dirty="0"/>
              <a:t>a) látky vázající se na </a:t>
            </a:r>
            <a:r>
              <a:rPr lang="cs-CZ" sz="3600" dirty="0" err="1"/>
              <a:t>Hb</a:t>
            </a:r>
            <a:r>
              <a:rPr lang="cs-CZ" sz="3600" dirty="0"/>
              <a:t> a tím blokující přenos kyslíku</a:t>
            </a:r>
            <a:endParaRPr lang="cs-CZ" sz="3200" dirty="0"/>
          </a:p>
          <a:p>
            <a:r>
              <a:rPr lang="cs-CZ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cs-CZ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arbonylhemoglobin</a:t>
            </a:r>
            <a:r>
              <a:rPr lang="cs-CZ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cs-CZ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COHb</a:t>
            </a:r>
            <a:r>
              <a:rPr lang="cs-CZ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– reverzibilní vazba, terapie: podávání kyslíku, hyperbarická oxygenoterapie</a:t>
            </a:r>
          </a:p>
          <a:p>
            <a:r>
              <a:rPr lang="cs-CZ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Methemoglobin (</a:t>
            </a:r>
            <a:r>
              <a:rPr lang="cs-CZ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MetHb</a:t>
            </a:r>
            <a:r>
              <a:rPr lang="cs-CZ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– způsobeno látkami oxidujícími </a:t>
            </a:r>
            <a:r>
              <a:rPr lang="cs-CZ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Fe</a:t>
            </a:r>
            <a:r>
              <a:rPr lang="cs-CZ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2+ na 3+ (dusitany, anilinová barviva, sulfonamidy); terapie: methylenová modř</a:t>
            </a:r>
          </a:p>
          <a:p>
            <a:r>
              <a:rPr lang="cs-CZ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cs-CZ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yanhemoglobin</a:t>
            </a:r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HbCN</a:t>
            </a:r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– způsobeno kyanidy a kyanovodíkem, které působí i na cytochromy dýchacího řetězce; </a:t>
            </a:r>
            <a:r>
              <a:rPr lang="cs-CZ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zásatava</a:t>
            </a:r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tkáňového dýchání, rychlé úmrtí; </a:t>
            </a:r>
            <a:r>
              <a:rPr lang="cs-CZ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antidotum</a:t>
            </a:r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Cyanokit</a:t>
            </a:r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cs-CZ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hydroxokobalamin</a:t>
            </a:r>
            <a:endParaRPr lang="cs-CZ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Sulfhemoglobin</a:t>
            </a:r>
            <a:r>
              <a:rPr lang="cs-CZ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SulfHb</a:t>
            </a:r>
            <a:r>
              <a:rPr lang="cs-CZ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– způsobeno sulfanem; terapie: 100% kyslík inhalačně</a:t>
            </a:r>
            <a:endParaRPr lang="cs-CZ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69836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DA266B-9C6A-4B91-9208-3D9E2C1B63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9814"/>
            <a:ext cx="10515600" cy="4397149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lphaLcParenR" startAt="2"/>
            </a:pPr>
            <a:r>
              <a:rPr lang="cs-CZ" sz="3200" dirty="0"/>
              <a:t>předávkování </a:t>
            </a:r>
            <a:r>
              <a:rPr lang="cs-CZ" sz="3200" dirty="0" err="1"/>
              <a:t>warfarinem</a:t>
            </a:r>
            <a:r>
              <a:rPr lang="cs-CZ" sz="3200" dirty="0"/>
              <a:t>, kdy dojde k inhibici tvorby faktorů srážlivost; terapie: podání vitaminu K </a:t>
            </a:r>
          </a:p>
          <a:p>
            <a:pPr marL="514350" indent="-514350" algn="just">
              <a:buFont typeface="+mj-lt"/>
              <a:buAutoNum type="alphaLcParenR" startAt="2"/>
            </a:pPr>
            <a:r>
              <a:rPr lang="cs-CZ" sz="3200" dirty="0"/>
              <a:t>léky potlačující funkci kostní dřeně: např. </a:t>
            </a:r>
            <a:r>
              <a:rPr lang="cs-CZ" sz="3200" dirty="0" err="1"/>
              <a:t>methyldopa</a:t>
            </a:r>
            <a:r>
              <a:rPr lang="cs-CZ" sz="3200" dirty="0"/>
              <a:t>, </a:t>
            </a:r>
            <a:r>
              <a:rPr lang="cs-CZ" sz="3200" dirty="0" err="1"/>
              <a:t>allopurinol</a:t>
            </a:r>
            <a:endParaRPr lang="cs-CZ" sz="32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A6CFED46-C59F-4893-A96D-1220ECD14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35074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latin typeface="Arial Black" panose="020B0A04020102020204" pitchFamily="34" charset="0"/>
              </a:rPr>
              <a:t>Ad a) Podle cílového orgánu</a:t>
            </a:r>
            <a:br>
              <a:rPr lang="cs-CZ" dirty="0">
                <a:latin typeface="Arial Black" panose="020B0A04020102020204" pitchFamily="34" charset="0"/>
              </a:rPr>
            </a:br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cs-CZ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Hematotoxicita</a:t>
            </a:r>
            <a:r>
              <a:rPr lang="cs-CZ" dirty="0">
                <a:latin typeface="Arial Black" panose="020B0A040201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096744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A64EAA-CDF3-4A93-9A31-35B6FA58D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 Black" panose="020B0A04020102020204" pitchFamily="34" charset="0"/>
              </a:rPr>
              <a:t>Ad a) Podle cílového orgánu</a:t>
            </a:r>
            <a:br>
              <a:rPr lang="cs-CZ" dirty="0">
                <a:latin typeface="Arial Black" panose="020B0A04020102020204" pitchFamily="34" charset="0"/>
              </a:rPr>
            </a:br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cs-CZ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Hepatotoxicita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7B2A7B-BB35-4004-B212-6503CE81F5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187" y="1690688"/>
            <a:ext cx="11299370" cy="4938711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sz="4600" b="1" dirty="0"/>
              <a:t>Ethanol</a:t>
            </a:r>
          </a:p>
          <a:p>
            <a:pPr algn="just"/>
            <a:r>
              <a:rPr lang="cs-CZ" sz="3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</a:t>
            </a:r>
            <a:r>
              <a:rPr lang="cs-CZ" sz="3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ychlost intoxikace závisí na obsahu žaludku, rychlosti požití alkoholu, složení potravy, rychlosti vyprazdňování GIT</a:t>
            </a:r>
          </a:p>
          <a:p>
            <a:pPr algn="just"/>
            <a:r>
              <a:rPr lang="cs-CZ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</a:t>
            </a:r>
            <a:r>
              <a:rPr lang="cs-CZ" sz="3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90% je etanol z organismu vylučován metabolickými procesy, jen z 10% pak dechem, potem či močí</a:t>
            </a:r>
          </a:p>
          <a:p>
            <a:pPr algn="just"/>
            <a:r>
              <a:rPr lang="cs-CZ" sz="3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metabolická eliminace je závislá na účinnosti jaterního enzymu </a:t>
            </a:r>
            <a:r>
              <a:rPr lang="cs-CZ" sz="3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alkoholdehydrogenázy</a:t>
            </a:r>
            <a:r>
              <a:rPr lang="cs-CZ" sz="3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(etanol oxidován na </a:t>
            </a:r>
            <a:r>
              <a:rPr lang="cs-CZ" sz="3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etanal</a:t>
            </a:r>
            <a:r>
              <a:rPr lang="cs-CZ" sz="3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– konečnými produkty jsou oxid uhličitý a voda</a:t>
            </a:r>
          </a:p>
          <a:p>
            <a:pPr algn="just"/>
            <a:r>
              <a:rPr lang="cs-CZ" sz="3800" dirty="0">
                <a:latin typeface="Arial" panose="020B0604020202020204" pitchFamily="34" charset="0"/>
                <a:cs typeface="Arial" panose="020B0604020202020204" pitchFamily="34" charset="0"/>
              </a:rPr>
              <a:t>chronické požívání alkoholu může vést k steatóze až cirhóze jater (bývá zvýšená GMT a podíl </a:t>
            </a:r>
            <a:r>
              <a:rPr lang="cs-CZ" sz="3800" dirty="0" err="1">
                <a:latin typeface="Arial" panose="020B0604020202020204" pitchFamily="34" charset="0"/>
                <a:cs typeface="Arial" panose="020B0604020202020204" pitchFamily="34" charset="0"/>
              </a:rPr>
              <a:t>bezsacharidového</a:t>
            </a:r>
            <a:r>
              <a:rPr lang="cs-CZ" sz="3800" dirty="0">
                <a:latin typeface="Arial" panose="020B0604020202020204" pitchFamily="34" charset="0"/>
                <a:cs typeface="Arial" panose="020B0604020202020204" pitchFamily="34" charset="0"/>
              </a:rPr>
              <a:t> transferinu (CDT), který slouží k monitorování dlouhodobého zneužívání alkoholu</a:t>
            </a:r>
          </a:p>
          <a:p>
            <a:pPr algn="just"/>
            <a:r>
              <a:rPr lang="cs-CZ" sz="3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</a:t>
            </a:r>
            <a:r>
              <a:rPr lang="cs-CZ" sz="3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ři velkém množství požitého etanolu, etanol působí na CNS, vyvolává metabolickou acidózu, hypoglykémii, </a:t>
            </a:r>
            <a:r>
              <a:rPr lang="cs-CZ" sz="3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hyperurikémii</a:t>
            </a:r>
            <a:r>
              <a:rPr lang="cs-CZ" sz="3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vzestup ALT a výrazný nárůst osmolality (LD: 5-8g/kg hmotnosti)</a:t>
            </a:r>
          </a:p>
        </p:txBody>
      </p:sp>
    </p:spTree>
    <p:extLst>
      <p:ext uri="{BB962C8B-B14F-4D97-AF65-F5344CB8AC3E}">
        <p14:creationId xmlns:p14="http://schemas.microsoft.com/office/powerpoint/2010/main" val="22936836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EC575B-F955-4804-974D-AE93F8188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Ad a) Podle cílového orgánu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cs-CZ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Nefrotoxicita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E7744E-D732-48CE-8D6A-3E7B709123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Kovy Cd, </a:t>
            </a:r>
            <a:r>
              <a:rPr 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Hg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Pb</a:t>
            </a:r>
            <a:b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poškození buněk tubulu ledvin – tubulární nekróza</a:t>
            </a: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Aminoglykosidy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Cisplatina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641483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6E9097-85A5-4223-BCE0-9124C28DA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Ad a) Podle cílového orgánu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cs-CZ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Neurotoxicita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C773C2-A9DB-46F8-9ADD-32CB07F15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sz="3200" dirty="0"/>
              <a:t>Organofosfáty</a:t>
            </a:r>
            <a:br>
              <a:rPr lang="cs-CZ" sz="3200" dirty="0"/>
            </a:br>
            <a:r>
              <a:rPr lang="cs-CZ" sz="3200" dirty="0"/>
              <a:t>- inhibice působení </a:t>
            </a:r>
            <a:r>
              <a:rPr lang="cs-CZ" sz="3200" dirty="0" err="1"/>
              <a:t>acetylcholinesterázy</a:t>
            </a:r>
            <a:r>
              <a:rPr lang="cs-CZ" sz="3200" dirty="0"/>
              <a:t>, porušení vedení nervového vzruchu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dirty="0" err="1"/>
              <a:t>parathion</a:t>
            </a:r>
            <a:r>
              <a:rPr lang="cs-CZ" sz="3200" dirty="0"/>
              <a:t>, </a:t>
            </a:r>
            <a:r>
              <a:rPr lang="cs-CZ" sz="3200" dirty="0" err="1"/>
              <a:t>methylthion</a:t>
            </a:r>
            <a:r>
              <a:rPr lang="cs-CZ" sz="3200" dirty="0"/>
              <a:t>, bojové plyny: sarin, tabun)</a:t>
            </a:r>
            <a:br>
              <a:rPr lang="cs-CZ" sz="3200" dirty="0"/>
            </a:br>
            <a:r>
              <a:rPr lang="cs-CZ" sz="3200" dirty="0"/>
              <a:t>- terapie: atropin + oximové sloučeniny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3200" dirty="0"/>
              <a:t>Botulin</a:t>
            </a:r>
            <a:br>
              <a:rPr lang="cs-CZ" sz="3200" dirty="0"/>
            </a:br>
            <a:r>
              <a:rPr lang="cs-CZ" sz="3200" dirty="0"/>
              <a:t>- inhibice uvolnění acetylcholinu (</a:t>
            </a:r>
            <a:r>
              <a:rPr lang="cs-CZ" sz="3200" dirty="0" err="1"/>
              <a:t>neurotransmitér</a:t>
            </a:r>
            <a:r>
              <a:rPr lang="cs-CZ" sz="3200" dirty="0"/>
              <a:t>)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3200" dirty="0" err="1"/>
              <a:t>Tetradotoxin</a:t>
            </a:r>
            <a:br>
              <a:rPr lang="cs-CZ" sz="3200" dirty="0"/>
            </a:br>
            <a:r>
              <a:rPr lang="cs-CZ" sz="3200" dirty="0"/>
              <a:t>- inhibice Na+ kanálů</a:t>
            </a:r>
          </a:p>
        </p:txBody>
      </p:sp>
    </p:spTree>
    <p:extLst>
      <p:ext uri="{BB962C8B-B14F-4D97-AF65-F5344CB8AC3E}">
        <p14:creationId xmlns:p14="http://schemas.microsoft.com/office/powerpoint/2010/main" val="13433478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981734-EBF2-4106-A274-4028AD300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61068"/>
            <a:ext cx="10515600" cy="1325563"/>
          </a:xfrm>
        </p:spPr>
        <p:txBody>
          <a:bodyPr/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Ad a) Podle cílového orgánu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cs-CZ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Pulmonotoxicita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ACE022-C781-4909-89DD-D2A9E55F30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6871" y="2609396"/>
            <a:ext cx="6738257" cy="224018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Azbest, hliníkový prach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Amoniak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Chlór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Kouření </a:t>
            </a:r>
          </a:p>
        </p:txBody>
      </p:sp>
    </p:spTree>
    <p:extLst>
      <p:ext uri="{BB962C8B-B14F-4D97-AF65-F5344CB8AC3E}">
        <p14:creationId xmlns:p14="http://schemas.microsoft.com/office/powerpoint/2010/main" val="39081139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C54AD1-DF6E-4EEC-88D8-B6F8801B5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Ad a) Podle cílového orgánu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cs-CZ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Imunotoxicita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46391E-55FA-4797-8B35-B3788A05E6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92085"/>
            <a:ext cx="10515600" cy="390252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Látky vyvolávající alergickou reakci</a:t>
            </a:r>
          </a:p>
          <a:p>
            <a:pPr algn="just"/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okamžitá reakce (atopie; př. včelí bodnutí)</a:t>
            </a:r>
          </a:p>
          <a:p>
            <a:pPr algn="just"/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tvorba nových antigenů</a:t>
            </a:r>
          </a:p>
          <a:p>
            <a:pPr algn="just"/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hromadění komplexů antigen-protilátka v tkáních</a:t>
            </a:r>
          </a:p>
          <a:p>
            <a:pPr algn="just"/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aktivace makrofágů aktivovanými T-lymfocyty (kontaktní alergická dermatitida – opakované vystavení dané látce)</a:t>
            </a:r>
          </a:p>
        </p:txBody>
      </p:sp>
    </p:spTree>
    <p:extLst>
      <p:ext uri="{BB962C8B-B14F-4D97-AF65-F5344CB8AC3E}">
        <p14:creationId xmlns:p14="http://schemas.microsoft.com/office/powerpoint/2010/main" val="22608397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079340-A3FF-404D-B1AA-1D7618A59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 Black" panose="020B0A04020102020204" pitchFamily="34" charset="0"/>
              </a:rPr>
              <a:t>Ad b) </a:t>
            </a:r>
            <a:r>
              <a:rPr lang="cs-CZ" sz="4400" dirty="0">
                <a:latin typeface="Arial Black" panose="020B0A04020102020204" pitchFamily="34" charset="0"/>
              </a:rPr>
              <a:t>Podle způsobu účinku</a:t>
            </a:r>
            <a:endParaRPr lang="cs-CZ" dirty="0">
              <a:latin typeface="Arial Black" panose="020B0A040201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5E6174-0D2F-4844-9FCF-A1EA02673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14000"/>
              </a:lnSpc>
              <a:buFont typeface="+mj-lt"/>
              <a:buAutoNum type="arabicPeriod"/>
            </a:pPr>
            <a:r>
              <a:rPr lang="cs-CZ" sz="3200" dirty="0"/>
              <a:t>Obecně působící: ovlivňují metabolické pochody</a:t>
            </a:r>
          </a:p>
          <a:p>
            <a:pPr marL="514350" indent="-514350">
              <a:lnSpc>
                <a:spcPct val="114000"/>
              </a:lnSpc>
              <a:buFont typeface="+mj-lt"/>
              <a:buAutoNum type="arabicPeriod"/>
            </a:pPr>
            <a:r>
              <a:rPr lang="cs-CZ" sz="3200" dirty="0"/>
              <a:t>Karcinogeny</a:t>
            </a:r>
          </a:p>
          <a:p>
            <a:pPr marL="514350" indent="-514350">
              <a:lnSpc>
                <a:spcPct val="114000"/>
              </a:lnSpc>
              <a:buFont typeface="+mj-lt"/>
              <a:buAutoNum type="arabicPeriod"/>
            </a:pPr>
            <a:r>
              <a:rPr lang="cs-CZ" sz="3200" dirty="0"/>
              <a:t>Mutageny</a:t>
            </a:r>
          </a:p>
          <a:p>
            <a:pPr marL="514350" indent="-514350">
              <a:lnSpc>
                <a:spcPct val="114000"/>
              </a:lnSpc>
              <a:buFont typeface="+mj-lt"/>
              <a:buAutoNum type="arabicPeriod"/>
            </a:pPr>
            <a:r>
              <a:rPr lang="cs-CZ" sz="3200" dirty="0"/>
              <a:t>Teratogeny</a:t>
            </a:r>
          </a:p>
          <a:p>
            <a:pPr marL="514350" indent="-514350">
              <a:lnSpc>
                <a:spcPct val="114000"/>
              </a:lnSpc>
              <a:buFont typeface="+mj-lt"/>
              <a:buAutoNum type="arabicPeriod"/>
            </a:pPr>
            <a:r>
              <a:rPr lang="cs-CZ" sz="3200" dirty="0"/>
              <a:t>Narkotické jedy</a:t>
            </a:r>
          </a:p>
          <a:p>
            <a:pPr marL="514350" indent="-514350">
              <a:lnSpc>
                <a:spcPct val="114000"/>
              </a:lnSpc>
              <a:buFont typeface="+mj-lt"/>
              <a:buAutoNum type="arabicPeriod"/>
            </a:pPr>
            <a:r>
              <a:rPr lang="cs-CZ" sz="3200" dirty="0"/>
              <a:t>Alergeny </a:t>
            </a:r>
          </a:p>
        </p:txBody>
      </p:sp>
    </p:spTree>
    <p:extLst>
      <p:ext uri="{BB962C8B-B14F-4D97-AF65-F5344CB8AC3E}">
        <p14:creationId xmlns:p14="http://schemas.microsoft.com/office/powerpoint/2010/main" val="3082410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C9EB31-F8AC-4B69-8488-D5462E559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Arial Black" panose="020B0A04020102020204" pitchFamily="34" charset="0"/>
              </a:rPr>
              <a:t>Toxikologie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EDDDCA-C45E-4FB9-B3A4-5C3C4CA0D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200000"/>
              </a:lnSpc>
              <a:buNone/>
            </a:pPr>
            <a:r>
              <a:rPr lang="cs-CZ" altLang="cs-CZ" sz="3200" dirty="0"/>
              <a:t>věda, která se zabývá studiem nepříznivých účinků chemických, fyzikálních a biologických agens na živé organismy a ekosystémy včetně prevence a </a:t>
            </a:r>
            <a:r>
              <a:rPr lang="en-GB" altLang="cs-CZ" sz="3200" dirty="0"/>
              <a:t> </a:t>
            </a:r>
            <a:r>
              <a:rPr lang="cs-CZ" altLang="cs-CZ" sz="3200" dirty="0"/>
              <a:t>léčby těchto nepříznivých účinků</a:t>
            </a:r>
            <a:r>
              <a:rPr lang="en-GB" altLang="cs-CZ" sz="3200" dirty="0"/>
              <a:t>. (Society of Toxicology)</a:t>
            </a:r>
            <a:endParaRPr lang="cs-CZ" alt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51309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1105A399-6045-4CC6-9ACA-CAE5CC25E3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22513" y="381000"/>
            <a:ext cx="11217729" cy="1143000"/>
          </a:xfrm>
          <a:noFill/>
          <a:ln/>
        </p:spPr>
        <p:txBody>
          <a:bodyPr/>
          <a:lstStyle/>
          <a:p>
            <a:pPr algn="ctr"/>
            <a:r>
              <a:rPr lang="cs-CZ" altLang="cs-CZ" sz="3600" b="1" dirty="0">
                <a:latin typeface="Arial Black" panose="020B0A04020102020204" pitchFamily="34" charset="0"/>
              </a:rPr>
              <a:t>Toxikologické laboratorní vyšetření</a:t>
            </a:r>
          </a:p>
        </p:txBody>
      </p:sp>
      <p:sp>
        <p:nvSpPr>
          <p:cNvPr id="14340" name="Rectangle 1028">
            <a:extLst>
              <a:ext uri="{FF2B5EF4-FFF2-40B4-BE49-F238E27FC236}">
                <a16:creationId xmlns:a16="http://schemas.microsoft.com/office/drawing/2014/main" id="{323E54EE-4CC9-4FD5-85CD-EB87C1ADDF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040" y="1524000"/>
            <a:ext cx="1144633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poskytuje důkaz či vyloučení přítomnosti jedů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vyžaduje znalosti o osudu látky v organizmu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vyžaduje vhodnou volbu biologického materiálu a izolačního postupu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alt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2" name="Text Box 1030">
            <a:extLst>
              <a:ext uri="{FF2B5EF4-FFF2-40B4-BE49-F238E27FC236}">
                <a16:creationId xmlns:a16="http://schemas.microsoft.com/office/drawing/2014/main" id="{B6F6D3AB-E516-4D30-AE80-E6081FAF08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040" y="3429000"/>
            <a:ext cx="11032673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altLang="cs-CZ" sz="2800" u="sng" dirty="0">
                <a:latin typeface="Arial" panose="020B0604020202020204" pitchFamily="34" charset="0"/>
                <a:cs typeface="Arial" panose="020B0604020202020204" pitchFamily="34" charset="0"/>
              </a:rPr>
              <a:t>Možnosti izolace jedů: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těkavé látky – destilace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léčiva, drogy – extrakce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anorganické látky – kovy – mineralizace, ionty – iontoměniče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rostliny, houby – mikroskopické vyšetření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E2658F-CE16-4C27-BF2F-AA0021791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 Black" panose="020B0A04020102020204" pitchFamily="34" charset="0"/>
              </a:rPr>
              <a:t>Biologický materiál používaný v toxikologii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879A00-72BE-4421-A83A-F509383CC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krev/sérum – přímý vztah mezi tíží otravy a koncentrací jedu v krvi; je nutné použít velmi citlivé metody (nízké koncentrace jedů v krvi)</a:t>
            </a:r>
          </a:p>
          <a:p>
            <a:pPr marL="285750" indent="-28575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moč – není problém získat velké množství, jed je zde ve vyšší koncentraci (i když záleží na zahuštění moči, může se tady najít nejen jed, ale i jeho různé metabolity</a:t>
            </a:r>
          </a:p>
          <a:p>
            <a:pPr marL="285750" indent="-28575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žaludeční obsah – zvratky, prvá porce výplachu žaludku; význam má pouze pro identifikaci druhu jedu, nelze usuzovat na stupeň otravy</a:t>
            </a:r>
          </a:p>
        </p:txBody>
      </p:sp>
    </p:spTree>
    <p:extLst>
      <p:ext uri="{BB962C8B-B14F-4D97-AF65-F5344CB8AC3E}">
        <p14:creationId xmlns:p14="http://schemas.microsoft.com/office/powerpoint/2010/main" val="39014170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195657-A4B4-4625-830C-65DE4F49C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 Black" panose="020B0A04020102020204" pitchFamily="34" charset="0"/>
              </a:rPr>
              <a:t>Biologický materiál používaný v toxikologii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61693A-1273-4E22-A0BB-EA8B1972F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1690688"/>
            <a:ext cx="11495315" cy="4955041"/>
          </a:xfrm>
        </p:spPr>
        <p:txBody>
          <a:bodyPr>
            <a:normAutofit/>
          </a:bodyPr>
          <a:lstStyle/>
          <a:p>
            <a:pPr marL="285750" indent="-28575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dech – obsahuje těkavé látky – alkohol, oxid uhelnatý, chlorované uhlovodíky; rychlý průkaz těchto jedů</a:t>
            </a:r>
          </a:p>
          <a:p>
            <a:pPr marL="285750" indent="-28575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sliny – existují testy, které ze slin dokáží prokázat některé drogy</a:t>
            </a:r>
          </a:p>
          <a:p>
            <a:pPr marL="285750" indent="-28575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vlasy, nehty – kumulují se zde např. těžké kovy; dají se zde prokázat drogy (např. </a:t>
            </a:r>
            <a:r>
              <a:rPr lang="cs-CZ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mamarihuana</a:t>
            </a: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– podle rychlosti odrostu, je možné odhadnout dobu, kdy došlo k intoxikaci</a:t>
            </a:r>
          </a:p>
          <a:p>
            <a:pPr marL="285750" indent="-28575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tkáně – až post </a:t>
            </a:r>
            <a:r>
              <a:rPr lang="cs-CZ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mortem</a:t>
            </a: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průkaz jedu</a:t>
            </a:r>
          </a:p>
          <a:p>
            <a:pPr marL="285750" indent="-28575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zbytky potravin – při podezření na otravu z potravin</a:t>
            </a:r>
          </a:p>
        </p:txBody>
      </p:sp>
    </p:spTree>
    <p:extLst>
      <p:ext uri="{BB962C8B-B14F-4D97-AF65-F5344CB8AC3E}">
        <p14:creationId xmlns:p14="http://schemas.microsoft.com/office/powerpoint/2010/main" val="36139037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590114-A078-456E-98BA-1437946BB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 Black" panose="020B0A04020102020204" pitchFamily="34" charset="0"/>
              </a:rPr>
              <a:t>Biologický materiál používaný v toxikologii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842F55-4C19-4F92-9782-FCBA2ECEE0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857" y="1825625"/>
            <a:ext cx="11332029" cy="4667250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volba biologického materiálu závisí na mnoha faktorech – známý/neznámý jed, doba od předpokládané otravy, druh jedu a jeho biologický poločas, způsob vylučování z organismu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při neznámé látce je vhodné odebrat co nejširší spektrum materiálu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podle času od otravy: bezprostřední = vydechovaný vzduch; několik hodin = krev, sérum, žaludeční obsah; více hodin až dny = krev, moč; měsíc až roky = vlasy (1cm = asi měsíc); půl roku a víc = nehty</a:t>
            </a:r>
          </a:p>
        </p:txBody>
      </p:sp>
    </p:spTree>
    <p:extLst>
      <p:ext uri="{BB962C8B-B14F-4D97-AF65-F5344CB8AC3E}">
        <p14:creationId xmlns:p14="http://schemas.microsoft.com/office/powerpoint/2010/main" val="34943047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5436FE-F23C-4EFB-B88F-B3437979C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400" dirty="0">
                <a:latin typeface="Arial Black" panose="020B0A04020102020204" pitchFamily="34" charset="0"/>
              </a:rPr>
              <a:t>Testování léčiv a drog v biologickém materiálu</a:t>
            </a:r>
            <a:endParaRPr lang="cs-CZ" dirty="0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3A39EBE4-8489-4944-BE28-B693F95C16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0658141"/>
              </p:ext>
            </p:extLst>
          </p:nvPr>
        </p:nvGraphicFramePr>
        <p:xfrm>
          <a:off x="838200" y="1825624"/>
          <a:ext cx="10515600" cy="44118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83361729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49665644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67416810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8056999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893264970"/>
                    </a:ext>
                  </a:extLst>
                </a:gridCol>
              </a:tblGrid>
              <a:tr h="882378">
                <a:tc>
                  <a:txBody>
                    <a:bodyPr/>
                    <a:lstStyle/>
                    <a:p>
                      <a:endParaRPr lang="cs-CZ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krev, sérum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sliny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vlasy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4563537"/>
                  </a:ext>
                </a:extLst>
              </a:tr>
              <a:tr h="882378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Odběr vzorku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Invazivní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neinvazivní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neinvazivní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neinvazivní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6293319"/>
                  </a:ext>
                </a:extLst>
              </a:tr>
              <a:tr h="882378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Množství vzorku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Krev: 10ml</a:t>
                      </a:r>
                    </a:p>
                    <a:p>
                      <a:pPr algn="ctr"/>
                      <a:r>
                        <a:rPr lang="cs-CZ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Sérum: 2 ml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&gt; 50 ml</a:t>
                      </a:r>
                      <a:endParaRPr lang="cs-CZ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cs-CZ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1 - 5 ml</a:t>
                      </a:r>
                    </a:p>
                    <a:p>
                      <a:pPr algn="ctr"/>
                      <a:endParaRPr lang="cs-CZ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 – 300 mg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2834889"/>
                  </a:ext>
                </a:extLst>
              </a:tr>
              <a:tr h="882378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Koncentrace látek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nízká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vyšší</a:t>
                      </a:r>
                    </a:p>
                    <a:p>
                      <a:pPr algn="ctr"/>
                      <a:r>
                        <a:rPr lang="cs-CZ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metabolity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nízká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nízká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4944316"/>
                  </a:ext>
                </a:extLst>
              </a:tr>
              <a:tr h="882378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Detekční okno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min. – hod.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hodiny, dny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min. – hod.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měsíce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17245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76586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1676DD-F5CF-4C20-8E84-CAB550337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 Black" panose="020B0A04020102020204" pitchFamily="34" charset="0"/>
              </a:rPr>
              <a:t>Co se stanovuje – detekuje?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03A49B-3067-4DAA-A4CF-014935955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8557"/>
            <a:ext cx="10515600" cy="4974318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Samotný jed – např. olovo v krvi, arsen ve vlasech, …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Metabolity jedu – nejčastěji je stanovujeme v moči (za detoxikaci v organismu jsou zodpovědná játra – kde jsou cizorodé látky (tedy i jedy) metabolizovány – v některých případech může být požitá látka neškodná a jedem je až její metabolit</a:t>
            </a:r>
          </a:p>
          <a:p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Látky, jejichž koncentrace se mění v souvislosti s otravou – otrava organofosfáty vede ke snížení aktivity </a:t>
            </a:r>
            <a:r>
              <a:rPr lang="cs-CZ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choliesterázy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852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4FD6A5B7-FFD8-4397-B2C7-D422D0BDC1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65413" y="381000"/>
            <a:ext cx="10760529" cy="1371600"/>
          </a:xfrm>
        </p:spPr>
        <p:txBody>
          <a:bodyPr/>
          <a:lstStyle/>
          <a:p>
            <a:pPr algn="ctr"/>
            <a:r>
              <a:rPr lang="cs-CZ" altLang="cs-CZ" sz="3200" b="1" dirty="0">
                <a:latin typeface="Arial Black" panose="020B0A04020102020204" pitchFamily="34" charset="0"/>
              </a:rPr>
              <a:t>Systematická toxikologická analýza (STA)</a:t>
            </a:r>
          </a:p>
        </p:txBody>
      </p:sp>
      <p:grpSp>
        <p:nvGrpSpPr>
          <p:cNvPr id="17413" name="Group 5">
            <a:extLst>
              <a:ext uri="{FF2B5EF4-FFF2-40B4-BE49-F238E27FC236}">
                <a16:creationId xmlns:a16="http://schemas.microsoft.com/office/drawing/2014/main" id="{E97AABDC-F23F-49C2-A07F-232A4ED9B367}"/>
              </a:ext>
            </a:extLst>
          </p:cNvPr>
          <p:cNvGrpSpPr>
            <a:grpSpLocks/>
          </p:cNvGrpSpPr>
          <p:nvPr/>
        </p:nvGrpSpPr>
        <p:grpSpPr bwMode="auto">
          <a:xfrm>
            <a:off x="1061357" y="2416629"/>
            <a:ext cx="10760529" cy="3086099"/>
            <a:chOff x="576" y="1104"/>
            <a:chExt cx="4512" cy="1440"/>
          </a:xfrm>
        </p:grpSpPr>
        <p:sp>
          <p:nvSpPr>
            <p:cNvPr id="17411" name="Rectangle 3">
              <a:extLst>
                <a:ext uri="{FF2B5EF4-FFF2-40B4-BE49-F238E27FC236}">
                  <a16:creationId xmlns:a16="http://schemas.microsoft.com/office/drawing/2014/main" id="{A3C0F2B7-1A3D-4409-9E33-510D6B8589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1104"/>
              <a:ext cx="4512" cy="1440"/>
            </a:xfrm>
            <a:prstGeom prst="rect">
              <a:avLst/>
            </a:prstGeom>
            <a:noFill/>
            <a:ln w="57150">
              <a:solidFill>
                <a:srgbClr val="0099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412" name="Rectangle 4">
              <a:extLst>
                <a:ext uri="{FF2B5EF4-FFF2-40B4-BE49-F238E27FC236}">
                  <a16:creationId xmlns:a16="http://schemas.microsoft.com/office/drawing/2014/main" id="{56773201-3F4C-441F-A526-90079E99AA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1152"/>
              <a:ext cx="4464" cy="1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3200" dirty="0">
                  <a:latin typeface="Arial" panose="020B0604020202020204" pitchFamily="34" charset="0"/>
                  <a:cs typeface="Arial" panose="020B0604020202020204" pitchFamily="34" charset="0"/>
                </a:rPr>
                <a:t>3 fáze toxikologické analýzy neznámých nox</a:t>
              </a:r>
            </a:p>
            <a:p>
              <a:pPr>
                <a:spcBef>
                  <a:spcPct val="50000"/>
                </a:spcBef>
              </a:pPr>
              <a:r>
                <a:rPr lang="cs-CZ" altLang="cs-CZ" sz="3200" dirty="0">
                  <a:latin typeface="Arial" panose="020B0604020202020204" pitchFamily="34" charset="0"/>
                  <a:cs typeface="Arial" panose="020B0604020202020204" pitchFamily="34" charset="0"/>
                </a:rPr>
                <a:t>1. screening = záchyt = detekce</a:t>
              </a:r>
            </a:p>
            <a:p>
              <a:pPr>
                <a:spcBef>
                  <a:spcPct val="50000"/>
                </a:spcBef>
              </a:pPr>
              <a:r>
                <a:rPr lang="cs-CZ" altLang="cs-CZ" sz="3200" dirty="0">
                  <a:latin typeface="Arial" panose="020B0604020202020204" pitchFamily="34" charset="0"/>
                  <a:cs typeface="Arial" panose="020B0604020202020204" pitchFamily="34" charset="0"/>
                </a:rPr>
                <a:t>2. identifikace chemického individua</a:t>
              </a:r>
            </a:p>
            <a:p>
              <a:pPr>
                <a:spcBef>
                  <a:spcPct val="50000"/>
                </a:spcBef>
              </a:pPr>
              <a:r>
                <a:rPr lang="cs-CZ" altLang="cs-CZ" sz="3200" dirty="0">
                  <a:latin typeface="Arial" panose="020B0604020202020204" pitchFamily="34" charset="0"/>
                  <a:cs typeface="Arial" panose="020B0604020202020204" pitchFamily="34" charset="0"/>
                </a:rPr>
                <a:t>3. stanovení = kvantifikace známé látky</a:t>
              </a:r>
            </a:p>
          </p:txBody>
        </p:sp>
      </p:grpSp>
      <p:sp>
        <p:nvSpPr>
          <p:cNvPr id="17414" name="Text Box 6">
            <a:extLst>
              <a:ext uri="{FF2B5EF4-FFF2-40B4-BE49-F238E27FC236}">
                <a16:creationId xmlns:a16="http://schemas.microsoft.com/office/drawing/2014/main" id="{D07BBB82-C3F9-4CCC-AA3F-0AB70147AC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3502" y="1648480"/>
            <a:ext cx="99930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Systém logicky na sebe navazujících analytických  postupů</a:t>
            </a:r>
          </a:p>
        </p:txBody>
      </p:sp>
      <p:sp>
        <p:nvSpPr>
          <p:cNvPr id="17415" name="Line 7">
            <a:extLst>
              <a:ext uri="{FF2B5EF4-FFF2-40B4-BE49-F238E27FC236}">
                <a16:creationId xmlns:a16="http://schemas.microsoft.com/office/drawing/2014/main" id="{F8403796-92A9-4797-B2BF-6ABDE5BCE74B}"/>
              </a:ext>
            </a:extLst>
          </p:cNvPr>
          <p:cNvSpPr>
            <a:spLocks noChangeShapeType="1"/>
          </p:cNvSpPr>
          <p:nvPr/>
        </p:nvSpPr>
        <p:spPr bwMode="auto">
          <a:xfrm>
            <a:off x="7935686" y="3563795"/>
            <a:ext cx="30480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6" name="Line 8">
            <a:extLst>
              <a:ext uri="{FF2B5EF4-FFF2-40B4-BE49-F238E27FC236}">
                <a16:creationId xmlns:a16="http://schemas.microsoft.com/office/drawing/2014/main" id="{F8EF7335-96E6-42EB-8575-E22C8E83626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35686" y="3920030"/>
            <a:ext cx="30480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7" name="Text Box 9">
            <a:extLst>
              <a:ext uri="{FF2B5EF4-FFF2-40B4-BE49-F238E27FC236}">
                <a16:creationId xmlns:a16="http://schemas.microsoft.com/office/drawing/2014/main" id="{5C0082AC-C25C-41B6-BADF-3DD437C1C1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4960" y="3581087"/>
            <a:ext cx="123969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2800" dirty="0">
                <a:solidFill>
                  <a:srgbClr val="FF0000"/>
                </a:solidFill>
              </a:rPr>
              <a:t> průkaz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B3C1F2-A78B-47DC-B33B-3DFA7CEE8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 Black" panose="020B0A04020102020204" pitchFamily="34" charset="0"/>
                <a:cs typeface="Arial" panose="020B0604020202020204" pitchFamily="34" charset="0"/>
              </a:rPr>
              <a:t>Detekce/stanovení toxických látek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E338D7-F41D-4328-9AD4-0910752449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Chromatografické metody</a:t>
            </a:r>
          </a:p>
          <a:p>
            <a:pPr marL="742950" lvl="1" indent="-285750" algn="just">
              <a:lnSpc>
                <a:spcPct val="150000"/>
              </a:lnSpc>
              <a:buFont typeface="+mj-lt"/>
              <a:buAutoNum type="alphaLcPeriod"/>
            </a:pPr>
            <a:r>
              <a:rPr lang="cs-CZ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Chromatografie na tenké vrstvě  (TLC)</a:t>
            </a:r>
          </a:p>
          <a:p>
            <a:pPr marL="742950" lvl="1" indent="-285750" algn="just">
              <a:lnSpc>
                <a:spcPct val="150000"/>
              </a:lnSpc>
              <a:buFont typeface="+mj-lt"/>
              <a:buAutoNum type="alphaLcPeriod"/>
            </a:pPr>
            <a:r>
              <a:rPr lang="cs-CZ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Plynová chromatografie (GC)</a:t>
            </a:r>
          </a:p>
          <a:p>
            <a:pPr marL="742950" lvl="1" indent="-285750" algn="just">
              <a:lnSpc>
                <a:spcPct val="150000"/>
              </a:lnSpc>
              <a:buFont typeface="+mj-lt"/>
              <a:buAutoNum type="alphaLcPeriod"/>
            </a:pPr>
            <a:r>
              <a:rPr lang="cs-CZ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Vysokoúčinná kapalinová chromatografie (HPLC)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Používají se v kombinaci s vhodným detektorem GC a HPLC se kombinují s hmotnostní spektroskopií (MS)</a:t>
            </a:r>
          </a:p>
        </p:txBody>
      </p:sp>
    </p:spTree>
    <p:extLst>
      <p:ext uri="{BB962C8B-B14F-4D97-AF65-F5344CB8AC3E}">
        <p14:creationId xmlns:p14="http://schemas.microsoft.com/office/powerpoint/2010/main" val="1512249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5DBC6E-49D9-4E15-9D45-8D119FCC4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 Black" panose="020B0A04020102020204" pitchFamily="34" charset="0"/>
                <a:cs typeface="Arial" panose="020B0604020202020204" pitchFamily="34" charset="0"/>
              </a:rPr>
              <a:t>Detekce/stanovení toxických látek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8AFDE7-99E8-4963-9022-FA8798226F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marL="457200" lvl="0" indent="-457200" algn="just">
              <a:lnSpc>
                <a:spcPct val="150000"/>
              </a:lnSpc>
              <a:buFont typeface="+mj-lt"/>
              <a:buAutoNum type="arabicPeriod" startAt="2"/>
            </a:pPr>
            <a:r>
              <a:rPr lang="cs-CZ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Imunochemické metody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umožňují kvantifikaci konkrétního jedu v biologickém materiálu bez předchozí úpravy vzorků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vysoce citlivé metody – jsou schopné stanovit i velmi nízké koncentrace (</a:t>
            </a:r>
            <a:r>
              <a:rPr lang="cs-CZ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</a:t>
            </a: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až </a:t>
            </a:r>
            <a:r>
              <a:rPr lang="cs-CZ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pg</a:t>
            </a: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relativně rychlé, dají se automatizovat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nevýhodou je dost vysoká cena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96816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48AEF5-5683-44C6-BB57-A02544C15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 Black" panose="020B0A04020102020204" pitchFamily="34" charset="0"/>
                <a:cs typeface="Arial" panose="020B0604020202020204" pitchFamily="34" charset="0"/>
              </a:rPr>
              <a:t>Detekce/stanovení toxických látek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FDBFB8-B84D-4394-8174-50D5367242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50000"/>
              </a:lnSpc>
              <a:buFont typeface="+mj-lt"/>
              <a:buAutoNum type="arabicPeriod" startAt="3"/>
            </a:pPr>
            <a:r>
              <a:rPr lang="cs-CZ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Tandemová hmotnostní spektroskopie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Spojení dvou hmotnostních spektroskopií v tandemu za sebou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Vysoká pořizovací cena – velmi náročné na provoz (nutno dodržovat určité podmínky, přístroje jsou velmi citlivé)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umožňuje stanovit velmi široké spektrum látek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2861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CC622B-05C5-440A-9CB7-77BA7ACD1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0825"/>
            <a:ext cx="10515600" cy="1325563"/>
          </a:xfrm>
        </p:spPr>
        <p:txBody>
          <a:bodyPr/>
          <a:lstStyle/>
          <a:p>
            <a:pPr algn="ctr"/>
            <a:r>
              <a:rPr lang="cs-CZ" b="1" dirty="0">
                <a:latin typeface="Arial Black" panose="020B0A04020102020204" pitchFamily="34" charset="0"/>
              </a:rPr>
              <a:t>JED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222224-FBA1-4582-85AA-3F34E8BD4E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529" y="1175657"/>
            <a:ext cx="11462657" cy="543151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altLang="cs-CZ" sz="3200" u="sng" dirty="0">
                <a:latin typeface="Arial" panose="020B0604020202020204" pitchFamily="34" charset="0"/>
                <a:cs typeface="Arial" panose="020B0604020202020204" pitchFamily="34" charset="0"/>
              </a:rPr>
              <a:t>Paracelsus</a:t>
            </a:r>
            <a:r>
              <a:rPr lang="en-GB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: „</a:t>
            </a: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Všechny s</a:t>
            </a:r>
            <a:r>
              <a:rPr lang="en-GB" alt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ubstance</a:t>
            </a: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jsou jedy, neexistuje žádná, která by jím nemohla být. Pouze dávka odlišuje jed od látky neškodné nebo léku.</a:t>
            </a:r>
            <a:r>
              <a:rPr lang="en-GB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cs-CZ" alt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alt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Jed =Toxin</a:t>
            </a: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altLang="cs-CZ" sz="3200" dirty="0"/>
              <a:t>jakákoliv substance, která i v malém množství nebo nízké koncentraci, po jednorázovém nebo opakovaném podání, způsobí poškození nebo smrt organismu</a:t>
            </a:r>
            <a:endParaRPr lang="cs-CZ" alt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alt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Toxický</a:t>
            </a: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= nežádoucí, nepříznivý</a:t>
            </a:r>
          </a:p>
          <a:p>
            <a:pPr marL="0" indent="0">
              <a:buNone/>
            </a:pP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Toxicita je podmíněna:</a:t>
            </a:r>
          </a:p>
          <a:p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Koncentrací – dávkou</a:t>
            </a:r>
          </a:p>
          <a:p>
            <a:r>
              <a:rPr lang="cs-CZ" alt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Komplexací</a:t>
            </a: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(formou jedu) – nerozpustné látky se </a:t>
            </a:r>
            <a:r>
              <a:rPr lang="cs-CZ" alt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nevstřebávájí</a:t>
            </a: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, tedy nejsou toxické; co je rozpustné, může být toxické</a:t>
            </a:r>
          </a:p>
          <a:p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Kompeticí (současně podané látky) – soutěž o vazbu na receptor/enzym</a:t>
            </a:r>
            <a:endParaRPr lang="en-GB" alt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Cesta podání (nejrychleji intravenózní a inhalační podání)</a:t>
            </a:r>
          </a:p>
          <a:p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Vnímavost organismu</a:t>
            </a:r>
          </a:p>
        </p:txBody>
      </p:sp>
    </p:spTree>
    <p:extLst>
      <p:ext uri="{BB962C8B-B14F-4D97-AF65-F5344CB8AC3E}">
        <p14:creationId xmlns:p14="http://schemas.microsoft.com/office/powerpoint/2010/main" val="7334691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C63F9C-E2C1-4CEE-AD26-7FC9BED12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71511"/>
            <a:ext cx="10515600" cy="1325563"/>
          </a:xfrm>
        </p:spPr>
        <p:txBody>
          <a:bodyPr/>
          <a:lstStyle/>
          <a:p>
            <a:pPr algn="ctr"/>
            <a:r>
              <a:rPr lang="cs-CZ" dirty="0">
                <a:latin typeface="Arial Black" panose="020B0A04020102020204" pitchFamily="34" charset="0"/>
              </a:rPr>
              <a:t>Otravy vybranými anorganickými a organickými látkami</a:t>
            </a:r>
          </a:p>
        </p:txBody>
      </p:sp>
    </p:spTree>
    <p:extLst>
      <p:ext uri="{BB962C8B-B14F-4D97-AF65-F5344CB8AC3E}">
        <p14:creationId xmlns:p14="http://schemas.microsoft.com/office/powerpoint/2010/main" val="39719242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B3F13A-B163-44B2-AEDE-E486AD83A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1839"/>
            <a:ext cx="10515600" cy="777875"/>
          </a:xfrm>
        </p:spPr>
        <p:txBody>
          <a:bodyPr/>
          <a:lstStyle/>
          <a:p>
            <a:pPr algn="ctr"/>
            <a:r>
              <a:rPr lang="cs-CZ" dirty="0">
                <a:latin typeface="Arial Black" panose="020B0A04020102020204" pitchFamily="34" charset="0"/>
              </a:rPr>
              <a:t>Amoniak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4B0B09-2205-465C-B574-BC35B6B0B4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529" y="979714"/>
            <a:ext cx="11446328" cy="5633357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bezbarvý, vysoce dráždivý plyn s nepříjemným a pronikavým zápachem; při vyšších teplotách vznětlivý a hořlavý</a:t>
            </a:r>
          </a:p>
          <a:p>
            <a:pPr>
              <a:lnSpc>
                <a:spcPct val="80000"/>
              </a:lnSpc>
            </a:pP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snadno rozpustný ve vodě</a:t>
            </a:r>
          </a:p>
          <a:p>
            <a:pPr>
              <a:lnSpc>
                <a:spcPct val="80000"/>
              </a:lnSpc>
            </a:pP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NH</a:t>
            </a:r>
            <a:r>
              <a:rPr lang="cs-CZ" altLang="cs-CZ" sz="28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se vyskytuje ve dvou formách: neionizovaný (NH</a:t>
            </a:r>
            <a:r>
              <a:rPr lang="cs-CZ" altLang="cs-CZ" sz="28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– toxický) a ionizovaný NH</a:t>
            </a:r>
            <a:r>
              <a:rPr lang="cs-CZ" altLang="cs-CZ" sz="2800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cs-CZ" altLang="cs-CZ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(netoxický)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Klinické příznaky</a:t>
            </a: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Rapidní iritace sliznic (oka a nosu); při kožním kontaktu – poleptání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Iritace krku a dýchacích cest = laryngospasmus a edém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Při požití – pálení, bolesti GIT, zvracení, perforace žaludku a jícnu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Terapie: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Při inhalačním příjmu – čerstvý vzduch, kyslík, inhalace aerosolu 1% prokainu s 2% kyselinou citronovou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Při per orálním příjmu – neutralizace žaludku 1-2% roztokem kyseliny octové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96092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3C8DBE46-B88B-4CBF-A4EB-6B728735BC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62692" y="188913"/>
            <a:ext cx="10466615" cy="1143000"/>
          </a:xfrm>
        </p:spPr>
        <p:txBody>
          <a:bodyPr/>
          <a:lstStyle/>
          <a:p>
            <a:pPr algn="ctr"/>
            <a:r>
              <a:rPr lang="cs-CZ" altLang="cs-CZ" dirty="0">
                <a:latin typeface="Arial Black" panose="020B0A04020102020204" pitchFamily="34" charset="0"/>
              </a:rPr>
              <a:t>Oxid uhličitý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6D82D95-407D-43BB-84C9-B12EB26C09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62691" y="1331914"/>
            <a:ext cx="10893879" cy="508521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běžná koncentrace v ovzduší je</a:t>
            </a:r>
            <a:r>
              <a:rPr lang="en-GB" altLang="cs-CZ" dirty="0">
                <a:latin typeface="Arial" panose="020B0604020202020204" pitchFamily="34" charset="0"/>
                <a:cs typeface="Arial" panose="020B0604020202020204" pitchFamily="34" charset="0"/>
              </a:rPr>
              <a:t> 0,03%</a:t>
            </a:r>
          </a:p>
          <a:p>
            <a:pPr>
              <a:lnSpc>
                <a:spcPct val="90000"/>
              </a:lnSpc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těžší než vzduch, kumuluje se dole; bezbarvý a bez zápachu</a:t>
            </a:r>
            <a:endParaRPr lang="en-GB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v krvi putuje buď rozpuštěný, nebo navázaný na hemoglobin – tvorba </a:t>
            </a: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ka</a:t>
            </a:r>
            <a:r>
              <a:rPr lang="en-GB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rbaminohemoglobin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GB" altLang="cs-CZ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 který nepřenáší kyslík</a:t>
            </a:r>
          </a:p>
          <a:p>
            <a:pPr>
              <a:lnSpc>
                <a:spcPct val="90000"/>
              </a:lnSpc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koncentrace kolem</a:t>
            </a:r>
            <a:r>
              <a:rPr lang="en-GB" altLang="cs-CZ" dirty="0">
                <a:latin typeface="Arial" panose="020B0604020202020204" pitchFamily="34" charset="0"/>
                <a:cs typeface="Arial" panose="020B0604020202020204" pitchFamily="34" charset="0"/>
              </a:rPr>
              <a:t> 5% - </a:t>
            </a:r>
            <a:r>
              <a:rPr lang="en-GB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nar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GB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otic</a:t>
            </a: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ký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 účinek</a:t>
            </a:r>
            <a:r>
              <a:rPr lang="en-GB" altLang="cs-CZ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tachypnoe</a:t>
            </a:r>
            <a:r>
              <a:rPr lang="en-GB" altLang="cs-CZ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zvýšení TK, snížení tělesné teploty</a:t>
            </a:r>
            <a:r>
              <a:rPr lang="en-GB" alt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koncentrace přes </a:t>
            </a:r>
            <a:r>
              <a:rPr lang="en-GB" altLang="cs-CZ" dirty="0">
                <a:latin typeface="Arial" panose="020B0604020202020204" pitchFamily="34" charset="0"/>
                <a:cs typeface="Arial" panose="020B0604020202020204" pitchFamily="34" charset="0"/>
              </a:rPr>
              <a:t>20%  - 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rychlá apnoe a smrt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Terapie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: inhalace kyslíku, centrální analeptika (=léky povzbuzující vitální funkce, zejména činnost mozku)</a:t>
            </a:r>
          </a:p>
          <a:p>
            <a:pPr marL="0" indent="0">
              <a:lnSpc>
                <a:spcPct val="90000"/>
              </a:lnSpc>
              <a:buNone/>
            </a:pPr>
            <a:endParaRPr lang="en-GB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endParaRPr lang="en-GB" alt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12617D95-09C3-4862-B421-B77CEF4026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7443" y="404813"/>
            <a:ext cx="10580914" cy="1143000"/>
          </a:xfrm>
        </p:spPr>
        <p:txBody>
          <a:bodyPr>
            <a:normAutofit/>
          </a:bodyPr>
          <a:lstStyle/>
          <a:p>
            <a:pPr algn="ctr"/>
            <a:r>
              <a:rPr lang="cs-CZ" altLang="cs-CZ" sz="4000" b="1" dirty="0">
                <a:latin typeface="Arial Black" panose="020B0A04020102020204" pitchFamily="34" charset="0"/>
              </a:rPr>
              <a:t>Polychlorované bifenyly (PCB)</a:t>
            </a:r>
            <a:endParaRPr lang="cs-CZ" altLang="cs-CZ" sz="4000" dirty="0">
              <a:latin typeface="Arial Black" panose="020B0A04020102020204" pitchFamily="34" charset="0"/>
            </a:endParaRP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E67AFEB7-94C0-4F93-9666-E0C567F4FC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36813" y="1412876"/>
            <a:ext cx="11168743" cy="5040311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synteticky připravené látky s výbornými fyzikálně-chemickými vlastnosti, které vedly k jejich rozsáhlému používání (teplonosná  media, plastifikátory při výrobě barev a laků, …).</a:t>
            </a:r>
          </a:p>
          <a:p>
            <a:pPr>
              <a:lnSpc>
                <a:spcPct val="100000"/>
              </a:lnSpc>
            </a:pP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když vyplynulo, že PCB jsou nebezpečné – omezení a později zastavení a zákaz výroby a použití (</a:t>
            </a:r>
            <a:r>
              <a:rPr lang="cs-CZ" alt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POPs</a:t>
            </a: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, Stockholmská úmluva). </a:t>
            </a:r>
          </a:p>
          <a:p>
            <a:pPr>
              <a:lnSpc>
                <a:spcPct val="100000"/>
              </a:lnSpc>
            </a:pP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silně lipofilní látky</a:t>
            </a:r>
          </a:p>
          <a:p>
            <a:pPr>
              <a:lnSpc>
                <a:spcPct val="100000"/>
              </a:lnSpc>
            </a:pP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mají </a:t>
            </a:r>
            <a:r>
              <a:rPr lang="cs-CZ" alt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imuntoxické</a:t>
            </a: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a imunosupresivní účinky, poškozují kůži, narušují činnost štítné žlázy, suspektní karcinogeny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ED69177-F469-4944-B4E5-5AF21460EA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700" y="188913"/>
            <a:ext cx="10417629" cy="1143000"/>
          </a:xfrm>
        </p:spPr>
        <p:txBody>
          <a:bodyPr/>
          <a:lstStyle/>
          <a:p>
            <a:pPr algn="ctr"/>
            <a:r>
              <a:rPr lang="cs-CZ" altLang="cs-CZ" sz="4000" b="1" dirty="0">
                <a:latin typeface="Arial Black" panose="020B0A04020102020204" pitchFamily="34" charset="0"/>
              </a:rPr>
              <a:t>Toxiny sinic = </a:t>
            </a:r>
            <a:r>
              <a:rPr lang="cs-CZ" altLang="cs-CZ" sz="4000" b="1" dirty="0" err="1">
                <a:latin typeface="Arial Black" panose="020B0A04020102020204" pitchFamily="34" charset="0"/>
              </a:rPr>
              <a:t>Cyanotoxiny</a:t>
            </a:r>
            <a:endParaRPr lang="cs-CZ" altLang="cs-CZ" sz="4000" b="1" dirty="0">
              <a:latin typeface="Arial Black" panose="020B0A04020102020204" pitchFamily="34" charset="0"/>
            </a:endParaRP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E1AA6984-2242-4804-A301-E6D00C232D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5671" y="1268413"/>
            <a:ext cx="10929258" cy="511605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produkované cyanobakteriemi = sinicemi (tvoří na vodní hladině tzv. vodní květ)</a:t>
            </a:r>
          </a:p>
          <a:p>
            <a:pPr>
              <a:lnSpc>
                <a:spcPct val="90000"/>
              </a:lnSpc>
            </a:pP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uvolňují se po smrti buněk sinic, při masivním úhynu sinic nejsou rozloženy vodními bakteriemi a způsobí poškození:</a:t>
            </a:r>
          </a:p>
          <a:p>
            <a:pPr lvl="1"/>
            <a:r>
              <a:rPr lang="cs-CZ" alt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dermatotoxické</a:t>
            </a: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, embryotoxické a </a:t>
            </a:r>
            <a:r>
              <a:rPr lang="cs-CZ" alt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imunotoxické</a:t>
            </a: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působení</a:t>
            </a:r>
          </a:p>
          <a:p>
            <a:pPr lvl="1"/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Neurotoxické (anatoxin – efekt podobný organofosfátům)</a:t>
            </a:r>
          </a:p>
          <a:p>
            <a:pPr lvl="1"/>
            <a:r>
              <a:rPr lang="cs-CZ" alt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Hepatotoxické</a:t>
            </a: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alt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microcystin</a:t>
            </a: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cs-CZ" alt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nodularin</a:t>
            </a: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– narušují fosforylaci proteinů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DD6B4A51-941D-46C1-8206-5D952CAE2D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9086" y="188913"/>
            <a:ext cx="10695214" cy="1060450"/>
          </a:xfrm>
        </p:spPr>
        <p:txBody>
          <a:bodyPr/>
          <a:lstStyle/>
          <a:p>
            <a:pPr algn="ctr"/>
            <a:r>
              <a:rPr lang="cs-CZ" altLang="cs-CZ" b="1" dirty="0">
                <a:latin typeface="Arial Black" panose="020B0A04020102020204" pitchFamily="34" charset="0"/>
              </a:rPr>
              <a:t>Ftaláty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C7E41823-CACD-4B9A-A5E5-E3809326BD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49086" y="1196974"/>
            <a:ext cx="10874828" cy="520382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Používají se při výrobě PVC, laků, barviv atd. </a:t>
            </a:r>
          </a:p>
          <a:p>
            <a:pPr>
              <a:lnSpc>
                <a:spcPct val="80000"/>
              </a:lnSpc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snadno se uvolňují př. z hraček nebo obalů potravin, hlavně při vyšších teplotách </a:t>
            </a:r>
          </a:p>
          <a:p>
            <a:pPr>
              <a:lnSpc>
                <a:spcPct val="80000"/>
              </a:lnSpc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mají </a:t>
            </a: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xenoestrogenní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 (= napodobují estrogen) účinek a jsou karcinogenní, deponují se ve vodním prostředí a potravním řetězci</a:t>
            </a:r>
          </a:p>
          <a:p>
            <a:pPr>
              <a:lnSpc>
                <a:spcPct val="80000"/>
              </a:lnSpc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absorbují se orálně i přes kůži</a:t>
            </a:r>
          </a:p>
          <a:p>
            <a:pPr>
              <a:lnSpc>
                <a:spcPct val="80000"/>
              </a:lnSpc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degradace v organismu – žádná oxidace/redukce, pouze konjugace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u="sng" dirty="0">
                <a:latin typeface="Arial" panose="020B0604020202020204" pitchFamily="34" charset="0"/>
                <a:cs typeface="Arial" panose="020B0604020202020204" pitchFamily="34" charset="0"/>
              </a:rPr>
              <a:t>Akutní toxicita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: únava, rozmazané vidění, slzení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u="sng" dirty="0">
                <a:latin typeface="Arial" panose="020B0604020202020204" pitchFamily="34" charset="0"/>
                <a:cs typeface="Arial" panose="020B0604020202020204" pitchFamily="34" charset="0"/>
              </a:rPr>
              <a:t>Chronická toxicita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: poškození jater, ledvin, zvýšená pigmentace, poruchy plodnosti, riziko alergií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4792D8-EA8F-4E3B-AB7C-726F6CFA2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7489"/>
          </a:xfrm>
        </p:spPr>
        <p:txBody>
          <a:bodyPr/>
          <a:lstStyle/>
          <a:p>
            <a:pPr algn="ctr"/>
            <a:r>
              <a:rPr lang="cs-CZ" dirty="0">
                <a:latin typeface="Arial Black" panose="020B0A04020102020204" pitchFamily="34" charset="0"/>
              </a:rPr>
              <a:t>Methanol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4E1F92-E8B6-4180-9F7D-4094D1CA2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829" y="1077686"/>
            <a:ext cx="11315700" cy="561702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Char char="-"/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bezbarvá tekutina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používá se jako rozpouštědlo, nemrznoucí kapalina, palivo, uvolňuje se z náhradního sladidla aspartamu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přeměňován na</a:t>
            </a:r>
            <a:r>
              <a:rPr lang="en-GB" alt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formaldehyd</a:t>
            </a:r>
            <a:r>
              <a:rPr lang="en-GB" altLang="cs-CZ" dirty="0">
                <a:latin typeface="Arial" panose="020B0604020202020204" pitchFamily="34" charset="0"/>
                <a:cs typeface="Arial" panose="020B0604020202020204" pitchFamily="34" charset="0"/>
              </a:rPr>
              <a:t> a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 kyselinu mravenčí</a:t>
            </a:r>
            <a:r>
              <a:rPr lang="en-GB" altLang="cs-CZ" dirty="0">
                <a:latin typeface="Arial" panose="020B0604020202020204" pitchFamily="34" charset="0"/>
                <a:cs typeface="Arial" panose="020B0604020202020204" pitchFamily="34" charset="0"/>
              </a:rPr>
              <a:t> – al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GB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oholdehydrogen</a:t>
            </a: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ázou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aldehyddehydrogenázou</a:t>
            </a:r>
            <a:r>
              <a:rPr lang="en-GB" altLang="cs-CZ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Metanol sám není toxický, jeho produkty ano.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Formaldehyd: váže se na</a:t>
            </a:r>
            <a:r>
              <a:rPr lang="en-GB" altLang="cs-CZ" dirty="0">
                <a:latin typeface="Arial" panose="020B0604020202020204" pitchFamily="34" charset="0"/>
                <a:cs typeface="Arial" panose="020B0604020202020204" pitchFamily="34" charset="0"/>
              </a:rPr>
              <a:t> Fe</a:t>
            </a:r>
            <a:r>
              <a:rPr lang="en-GB" altLang="cs-CZ" baseline="30000" dirty="0">
                <a:latin typeface="Arial" panose="020B0604020202020204" pitchFamily="34" charset="0"/>
                <a:cs typeface="Arial" panose="020B0604020202020204" pitchFamily="34" charset="0"/>
              </a:rPr>
              <a:t>3+</a:t>
            </a:r>
            <a:r>
              <a:rPr lang="en-GB" alt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GB" alt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oxida</a:t>
            </a: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čních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cs-CZ" dirty="0">
                <a:latin typeface="Arial" panose="020B0604020202020204" pitchFamily="34" charset="0"/>
                <a:cs typeface="Arial" panose="020B0604020202020204" pitchFamily="34" charset="0"/>
              </a:rPr>
              <a:t>enzyme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ch neuronů a poškozuje je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Kys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. Mravenčí: degradována na </a:t>
            </a:r>
            <a:r>
              <a:rPr lang="en-GB" altLang="cs-CZ" dirty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en-GB" alt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altLang="cs-CZ" dirty="0">
                <a:latin typeface="Arial" panose="020B0604020202020204" pitchFamily="34" charset="0"/>
                <a:cs typeface="Arial" panose="020B0604020202020204" pitchFamily="34" charset="0"/>
              </a:rPr>
              <a:t> a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cs-CZ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GB" alt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altLang="cs-CZ" dirty="0">
                <a:latin typeface="Arial" panose="020B0604020202020204" pitchFamily="34" charset="0"/>
                <a:cs typeface="Arial" panose="020B0604020202020204" pitchFamily="34" charset="0"/>
              </a:rPr>
              <a:t>O,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 tento proces je pomalý a potřebuje jako kofaktor kyselinu listovou - kumulace </a:t>
            </a: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kys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. mravenčí způsobuje acidózu</a:t>
            </a:r>
            <a:endParaRPr lang="en-GB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u="sng" dirty="0">
                <a:latin typeface="Arial" panose="020B0604020202020204" pitchFamily="34" charset="0"/>
                <a:cs typeface="Arial" panose="020B0604020202020204" pitchFamily="34" charset="0"/>
              </a:rPr>
              <a:t>Terapie: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 infuze</a:t>
            </a:r>
            <a:r>
              <a:rPr lang="en-GB" alt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cs-CZ" u="sng" dirty="0" err="1">
                <a:latin typeface="Arial" panose="020B0604020202020204" pitchFamily="34" charset="0"/>
                <a:cs typeface="Arial" panose="020B0604020202020204" pitchFamily="34" charset="0"/>
              </a:rPr>
              <a:t>etanol</a:t>
            </a:r>
            <a:r>
              <a:rPr lang="cs-CZ" altLang="cs-CZ" u="sng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GB" altLang="cs-CZ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kompetice dvou substrátů o enzym, metanol může být vyloučen v nezměněné formě. Také lze použít 4-methylpyrazol (</a:t>
            </a: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fomepizol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) – inhibitor </a:t>
            </a: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alkoholdehydrogenázy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53327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4EBDD0-8A72-48D1-959A-CFC118428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5846"/>
          </a:xfrm>
        </p:spPr>
        <p:txBody>
          <a:bodyPr/>
          <a:lstStyle/>
          <a:p>
            <a:pPr algn="ctr"/>
            <a:r>
              <a:rPr lang="cs-CZ" dirty="0" err="1">
                <a:latin typeface="Arial Black" panose="020B0A04020102020204" pitchFamily="34" charset="0"/>
              </a:rPr>
              <a:t>Ethylenglykol</a:t>
            </a:r>
            <a:endParaRPr lang="cs-CZ" dirty="0">
              <a:latin typeface="Arial Black" panose="020B0A040201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680E8F-7257-4DE5-AC61-0079858B8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0972"/>
            <a:ext cx="10515600" cy="5127171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- Rychle se absorbuje i metabolizuje = akutní otravy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Otrava probíhá ve 3 stádiích:</a:t>
            </a:r>
            <a:endParaRPr lang="cs-CZ" alt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2800" u="sng" dirty="0">
                <a:latin typeface="Arial" panose="020B0604020202020204" pitchFamily="34" charset="0"/>
                <a:cs typeface="Arial" panose="020B0604020202020204" pitchFamily="34" charset="0"/>
              </a:rPr>
              <a:t>Stádium 1</a:t>
            </a: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: neurologické příznaky, nevolnost, zmatení – vznikají metabolity </a:t>
            </a:r>
            <a:r>
              <a:rPr lang="cs-CZ" alt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glykolaldehyd</a:t>
            </a: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, glykolová a </a:t>
            </a:r>
            <a:r>
              <a:rPr lang="cs-CZ" alt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glyoxalová</a:t>
            </a: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kyselina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2800" u="sng" dirty="0">
                <a:latin typeface="Arial" panose="020B0604020202020204" pitchFamily="34" charset="0"/>
                <a:cs typeface="Arial" panose="020B0604020202020204" pitchFamily="34" charset="0"/>
              </a:rPr>
              <a:t>Stádium 2</a:t>
            </a: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: je výsledkem kumulace těchto, hl. kyselých, metabolitů - tachykardie, hypertenze, hyperventilace a metabolická acidóza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2800" u="sng" dirty="0">
                <a:latin typeface="Arial" panose="020B0604020202020204" pitchFamily="34" charset="0"/>
                <a:cs typeface="Arial" panose="020B0604020202020204" pitchFamily="34" charset="0"/>
              </a:rPr>
              <a:t>Stádium 3:</a:t>
            </a: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selhání ledvin v důsledku nahromadění koncového metabolitu </a:t>
            </a:r>
            <a:r>
              <a:rPr lang="cs-CZ" alt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kys</a:t>
            </a: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. šťavelové – poškození ledvin a často smrt na renální selhání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u="sng" dirty="0">
                <a:latin typeface="Arial" panose="020B0604020202020204" pitchFamily="34" charset="0"/>
                <a:cs typeface="Arial" panose="020B0604020202020204" pitchFamily="34" charset="0"/>
              </a:rPr>
              <a:t>Terapie:</a:t>
            </a: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infuze etanolu nebo </a:t>
            </a:r>
            <a:r>
              <a:rPr lang="cs-CZ" alt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fomepizol</a:t>
            </a:r>
            <a:endParaRPr lang="cs-CZ" alt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2346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5242C4-766A-4BF9-9188-B3F31DB78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 Black" panose="020B0A04020102020204" pitchFamily="34" charset="0"/>
              </a:rPr>
              <a:t>VLIV DÁVKY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2D2395-A3D1-4A04-ABE6-E74CE98A0B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25689"/>
          </a:xfrm>
        </p:spPr>
        <p:txBody>
          <a:bodyPr/>
          <a:lstStyle/>
          <a:p>
            <a:r>
              <a:rPr lang="cs-CZ" dirty="0"/>
              <a:t>Velikost dávky podmiňuje účinek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522F867-82C0-47C1-9803-3F9078F5BC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4154" y="2498898"/>
            <a:ext cx="8623692" cy="4015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017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A9D8A8-7864-4F3C-9807-431D697FA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pPr algn="ctr"/>
            <a:r>
              <a:rPr lang="cs-CZ" dirty="0">
                <a:latin typeface="Arial Black" panose="020B0A04020102020204" pitchFamily="34" charset="0"/>
              </a:rPr>
              <a:t>VLIV VÍCE DÁVEK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EE5FAC-3FA0-48F9-B005-3FCA25C061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74675"/>
          </a:xfrm>
        </p:spPr>
        <p:txBody>
          <a:bodyPr/>
          <a:lstStyle/>
          <a:p>
            <a:r>
              <a:rPr lang="cs-CZ" dirty="0"/>
              <a:t>Sleduji vliv zvyšující se koncentrace toxinu na míru výskytu účinku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2199CCF-5637-41D1-8A38-494C716ECE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3975" y="2400300"/>
            <a:ext cx="7344049" cy="4538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308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C361E9-746E-4674-8168-8126DEFE2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pPr algn="ctr"/>
            <a:r>
              <a:rPr lang="cs-CZ" dirty="0">
                <a:latin typeface="Arial Black" panose="020B0A04020102020204" pitchFamily="34" charset="0"/>
              </a:rPr>
              <a:t>DÁVKY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A584D4-60CD-4DCE-A8BB-D1A65D330B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sz="3200" dirty="0"/>
              <a:t>NOAEL: nejvyšší koncentrace, při které ještě není pozorován toxický účinek</a:t>
            </a:r>
          </a:p>
          <a:p>
            <a:pPr marL="0" indent="0" algn="just">
              <a:buNone/>
            </a:pPr>
            <a:r>
              <a:rPr lang="cs-CZ" sz="3200" dirty="0"/>
              <a:t>LOAEL: nejnižší koncentrace, kdy už byl pozorován toxický účinek</a:t>
            </a:r>
          </a:p>
          <a:p>
            <a:pPr marL="0" indent="0" algn="just">
              <a:buNone/>
            </a:pPr>
            <a:r>
              <a:rPr lang="cs-CZ" sz="3200" dirty="0"/>
              <a:t>ADI (= </a:t>
            </a:r>
            <a:r>
              <a:rPr lang="cs-CZ" sz="3200" dirty="0" err="1"/>
              <a:t>acceptable</a:t>
            </a:r>
            <a:r>
              <a:rPr lang="cs-CZ" sz="3200" dirty="0"/>
              <a:t> </a:t>
            </a:r>
            <a:r>
              <a:rPr lang="cs-CZ" sz="3200" dirty="0" err="1"/>
              <a:t>daily</a:t>
            </a:r>
            <a:r>
              <a:rPr lang="cs-CZ" sz="3200" dirty="0"/>
              <a:t> </a:t>
            </a:r>
            <a:r>
              <a:rPr lang="cs-CZ" sz="3200" dirty="0" err="1"/>
              <a:t>intake</a:t>
            </a:r>
            <a:r>
              <a:rPr lang="cs-CZ" sz="3200" dirty="0"/>
              <a:t>): přijatelná denní dávka </a:t>
            </a:r>
            <a:r>
              <a:rPr lang="cs-CZ" sz="3200" dirty="0" err="1"/>
              <a:t>sloučrniny</a:t>
            </a:r>
            <a:r>
              <a:rPr lang="cs-CZ" sz="3200" dirty="0"/>
              <a:t>, která by neměla mít dopad na lidské zdraví</a:t>
            </a:r>
          </a:p>
          <a:p>
            <a:pPr marL="0" indent="0" algn="just">
              <a:buNone/>
            </a:pPr>
            <a:r>
              <a:rPr lang="cs-CZ" sz="3200" dirty="0"/>
              <a:t>LD: letální = smrtelná dávka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0914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C681C6-04C7-4083-AF4D-6AE166080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7489"/>
          </a:xfrm>
        </p:spPr>
        <p:txBody>
          <a:bodyPr/>
          <a:lstStyle/>
          <a:p>
            <a:pPr algn="ctr"/>
            <a:r>
              <a:rPr lang="cs-CZ" dirty="0">
                <a:latin typeface="Arial Black" panose="020B0A04020102020204" pitchFamily="34" charset="0"/>
                <a:cs typeface="Arial" panose="020B0604020202020204" pitchFamily="34" charset="0"/>
              </a:rPr>
              <a:t>Toxicita a její hodnocení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CC8155-277A-46F1-8CC1-42164BB56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51214"/>
            <a:ext cx="10972800" cy="476794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Metody hodnocení vycházející ze </a:t>
            </a:r>
            <a:r>
              <a:rPr lang="cs-CZ" b="1" dirty="0"/>
              <a:t>známých případů z praxe, z případových studií </a:t>
            </a:r>
            <a:r>
              <a:rPr lang="cs-CZ" dirty="0"/>
              <a:t>– není-li možné látku testovat na lidech ani na zvířatech, potom je nutné vypozorovat a odvodit, co nejvíce poznatků z případů otrav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Metody předpovědi toxicity jsou založeny na faktu, že </a:t>
            </a:r>
            <a:r>
              <a:rPr lang="cs-CZ" b="1" dirty="0"/>
              <a:t>chemická struktura látek předurčuje některé jejich vlastnosti</a:t>
            </a:r>
            <a:r>
              <a:rPr lang="cs-CZ" dirty="0"/>
              <a:t> – i biologický efekt (metoda QSAR = </a:t>
            </a:r>
            <a:r>
              <a:rPr lang="cs-CZ" dirty="0" err="1"/>
              <a:t>quantitative</a:t>
            </a:r>
            <a:r>
              <a:rPr lang="cs-CZ" dirty="0"/>
              <a:t> </a:t>
            </a:r>
            <a:r>
              <a:rPr lang="cs-CZ" dirty="0" err="1"/>
              <a:t>structure</a:t>
            </a:r>
            <a:r>
              <a:rPr lang="cs-CZ" dirty="0"/>
              <a:t> – </a:t>
            </a:r>
            <a:r>
              <a:rPr lang="cs-CZ" dirty="0" err="1"/>
              <a:t>Activity</a:t>
            </a:r>
            <a:r>
              <a:rPr lang="cs-CZ" dirty="0"/>
              <a:t> </a:t>
            </a:r>
            <a:r>
              <a:rPr lang="cs-CZ" dirty="0" err="1"/>
              <a:t>relationship</a:t>
            </a:r>
            <a:r>
              <a:rPr lang="cs-CZ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Testy toxicity mohou probíhat na různých úrovních: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/>
              <a:t>In vitro – testy na buňkách a tkáních (rychlé, levné, dobře reprodukovatelné, nevypovídají nic o vlivu na orgánové soustavy a organismus)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/>
              <a:t>Organismy – bakterie, rostliny, zvířata, lidé (OECD = </a:t>
            </a:r>
            <a:r>
              <a:rPr lang="cs-CZ" dirty="0" err="1"/>
              <a:t>Organisation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Cooperation</a:t>
            </a:r>
            <a:r>
              <a:rPr lang="cs-CZ" dirty="0"/>
              <a:t> and development, ISO = </a:t>
            </a:r>
            <a:r>
              <a:rPr lang="cs-CZ" dirty="0" err="1"/>
              <a:t>international</a:t>
            </a:r>
            <a:r>
              <a:rPr lang="cs-CZ" dirty="0"/>
              <a:t> </a:t>
            </a:r>
            <a:r>
              <a:rPr lang="cs-CZ" dirty="0" err="1"/>
              <a:t>organization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Sandardization</a:t>
            </a:r>
            <a:r>
              <a:rPr lang="cs-CZ" dirty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/>
              <a:t>Biocenózy (= všechny organismy v určitém prostoru): velká časová a finanční náročnost, nejlepší popis vlivu na prostředí</a:t>
            </a:r>
          </a:p>
        </p:txBody>
      </p:sp>
    </p:spTree>
    <p:extLst>
      <p:ext uri="{BB962C8B-B14F-4D97-AF65-F5344CB8AC3E}">
        <p14:creationId xmlns:p14="http://schemas.microsoft.com/office/powerpoint/2010/main" val="569197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30CEF2-D789-413A-8DC5-DF3FDBC57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 Black" panose="020B0A04020102020204" pitchFamily="34" charset="0"/>
              </a:rPr>
              <a:t>Toxicita – podle délky působení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D97747-687D-4F23-9202-A030BB026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lnSpc>
                <a:spcPct val="114000"/>
              </a:lnSpc>
              <a:buFont typeface="+mj-lt"/>
              <a:buAutoNum type="arabicPeriod"/>
            </a:pPr>
            <a:r>
              <a:rPr lang="cs-CZ" sz="3200" dirty="0"/>
              <a:t>Akutní: účinky se dostaví během 24 hodin po vystavení toxinu</a:t>
            </a:r>
          </a:p>
          <a:p>
            <a:pPr marL="514350" indent="-514350" algn="just">
              <a:lnSpc>
                <a:spcPct val="114000"/>
              </a:lnSpc>
              <a:buFont typeface="+mj-lt"/>
              <a:buAutoNum type="arabicPeriod"/>
            </a:pPr>
            <a:r>
              <a:rPr lang="cs-CZ" sz="3200" dirty="0"/>
              <a:t>Subchronická: kumulativní účinek, kdy toxin působil na organismus po delší dobu (měsíce až rok) </a:t>
            </a:r>
          </a:p>
          <a:p>
            <a:pPr marL="514350" indent="-514350" algn="just">
              <a:lnSpc>
                <a:spcPct val="114000"/>
              </a:lnSpc>
              <a:buFont typeface="+mj-lt"/>
              <a:buAutoNum type="arabicPeriod"/>
            </a:pPr>
            <a:r>
              <a:rPr lang="cs-CZ" sz="3200" dirty="0"/>
              <a:t>Chronická: nepříznivý účinek se vyskytuje po delší dobu expozice toxinu</a:t>
            </a:r>
          </a:p>
        </p:txBody>
      </p:sp>
    </p:spTree>
    <p:extLst>
      <p:ext uri="{BB962C8B-B14F-4D97-AF65-F5344CB8AC3E}">
        <p14:creationId xmlns:p14="http://schemas.microsoft.com/office/powerpoint/2010/main" val="89795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0594A1-4E2E-4DF2-8C87-D0D9EE3F0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 Black" panose="020B0A04020102020204" pitchFamily="34" charset="0"/>
              </a:rPr>
              <a:t>Toxikologie – rozčlenění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463FC7-990C-460B-B6FD-89FB785692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Klinická toxikologie – prevence, diagnóza, léčba otrav </a:t>
            </a:r>
          </a:p>
          <a:p>
            <a:r>
              <a:rPr lang="cs-CZ" sz="3200" dirty="0"/>
              <a:t>Forenzní toxikologie – toxikologická analýza vzorků pro právní účely</a:t>
            </a:r>
          </a:p>
          <a:p>
            <a:r>
              <a:rPr lang="cs-CZ" sz="3200" dirty="0"/>
              <a:t>Toxikologie potravin – analýza toxických látek v potravinách a jejich vliv/působení</a:t>
            </a:r>
          </a:p>
          <a:p>
            <a:r>
              <a:rPr lang="cs-CZ" sz="3200" dirty="0"/>
              <a:t>Pracovní toxikologie – BOZP</a:t>
            </a:r>
          </a:p>
          <a:p>
            <a:r>
              <a:rPr lang="cs-CZ" sz="3200" dirty="0"/>
              <a:t>Enviromentální toxikologie – vliv škodlivých látek na životní prostředí</a:t>
            </a:r>
          </a:p>
        </p:txBody>
      </p:sp>
    </p:spTree>
    <p:extLst>
      <p:ext uri="{BB962C8B-B14F-4D97-AF65-F5344CB8AC3E}">
        <p14:creationId xmlns:p14="http://schemas.microsoft.com/office/powerpoint/2010/main" val="22413128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2239</Words>
  <Application>Microsoft Office PowerPoint</Application>
  <PresentationFormat>Širokoúhlá obrazovka</PresentationFormat>
  <Paragraphs>221</Paragraphs>
  <Slides>37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6" baseType="lpstr">
      <vt:lpstr>Arial</vt:lpstr>
      <vt:lpstr>Arial Black</vt:lpstr>
      <vt:lpstr>Calibri</vt:lpstr>
      <vt:lpstr>Calibri Light</vt:lpstr>
      <vt:lpstr>Courier New</vt:lpstr>
      <vt:lpstr>Symbol</vt:lpstr>
      <vt:lpstr>Times New Roman</vt:lpstr>
      <vt:lpstr>Wingdings</vt:lpstr>
      <vt:lpstr>Motiv Office</vt:lpstr>
      <vt:lpstr>Toxikologie</vt:lpstr>
      <vt:lpstr>Toxikologie</vt:lpstr>
      <vt:lpstr>JED</vt:lpstr>
      <vt:lpstr>VLIV DÁVKY</vt:lpstr>
      <vt:lpstr>VLIV VÍCE DÁVEK</vt:lpstr>
      <vt:lpstr>DÁVKY</vt:lpstr>
      <vt:lpstr>Toxicita a její hodnocení</vt:lpstr>
      <vt:lpstr>Toxicita – podle délky působení</vt:lpstr>
      <vt:lpstr>Toxikologie – rozčlenění </vt:lpstr>
      <vt:lpstr>Disciplíny obecné toxikologie</vt:lpstr>
      <vt:lpstr>Klasifikace toxikologických sloučenin</vt:lpstr>
      <vt:lpstr>Ad a) Podle cílového orgánu 1. Hematotoxicita</vt:lpstr>
      <vt:lpstr>Ad a) Podle cílového orgánu 1. Hematotoxicita </vt:lpstr>
      <vt:lpstr>Ad a) Podle cílového orgánu 2. Hepatotoxicita</vt:lpstr>
      <vt:lpstr>Ad a) Podle cílového orgánu 3. Nefrotoxicita</vt:lpstr>
      <vt:lpstr>Ad a) Podle cílového orgánu 4. Neurotoxicita</vt:lpstr>
      <vt:lpstr>Ad a) Podle cílového orgánu 5. Pulmonotoxicita</vt:lpstr>
      <vt:lpstr>Ad a) Podle cílového orgánu 6. Imunotoxicita</vt:lpstr>
      <vt:lpstr>Ad b) Podle způsobu účinku</vt:lpstr>
      <vt:lpstr>Toxikologické laboratorní vyšetření</vt:lpstr>
      <vt:lpstr>Biologický materiál používaný v toxikologii</vt:lpstr>
      <vt:lpstr>Biologický materiál používaný v toxikologii</vt:lpstr>
      <vt:lpstr>Biologický materiál používaný v toxikologii</vt:lpstr>
      <vt:lpstr>Testování léčiv a drog v biologickém materiálu</vt:lpstr>
      <vt:lpstr>Co se stanovuje – detekuje?</vt:lpstr>
      <vt:lpstr>Systematická toxikologická analýza (STA)</vt:lpstr>
      <vt:lpstr>Detekce/stanovení toxických látek</vt:lpstr>
      <vt:lpstr>Detekce/stanovení toxických látek</vt:lpstr>
      <vt:lpstr>Detekce/stanovení toxických látek</vt:lpstr>
      <vt:lpstr>Otravy vybranými anorganickými a organickými látkami</vt:lpstr>
      <vt:lpstr>Amoniak</vt:lpstr>
      <vt:lpstr>Oxid uhličitý</vt:lpstr>
      <vt:lpstr>Polychlorované bifenyly (PCB)</vt:lpstr>
      <vt:lpstr>Toxiny sinic = Cyanotoxiny</vt:lpstr>
      <vt:lpstr>Ftaláty</vt:lpstr>
      <vt:lpstr>Methanol</vt:lpstr>
      <vt:lpstr>Ethylenglykol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Toxikologie</dc:title>
  <dc:creator>Lucie Vávrová</dc:creator>
  <cp:lastModifiedBy>Lucie Vávrová</cp:lastModifiedBy>
  <cp:revision>45</cp:revision>
  <dcterms:created xsi:type="dcterms:W3CDTF">2021-12-09T20:33:48Z</dcterms:created>
  <dcterms:modified xsi:type="dcterms:W3CDTF">2021-12-10T01:19:40Z</dcterms:modified>
</cp:coreProperties>
</file>