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56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46875F-D370-4333-BDBC-BCB780423DD9}" type="doc">
      <dgm:prSet loTypeId="urn:microsoft.com/office/officeart/2005/8/layout/radial6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FB38E9D4-7433-4486-988E-AC6524108F63}">
      <dgm:prSet phldrT="[Text]"/>
      <dgm:spPr/>
      <dgm:t>
        <a:bodyPr/>
        <a:lstStyle/>
        <a:p>
          <a:r>
            <a:rPr lang="cs-CZ" dirty="0"/>
            <a:t>Moderní psychologie</a:t>
          </a:r>
        </a:p>
      </dgm:t>
    </dgm:pt>
    <dgm:pt modelId="{1009F719-E829-4347-8E30-34D7BB75DC91}" type="parTrans" cxnId="{2088277B-119E-4EAF-B2CF-4EB69C17E24E}">
      <dgm:prSet/>
      <dgm:spPr/>
      <dgm:t>
        <a:bodyPr/>
        <a:lstStyle/>
        <a:p>
          <a:endParaRPr lang="cs-CZ"/>
        </a:p>
      </dgm:t>
    </dgm:pt>
    <dgm:pt modelId="{52FC1FFD-1F8C-4CBA-84CA-548C39D624B5}" type="sibTrans" cxnId="{2088277B-119E-4EAF-B2CF-4EB69C17E24E}">
      <dgm:prSet/>
      <dgm:spPr/>
      <dgm:t>
        <a:bodyPr/>
        <a:lstStyle/>
        <a:p>
          <a:endParaRPr lang="cs-CZ"/>
        </a:p>
      </dgm:t>
    </dgm:pt>
    <dgm:pt modelId="{0ABA1909-1C3C-45E9-8D23-5B6143A3A790}">
      <dgm:prSet phldrT="[Text]" custT="1"/>
      <dgm:spPr/>
      <dgm:t>
        <a:bodyPr/>
        <a:lstStyle/>
        <a:p>
          <a:r>
            <a:rPr lang="cs-CZ" sz="1400" b="1" dirty="0"/>
            <a:t>Psychodynamický </a:t>
          </a:r>
        </a:p>
      </dgm:t>
    </dgm:pt>
    <dgm:pt modelId="{53C085D0-FB52-4645-9648-929FA91A1915}" type="parTrans" cxnId="{14E0ACE5-819E-4CCD-8EFA-E5EF94E813AF}">
      <dgm:prSet/>
      <dgm:spPr/>
      <dgm:t>
        <a:bodyPr/>
        <a:lstStyle/>
        <a:p>
          <a:endParaRPr lang="cs-CZ"/>
        </a:p>
      </dgm:t>
    </dgm:pt>
    <dgm:pt modelId="{32BF4A17-64F3-4D8E-A7CA-9377D83AC2CA}" type="sibTrans" cxnId="{14E0ACE5-819E-4CCD-8EFA-E5EF94E813AF}">
      <dgm:prSet/>
      <dgm:spPr/>
      <dgm:t>
        <a:bodyPr/>
        <a:lstStyle/>
        <a:p>
          <a:endParaRPr lang="cs-CZ"/>
        </a:p>
      </dgm:t>
    </dgm:pt>
    <dgm:pt modelId="{C7429847-DC38-41DF-B8FC-29B2900B7E7F}">
      <dgm:prSet phldrT="[Text]" custT="1"/>
      <dgm:spPr/>
      <dgm:t>
        <a:bodyPr/>
        <a:lstStyle/>
        <a:p>
          <a:r>
            <a:rPr lang="cs-CZ" sz="1400" b="1" dirty="0" err="1"/>
            <a:t>Neobehaviorální</a:t>
          </a:r>
          <a:r>
            <a:rPr lang="cs-CZ" sz="1400" b="1" dirty="0"/>
            <a:t> </a:t>
          </a:r>
        </a:p>
      </dgm:t>
    </dgm:pt>
    <dgm:pt modelId="{B3E15801-1188-4CC7-A014-0DBB718B0242}" type="parTrans" cxnId="{04F01E9E-8FBA-40F0-8698-D805F202DA45}">
      <dgm:prSet/>
      <dgm:spPr/>
      <dgm:t>
        <a:bodyPr/>
        <a:lstStyle/>
        <a:p>
          <a:endParaRPr lang="cs-CZ"/>
        </a:p>
      </dgm:t>
    </dgm:pt>
    <dgm:pt modelId="{40BF2FB6-6ED9-43D9-ADF1-95C262E1DDEF}" type="sibTrans" cxnId="{04F01E9E-8FBA-40F0-8698-D805F202DA45}">
      <dgm:prSet/>
      <dgm:spPr/>
      <dgm:t>
        <a:bodyPr/>
        <a:lstStyle/>
        <a:p>
          <a:endParaRPr lang="cs-CZ"/>
        </a:p>
      </dgm:t>
    </dgm:pt>
    <dgm:pt modelId="{2D6BBA9A-9E99-4213-8375-1E85DA488C16}">
      <dgm:prSet phldrT="[Text]" custT="1"/>
      <dgm:spPr/>
      <dgm:t>
        <a:bodyPr/>
        <a:lstStyle/>
        <a:p>
          <a:r>
            <a:rPr lang="cs-CZ" sz="1400" b="1" dirty="0"/>
            <a:t>Kognitivní </a:t>
          </a:r>
        </a:p>
      </dgm:t>
    </dgm:pt>
    <dgm:pt modelId="{76846374-0973-4331-8E8A-1EECDC44A752}" type="parTrans" cxnId="{A53FD343-172E-491E-9E74-143BFD29A88E}">
      <dgm:prSet/>
      <dgm:spPr/>
      <dgm:t>
        <a:bodyPr/>
        <a:lstStyle/>
        <a:p>
          <a:endParaRPr lang="cs-CZ"/>
        </a:p>
      </dgm:t>
    </dgm:pt>
    <dgm:pt modelId="{F2FB032C-7542-45EB-9001-2A3977271079}" type="sibTrans" cxnId="{A53FD343-172E-491E-9E74-143BFD29A88E}">
      <dgm:prSet/>
      <dgm:spPr/>
      <dgm:t>
        <a:bodyPr/>
        <a:lstStyle/>
        <a:p>
          <a:endParaRPr lang="cs-CZ"/>
        </a:p>
      </dgm:t>
    </dgm:pt>
    <dgm:pt modelId="{9A387D23-EFE3-4777-8370-54D0C1616FF6}">
      <dgm:prSet phldrT="[Text]" custT="1"/>
      <dgm:spPr/>
      <dgm:t>
        <a:bodyPr/>
        <a:lstStyle/>
        <a:p>
          <a:r>
            <a:rPr lang="cs-CZ" sz="1400" b="1" dirty="0"/>
            <a:t>Fenomenologický</a:t>
          </a:r>
        </a:p>
        <a:p>
          <a:r>
            <a:rPr lang="cs-CZ" sz="1100" dirty="0"/>
            <a:t> </a:t>
          </a:r>
        </a:p>
      </dgm:t>
    </dgm:pt>
    <dgm:pt modelId="{8C6BACF1-0DFB-40A4-8EF4-FC5FF5173339}" type="parTrans" cxnId="{A5F4FC5F-2E3A-4F42-A3E5-DEE05D69E7BD}">
      <dgm:prSet/>
      <dgm:spPr/>
      <dgm:t>
        <a:bodyPr/>
        <a:lstStyle/>
        <a:p>
          <a:endParaRPr lang="cs-CZ"/>
        </a:p>
      </dgm:t>
    </dgm:pt>
    <dgm:pt modelId="{58FC300D-BD65-4EEB-8397-822A6AEFC81F}" type="sibTrans" cxnId="{A5F4FC5F-2E3A-4F42-A3E5-DEE05D69E7BD}">
      <dgm:prSet/>
      <dgm:spPr/>
      <dgm:t>
        <a:bodyPr/>
        <a:lstStyle/>
        <a:p>
          <a:endParaRPr lang="cs-CZ"/>
        </a:p>
      </dgm:t>
    </dgm:pt>
    <dgm:pt modelId="{8D0D7F1C-C9A5-4BFE-8329-137A771B3695}">
      <dgm:prSet/>
      <dgm:spPr/>
      <dgm:t>
        <a:bodyPr/>
        <a:lstStyle/>
        <a:p>
          <a:endParaRPr lang="cs-CZ" sz="900" dirty="0"/>
        </a:p>
      </dgm:t>
    </dgm:pt>
    <dgm:pt modelId="{6AF547A8-197E-4EDA-AEA3-865D81DDD271}" type="parTrans" cxnId="{E3931122-FBB9-4890-8311-881F205D49DF}">
      <dgm:prSet/>
      <dgm:spPr/>
      <dgm:t>
        <a:bodyPr/>
        <a:lstStyle/>
        <a:p>
          <a:endParaRPr lang="cs-CZ"/>
        </a:p>
      </dgm:t>
    </dgm:pt>
    <dgm:pt modelId="{39741C11-BD2E-4BD4-9DFC-01E88126F47A}" type="sibTrans" cxnId="{E3931122-FBB9-4890-8311-881F205D49DF}">
      <dgm:prSet/>
      <dgm:spPr/>
      <dgm:t>
        <a:bodyPr/>
        <a:lstStyle/>
        <a:p>
          <a:endParaRPr lang="cs-CZ"/>
        </a:p>
      </dgm:t>
    </dgm:pt>
    <dgm:pt modelId="{E95BC626-8FEA-410B-BBE0-8542E24E0C96}">
      <dgm:prSet phldrT="[Text]" custT="1"/>
      <dgm:spPr/>
      <dgm:t>
        <a:bodyPr/>
        <a:lstStyle/>
        <a:p>
          <a:r>
            <a:rPr lang="cs-CZ" sz="1400" b="1" dirty="0"/>
            <a:t>Biologický </a:t>
          </a:r>
        </a:p>
      </dgm:t>
    </dgm:pt>
    <dgm:pt modelId="{BBEA2F92-37A7-492E-856B-A5D932CF1FF9}" type="parTrans" cxnId="{014124E2-CB91-45CE-917C-D24FF49EAD2E}">
      <dgm:prSet/>
      <dgm:spPr/>
      <dgm:t>
        <a:bodyPr/>
        <a:lstStyle/>
        <a:p>
          <a:endParaRPr lang="cs-CZ"/>
        </a:p>
      </dgm:t>
    </dgm:pt>
    <dgm:pt modelId="{2220FF08-D002-4E48-9C24-7E32769D84BF}" type="sibTrans" cxnId="{014124E2-CB91-45CE-917C-D24FF49EAD2E}">
      <dgm:prSet/>
      <dgm:spPr/>
      <dgm:t>
        <a:bodyPr/>
        <a:lstStyle/>
        <a:p>
          <a:endParaRPr lang="cs-CZ"/>
        </a:p>
      </dgm:t>
    </dgm:pt>
    <dgm:pt modelId="{F20089F3-2B5F-49BF-9951-2B617B163735}">
      <dgm:prSet phldrT="[Text]" custT="1"/>
      <dgm:spPr/>
      <dgm:t>
        <a:bodyPr/>
        <a:lstStyle/>
        <a:p>
          <a:r>
            <a:rPr lang="cs-CZ" sz="1400" b="1" dirty="0" err="1"/>
            <a:t>Gestaltistický</a:t>
          </a:r>
          <a:endParaRPr lang="cs-CZ" sz="1400" b="1" dirty="0"/>
        </a:p>
      </dgm:t>
    </dgm:pt>
    <dgm:pt modelId="{B863E6EF-5D34-43AA-BD87-F6B4B26226A2}" type="parTrans" cxnId="{F5459ECB-D48C-4A95-9000-BA28C0832162}">
      <dgm:prSet/>
      <dgm:spPr/>
      <dgm:t>
        <a:bodyPr/>
        <a:lstStyle/>
        <a:p>
          <a:endParaRPr lang="cs-CZ"/>
        </a:p>
      </dgm:t>
    </dgm:pt>
    <dgm:pt modelId="{7297C5B5-2A43-4493-B115-62D60FBFA46B}" type="sibTrans" cxnId="{F5459ECB-D48C-4A95-9000-BA28C0832162}">
      <dgm:prSet/>
      <dgm:spPr/>
      <dgm:t>
        <a:bodyPr/>
        <a:lstStyle/>
        <a:p>
          <a:endParaRPr lang="cs-CZ"/>
        </a:p>
      </dgm:t>
    </dgm:pt>
    <dgm:pt modelId="{9B0552A5-6B1C-4EA6-84AF-D6A750B609C1}" type="pres">
      <dgm:prSet presAssocID="{8B46875F-D370-4333-BDBC-BCB780423DD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27A8CE0-817F-418D-A7C4-F3E7BDEB120B}" type="pres">
      <dgm:prSet presAssocID="{FB38E9D4-7433-4486-988E-AC6524108F63}" presName="centerShape" presStyleLbl="node0" presStyleIdx="0" presStyleCnt="1" custScaleX="125270" custLinFactNeighborX="1254" custLinFactNeighborY="-303"/>
      <dgm:spPr/>
      <dgm:t>
        <a:bodyPr/>
        <a:lstStyle/>
        <a:p>
          <a:endParaRPr lang="cs-CZ"/>
        </a:p>
      </dgm:t>
    </dgm:pt>
    <dgm:pt modelId="{9329A073-4533-4788-891E-EE71F1A35514}" type="pres">
      <dgm:prSet presAssocID="{0ABA1909-1C3C-45E9-8D23-5B6143A3A790}" presName="node" presStyleLbl="node1" presStyleIdx="0" presStyleCnt="6" custScaleX="190934" custRadScaleRad="104038" custRadScaleInc="1730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D82A1F-D4D9-4770-A038-829C6AF1FD1E}" type="pres">
      <dgm:prSet presAssocID="{0ABA1909-1C3C-45E9-8D23-5B6143A3A790}" presName="dummy" presStyleCnt="0"/>
      <dgm:spPr/>
    </dgm:pt>
    <dgm:pt modelId="{E4C6B1D0-6136-48BC-8E38-55A61B7FBC32}" type="pres">
      <dgm:prSet presAssocID="{32BF4A17-64F3-4D8E-A7CA-9377D83AC2CA}" presName="sibTrans" presStyleLbl="sibTrans2D1" presStyleIdx="0" presStyleCnt="6"/>
      <dgm:spPr/>
      <dgm:t>
        <a:bodyPr/>
        <a:lstStyle/>
        <a:p>
          <a:endParaRPr lang="cs-CZ"/>
        </a:p>
      </dgm:t>
    </dgm:pt>
    <dgm:pt modelId="{64CB56FB-36EA-49D9-AA45-F8CB5832AE31}" type="pres">
      <dgm:prSet presAssocID="{C7429847-DC38-41DF-B8FC-29B2900B7E7F}" presName="node" presStyleLbl="node1" presStyleIdx="1" presStyleCnt="6" custScaleX="210575" custRadScaleRad="132060" custRadScaleInc="4359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4F5A0F-CA12-46E2-A3A2-B672AD0526C3}" type="pres">
      <dgm:prSet presAssocID="{C7429847-DC38-41DF-B8FC-29B2900B7E7F}" presName="dummy" presStyleCnt="0"/>
      <dgm:spPr/>
    </dgm:pt>
    <dgm:pt modelId="{15A610BD-1CE1-49C1-8A4C-2E33A14A239D}" type="pres">
      <dgm:prSet presAssocID="{40BF2FB6-6ED9-43D9-ADF1-95C262E1DDEF}" presName="sibTrans" presStyleLbl="sibTrans2D1" presStyleIdx="1" presStyleCnt="6"/>
      <dgm:spPr/>
      <dgm:t>
        <a:bodyPr/>
        <a:lstStyle/>
        <a:p>
          <a:endParaRPr lang="cs-CZ"/>
        </a:p>
      </dgm:t>
    </dgm:pt>
    <dgm:pt modelId="{99059B3B-A13B-407C-9067-51BB0C985D27}" type="pres">
      <dgm:prSet presAssocID="{E95BC626-8FEA-410B-BBE0-8542E24E0C96}" presName="node" presStyleLbl="node1" presStyleIdx="2" presStyleCnt="6" custScaleX="218923" custRadScaleRad="132849" custRadScaleInc="-418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1DD580-84B1-4E05-9DC6-2BFEF2065A3F}" type="pres">
      <dgm:prSet presAssocID="{E95BC626-8FEA-410B-BBE0-8542E24E0C96}" presName="dummy" presStyleCnt="0"/>
      <dgm:spPr/>
    </dgm:pt>
    <dgm:pt modelId="{65F4101A-526D-4A23-ABFA-85A7397C922C}" type="pres">
      <dgm:prSet presAssocID="{2220FF08-D002-4E48-9C24-7E32769D84BF}" presName="sibTrans" presStyleLbl="sibTrans2D1" presStyleIdx="2" presStyleCnt="6"/>
      <dgm:spPr/>
      <dgm:t>
        <a:bodyPr/>
        <a:lstStyle/>
        <a:p>
          <a:endParaRPr lang="cs-CZ"/>
        </a:p>
      </dgm:t>
    </dgm:pt>
    <dgm:pt modelId="{3E985CB8-85FC-4211-93F9-A1D4357DD487}" type="pres">
      <dgm:prSet presAssocID="{F20089F3-2B5F-49BF-9951-2B617B163735}" presName="node" presStyleLbl="node1" presStyleIdx="3" presStyleCnt="6" custScaleX="187552" custRadScaleRad="109005" custRadScaleInc="-236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14C246-EE2E-4631-B31D-83486B4D5A2C}" type="pres">
      <dgm:prSet presAssocID="{F20089F3-2B5F-49BF-9951-2B617B163735}" presName="dummy" presStyleCnt="0"/>
      <dgm:spPr/>
    </dgm:pt>
    <dgm:pt modelId="{271C81CA-CECD-44D7-BC7A-91329CE3CAA4}" type="pres">
      <dgm:prSet presAssocID="{7297C5B5-2A43-4493-B115-62D60FBFA46B}" presName="sibTrans" presStyleLbl="sibTrans2D1" presStyleIdx="3" presStyleCnt="6"/>
      <dgm:spPr/>
      <dgm:t>
        <a:bodyPr/>
        <a:lstStyle/>
        <a:p>
          <a:endParaRPr lang="cs-CZ"/>
        </a:p>
      </dgm:t>
    </dgm:pt>
    <dgm:pt modelId="{2B0BC6B9-98A8-40A0-A721-D6D228621DDC}" type="pres">
      <dgm:prSet presAssocID="{2D6BBA9A-9E99-4213-8375-1E85DA488C16}" presName="node" presStyleLbl="node1" presStyleIdx="4" presStyleCnt="6" custScaleX="202544" custRadScaleRad="124610" custRadScaleInc="2486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A709DE-6723-41B2-847B-690E58F7A3D4}" type="pres">
      <dgm:prSet presAssocID="{2D6BBA9A-9E99-4213-8375-1E85DA488C16}" presName="dummy" presStyleCnt="0"/>
      <dgm:spPr/>
    </dgm:pt>
    <dgm:pt modelId="{678963FD-E986-4302-9DE7-64BC3A92FB0D}" type="pres">
      <dgm:prSet presAssocID="{F2FB032C-7542-45EB-9001-2A3977271079}" presName="sibTrans" presStyleLbl="sibTrans2D1" presStyleIdx="4" presStyleCnt="6"/>
      <dgm:spPr/>
      <dgm:t>
        <a:bodyPr/>
        <a:lstStyle/>
        <a:p>
          <a:endParaRPr lang="cs-CZ"/>
        </a:p>
      </dgm:t>
    </dgm:pt>
    <dgm:pt modelId="{AC348892-9047-471C-BEFF-B0A1F8B4CAE9}" type="pres">
      <dgm:prSet presAssocID="{9A387D23-EFE3-4777-8370-54D0C1616FF6}" presName="node" presStyleLbl="node1" presStyleIdx="5" presStyleCnt="6" custScaleX="201224" custRadScaleRad="125583" custRadScaleInc="-378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3142D4-6698-415A-BE41-FA0DD56D5AF6}" type="pres">
      <dgm:prSet presAssocID="{9A387D23-EFE3-4777-8370-54D0C1616FF6}" presName="dummy" presStyleCnt="0"/>
      <dgm:spPr/>
    </dgm:pt>
    <dgm:pt modelId="{509E14ED-40F6-4648-87ED-8AD732E8DF29}" type="pres">
      <dgm:prSet presAssocID="{58FC300D-BD65-4EEB-8397-822A6AEFC81F}" presName="sibTrans" presStyleLbl="sibTrans2D1" presStyleIdx="5" presStyleCnt="6"/>
      <dgm:spPr/>
      <dgm:t>
        <a:bodyPr/>
        <a:lstStyle/>
        <a:p>
          <a:endParaRPr lang="cs-CZ"/>
        </a:p>
      </dgm:t>
    </dgm:pt>
  </dgm:ptLst>
  <dgm:cxnLst>
    <dgm:cxn modelId="{A5F4FC5F-2E3A-4F42-A3E5-DEE05D69E7BD}" srcId="{FB38E9D4-7433-4486-988E-AC6524108F63}" destId="{9A387D23-EFE3-4777-8370-54D0C1616FF6}" srcOrd="5" destOrd="0" parTransId="{8C6BACF1-0DFB-40A4-8EF4-FC5FF5173339}" sibTransId="{58FC300D-BD65-4EEB-8397-822A6AEFC81F}"/>
    <dgm:cxn modelId="{065490F3-1F36-4A98-95AA-2B50B6675D6A}" type="presOf" srcId="{8B46875F-D370-4333-BDBC-BCB780423DD9}" destId="{9B0552A5-6B1C-4EA6-84AF-D6A750B609C1}" srcOrd="0" destOrd="0" presId="urn:microsoft.com/office/officeart/2005/8/layout/radial6"/>
    <dgm:cxn modelId="{23E92324-C2FB-457E-90CE-CC00D7BE3082}" type="presOf" srcId="{32BF4A17-64F3-4D8E-A7CA-9377D83AC2CA}" destId="{E4C6B1D0-6136-48BC-8E38-55A61B7FBC32}" srcOrd="0" destOrd="0" presId="urn:microsoft.com/office/officeart/2005/8/layout/radial6"/>
    <dgm:cxn modelId="{A53FD343-172E-491E-9E74-143BFD29A88E}" srcId="{FB38E9D4-7433-4486-988E-AC6524108F63}" destId="{2D6BBA9A-9E99-4213-8375-1E85DA488C16}" srcOrd="4" destOrd="0" parTransId="{76846374-0973-4331-8E8A-1EECDC44A752}" sibTransId="{F2FB032C-7542-45EB-9001-2A3977271079}"/>
    <dgm:cxn modelId="{14E0ACE5-819E-4CCD-8EFA-E5EF94E813AF}" srcId="{FB38E9D4-7433-4486-988E-AC6524108F63}" destId="{0ABA1909-1C3C-45E9-8D23-5B6143A3A790}" srcOrd="0" destOrd="0" parTransId="{53C085D0-FB52-4645-9648-929FA91A1915}" sibTransId="{32BF4A17-64F3-4D8E-A7CA-9377D83AC2CA}"/>
    <dgm:cxn modelId="{2088277B-119E-4EAF-B2CF-4EB69C17E24E}" srcId="{8B46875F-D370-4333-BDBC-BCB780423DD9}" destId="{FB38E9D4-7433-4486-988E-AC6524108F63}" srcOrd="0" destOrd="0" parTransId="{1009F719-E829-4347-8E30-34D7BB75DC91}" sibTransId="{52FC1FFD-1F8C-4CBA-84CA-548C39D624B5}"/>
    <dgm:cxn modelId="{F2005ADB-024E-48BF-9464-EE1ED0DAD058}" type="presOf" srcId="{0ABA1909-1C3C-45E9-8D23-5B6143A3A790}" destId="{9329A073-4533-4788-891E-EE71F1A35514}" srcOrd="0" destOrd="0" presId="urn:microsoft.com/office/officeart/2005/8/layout/radial6"/>
    <dgm:cxn modelId="{ACAB4FC3-7830-4AC6-84A8-CB656BD1BE7F}" type="presOf" srcId="{E95BC626-8FEA-410B-BBE0-8542E24E0C96}" destId="{99059B3B-A13B-407C-9067-51BB0C985D27}" srcOrd="0" destOrd="0" presId="urn:microsoft.com/office/officeart/2005/8/layout/radial6"/>
    <dgm:cxn modelId="{AAEEF35B-D4C7-415F-AE71-02FF71A62614}" type="presOf" srcId="{F2FB032C-7542-45EB-9001-2A3977271079}" destId="{678963FD-E986-4302-9DE7-64BC3A92FB0D}" srcOrd="0" destOrd="0" presId="urn:microsoft.com/office/officeart/2005/8/layout/radial6"/>
    <dgm:cxn modelId="{E3931122-FBB9-4890-8311-881F205D49DF}" srcId="{2D6BBA9A-9E99-4213-8375-1E85DA488C16}" destId="{8D0D7F1C-C9A5-4BFE-8329-137A771B3695}" srcOrd="0" destOrd="0" parTransId="{6AF547A8-197E-4EDA-AEA3-865D81DDD271}" sibTransId="{39741C11-BD2E-4BD4-9DFC-01E88126F47A}"/>
    <dgm:cxn modelId="{05F9579C-E034-483B-A0F4-844914AD637C}" type="presOf" srcId="{C7429847-DC38-41DF-B8FC-29B2900B7E7F}" destId="{64CB56FB-36EA-49D9-AA45-F8CB5832AE31}" srcOrd="0" destOrd="0" presId="urn:microsoft.com/office/officeart/2005/8/layout/radial6"/>
    <dgm:cxn modelId="{0A4F8C56-A6A9-4C6B-983C-140AA1B6B8D2}" type="presOf" srcId="{2D6BBA9A-9E99-4213-8375-1E85DA488C16}" destId="{2B0BC6B9-98A8-40A0-A721-D6D228621DDC}" srcOrd="0" destOrd="0" presId="urn:microsoft.com/office/officeart/2005/8/layout/radial6"/>
    <dgm:cxn modelId="{014124E2-CB91-45CE-917C-D24FF49EAD2E}" srcId="{FB38E9D4-7433-4486-988E-AC6524108F63}" destId="{E95BC626-8FEA-410B-BBE0-8542E24E0C96}" srcOrd="2" destOrd="0" parTransId="{BBEA2F92-37A7-492E-856B-A5D932CF1FF9}" sibTransId="{2220FF08-D002-4E48-9C24-7E32769D84BF}"/>
    <dgm:cxn modelId="{F5459ECB-D48C-4A95-9000-BA28C0832162}" srcId="{FB38E9D4-7433-4486-988E-AC6524108F63}" destId="{F20089F3-2B5F-49BF-9951-2B617B163735}" srcOrd="3" destOrd="0" parTransId="{B863E6EF-5D34-43AA-BD87-F6B4B26226A2}" sibTransId="{7297C5B5-2A43-4493-B115-62D60FBFA46B}"/>
    <dgm:cxn modelId="{DA8FDF65-7A00-4A40-BE06-9DD4F8BFC41A}" type="presOf" srcId="{F20089F3-2B5F-49BF-9951-2B617B163735}" destId="{3E985CB8-85FC-4211-93F9-A1D4357DD487}" srcOrd="0" destOrd="0" presId="urn:microsoft.com/office/officeart/2005/8/layout/radial6"/>
    <dgm:cxn modelId="{3926E390-BCC3-46F4-9AA4-AC067BFC978A}" type="presOf" srcId="{7297C5B5-2A43-4493-B115-62D60FBFA46B}" destId="{271C81CA-CECD-44D7-BC7A-91329CE3CAA4}" srcOrd="0" destOrd="0" presId="urn:microsoft.com/office/officeart/2005/8/layout/radial6"/>
    <dgm:cxn modelId="{9208A59A-B23A-483F-A8D2-29337138A070}" type="presOf" srcId="{FB38E9D4-7433-4486-988E-AC6524108F63}" destId="{227A8CE0-817F-418D-A7C4-F3E7BDEB120B}" srcOrd="0" destOrd="0" presId="urn:microsoft.com/office/officeart/2005/8/layout/radial6"/>
    <dgm:cxn modelId="{79B4CE25-C3AF-49B5-B5E0-9D01844B9765}" type="presOf" srcId="{40BF2FB6-6ED9-43D9-ADF1-95C262E1DDEF}" destId="{15A610BD-1CE1-49C1-8A4C-2E33A14A239D}" srcOrd="0" destOrd="0" presId="urn:microsoft.com/office/officeart/2005/8/layout/radial6"/>
    <dgm:cxn modelId="{04F01E9E-8FBA-40F0-8698-D805F202DA45}" srcId="{FB38E9D4-7433-4486-988E-AC6524108F63}" destId="{C7429847-DC38-41DF-B8FC-29B2900B7E7F}" srcOrd="1" destOrd="0" parTransId="{B3E15801-1188-4CC7-A014-0DBB718B0242}" sibTransId="{40BF2FB6-6ED9-43D9-ADF1-95C262E1DDEF}"/>
    <dgm:cxn modelId="{9AC8E396-5B81-4A2C-98D1-A7DCC8B9D47C}" type="presOf" srcId="{9A387D23-EFE3-4777-8370-54D0C1616FF6}" destId="{AC348892-9047-471C-BEFF-B0A1F8B4CAE9}" srcOrd="0" destOrd="0" presId="urn:microsoft.com/office/officeart/2005/8/layout/radial6"/>
    <dgm:cxn modelId="{479A9FDE-9AF1-494C-A1B8-2A770EFDF6A7}" type="presOf" srcId="{2220FF08-D002-4E48-9C24-7E32769D84BF}" destId="{65F4101A-526D-4A23-ABFA-85A7397C922C}" srcOrd="0" destOrd="0" presId="urn:microsoft.com/office/officeart/2005/8/layout/radial6"/>
    <dgm:cxn modelId="{617A9C4B-CFDE-4858-AA7E-6A10F0269038}" type="presOf" srcId="{8D0D7F1C-C9A5-4BFE-8329-137A771B3695}" destId="{2B0BC6B9-98A8-40A0-A721-D6D228621DDC}" srcOrd="0" destOrd="1" presId="urn:microsoft.com/office/officeart/2005/8/layout/radial6"/>
    <dgm:cxn modelId="{589F8B0C-859A-410F-B806-1278751DDC25}" type="presOf" srcId="{58FC300D-BD65-4EEB-8397-822A6AEFC81F}" destId="{509E14ED-40F6-4648-87ED-8AD732E8DF29}" srcOrd="0" destOrd="0" presId="urn:microsoft.com/office/officeart/2005/8/layout/radial6"/>
    <dgm:cxn modelId="{22DD76E6-D92B-4BE4-BB54-0EC8AF246B0B}" type="presParOf" srcId="{9B0552A5-6B1C-4EA6-84AF-D6A750B609C1}" destId="{227A8CE0-817F-418D-A7C4-F3E7BDEB120B}" srcOrd="0" destOrd="0" presId="urn:microsoft.com/office/officeart/2005/8/layout/radial6"/>
    <dgm:cxn modelId="{2B64CEA9-AF2F-4959-B822-8B38D719A7EE}" type="presParOf" srcId="{9B0552A5-6B1C-4EA6-84AF-D6A750B609C1}" destId="{9329A073-4533-4788-891E-EE71F1A35514}" srcOrd="1" destOrd="0" presId="urn:microsoft.com/office/officeart/2005/8/layout/radial6"/>
    <dgm:cxn modelId="{6381D62C-A081-48B2-A505-BE7BE2A6E35D}" type="presParOf" srcId="{9B0552A5-6B1C-4EA6-84AF-D6A750B609C1}" destId="{54D82A1F-D4D9-4770-A038-829C6AF1FD1E}" srcOrd="2" destOrd="0" presId="urn:microsoft.com/office/officeart/2005/8/layout/radial6"/>
    <dgm:cxn modelId="{83938DA2-45FF-4171-B818-A14C2D7825FB}" type="presParOf" srcId="{9B0552A5-6B1C-4EA6-84AF-D6A750B609C1}" destId="{E4C6B1D0-6136-48BC-8E38-55A61B7FBC32}" srcOrd="3" destOrd="0" presId="urn:microsoft.com/office/officeart/2005/8/layout/radial6"/>
    <dgm:cxn modelId="{422779D5-5FD5-44B2-9B1B-152AD3E1150C}" type="presParOf" srcId="{9B0552A5-6B1C-4EA6-84AF-D6A750B609C1}" destId="{64CB56FB-36EA-49D9-AA45-F8CB5832AE31}" srcOrd="4" destOrd="0" presId="urn:microsoft.com/office/officeart/2005/8/layout/radial6"/>
    <dgm:cxn modelId="{DD15ECBC-5719-4024-A9A9-198C04551E44}" type="presParOf" srcId="{9B0552A5-6B1C-4EA6-84AF-D6A750B609C1}" destId="{D94F5A0F-CA12-46E2-A3A2-B672AD0526C3}" srcOrd="5" destOrd="0" presId="urn:microsoft.com/office/officeart/2005/8/layout/radial6"/>
    <dgm:cxn modelId="{5FAE6F2B-AC97-4864-9E2E-613E32BD25D1}" type="presParOf" srcId="{9B0552A5-6B1C-4EA6-84AF-D6A750B609C1}" destId="{15A610BD-1CE1-49C1-8A4C-2E33A14A239D}" srcOrd="6" destOrd="0" presId="urn:microsoft.com/office/officeart/2005/8/layout/radial6"/>
    <dgm:cxn modelId="{5EC304B0-DE3E-4549-B17B-8B145DE3115B}" type="presParOf" srcId="{9B0552A5-6B1C-4EA6-84AF-D6A750B609C1}" destId="{99059B3B-A13B-407C-9067-51BB0C985D27}" srcOrd="7" destOrd="0" presId="urn:microsoft.com/office/officeart/2005/8/layout/radial6"/>
    <dgm:cxn modelId="{2A0E4843-865A-4D81-9468-600AD114865D}" type="presParOf" srcId="{9B0552A5-6B1C-4EA6-84AF-D6A750B609C1}" destId="{7F1DD580-84B1-4E05-9DC6-2BFEF2065A3F}" srcOrd="8" destOrd="0" presId="urn:microsoft.com/office/officeart/2005/8/layout/radial6"/>
    <dgm:cxn modelId="{7229FCB0-3C54-4FCA-A085-EB8385B98D57}" type="presParOf" srcId="{9B0552A5-6B1C-4EA6-84AF-D6A750B609C1}" destId="{65F4101A-526D-4A23-ABFA-85A7397C922C}" srcOrd="9" destOrd="0" presId="urn:microsoft.com/office/officeart/2005/8/layout/radial6"/>
    <dgm:cxn modelId="{308A0E45-39EA-47B6-AF4E-D18AECF6F643}" type="presParOf" srcId="{9B0552A5-6B1C-4EA6-84AF-D6A750B609C1}" destId="{3E985CB8-85FC-4211-93F9-A1D4357DD487}" srcOrd="10" destOrd="0" presId="urn:microsoft.com/office/officeart/2005/8/layout/radial6"/>
    <dgm:cxn modelId="{7F023955-EB7E-48DD-BE45-9AB09546AFEC}" type="presParOf" srcId="{9B0552A5-6B1C-4EA6-84AF-D6A750B609C1}" destId="{AD14C246-EE2E-4631-B31D-83486B4D5A2C}" srcOrd="11" destOrd="0" presId="urn:microsoft.com/office/officeart/2005/8/layout/radial6"/>
    <dgm:cxn modelId="{5F364D20-3179-4FFF-901E-5A073CD7F9C4}" type="presParOf" srcId="{9B0552A5-6B1C-4EA6-84AF-D6A750B609C1}" destId="{271C81CA-CECD-44D7-BC7A-91329CE3CAA4}" srcOrd="12" destOrd="0" presId="urn:microsoft.com/office/officeart/2005/8/layout/radial6"/>
    <dgm:cxn modelId="{305D92D7-8A25-4C5E-8963-2FA2F40724FB}" type="presParOf" srcId="{9B0552A5-6B1C-4EA6-84AF-D6A750B609C1}" destId="{2B0BC6B9-98A8-40A0-A721-D6D228621DDC}" srcOrd="13" destOrd="0" presId="urn:microsoft.com/office/officeart/2005/8/layout/radial6"/>
    <dgm:cxn modelId="{6F693E95-1D3A-4F2A-8F7B-8090CF42657A}" type="presParOf" srcId="{9B0552A5-6B1C-4EA6-84AF-D6A750B609C1}" destId="{6FA709DE-6723-41B2-847B-690E58F7A3D4}" srcOrd="14" destOrd="0" presId="urn:microsoft.com/office/officeart/2005/8/layout/radial6"/>
    <dgm:cxn modelId="{6831EAC4-0016-468D-84F8-3E852C392ABA}" type="presParOf" srcId="{9B0552A5-6B1C-4EA6-84AF-D6A750B609C1}" destId="{678963FD-E986-4302-9DE7-64BC3A92FB0D}" srcOrd="15" destOrd="0" presId="urn:microsoft.com/office/officeart/2005/8/layout/radial6"/>
    <dgm:cxn modelId="{6B58FBEA-4F11-437C-87E7-9074E66C7E78}" type="presParOf" srcId="{9B0552A5-6B1C-4EA6-84AF-D6A750B609C1}" destId="{AC348892-9047-471C-BEFF-B0A1F8B4CAE9}" srcOrd="16" destOrd="0" presId="urn:microsoft.com/office/officeart/2005/8/layout/radial6"/>
    <dgm:cxn modelId="{4881E653-1901-4E98-90E5-92D9B1622578}" type="presParOf" srcId="{9B0552A5-6B1C-4EA6-84AF-D6A750B609C1}" destId="{1F3142D4-6698-415A-BE41-FA0DD56D5AF6}" srcOrd="17" destOrd="0" presId="urn:microsoft.com/office/officeart/2005/8/layout/radial6"/>
    <dgm:cxn modelId="{D0B13654-8B05-40D8-B823-77FB86F4C37C}" type="presParOf" srcId="{9B0552A5-6B1C-4EA6-84AF-D6A750B609C1}" destId="{509E14ED-40F6-4648-87ED-8AD732E8DF29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E14ED-40F6-4648-87ED-8AD732E8DF29}">
      <dsp:nvSpPr>
        <dsp:cNvPr id="0" name=""/>
        <dsp:cNvSpPr/>
      </dsp:nvSpPr>
      <dsp:spPr>
        <a:xfrm>
          <a:off x="2986653" y="476666"/>
          <a:ext cx="3952965" cy="3952965"/>
        </a:xfrm>
        <a:prstGeom prst="blockArc">
          <a:avLst>
            <a:gd name="adj1" fmla="val 12312573"/>
            <a:gd name="adj2" fmla="val 17315495"/>
            <a:gd name="adj3" fmla="val 4534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78963FD-E986-4302-9DE7-64BC3A92FB0D}">
      <dsp:nvSpPr>
        <dsp:cNvPr id="0" name=""/>
        <dsp:cNvSpPr/>
      </dsp:nvSpPr>
      <dsp:spPr>
        <a:xfrm>
          <a:off x="2937679" y="573537"/>
          <a:ext cx="3952965" cy="3952965"/>
        </a:xfrm>
        <a:prstGeom prst="blockArc">
          <a:avLst>
            <a:gd name="adj1" fmla="val 8878006"/>
            <a:gd name="adj2" fmla="val 12505777"/>
            <a:gd name="adj3" fmla="val 4534"/>
          </a:avLst>
        </a:prstGeom>
        <a:gradFill rotWithShape="0">
          <a:gsLst>
            <a:gs pos="0">
              <a:schemeClr val="accent2">
                <a:hueOff val="-1164290"/>
                <a:satOff val="-67142"/>
                <a:lumOff val="6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71C81CA-CECD-44D7-BC7A-91329CE3CAA4}">
      <dsp:nvSpPr>
        <dsp:cNvPr id="0" name=""/>
        <dsp:cNvSpPr/>
      </dsp:nvSpPr>
      <dsp:spPr>
        <a:xfrm>
          <a:off x="3007166" y="694039"/>
          <a:ext cx="3952965" cy="3952965"/>
        </a:xfrm>
        <a:prstGeom prst="blockArc">
          <a:avLst>
            <a:gd name="adj1" fmla="val 4224099"/>
            <a:gd name="adj2" fmla="val 9125614"/>
            <a:gd name="adj3" fmla="val 4534"/>
          </a:avLst>
        </a:prstGeom>
        <a:gradFill rotWithShape="0">
          <a:gsLst>
            <a:gs pos="0">
              <a:schemeClr val="accent2">
                <a:hueOff val="-873218"/>
                <a:satOff val="-50357"/>
                <a:lumOff val="5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5F4101A-526D-4A23-ABFA-85A7397C922C}">
      <dsp:nvSpPr>
        <dsp:cNvPr id="0" name=""/>
        <dsp:cNvSpPr/>
      </dsp:nvSpPr>
      <dsp:spPr>
        <a:xfrm>
          <a:off x="4147085" y="645835"/>
          <a:ext cx="3952965" cy="3952965"/>
        </a:xfrm>
        <a:prstGeom prst="blockArc">
          <a:avLst>
            <a:gd name="adj1" fmla="val 1626620"/>
            <a:gd name="adj2" fmla="val 6285326"/>
            <a:gd name="adj3" fmla="val 4534"/>
          </a:avLst>
        </a:prstGeom>
        <a:gradFill rotWithShape="0">
          <a:gsLst>
            <a:gs pos="0">
              <a:schemeClr val="accent2">
                <a:hueOff val="-582145"/>
                <a:satOff val="-33571"/>
                <a:lumOff val="345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5A610BD-1CE1-49C1-8A4C-2E33A14A239D}">
      <dsp:nvSpPr>
        <dsp:cNvPr id="0" name=""/>
        <dsp:cNvSpPr/>
      </dsp:nvSpPr>
      <dsp:spPr>
        <a:xfrm>
          <a:off x="4172676" y="597545"/>
          <a:ext cx="3952965" cy="3952965"/>
        </a:xfrm>
        <a:prstGeom prst="blockArc">
          <a:avLst>
            <a:gd name="adj1" fmla="val 19845443"/>
            <a:gd name="adj2" fmla="val 1723886"/>
            <a:gd name="adj3" fmla="val 4534"/>
          </a:avLst>
        </a:prstGeom>
        <a:gradFill rotWithShape="0">
          <a:gsLst>
            <a:gs pos="0">
              <a:schemeClr val="accent2">
                <a:hueOff val="-291073"/>
                <a:satOff val="-16786"/>
                <a:lumOff val="172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C6B1D0-6136-48BC-8E38-55A61B7FBC32}">
      <dsp:nvSpPr>
        <dsp:cNvPr id="0" name=""/>
        <dsp:cNvSpPr/>
      </dsp:nvSpPr>
      <dsp:spPr>
        <a:xfrm>
          <a:off x="4124414" y="505630"/>
          <a:ext cx="3952965" cy="3952965"/>
        </a:xfrm>
        <a:prstGeom prst="blockArc">
          <a:avLst>
            <a:gd name="adj1" fmla="val 15259498"/>
            <a:gd name="adj2" fmla="val 20030222"/>
            <a:gd name="adj3" fmla="val 453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7A8CE0-817F-418D-A7C4-F3E7BDEB120B}">
      <dsp:nvSpPr>
        <dsp:cNvPr id="0" name=""/>
        <dsp:cNvSpPr/>
      </dsp:nvSpPr>
      <dsp:spPr>
        <a:xfrm>
          <a:off x="4392493" y="1655615"/>
          <a:ext cx="2227207" cy="17779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/>
            <a:t>Moderní psychologie</a:t>
          </a:r>
        </a:p>
      </dsp:txBody>
      <dsp:txXfrm>
        <a:off x="4718660" y="1915986"/>
        <a:ext cx="1574873" cy="1257184"/>
      </dsp:txXfrm>
    </dsp:sp>
    <dsp:sp modelId="{9329A073-4533-4788-891E-EE71F1A35514}">
      <dsp:nvSpPr>
        <dsp:cNvPr id="0" name=""/>
        <dsp:cNvSpPr/>
      </dsp:nvSpPr>
      <dsp:spPr>
        <a:xfrm>
          <a:off x="4390861" y="0"/>
          <a:ext cx="2376265" cy="124454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Psychodynamický </a:t>
          </a:r>
        </a:p>
      </dsp:txBody>
      <dsp:txXfrm>
        <a:off x="4738857" y="182260"/>
        <a:ext cx="1680273" cy="880028"/>
      </dsp:txXfrm>
    </dsp:sp>
    <dsp:sp modelId="{64CB56FB-36EA-49D9-AA45-F8CB5832AE31}">
      <dsp:nvSpPr>
        <dsp:cNvPr id="0" name=""/>
        <dsp:cNvSpPr/>
      </dsp:nvSpPr>
      <dsp:spPr>
        <a:xfrm>
          <a:off x="6524309" y="1008111"/>
          <a:ext cx="2620707" cy="1244548"/>
        </a:xfrm>
        <a:prstGeom prst="ellipse">
          <a:avLst/>
        </a:prstGeom>
        <a:gradFill rotWithShape="0">
          <a:gsLst>
            <a:gs pos="0">
              <a:schemeClr val="accent2">
                <a:hueOff val="-291073"/>
                <a:satOff val="-16786"/>
                <a:lumOff val="172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err="1"/>
            <a:t>Neobehaviorální</a:t>
          </a:r>
          <a:r>
            <a:rPr lang="cs-CZ" sz="1400" b="1" kern="1200" dirty="0"/>
            <a:t> </a:t>
          </a:r>
        </a:p>
      </dsp:txBody>
      <dsp:txXfrm>
        <a:off x="6908103" y="1190371"/>
        <a:ext cx="1853119" cy="880028"/>
      </dsp:txXfrm>
    </dsp:sp>
    <dsp:sp modelId="{99059B3B-A13B-407C-9067-51BB0C985D27}">
      <dsp:nvSpPr>
        <dsp:cNvPr id="0" name=""/>
        <dsp:cNvSpPr/>
      </dsp:nvSpPr>
      <dsp:spPr>
        <a:xfrm>
          <a:off x="6480713" y="2880320"/>
          <a:ext cx="2724602" cy="1244548"/>
        </a:xfrm>
        <a:prstGeom prst="ellipse">
          <a:avLst/>
        </a:prstGeom>
        <a:gradFill rotWithShape="0">
          <a:gsLst>
            <a:gs pos="0">
              <a:schemeClr val="accent2">
                <a:hueOff val="-582145"/>
                <a:satOff val="-33571"/>
                <a:lumOff val="345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Biologický </a:t>
          </a:r>
        </a:p>
      </dsp:txBody>
      <dsp:txXfrm>
        <a:off x="6879722" y="3062580"/>
        <a:ext cx="1926584" cy="880028"/>
      </dsp:txXfrm>
    </dsp:sp>
    <dsp:sp modelId="{3E985CB8-85FC-4211-93F9-A1D4357DD487}">
      <dsp:nvSpPr>
        <dsp:cNvPr id="0" name=""/>
        <dsp:cNvSpPr/>
      </dsp:nvSpPr>
      <dsp:spPr>
        <a:xfrm>
          <a:off x="4464494" y="3868019"/>
          <a:ext cx="2334175" cy="1244548"/>
        </a:xfrm>
        <a:prstGeom prst="ellipse">
          <a:avLst/>
        </a:prstGeom>
        <a:gradFill rotWithShape="0">
          <a:gsLst>
            <a:gs pos="0">
              <a:schemeClr val="accent2">
                <a:hueOff val="-873218"/>
                <a:satOff val="-50357"/>
                <a:lumOff val="5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err="1"/>
            <a:t>Gestaltistický</a:t>
          </a:r>
          <a:endParaRPr lang="cs-CZ" sz="1400" b="1" kern="1200" dirty="0"/>
        </a:p>
      </dsp:txBody>
      <dsp:txXfrm>
        <a:off x="4806326" y="4050279"/>
        <a:ext cx="1650511" cy="880028"/>
      </dsp:txXfrm>
    </dsp:sp>
    <dsp:sp modelId="{2B0BC6B9-98A8-40A0-A721-D6D228621DDC}">
      <dsp:nvSpPr>
        <dsp:cNvPr id="0" name=""/>
        <dsp:cNvSpPr/>
      </dsp:nvSpPr>
      <dsp:spPr>
        <a:xfrm>
          <a:off x="2016220" y="2952330"/>
          <a:ext cx="2520757" cy="1244548"/>
        </a:xfrm>
        <a:prstGeom prst="ellipse">
          <a:avLst/>
        </a:prstGeom>
        <a:gradFill rotWithShape="0">
          <a:gsLst>
            <a:gs pos="0">
              <a:schemeClr val="accent2">
                <a:hueOff val="-1164290"/>
                <a:satOff val="-67142"/>
                <a:lumOff val="6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Kognitivní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900" kern="1200" dirty="0"/>
        </a:p>
      </dsp:txBody>
      <dsp:txXfrm>
        <a:off x="2385376" y="3134590"/>
        <a:ext cx="1782445" cy="880028"/>
      </dsp:txXfrm>
    </dsp:sp>
    <dsp:sp modelId="{AC348892-9047-471C-BEFF-B0A1F8B4CAE9}">
      <dsp:nvSpPr>
        <dsp:cNvPr id="0" name=""/>
        <dsp:cNvSpPr/>
      </dsp:nvSpPr>
      <dsp:spPr>
        <a:xfrm>
          <a:off x="1963273" y="1008114"/>
          <a:ext cx="2504329" cy="1244548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Fenomenologický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 </a:t>
          </a:r>
        </a:p>
      </dsp:txBody>
      <dsp:txXfrm>
        <a:off x="2330023" y="1190374"/>
        <a:ext cx="1770829" cy="880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7A863-454E-4951-B555-4039B6312779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9DC07-FAE5-496A-A529-36418F29B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548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jeco.cz/index.php?s_term=&amp;s_lang=2&amp;detail=1&amp;id_desc=17434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/>
              <a:t>Řeší otázku vztahů mezi velikostí (intenzitou) podnětu a odpovídajícím počitkem </a:t>
            </a:r>
          </a:p>
          <a:p>
            <a:pPr>
              <a:spcBef>
                <a:spcPct val="0"/>
              </a:spcBef>
            </a:pPr>
            <a:r>
              <a:rPr lang="cs-CZ"/>
              <a:t>(studium tzv. podnětových prahů), dále pak  otázku doby trvání vzniku počitku v </a:t>
            </a:r>
          </a:p>
          <a:p>
            <a:pPr>
              <a:spcBef>
                <a:spcPct val="0"/>
              </a:spcBef>
            </a:pPr>
            <a:r>
              <a:rPr lang="cs-CZ"/>
              <a:t>závislosti na době působení podnětu (studium tzv. reakčního času).</a:t>
            </a:r>
          </a:p>
          <a:p>
            <a:pPr>
              <a:spcBef>
                <a:spcPct val="0"/>
              </a:spcBef>
            </a:pPr>
            <a:r>
              <a:rPr lang="cs-CZ"/>
              <a:t> V první oblasti stanovila psychofyzika dolní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(nejmenší velikost podnětu vyvolávající počitek) a horní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(maximální velikost podnětu vyvolávající ještě počitek) jako absolutní počitkové prahy, </a:t>
            </a:r>
          </a:p>
          <a:p>
            <a:pPr>
              <a:spcBef>
                <a:spcPct val="0"/>
              </a:spcBef>
            </a:pPr>
            <a:r>
              <a:rPr lang="cs-CZ"/>
              <a:t>dané schopností </a:t>
            </a:r>
            <a:r>
              <a:rPr lang="cs-CZ" u="sng">
                <a:hlinkClick r:id="rId3"/>
              </a:rPr>
              <a:t>čití</a:t>
            </a:r>
            <a:r>
              <a:rPr lang="cs-CZ"/>
              <a:t> (čivostí) organismu</a:t>
            </a:r>
          </a:p>
          <a:p>
            <a:pPr>
              <a:spcBef>
                <a:spcPct val="0"/>
              </a:spcBef>
            </a:pPr>
            <a:r>
              <a:rPr lang="cs-CZ"/>
              <a:t>Řeší otázku vztahů mezi velikostí (intenzitou) podnětu a odpovídajícím počitkem </a:t>
            </a:r>
          </a:p>
          <a:p>
            <a:pPr>
              <a:spcBef>
                <a:spcPct val="0"/>
              </a:spcBef>
            </a:pPr>
            <a:r>
              <a:rPr lang="cs-CZ"/>
              <a:t>(studium tzv. podnětových prahů), dále pak  otázku doby trvání vzniku počitku v </a:t>
            </a:r>
          </a:p>
          <a:p>
            <a:pPr>
              <a:spcBef>
                <a:spcPct val="0"/>
              </a:spcBef>
            </a:pPr>
            <a:r>
              <a:rPr lang="cs-CZ"/>
              <a:t>závislosti na době působení podnětu (studium tzv. reakčního času).</a:t>
            </a:r>
          </a:p>
          <a:p>
            <a:pPr>
              <a:spcBef>
                <a:spcPct val="0"/>
              </a:spcBef>
            </a:pPr>
            <a:r>
              <a:rPr lang="cs-CZ"/>
              <a:t> V první oblasti stanovila psychofyzika dolní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(nejmenší velikost podnětu vyvolávající počitek) a horní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(maximální velikost podnětu vyvolávající ještě počitek) jako absolutní počitkové prahy, </a:t>
            </a:r>
          </a:p>
          <a:p>
            <a:pPr>
              <a:spcBef>
                <a:spcPct val="0"/>
              </a:spcBef>
            </a:pPr>
            <a:r>
              <a:rPr lang="cs-CZ"/>
              <a:t>dané schopností </a:t>
            </a:r>
            <a:r>
              <a:rPr lang="cs-CZ" u="sng">
                <a:hlinkClick r:id="rId3"/>
              </a:rPr>
              <a:t>čití</a:t>
            </a:r>
            <a:r>
              <a:rPr lang="cs-CZ"/>
              <a:t> (čivostí) organismu</a:t>
            </a:r>
          </a:p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583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88E5C2-79F6-4D13-8817-7A85A117A1A1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160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696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72D679-7B03-4441-99E3-10DB77E93DDE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21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59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09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75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6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95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79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74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39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96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43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95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ED35D-574F-4422-8ED6-DB815B60A44A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30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Nadpis 3"/>
          <p:cNvSpPr>
            <a:spLocks noGrp="1"/>
          </p:cNvSpPr>
          <p:nvPr>
            <p:ph type="title"/>
          </p:nvPr>
        </p:nvSpPr>
        <p:spPr>
          <a:xfrm>
            <a:off x="2133601" y="2700338"/>
            <a:ext cx="6348413" cy="1827212"/>
          </a:xfrm>
        </p:spPr>
        <p:txBody>
          <a:bodyPr>
            <a:normAutofit fontScale="90000"/>
          </a:bodyPr>
          <a:lstStyle/>
          <a:p>
            <a:r>
              <a:rPr lang="cs-CZ"/>
              <a:t>Jak to všechno začalo</a:t>
            </a:r>
            <a:br>
              <a:rPr lang="cs-CZ"/>
            </a:br>
            <a:r>
              <a:rPr lang="cs-CZ"/>
              <a:t>Historie psychologie</a:t>
            </a:r>
          </a:p>
        </p:txBody>
      </p:sp>
      <p:sp>
        <p:nvSpPr>
          <p:cNvPr id="53250" name="Zástupný symbol pro text 1"/>
          <p:cNvSpPr>
            <a:spLocks noGrp="1"/>
          </p:cNvSpPr>
          <p:nvPr>
            <p:ph type="body" idx="1"/>
          </p:nvPr>
        </p:nvSpPr>
        <p:spPr>
          <a:xfrm>
            <a:off x="2133601" y="4527551"/>
            <a:ext cx="6348413" cy="860425"/>
          </a:xfrm>
        </p:spPr>
        <p:txBody>
          <a:bodyPr>
            <a:normAutofit lnSpcReduction="10000"/>
          </a:bodyPr>
          <a:lstStyle/>
          <a:p>
            <a:r>
              <a:rPr lang="cs-CZ"/>
              <a:t>2. přednáška</a:t>
            </a:r>
          </a:p>
          <a:p>
            <a:r>
              <a:rPr lang="cs-CZ"/>
              <a:t>PhDr. Lenka Emrová</a:t>
            </a:r>
          </a:p>
        </p:txBody>
      </p:sp>
    </p:spTree>
    <p:extLst>
      <p:ext uri="{BB962C8B-B14F-4D97-AF65-F5344CB8AC3E}">
        <p14:creationId xmlns:p14="http://schemas.microsoft.com/office/powerpoint/2010/main" val="312658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Neobehaviorismus</a:t>
            </a:r>
          </a:p>
        </p:txBody>
      </p:sp>
      <p:sp>
        <p:nvSpPr>
          <p:cNvPr id="634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 – O – R paradigma – ne na každý stimul je stejná reakce</a:t>
            </a:r>
          </a:p>
          <a:p>
            <a:r>
              <a:rPr lang="cs-CZ"/>
              <a:t>Tolman kognitivní mapy</a:t>
            </a:r>
          </a:p>
          <a:p>
            <a:r>
              <a:rPr lang="cs-CZ"/>
              <a:t>C.L. Hull – teorie drive – zákon formování návyku</a:t>
            </a:r>
          </a:p>
          <a:p>
            <a:endParaRPr lang="cs-CZ"/>
          </a:p>
          <a:p>
            <a:endParaRPr lang="cs-CZ"/>
          </a:p>
          <a:p>
            <a:pPr lvl="1"/>
            <a:r>
              <a:rPr lang="cs-CZ"/>
              <a:t>Frustračně agresivní hypotéza </a:t>
            </a:r>
          </a:p>
          <a:p>
            <a:r>
              <a:rPr lang="cs-CZ"/>
              <a:t>B. F Skinner – skinner box </a:t>
            </a:r>
          </a:p>
          <a:p>
            <a:pPr lvl="1"/>
            <a:r>
              <a:rPr lang="cs-CZ"/>
              <a:t>Operantní podmiňování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2351088" y="3779838"/>
            <a:ext cx="1441450" cy="641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Potřeba</a:t>
            </a:r>
          </a:p>
          <a:p>
            <a:pPr algn="ctr">
              <a:defRPr/>
            </a:pPr>
            <a:r>
              <a:rPr lang="cs-CZ" dirty="0"/>
              <a:t>voda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4587876" y="3770313"/>
            <a:ext cx="1439863" cy="639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Pud</a:t>
            </a:r>
          </a:p>
          <a:p>
            <a:pPr algn="ctr">
              <a:defRPr/>
            </a:pPr>
            <a:r>
              <a:rPr lang="cs-CZ" dirty="0"/>
              <a:t>žízeň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7115175" y="3744913"/>
            <a:ext cx="1728788" cy="641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Redukce pudu</a:t>
            </a:r>
          </a:p>
          <a:p>
            <a:pPr algn="ctr">
              <a:defRPr/>
            </a:pPr>
            <a:r>
              <a:rPr lang="cs-CZ" dirty="0"/>
              <a:t>Napití se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3973513" y="3998913"/>
            <a:ext cx="431800" cy="182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6362700" y="3998913"/>
            <a:ext cx="431800" cy="182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305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Psychoanalýza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75520" y="1556793"/>
            <a:ext cx="6347714" cy="3880773"/>
          </a:xfrm>
          <a:solidFill>
            <a:schemeClr val="tx1">
              <a:lumMod val="95000"/>
              <a:lumOff val="5000"/>
            </a:schemeClr>
          </a:solidFill>
        </p:spPr>
        <p:txBody>
          <a:bodyPr rtlCol="0">
            <a:normAutofit fontScale="850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S. Freud -  narodil se v </a:t>
            </a:r>
            <a:r>
              <a:rPr lang="cs-CZ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Příboře</a:t>
            </a: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na Moravě</a:t>
            </a:r>
          </a:p>
          <a:p>
            <a:pPr marL="274320" lvl="1">
              <a:spcBef>
                <a:spcPts val="600"/>
              </a:spcBef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Duševní prožitky i projevy chování mají nevědomý motiv</a:t>
            </a:r>
          </a:p>
          <a:p>
            <a:pPr marL="274320" lvl="1">
              <a:spcBef>
                <a:spcPts val="600"/>
              </a:spcBef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Zdroj psychické energie jsou pudy</a:t>
            </a:r>
          </a:p>
          <a:p>
            <a:pPr marL="548640" lvl="2">
              <a:spcBef>
                <a:spcPts val="600"/>
              </a:spcBef>
              <a:buFont typeface="Wingdings 3" charset="2"/>
              <a:buChar char=""/>
              <a:defRPr/>
            </a:pPr>
            <a:r>
              <a:rPr lang="cs-CZ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Eros</a:t>
            </a:r>
            <a:r>
              <a:rPr lang="cs-CZ" sz="2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a </a:t>
            </a:r>
            <a:r>
              <a:rPr lang="cs-CZ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Thanatos</a:t>
            </a:r>
            <a:endParaRPr lang="cs-CZ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lnSpc>
                <a:spcPct val="80000"/>
              </a:lnSpc>
              <a:buFont typeface="Wingdings 3" charset="2"/>
              <a:buChar char=""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přisuzuje hlavní roli pudům, především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sexuálnímu pudu, který nazývá </a:t>
            </a: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libido</a:t>
            </a: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většina konfliktů je  způsobena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neuspokojením tohoto pudu </a:t>
            </a: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 vede ke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vzniku neuróz</a:t>
            </a:r>
          </a:p>
          <a:p>
            <a:pPr>
              <a:lnSpc>
                <a:spcPct val="80000"/>
              </a:lnSpc>
              <a:buFont typeface="Wingdings 3" charset="2"/>
              <a:buChar char=""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Metoda volných asociací (jsou manifestací nevědomých přání a obav), analýza snů,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raných dětských zážitků</a:t>
            </a:r>
          </a:p>
          <a:p>
            <a:pPr>
              <a:buFont typeface="Wingdings 3" charset="2"/>
              <a:buChar char=""/>
              <a:defRPr/>
            </a:pPr>
            <a:endParaRPr lang="cs-CZ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Vodorovný svitek 2"/>
          <p:cNvSpPr/>
          <p:nvPr/>
        </p:nvSpPr>
        <p:spPr>
          <a:xfrm>
            <a:off x="6023992" y="116632"/>
            <a:ext cx="2448272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1. pol. 20. století</a:t>
            </a:r>
          </a:p>
        </p:txBody>
      </p:sp>
      <p:pic>
        <p:nvPicPr>
          <p:cNvPr id="64516" name="Picture 4" descr="psychiatrist_sleeping_during_session_pt_res_th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1051" y="5153025"/>
            <a:ext cx="22891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Obrázek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526" y="1989138"/>
            <a:ext cx="158432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919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Topografický model osobnosti – Freud 1900</a:t>
            </a:r>
          </a:p>
        </p:txBody>
      </p:sp>
      <p:pic>
        <p:nvPicPr>
          <p:cNvPr id="65538" name="Obrázek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6989" y="2016126"/>
            <a:ext cx="4752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evá složená závorka 3"/>
          <p:cNvSpPr/>
          <p:nvPr/>
        </p:nvSpPr>
        <p:spPr>
          <a:xfrm rot="10800000">
            <a:off x="7437438" y="2386013"/>
            <a:ext cx="792162" cy="14398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5540" name="TextovéPole 4"/>
          <p:cNvSpPr txBox="1">
            <a:spLocks noChangeArrowheads="1"/>
          </p:cNvSpPr>
          <p:nvPr/>
        </p:nvSpPr>
        <p:spPr bwMode="auto">
          <a:xfrm>
            <a:off x="8347075" y="2782888"/>
            <a:ext cx="1981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Řídí se principem</a:t>
            </a:r>
          </a:p>
          <a:p>
            <a:r>
              <a:rPr lang="cs-CZ">
                <a:latin typeface="Trebuchet MS" pitchFamily="34" charset="0"/>
              </a:rPr>
              <a:t>reality</a:t>
            </a:r>
          </a:p>
        </p:txBody>
      </p:sp>
      <p:sp>
        <p:nvSpPr>
          <p:cNvPr id="65541" name="TextovéPole 5"/>
          <p:cNvSpPr txBox="1">
            <a:spLocks noChangeArrowheads="1"/>
          </p:cNvSpPr>
          <p:nvPr/>
        </p:nvSpPr>
        <p:spPr bwMode="auto">
          <a:xfrm>
            <a:off x="7423151" y="4665663"/>
            <a:ext cx="19796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Řídí se principem</a:t>
            </a:r>
          </a:p>
          <a:p>
            <a:r>
              <a:rPr lang="cs-CZ">
                <a:latin typeface="Trebuchet MS" pitchFamily="34" charset="0"/>
              </a:rPr>
              <a:t>slasti</a:t>
            </a:r>
          </a:p>
        </p:txBody>
      </p:sp>
    </p:spTree>
    <p:extLst>
      <p:ext uri="{BB962C8B-B14F-4D97-AF65-F5344CB8AC3E}">
        <p14:creationId xmlns:p14="http://schemas.microsoft.com/office/powerpoint/2010/main" val="3082411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Neopsychoanalýza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Anna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Freudová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ego-psychologie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Ego-obranné mechanismy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Alfred Adler – individuální psychologie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Psychologie sourozeneckých vztahů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Komplex méněcennosti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Touha po moci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C.G. Jung – analytická psychologie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Osobní a kolektivní nevědomí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E.P.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Fromm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formování charakteru asimilací a socializací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E.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Erikson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52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Gestalt-psychologie – tvarová, celostní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5378152"/>
          </a:xfrm>
          <a:solidFill>
            <a:schemeClr val="accent3">
              <a:lumMod val="50000"/>
            </a:schemeClr>
          </a:solidFill>
        </p:spPr>
        <p:txBody>
          <a:bodyPr rtlCol="0">
            <a:normAutofit fontScale="9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Reakcí na asocianistickou –</a:t>
            </a:r>
          </a:p>
          <a:p>
            <a:pPr marL="0" indent="0">
              <a:buNone/>
              <a:defRPr/>
            </a:pP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elementovou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psychologii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Celek je víc než součet částí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Zakladatel 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Kurt </a:t>
            </a: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weirtheimer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Německo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K. </a:t>
            </a: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Kofka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W. </a:t>
            </a: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Kohler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Úkon náhlého pochopení – AHA fenomén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Vodorovný svitek 2"/>
          <p:cNvSpPr/>
          <p:nvPr/>
        </p:nvSpPr>
        <p:spPr>
          <a:xfrm>
            <a:off x="6528048" y="-56593"/>
            <a:ext cx="2210722" cy="115212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1. pol. 20. století</a:t>
            </a:r>
          </a:p>
        </p:txBody>
      </p:sp>
      <p:pic>
        <p:nvPicPr>
          <p:cNvPr id="67588" name="Obrázek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6725" y="3084513"/>
            <a:ext cx="21415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Obrázek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3113" y="3509964"/>
            <a:ext cx="15875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Obrázek 1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95550" y="3532188"/>
            <a:ext cx="1493838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964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Humanistická psychologie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599" y="2160591"/>
            <a:ext cx="6347714" cy="388077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550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Zakladatel C. </a:t>
            </a:r>
            <a:r>
              <a:rPr lang="cs-CZ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R.Rogers</a:t>
            </a: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Svobodná vůle,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Sebeaktualizace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Přirozená tendence k </a:t>
            </a:r>
          </a:p>
          <a:p>
            <a:pPr marL="0" indent="0">
              <a:buNone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růstu, jsou-li splněny</a:t>
            </a:r>
          </a:p>
          <a:p>
            <a:pPr marL="0" indent="0">
              <a:buNone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podmínky: </a:t>
            </a:r>
          </a:p>
          <a:p>
            <a:pPr marL="0" indent="0">
              <a:buNone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empatické porozumění</a:t>
            </a:r>
          </a:p>
          <a:p>
            <a:pPr marL="0" indent="0">
              <a:buNone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bezpodmínečné přijetí</a:t>
            </a:r>
          </a:p>
          <a:p>
            <a:pPr marL="0" indent="0">
              <a:buNone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autenticita - opravdovost</a:t>
            </a:r>
          </a:p>
          <a:p>
            <a:pPr marL="0" indent="0">
              <a:buNone/>
              <a:defRPr/>
            </a:pP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Zaměřuje se na prevenci, ne pouze nemoc</a:t>
            </a:r>
            <a:endParaRPr lang="cs-CZ" altLang="cs-CZ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altLang="cs-CZ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Lidé jsou v zásadě dobří, každý je motivován ke změně, jsou měnitelní a aktivní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A. </a:t>
            </a:r>
            <a:r>
              <a:rPr lang="cs-CZ" altLang="cs-CZ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Maslow</a:t>
            </a:r>
            <a:r>
              <a:rPr lang="cs-CZ" altLang="cs-CZ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– Pyramida potřeb</a:t>
            </a:r>
          </a:p>
          <a:p>
            <a:pPr>
              <a:buFont typeface="Wingdings 3" charset="2"/>
              <a:buChar char=""/>
              <a:defRPr/>
            </a:pPr>
            <a:endParaRPr lang="cs-CZ" altLang="cs-CZ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marL="0" indent="0">
              <a:buNone/>
              <a:defRPr/>
            </a:pP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Vodorovný svitek 3"/>
          <p:cNvSpPr/>
          <p:nvPr/>
        </p:nvSpPr>
        <p:spPr>
          <a:xfrm>
            <a:off x="7464152" y="836712"/>
            <a:ext cx="2210722" cy="115212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50. léta 20. století</a:t>
            </a:r>
          </a:p>
        </p:txBody>
      </p:sp>
      <p:pic>
        <p:nvPicPr>
          <p:cNvPr id="68612" name="Obrázek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11676" y="2276475"/>
            <a:ext cx="1463675" cy="217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říž 7"/>
          <p:cNvSpPr/>
          <p:nvPr/>
        </p:nvSpPr>
        <p:spPr>
          <a:xfrm>
            <a:off x="6383339" y="3041650"/>
            <a:ext cx="936625" cy="865188"/>
          </a:xfrm>
          <a:prstGeom prst="pl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accent4"/>
              </a:solidFill>
            </a:endParaRPr>
          </a:p>
        </p:txBody>
      </p:sp>
      <p:pic>
        <p:nvPicPr>
          <p:cNvPr id="68614" name="Zástupný symbol pro obsah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80326" y="2220914"/>
            <a:ext cx="1439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0996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Existencionální psychologie</a:t>
            </a:r>
          </a:p>
        </p:txBody>
      </p:sp>
      <p:sp>
        <p:nvSpPr>
          <p:cNvPr id="706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Zabývá se otázkami lidského bytí, existence v kontextu smrti, otázkami svědomí, hodnot, osamělosti</a:t>
            </a:r>
          </a:p>
          <a:p>
            <a:pPr lvl="1"/>
            <a:r>
              <a:rPr lang="cs-CZ"/>
              <a:t>Daseinanalýza</a:t>
            </a:r>
          </a:p>
          <a:p>
            <a:pPr lvl="1"/>
            <a:r>
              <a:rPr lang="cs-CZ"/>
              <a:t>Logoterapie – V.E. Frankl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497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Kognitivní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Předmětem studia jsou mentální (poznávací) procesy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G.A </a:t>
            </a:r>
            <a:r>
              <a:rPr lang="cs-CZ" sz="2000" dirty="0" err="1">
                <a:solidFill>
                  <a:schemeClr val="bg1"/>
                </a:solidFill>
              </a:rPr>
              <a:t>Kelly</a:t>
            </a:r>
            <a:r>
              <a:rPr lang="cs-CZ" sz="2000" dirty="0">
                <a:solidFill>
                  <a:schemeClr val="bg1"/>
                </a:solidFill>
              </a:rPr>
              <a:t> – za rozhodující považuje kognitivní procesy, kterými si vytváříme tzv. vnitřní obrazy (modely) vnějšího svět a skrze ně jsme schopni sebereflexe a vytváření své hodnotové orientace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Významně přispěl vývoj počítačových systémů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Klíčem k našemu chování je myšlení - NLP, A. </a:t>
            </a:r>
            <a:r>
              <a:rPr lang="cs-CZ" sz="2000" dirty="0" err="1">
                <a:solidFill>
                  <a:schemeClr val="bg1"/>
                </a:solidFill>
              </a:rPr>
              <a:t>Ellis</a:t>
            </a:r>
            <a:endParaRPr lang="cs-CZ" sz="2000" dirty="0">
              <a:solidFill>
                <a:schemeClr val="bg1"/>
              </a:solidFill>
            </a:endParaRPr>
          </a:p>
          <a:p>
            <a:pPr marL="274320" lvl="2" indent="0">
              <a:buClr>
                <a:schemeClr val="accent3"/>
              </a:buClr>
              <a:buSzPct val="95000"/>
              <a:buNone/>
              <a:defRPr/>
            </a:pPr>
            <a:r>
              <a:rPr lang="cs-CZ" dirty="0">
                <a:solidFill>
                  <a:schemeClr val="bg1"/>
                </a:solidFill>
              </a:rPr>
              <a:t>Klíčové otázky: 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jak se učíme 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pamatujeme si minulost a plánujeme budoucnost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jak uvažujeme 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rozhodujeme se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užíváme jazyk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Vodorovný svitek 4"/>
          <p:cNvSpPr/>
          <p:nvPr/>
        </p:nvSpPr>
        <p:spPr>
          <a:xfrm>
            <a:off x="6888088" y="764704"/>
            <a:ext cx="2210722" cy="115212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50 - 60. léta 20. století</a:t>
            </a:r>
          </a:p>
        </p:txBody>
      </p:sp>
      <p:pic>
        <p:nvPicPr>
          <p:cNvPr id="71684" name="Picture 9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4292600"/>
            <a:ext cx="1581150" cy="1843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9895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Biologický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/>
          </a:solidFill>
        </p:spPr>
        <p:txBody>
          <a:bodyPr rtlCol="0">
            <a:normAutofit fontScale="9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Vychází z neurofyziologie a reflexologie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Zabývá se neurofyziologickými procesy, které jsou ve vztahu k chování a prožívání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W. James, u nás F. Koukolík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posledních letech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narůstá význam díky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zobrazovacím metodám a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díky rozvoji medicíny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Farmakoterapie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Zobrazovací metody </a:t>
            </a:r>
          </a:p>
          <a:p>
            <a:pPr marL="274320" lvl="1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umožňují zkoumat živý </a:t>
            </a:r>
          </a:p>
          <a:p>
            <a:pPr marL="274320" lvl="1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mozek 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2707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1539" y="2852739"/>
            <a:ext cx="4537075" cy="363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5357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6 hlavních proudů moderní psychologie</a:t>
            </a:r>
          </a:p>
        </p:txBody>
      </p:sp>
      <p:sp>
        <p:nvSpPr>
          <p:cNvPr id="737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07368" y="1340768"/>
          <a:ext cx="1101722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92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3"/>
          <p:cNvSpPr>
            <a:spLocks noGrp="1"/>
          </p:cNvSpPr>
          <p:nvPr>
            <p:ph type="title"/>
          </p:nvPr>
        </p:nvSpPr>
        <p:spPr>
          <a:xfrm>
            <a:off x="1774825" y="115888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/>
              <a:t>Psychologie má dlouhou minulost, ale krátkou historii	    </a:t>
            </a:r>
            <a:r>
              <a:rPr lang="cs-CZ" sz="2800"/>
              <a:t>Ebbinghaus 1908</a:t>
            </a:r>
            <a:r>
              <a:rPr lang="cs-CZ"/>
              <a:t>	</a:t>
            </a:r>
            <a:br>
              <a:rPr lang="cs-CZ"/>
            </a:br>
            <a:endParaRPr lang="cs-CZ" sz="240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919288" y="1341439"/>
            <a:ext cx="6348412" cy="3881437"/>
          </a:xfrm>
        </p:spPr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Předvědecká psychologie je součástí filosofie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Kořeny má v starověké filosofii, náboženství, medicíně, politice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Základní otázky týkající se duše,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podstaty člověka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Významní řečtí filozofové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– 4. </a:t>
            </a:r>
            <a:r>
              <a:rPr lang="cs-CZ" alt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st.př.n.l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>
              <a:buNone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filosofové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Sokrates, Platón, Aristoteles, Hippokrates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4275" name="Obrázek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9751" y="3881439"/>
            <a:ext cx="24479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6" name="Zástupný symbol pro obsah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11676" y="4875214"/>
            <a:ext cx="1243013" cy="192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Obrázek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1" y="4875213"/>
            <a:ext cx="1262063" cy="194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Obrázek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31950" y="4953000"/>
            <a:ext cx="1373188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Obrázek 1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24564" y="4875213"/>
            <a:ext cx="14192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2959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74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Obrázek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75726" y="4875213"/>
            <a:ext cx="1427163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Středověká filosofie </a:t>
            </a:r>
            <a:br>
              <a:rPr lang="cs-CZ" dirty="0"/>
            </a:br>
            <a:r>
              <a:rPr lang="cs-CZ" dirty="0"/>
              <a:t>Jsou schopnosti vrozené nebo získané </a:t>
            </a:r>
          </a:p>
        </p:txBody>
      </p:sp>
      <p:sp>
        <p:nvSpPr>
          <p:cNvPr id="55299" name="Zástupný symbol pro text 3"/>
          <p:cNvSpPr>
            <a:spLocks noGrp="1"/>
          </p:cNvSpPr>
          <p:nvPr>
            <p:ph type="body" idx="1"/>
          </p:nvPr>
        </p:nvSpPr>
        <p:spPr>
          <a:xfrm>
            <a:off x="2133601" y="2160588"/>
            <a:ext cx="3090863" cy="576262"/>
          </a:xfrm>
        </p:spPr>
        <p:txBody>
          <a:bodyPr/>
          <a:lstStyle/>
          <a:p>
            <a:r>
              <a:rPr lang="cs-CZ"/>
              <a:t>Nativismus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133601" y="2736851"/>
            <a:ext cx="3090863" cy="3305175"/>
          </a:xfrm>
        </p:spPr>
        <p:txBody>
          <a:bodyPr rtlCol="0">
            <a:normAutofit fontScale="85000"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Decartes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Cogito ergo sum –“Myslím tedy jsem“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Člověk přichází na svět s vrozenou základnou vědomostí a pochopením reality, může docílit znalostí a chápaní světa pečlivým logickým myšlením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Zavedl </a:t>
            </a:r>
            <a:r>
              <a:rPr lang="cs-CZ" sz="2000" dirty="0"/>
              <a:t>pojem vědomí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/>
              <a:t>Popsal reflexní oblouk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Člověk = stroj</a:t>
            </a:r>
          </a:p>
          <a:p>
            <a:pPr>
              <a:buFont typeface="Wingdings 3" charset="2"/>
              <a:buChar char=""/>
              <a:defRPr/>
            </a:pP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301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53164" y="1196975"/>
            <a:ext cx="4041775" cy="685800"/>
          </a:xfrm>
        </p:spPr>
        <p:txBody>
          <a:bodyPr/>
          <a:lstStyle/>
          <a:p>
            <a:r>
              <a:rPr lang="cs-CZ"/>
              <a:t>Empirismus</a:t>
            </a:r>
          </a:p>
        </p:txBody>
      </p:sp>
      <p:sp>
        <p:nvSpPr>
          <p:cNvPr id="55302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995988" y="1771650"/>
            <a:ext cx="4038600" cy="3967240"/>
          </a:xfrm>
        </p:spPr>
        <p:txBody>
          <a:bodyPr>
            <a:spAutoFit/>
          </a:bodyPr>
          <a:lstStyle/>
          <a:p>
            <a:r>
              <a:rPr lang="cs-CZ"/>
              <a:t>J. Locke – </a:t>
            </a:r>
            <a:r>
              <a:rPr lang="cs-CZ" sz="2000"/>
              <a:t>Tabula rasa – nepopsaná deska</a:t>
            </a:r>
          </a:p>
          <a:p>
            <a:r>
              <a:rPr lang="cs-CZ" sz="2000"/>
              <a:t>„</a:t>
            </a:r>
            <a:r>
              <a:rPr lang="cs-CZ"/>
              <a:t>Nic není ve vědomí, co dříve nebylo ve smyslech"</a:t>
            </a:r>
          </a:p>
          <a:p>
            <a:r>
              <a:rPr lang="cs-CZ" sz="2000"/>
              <a:t>Vědomosti jsou získávány prostřednictvím zkušeností a interakcí s okolím </a:t>
            </a:r>
          </a:p>
          <a:p>
            <a:r>
              <a:rPr lang="cs-CZ" sz="2000"/>
              <a:t>V průběhu života se vpisují zkušenosti, znalosti a chápání světa</a:t>
            </a:r>
          </a:p>
        </p:txBody>
      </p:sp>
      <p:pic>
        <p:nvPicPr>
          <p:cNvPr id="55303" name="Obrázek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2664" y="4702176"/>
            <a:ext cx="15843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4" name="TextovéPole 7"/>
          <p:cNvSpPr txBox="1">
            <a:spLocks noChangeArrowheads="1"/>
          </p:cNvSpPr>
          <p:nvPr/>
        </p:nvSpPr>
        <p:spPr bwMode="auto">
          <a:xfrm>
            <a:off x="3216275" y="6245225"/>
            <a:ext cx="56232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V současnosti diskuse </a:t>
            </a: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DĚDIČNOST VERSUS VÝCHOVA</a:t>
            </a:r>
          </a:p>
        </p:txBody>
      </p:sp>
    </p:spTree>
    <p:extLst>
      <p:ext uri="{BB962C8B-B14F-4D97-AF65-F5344CB8AC3E}">
        <p14:creationId xmlns:p14="http://schemas.microsoft.com/office/powerpoint/2010/main" val="311854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389" y="228600"/>
            <a:ext cx="8713787" cy="9144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 err="1"/>
              <a:t>Nature</a:t>
            </a:r>
            <a:r>
              <a:rPr lang="cs-CZ" dirty="0"/>
              <a:t> versus </a:t>
            </a:r>
            <a:r>
              <a:rPr lang="cs-CZ" dirty="0" err="1"/>
              <a:t>nurture</a:t>
            </a:r>
            <a:r>
              <a:rPr lang="cs-CZ" dirty="0"/>
              <a:t> – základní vědecký spor</a:t>
            </a:r>
          </a:p>
        </p:txBody>
      </p:sp>
      <p:sp>
        <p:nvSpPr>
          <p:cNvPr id="56322" name="Zástupný symbol pro text 2"/>
          <p:cNvSpPr>
            <a:spLocks noGrp="1"/>
          </p:cNvSpPr>
          <p:nvPr>
            <p:ph type="body" idx="1"/>
          </p:nvPr>
        </p:nvSpPr>
        <p:spPr>
          <a:xfrm>
            <a:off x="2133601" y="2160588"/>
            <a:ext cx="3090863" cy="576262"/>
          </a:xfrm>
        </p:spPr>
        <p:txBody>
          <a:bodyPr/>
          <a:lstStyle/>
          <a:p>
            <a:r>
              <a:rPr lang="cs-CZ"/>
              <a:t>Vnitřní vlivy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981200" y="2133601"/>
            <a:ext cx="4038600" cy="1439863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Přeceňování vlivu genů tzv. výchovný pesimismus</a:t>
            </a:r>
          </a:p>
        </p:txBody>
      </p:sp>
      <p:sp>
        <p:nvSpPr>
          <p:cNvPr id="56324" name="Zástupný symbol pro text 3"/>
          <p:cNvSpPr>
            <a:spLocks noGrp="1"/>
          </p:cNvSpPr>
          <p:nvPr>
            <p:ph type="body" sz="quarter" idx="3"/>
          </p:nvPr>
        </p:nvSpPr>
        <p:spPr>
          <a:xfrm>
            <a:off x="5391151" y="2160588"/>
            <a:ext cx="3090863" cy="576262"/>
          </a:xfrm>
        </p:spPr>
        <p:txBody>
          <a:bodyPr/>
          <a:lstStyle/>
          <a:p>
            <a:r>
              <a:rPr lang="cs-CZ"/>
              <a:t>Vnější vlivy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133601"/>
            <a:ext cx="4038600" cy="1223963"/>
          </a:xfrm>
        </p:spPr>
        <p:txBody>
          <a:bodyPr rtlCol="0">
            <a:normAutofit fontScale="70000" lnSpcReduction="20000"/>
          </a:bodyPr>
          <a:lstStyle/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Přeceňování výchovy (J. Locke, J.B. Watson)</a:t>
            </a:r>
          </a:p>
        </p:txBody>
      </p:sp>
      <p:sp>
        <p:nvSpPr>
          <p:cNvPr id="7" name="Obdélník 6"/>
          <p:cNvSpPr/>
          <p:nvPr/>
        </p:nvSpPr>
        <p:spPr>
          <a:xfrm>
            <a:off x="2927350" y="3860801"/>
            <a:ext cx="6337300" cy="11525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000" dirty="0" err="1"/>
              <a:t>Interakcionistické</a:t>
            </a:r>
            <a:r>
              <a:rPr lang="cs-CZ" sz="4000" dirty="0"/>
              <a:t> pojetí</a:t>
            </a:r>
          </a:p>
          <a:p>
            <a:pPr algn="ctr">
              <a:defRPr/>
            </a:pPr>
            <a:r>
              <a:rPr lang="cs-CZ" sz="4000" dirty="0"/>
              <a:t>= vzájemné působení</a:t>
            </a:r>
          </a:p>
        </p:txBody>
      </p:sp>
      <p:sp>
        <p:nvSpPr>
          <p:cNvPr id="8" name="Šipka dolů 7"/>
          <p:cNvSpPr/>
          <p:nvPr/>
        </p:nvSpPr>
        <p:spPr>
          <a:xfrm>
            <a:off x="5988050" y="5178425"/>
            <a:ext cx="215900" cy="503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475164" y="5732464"/>
            <a:ext cx="3241675" cy="6492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Výchovný optimismus</a:t>
            </a:r>
          </a:p>
        </p:txBody>
      </p:sp>
    </p:spTree>
    <p:extLst>
      <p:ext uri="{BB962C8B-B14F-4D97-AF65-F5344CB8AC3E}">
        <p14:creationId xmlns:p14="http://schemas.microsoft.com/office/powerpoint/2010/main" val="353930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19. století – rozhodující pro rozvoj </a:t>
            </a:r>
          </a:p>
        </p:txBody>
      </p:sp>
      <p:sp>
        <p:nvSpPr>
          <p:cNvPr id="57346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Prolínání s přírodními vědami (prudký rozvoj)</a:t>
            </a:r>
          </a:p>
          <a:p>
            <a:r>
              <a:rPr lang="cs-CZ"/>
              <a:t>Začal se hojně využívat experiment</a:t>
            </a:r>
          </a:p>
          <a:p>
            <a:r>
              <a:rPr lang="cs-CZ"/>
              <a:t>Snaha o změření duševních procesů</a:t>
            </a:r>
          </a:p>
          <a:p>
            <a:endParaRPr lang="cs-CZ"/>
          </a:p>
          <a:p>
            <a:endParaRPr lang="cs-CZ"/>
          </a:p>
        </p:txBody>
      </p:sp>
      <p:pic>
        <p:nvPicPr>
          <p:cNvPr id="57347" name="Obrázek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04064" y="2924176"/>
            <a:ext cx="13684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bdélník 12"/>
          <p:cNvSpPr/>
          <p:nvPr/>
        </p:nvSpPr>
        <p:spPr>
          <a:xfrm>
            <a:off x="2270433" y="3921428"/>
            <a:ext cx="383021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psychofyzika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133601" y="5084764"/>
            <a:ext cx="5762625" cy="369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Exaktní zkoumání počitků, zakladatelem je </a:t>
            </a:r>
            <a:r>
              <a:rPr lang="cs-CZ" dirty="0" err="1"/>
              <a:t>Fechner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848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Počátky vědecké psychologie 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133599" y="2160591"/>
            <a:ext cx="6347714" cy="3880773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Wilhem</a:t>
            </a: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cs-CZ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Wundt</a:t>
            </a: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– otec moderní psychologie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psychologická laboratoř v Lipsku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Experiment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Introspekce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časopis pro experimentální</a:t>
            </a:r>
          </a:p>
          <a:p>
            <a:pPr marL="0" indent="0">
              <a:buNone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psychologii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Zaměřen na smysly – zrak,</a:t>
            </a:r>
          </a:p>
          <a:p>
            <a:pPr marL="0" indent="0">
              <a:buNone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pozornost, paměť, emoce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Zkoumá objektivně pozorovatelné</a:t>
            </a:r>
          </a:p>
          <a:p>
            <a:pPr marL="0" indent="0">
              <a:buNone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jevy, nezpochybnitelné</a:t>
            </a:r>
          </a:p>
          <a:p>
            <a:pPr marL="0" indent="0">
              <a:buNone/>
              <a:defRPr/>
            </a:pP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34903" y="1268760"/>
            <a:ext cx="158889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1879</a:t>
            </a:r>
            <a:endParaRPr lang="cs-CZ" sz="54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9396" name="Zástupný symbol pro obsah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72264" y="2781301"/>
            <a:ext cx="2314575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661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6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Základní psychologické směry 20. století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3447664" y="1844824"/>
            <a:ext cx="439556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Behaviorismus</a:t>
            </a:r>
          </a:p>
        </p:txBody>
      </p:sp>
      <p:sp>
        <p:nvSpPr>
          <p:cNvPr id="9" name="Obdélník 8"/>
          <p:cNvSpPr/>
          <p:nvPr/>
        </p:nvSpPr>
        <p:spPr>
          <a:xfrm>
            <a:off x="3159744" y="2774768"/>
            <a:ext cx="509453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Psychoanalýza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179821" y="4869160"/>
            <a:ext cx="760618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Humanistická psychologie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534429" y="3861048"/>
            <a:ext cx="67285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Gestalt</a:t>
            </a:r>
            <a:r>
              <a:rPr lang="cs-CZ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psychologie</a:t>
            </a:r>
          </a:p>
        </p:txBody>
      </p:sp>
    </p:spTree>
    <p:extLst>
      <p:ext uri="{BB962C8B-B14F-4D97-AF65-F5344CB8AC3E}">
        <p14:creationId xmlns:p14="http://schemas.microsoft.com/office/powerpoint/2010/main" val="786801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Behaviorismus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919536" y="1700808"/>
            <a:ext cx="7072308" cy="4937760"/>
          </a:xfrm>
          <a:solidFill>
            <a:schemeClr val="accent4">
              <a:lumMod val="75000"/>
            </a:schemeClr>
          </a:solidFill>
        </p:spPr>
        <p:txBody>
          <a:bodyPr rtlCol="0">
            <a:normAutofit fontScale="925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J. B Watson – americký psycholog</a:t>
            </a:r>
          </a:p>
          <a:p>
            <a:pPr marL="0" indent="0">
              <a:buNone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(vychází z reflexologie - </a:t>
            </a:r>
            <a:r>
              <a:rPr lang="cs-CZ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I.P.Pavlov</a:t>
            </a: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Extrospekce – pozorování vnějšího chování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Odmítá introspekci – je nevědecká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Objektivně pozorovatelná, měřitelná fakta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Předmět studia psychologie – chování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Lidská mysl = </a:t>
            </a:r>
            <a:r>
              <a:rPr lang="cs-CZ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black</a:t>
            </a: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box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Vývoj jedince je pouze učení se </a:t>
            </a:r>
          </a:p>
          <a:p>
            <a:pPr marL="0" indent="0">
              <a:buNone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odpovědím na podněty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Přeceňovali význam výchovy a učení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Vodorovný svitek 2"/>
          <p:cNvSpPr/>
          <p:nvPr/>
        </p:nvSpPr>
        <p:spPr>
          <a:xfrm>
            <a:off x="5879976" y="189938"/>
            <a:ext cx="2448272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1. pol. 20. století</a:t>
            </a:r>
          </a:p>
        </p:txBody>
      </p:sp>
      <p:pic>
        <p:nvPicPr>
          <p:cNvPr id="61444" name="Obrázek 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0164" y="1989138"/>
            <a:ext cx="134143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Obrázek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1088" y="4365625"/>
            <a:ext cx="15605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5829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Behaviorismus</a:t>
            </a:r>
          </a:p>
        </p:txBody>
      </p:sp>
      <p:sp>
        <p:nvSpPr>
          <p:cNvPr id="624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Experimenty se zvířaty</a:t>
            </a:r>
          </a:p>
          <a:p>
            <a:r>
              <a:rPr lang="cs-CZ"/>
              <a:t> 	klasické podmiňování </a:t>
            </a:r>
          </a:p>
          <a:p>
            <a:pPr lvl="1"/>
            <a:r>
              <a:rPr lang="cs-CZ"/>
              <a:t>I.P. Pavlov</a:t>
            </a:r>
          </a:p>
          <a:p>
            <a:r>
              <a:rPr lang="cs-CZ"/>
              <a:t>      operantní podmiňování</a:t>
            </a:r>
          </a:p>
          <a:p>
            <a:pPr lvl="1"/>
            <a:r>
              <a:rPr lang="cs-CZ"/>
              <a:t>E.L. Thorndike</a:t>
            </a:r>
          </a:p>
          <a:p>
            <a:pPr lvl="1"/>
            <a:r>
              <a:rPr lang="cs-CZ"/>
              <a:t>B.F. Skinner</a:t>
            </a:r>
          </a:p>
          <a:p>
            <a:pPr lvl="1"/>
            <a:endParaRPr lang="cs-CZ"/>
          </a:p>
          <a:p>
            <a:r>
              <a:rPr lang="cs-CZ"/>
              <a:t>       učení vhledem</a:t>
            </a:r>
          </a:p>
          <a:p>
            <a:pPr lvl="1"/>
            <a:r>
              <a:rPr lang="cs-CZ"/>
              <a:t>W. Kohler </a:t>
            </a:r>
          </a:p>
        </p:txBody>
      </p:sp>
      <p:pic>
        <p:nvPicPr>
          <p:cNvPr id="62467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3551" y="1000126"/>
            <a:ext cx="2938463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Obráze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5164" y="3238500"/>
            <a:ext cx="160337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Obrázek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34300" y="3071813"/>
            <a:ext cx="2311400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Obrázek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16476" y="4797425"/>
            <a:ext cx="2532063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38274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765</Words>
  <Application>Microsoft Office PowerPoint</Application>
  <PresentationFormat>Širokoúhlá obrazovka</PresentationFormat>
  <Paragraphs>210</Paragraphs>
  <Slides>20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 Unicode MS</vt:lpstr>
      <vt:lpstr>Arial</vt:lpstr>
      <vt:lpstr>Calibri</vt:lpstr>
      <vt:lpstr>Calibri Light</vt:lpstr>
      <vt:lpstr>Trebuchet MS</vt:lpstr>
      <vt:lpstr>Wingdings 2</vt:lpstr>
      <vt:lpstr>Wingdings 3</vt:lpstr>
      <vt:lpstr>Motiv Office</vt:lpstr>
      <vt:lpstr>Jak to všechno začalo Historie psychologie</vt:lpstr>
      <vt:lpstr>Psychologie má dlouhou minulost, ale krátkou historii     Ebbinghaus 1908  </vt:lpstr>
      <vt:lpstr>Středověká filosofie  Jsou schopnosti vrozené nebo získané </vt:lpstr>
      <vt:lpstr>Nature versus nurture – základní vědecký spor</vt:lpstr>
      <vt:lpstr>19. století – rozhodující pro rozvoj </vt:lpstr>
      <vt:lpstr>Počátky vědecké psychologie </vt:lpstr>
      <vt:lpstr>Základní psychologické směry 20. století</vt:lpstr>
      <vt:lpstr>Behaviorismus</vt:lpstr>
      <vt:lpstr>Behaviorismus</vt:lpstr>
      <vt:lpstr>Neobehaviorismus</vt:lpstr>
      <vt:lpstr>Psychoanalýza</vt:lpstr>
      <vt:lpstr>Topografický model osobnosti – Freud 1900</vt:lpstr>
      <vt:lpstr>Neopsychoanalýza</vt:lpstr>
      <vt:lpstr>Gestalt-psychologie – tvarová, celostní</vt:lpstr>
      <vt:lpstr>Humanistická psychologie </vt:lpstr>
      <vt:lpstr>Existencionální psychologie</vt:lpstr>
      <vt:lpstr>Kognitivní psychologie</vt:lpstr>
      <vt:lpstr>Biologický přístup</vt:lpstr>
      <vt:lpstr>6 hlavních proudů moderní psychologie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to všechno začalo Historie psychologie</dc:title>
  <dc:creator>Lenka</dc:creator>
  <cp:lastModifiedBy>Lenka</cp:lastModifiedBy>
  <cp:revision>1</cp:revision>
  <dcterms:created xsi:type="dcterms:W3CDTF">2020-10-07T12:38:30Z</dcterms:created>
  <dcterms:modified xsi:type="dcterms:W3CDTF">2020-10-07T12:38:55Z</dcterms:modified>
</cp:coreProperties>
</file>