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227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81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850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9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89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75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452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23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37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29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8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B2081E7-D2C9-49D4-B923-2C2699980C00}" type="datetimeFigureOut">
              <a:rPr lang="cs-CZ" smtClean="0"/>
              <a:t>17.11.2020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F50EF4CE-D5E9-4166-910D-A95CA32D93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41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percepce a sociální postoje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Lenka </a:t>
            </a:r>
            <a:r>
              <a:rPr lang="cs-CZ" dirty="0" err="1" smtClean="0"/>
              <a:t>Emrová</a:t>
            </a:r>
            <a:endParaRPr lang="cs-CZ" dirty="0" smtClean="0"/>
          </a:p>
          <a:p>
            <a:r>
              <a:rPr lang="cs-CZ" dirty="0" smtClean="0"/>
              <a:t>6. přednáška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1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Hallo efekt</a:t>
            </a:r>
          </a:p>
        </p:txBody>
      </p:sp>
      <p:sp>
        <p:nvSpPr>
          <p:cNvPr id="201730" name="Zástupný symbol pro obsah 2"/>
          <p:cNvSpPr>
            <a:spLocks noGrp="1"/>
          </p:cNvSpPr>
          <p:nvPr>
            <p:ph idx="1"/>
          </p:nvPr>
        </p:nvSpPr>
        <p:spPr>
          <a:xfrm>
            <a:off x="2133601" y="2160589"/>
            <a:ext cx="6626225" cy="38814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b="1"/>
              <a:t>Haló efekt</a:t>
            </a:r>
            <a:r>
              <a:rPr lang="cs-CZ" altLang="cs-CZ"/>
              <a:t>  - tendence přenášet pozitivní nebo negativní dojmy vniklé pozorováním jednoho osobnostního rysu na všechny další osobnostní rysy.</a:t>
            </a:r>
          </a:p>
          <a:p>
            <a:pPr lvl="1">
              <a:lnSpc>
                <a:spcPct val="90000"/>
              </a:lnSpc>
            </a:pPr>
            <a:r>
              <a:rPr lang="cs-CZ" altLang="cs-CZ">
                <a:solidFill>
                  <a:schemeClr val="tx2"/>
                </a:solidFill>
              </a:rPr>
              <a:t>Například: leklá ryba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1286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>
            <a:normAutofit fontScale="90000"/>
          </a:bodyPr>
          <a:lstStyle/>
          <a:p>
            <a:r>
              <a:rPr lang="cs-CZ"/>
              <a:t>Atribuční procesy</a:t>
            </a:r>
          </a:p>
        </p:txBody>
      </p:sp>
      <p:sp>
        <p:nvSpPr>
          <p:cNvPr id="202754" name="Zástupný symbol pro text 4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18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Atribuční procesy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Snaha člověka po poznání a porozumění  chování druhých osob se projevuje kromě jiného hledáním příčin tohoto chování.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Atribuční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teorie zkoumá, jak si lidé vysvětlují jednání vlastní i jednání druhých lidí, zabývá se otázkou, jak lidé v běžném životě připisují příčinnost vlastnímu chování, chování jiných lidí nebo nepersonálním jevům.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Lidské myšlení je příčinné, u každého jevu máme tendenci hledat příčinu, která jev způsobila.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Jedním z předních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atribučních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úkolů je rozhodnout, čemu lidé v běžném životě připisují příčinu, zda se jedná o jejich vlastní chování, jednání jiných lidí nebo o nepersonální jevy ve svém sociálním prostředí</a:t>
            </a:r>
          </a:p>
        </p:txBody>
      </p:sp>
    </p:spTree>
    <p:extLst>
      <p:ext uri="{BB962C8B-B14F-4D97-AF65-F5344CB8AC3E}">
        <p14:creationId xmlns:p14="http://schemas.microsoft.com/office/powerpoint/2010/main" val="164906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F. Heider – teorie atribuce 1958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Vnější </a:t>
            </a:r>
            <a:r>
              <a:rPr lang="cs-CZ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atribuce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situační - závěrem je, že chování osoby způsobuje situace, v níž se nachází, PŘÍKLAD: žák dostane pětku, protože ve třídě, kde je zkoušen je horko a rušno, nemůže se soustředit</a:t>
            </a:r>
          </a:p>
          <a:p>
            <a:pPr>
              <a:buFont typeface="Wingdings 3" charset="2"/>
              <a:buChar char=""/>
              <a:defRPr/>
            </a:pPr>
            <a:r>
              <a:rPr lang="cs-CZ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Vnitřní </a:t>
            </a:r>
            <a:r>
              <a:rPr lang="cs-CZ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atribuce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dispoziční – závěrem je, že za chováním osoby stojí její vnitřní pohnutky (postoj, charakter, osobnost) PŘÍKLAD: žák dostane pětku, protože chce z nějakého důvodu např. propadnout do nižší třídy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32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00887" y="1210347"/>
            <a:ext cx="7011988" cy="4537075"/>
          </a:xfrm>
        </p:spPr>
      </p:pic>
    </p:spTree>
    <p:extLst>
      <p:ext uri="{BB962C8B-B14F-4D97-AF65-F5344CB8AC3E}">
        <p14:creationId xmlns:p14="http://schemas.microsoft.com/office/powerpoint/2010/main" val="1875194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/>
          <a:lstStyle/>
          <a:p>
            <a:r>
              <a:rPr lang="cs-CZ"/>
              <a:t>Postoje</a:t>
            </a:r>
          </a:p>
        </p:txBody>
      </p:sp>
      <p:sp>
        <p:nvSpPr>
          <p:cNvPr id="206850" name="Zástupný symbol pro text 4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6421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Definice postoje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ústřední pojem sociální psychologie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přetrvávající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získané dispozice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 určitému hodnocení a z toho vyplývajícímu specifickému způsobu chování v různých situacích, resp. ve vztahu k nějakým objektům.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Postojem rozumíme především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připravenost reagovat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určitými pocity, představami a způsoby chování na určité osoby, skupiny, objekty, situace, způsoby chování, předměty a názory.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Tendence k  jednání „pro“ nebo „proti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“, a to vzhledem k předmětu postoje.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4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Vznik postojů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Vytvářejí se na základě sociálních zkušeností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projevují se jakousi pohotovostí zachovat se určitým způsobem, a to např.: k rasám, k národům, k partnerovi, k hodnotám.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se pak projevují ve formě sympatií a antipatií, lásky a nenávisti, „fandění“ něčemu či někomu.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Postojem rozumíme sympatii nebo nesympatii – náklonnost nebo odpor k objektům, osobám, skupinám a situacím, nebo k dalším stránkám prostředí. Svoje postoje často vyjadřujeme slovy: „mám rád pomeranče“….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321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/>
              <a:t>Funkce postojů</a:t>
            </a:r>
            <a:r>
              <a:rPr lang="cs-CZ"/>
              <a:t/>
            </a:r>
            <a:br>
              <a:rPr lang="cs-CZ"/>
            </a:b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slouží ke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snadnější orientaci ve světě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Umožňují snáze kategorizovat informace, které člověk získává a dát jim určitý význam.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dodávají jistoty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 řešení různých problémů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Mnohé postoje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slouží k regulaci chování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mohou mít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ochrannou funkci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mohou sloužit jako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obrana před nepříjemnými pocity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před nejistotou i ztrátou sebeúcty.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63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/>
              <a:t>Charakteristika postojů</a:t>
            </a:r>
            <a:r>
              <a:rPr lang="cs-CZ"/>
              <a:t/>
            </a:r>
            <a:br>
              <a:rPr lang="cs-CZ"/>
            </a:b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4826" y="2060575"/>
            <a:ext cx="7707313" cy="3881438"/>
          </a:xfrm>
        </p:spPr>
        <p:txBody>
          <a:bodyPr rtlCol="0">
            <a:normAutofit fontScale="92500" lnSpcReduction="20000"/>
          </a:bodyPr>
          <a:lstStyle/>
          <a:p>
            <a:pPr lvl="1" algn="just">
              <a:buFont typeface="Wingdings" pitchFamily="2" charset="2"/>
              <a:buChar char="§"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Vysoká odolnost vůči změně - rigidita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Komplexita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Konzistentnost a konsonance  (jinak KD a snaha o sjednocení)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3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Interkonexe</a:t>
            </a: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(vzájemná spojitost, asociace mezi postoji)</a:t>
            </a:r>
          </a:p>
          <a:p>
            <a:pPr lvl="1" algn="just">
              <a:buFont typeface="Wingdings" pitchFamily="2" charset="2"/>
              <a:buChar char="§"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Afektivní složka</a:t>
            </a:r>
          </a:p>
          <a:p>
            <a:pPr marL="457200" lvl="1" indent="0" algn="just">
              <a:buNone/>
              <a:defRPr/>
            </a:pPr>
            <a:endParaRPr lang="cs-CZ" sz="3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09728" indent="0" algn="ctr">
              <a:buNone/>
              <a:defRPr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úzce souvisejí s </a:t>
            </a:r>
            <a:r>
              <a:rPr lang="cs-CZ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hodnotovou orientací 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jedince a ta je součástí </a:t>
            </a:r>
            <a:r>
              <a:rPr lang="cs-CZ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hodnotové orientace kultury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….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0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TextovéPole 6"/>
          <p:cNvSpPr txBox="1">
            <a:spLocks noChangeArrowheads="1"/>
          </p:cNvSpPr>
          <p:nvPr/>
        </p:nvSpPr>
        <p:spPr bwMode="auto">
          <a:xfrm>
            <a:off x="3432175" y="765176"/>
            <a:ext cx="42687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>
                <a:solidFill>
                  <a:schemeClr val="accent2"/>
                </a:solidFill>
                <a:latin typeface="Trebuchet MS" pitchFamily="34" charset="0"/>
              </a:rPr>
              <a:t>SOCIÁLNÍ PERCEPCE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5087938" y="1484314"/>
            <a:ext cx="647700" cy="11525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284538" y="3284539"/>
            <a:ext cx="4564062" cy="5238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sz="2800" dirty="0"/>
              <a:t>JAK SE NAVZÁJEM VNÍMÁME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279651" y="4868863"/>
            <a:ext cx="2030413" cy="461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sz="2400" dirty="0"/>
              <a:t>JAK VNÍMÁME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6383338" y="4868863"/>
            <a:ext cx="2317750" cy="461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sz="2400" dirty="0"/>
              <a:t>KOHO VNÍMÁME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927476" y="6021389"/>
            <a:ext cx="3118161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sz="2400" dirty="0"/>
              <a:t>SUBJEKTIVITA VNÍMÁNÍ</a:t>
            </a:r>
          </a:p>
        </p:txBody>
      </p:sp>
    </p:spTree>
    <p:extLst>
      <p:ext uri="{BB962C8B-B14F-4D97-AF65-F5344CB8AC3E}">
        <p14:creationId xmlns:p14="http://schemas.microsoft.com/office/powerpoint/2010/main" val="2634670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Postojové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2205038"/>
            <a:ext cx="7634288" cy="3879850"/>
          </a:xfr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cs-CZ" sz="3600" b="1" dirty="0">
                <a:solidFill>
                  <a:schemeClr val="tx1"/>
                </a:solidFill>
              </a:rPr>
              <a:t>Činitelé změn postojů: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800" dirty="0">
                <a:solidFill>
                  <a:schemeClr val="tx1"/>
                </a:solidFill>
              </a:rPr>
              <a:t>Prostředí: například změna kultury  - změna postoje.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800" dirty="0">
                <a:solidFill>
                  <a:schemeClr val="tx1"/>
                </a:solidFill>
              </a:rPr>
              <a:t>Traumatické zkušenosti: zneužitá žena může změnit svůj postoj k mužům.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800" dirty="0">
                <a:solidFill>
                  <a:schemeClr val="tx1"/>
                </a:solidFill>
              </a:rPr>
              <a:t>Protikladné osobní zkušenosti – pozitivní zkušenosti s učiteli, politiky, menšinami apod. 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800" dirty="0">
                <a:solidFill>
                  <a:schemeClr val="tx1"/>
                </a:solidFill>
              </a:rPr>
              <a:t>Zrání osobnosti a zkušenosti – krystalizace postojů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800" dirty="0">
                <a:solidFill>
                  <a:schemeClr val="tx1"/>
                </a:solidFill>
              </a:rPr>
              <a:t>Korektivní zážitek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154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/>
              <a:t>Teorie kognitivní disonance</a:t>
            </a:r>
            <a:br>
              <a:rPr lang="cs-CZ" b="1" dirty="0"/>
            </a:br>
            <a:r>
              <a:rPr lang="cs-CZ" dirty="0"/>
              <a:t>L. </a:t>
            </a:r>
            <a:r>
              <a:rPr lang="cs-CZ" dirty="0" err="1"/>
              <a:t>Festinger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Jednáme-li v rozporu se svými postoji, pociťujeme napětí, které redukujeme vnitřním ospravedlňováním našeho chování.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Získáváme-li rozporuplné informace o objektu postoje, zažíváme kognitivní disonanci; jiný typ disonance je nesoulad mezi obsahem postoje a vlastním chováním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disonance je nepříjemná a je snaha ji redukovat;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redukce nastává změnou chování (změnou postoje) či změnou (posunem) kognice, např. dieta  zákusek:</a:t>
            </a:r>
          </a:p>
          <a:p>
            <a:pPr marL="109728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</a:t>
            </a:r>
            <a:r>
              <a:rPr lang="cs-CZ" dirty="0">
                <a:solidFill>
                  <a:schemeClr val="tx1"/>
                </a:solidFill>
              </a:rPr>
              <a:t>Nemusím držet dietu.“ (změna postoje)</a:t>
            </a: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„Je to velká výjimka, tento jeden zákusek.“ (přehodnocení vlastního postoje)</a:t>
            </a: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„Čokoláda je velmi zdravá.“ (dodatečná, vyrovnávající informace)</a:t>
            </a: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„Život je tak krátký.“ (minimalizace konfliktu - znevážení)</a:t>
            </a: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„Nemohu ho urazit.“ (redukce, přesun zodpovědnosti za vlastní chování)</a:t>
            </a:r>
          </a:p>
          <a:p>
            <a:pPr marL="109728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2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schémata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percepce vychází z kategorizace osob, což je proces, kdy na základě nějakých podstatných znaků přiřazujeme neznámý objekt do kategorie objektů již známých.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Schémata plní v našem fungování důležité funkce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0" indent="0">
              <a:buNone/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usnadňují orientaci v našem světě, </a:t>
            </a: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šetří naši energii a čas, </a:t>
            </a: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pomáhají organizovat fakta a interpretovat nové informace</a:t>
            </a:r>
            <a:endParaRPr lang="cs-CZ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3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Druhy schémat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03388" y="1557339"/>
            <a:ext cx="8229600" cy="4852987"/>
          </a:xfrm>
        </p:spPr>
        <p:txBody>
          <a:bodyPr rtlCol="0">
            <a:normAutofit fontScale="92500" lnSpcReduction="10000"/>
          </a:bodyPr>
          <a:lstStyle/>
          <a:p>
            <a:pPr eaLnBrk="0" hangingPunct="0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Schéma osoby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obsahuje poznatky o typickém nebo specifickém jedinci, někdy se používá pojem </a:t>
            </a:r>
            <a:r>
              <a:rPr lang="cs-CZ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prototypy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 jsou to mentální obrazy typického příkladu určité kategorie např. prototyp starého člověka)</a:t>
            </a:r>
          </a:p>
          <a:p>
            <a:pPr eaLnBrk="0" hangingPunct="0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Scénáře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schémata vázající se na určitou událost, situaci – jak se kde chovat</a:t>
            </a:r>
          </a:p>
          <a:p>
            <a:pPr eaLnBrk="0" hangingPunct="0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Schémata sociálních rolí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vytváříme si schéma role lékaře, učitele, studenta</a:t>
            </a:r>
          </a:p>
          <a:p>
            <a:pPr eaLnBrk="0" hangingPunct="0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FF00"/>
                </a:solidFill>
              </a:rPr>
              <a:t>Schémata pro sociální skupiny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používá se pojem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stereotypy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soubory charakteristik, o kterých se předpokládá, že vystihují určitou vymezenou skupinu či kategorii lidí. </a:t>
            </a:r>
          </a:p>
          <a:p>
            <a:pPr lvl="1" eaLnBrk="0" hangingPunct="0">
              <a:buFont typeface="Wingdings 3" charset="2"/>
              <a:buChar char=""/>
              <a:defRPr/>
            </a:pPr>
            <a:r>
              <a:rPr lang="cs-CZ" b="1" dirty="0" err="1">
                <a:solidFill>
                  <a:srgbClr val="FFFF00"/>
                </a:solidFill>
              </a:rPr>
              <a:t>Autostereotypy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vztahují se k příslušníkům naší skupiny, </a:t>
            </a:r>
          </a:p>
          <a:p>
            <a:pPr lvl="1" eaLnBrk="0" hangingPunct="0">
              <a:buFont typeface="Wingdings 3" charset="2"/>
              <a:buChar char=""/>
              <a:defRPr/>
            </a:pPr>
            <a:r>
              <a:rPr lang="cs-CZ" b="1" dirty="0" err="1">
                <a:solidFill>
                  <a:srgbClr val="FFFF00"/>
                </a:solidFill>
              </a:rPr>
              <a:t>heterostereotypy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vztahují se k příslušníkům jiných sociálních skupin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schémata spojená s očekávaným přístupem ze strany zdravotníků. </a:t>
            </a:r>
          </a:p>
        </p:txBody>
      </p:sp>
    </p:spTree>
    <p:extLst>
      <p:ext uri="{BB962C8B-B14F-4D97-AF65-F5344CB8AC3E}">
        <p14:creationId xmlns:p14="http://schemas.microsoft.com/office/powerpoint/2010/main" val="63012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7724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altLang="cs-CZ" sz="4000" b="1" dirty="0"/>
              <a:t>Stereotypy a osobnostní generalizace</a:t>
            </a:r>
            <a:endParaRPr lang="en-US" altLang="cs-CZ" sz="4000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628776"/>
            <a:ext cx="8001000" cy="4752975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cs-CZ" altLang="cs-CZ" sz="2400" dirty="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rgbClr val="FFFF00"/>
                </a:solidFill>
              </a:rPr>
              <a:t>Stereotyp je zobecnění vlastností určité třídy lidí.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400" dirty="0">
                <a:solidFill>
                  <a:schemeClr val="tx2"/>
                </a:solidFill>
              </a:rPr>
              <a:t> Zkratka ve vnímání.</a:t>
            </a:r>
          </a:p>
          <a:p>
            <a:pPr marL="0" indent="0">
              <a:buNone/>
              <a:defRPr/>
            </a:pPr>
            <a:endParaRPr lang="cs-CZ" alt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chemeClr val="tx2"/>
                </a:solidFill>
              </a:rPr>
              <a:t>Stereotypy o ženách, blondýnách, šestinedělkách</a:t>
            </a:r>
          </a:p>
          <a:p>
            <a:pPr marL="0" indent="0">
              <a:buNone/>
              <a:defRPr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Stereotypy spojené např. s přijímáním opory v době nemoci u rodiček</a:t>
            </a:r>
            <a:endParaRPr lang="cs-CZ" alt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4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Výzkumy: Psychosom 2/2014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657224" y="1783915"/>
            <a:ext cx="7850832" cy="5256584"/>
          </a:xfrm>
        </p:spPr>
        <p:txBody>
          <a:bodyPr rtlCol="0">
            <a:normAutofit fontScale="70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Obecně řečeno, oxytocin reguluje behaviorální a endokrinní stresové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reakce.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Pravděpodobný hlavní mechanismus jeho působení zahrnuje snížení stresu omezením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hypothalamicko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-hypofyzárně-adrenální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aktivity.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Někteří odborníci však uvádějí, že k potlačení stresové reakce dojde pouze v případě interakce s příslušníky vlastní skupiny; po podání oxytocinu se ochota spolupracovat s cizí skupinou snižuje, a naopak se zvyšuje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hostilita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agresivita. Nejsilnější efekt v tomto směru mělo podání oxytocinu účastníkům, kteří měli z cizí skupiny větší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strach.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Prosociální efekt oxytocinu by také měl dle očekávání zvýšit důvěru v partnera, a tím zlepšit benefity sociální interakce. Je skutečně prokázáno, že podání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intranasálního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oxytocinu obecně zvyšuje důvěru v sociálních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interakcích.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Měření úrovně plazmatického oxytocinu však naznačuje, že hladina oxytocinu stoupá pouze v případě, že partner prokáže záměr chovat se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prosociálně Při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setkání s partnerem, který očividně působil nedůvěryhodně, po aplikaci oxytocinu však důvěra klesá víc, než po aplikaci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placeba.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také známo, že pozitivní sociální interakce, jako sociální opora či sociální blízkost, vedou k uvolňování oxytocinu, který reprezentuje možný mediátor ochranných účinků sociální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opory.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Podání oxytocinu zároveň s poskytnutím sociální opory je přitom ve snižování stresové reaktivity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nejúčinnější.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Oxytocin také přímo ovlivňuje právě sociální percepci a interpretaci sociálních signálů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Hlavním mechanismem tohoto účinku je přitom zlepšení schopnosti rozpoznat mentální stav druhých osob ze sociálních signálů v oblasti </a:t>
            </a:r>
            <a:r>
              <a:rPr 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očí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Podání oxytocinu vede u osob s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alexithymií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(snížená schopnost emoční kognice, tedy rozpoznávání emocí ostatních) k vyššímu zaměření na oblast očí, a tak zlepšuje jejich schopnost „číst“ emoce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ostatních.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Oxytocin vede i k preferenci tváří vyjadřujících konkrétní emoci. U mužských probandů přitom prodloužil dobu pozornosti věnované tvářím vyjadřujícím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štěstí.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18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>
            <a:normAutofit fontScale="90000"/>
          </a:bodyPr>
          <a:lstStyle/>
          <a:p>
            <a:r>
              <a:rPr lang="cs-CZ"/>
              <a:t>Koho vnímáme</a:t>
            </a:r>
          </a:p>
        </p:txBody>
      </p:sp>
      <p:sp>
        <p:nvSpPr>
          <p:cNvPr id="198658" name="Zástupný symbol pro text 4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61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188913"/>
            <a:ext cx="8226425" cy="1143000"/>
          </a:xfrm>
        </p:spPr>
        <p:txBody>
          <a:bodyPr/>
          <a:lstStyle/>
          <a:p>
            <a:r>
              <a:rPr lang="cs-CZ" altLang="cs-CZ" sz="4000" b="1"/>
              <a:t>První dojem</a:t>
            </a:r>
          </a:p>
        </p:txBody>
      </p:sp>
      <p:sp>
        <p:nvSpPr>
          <p:cNvPr id="199682" name="Text Box 4"/>
          <p:cNvSpPr txBox="1">
            <a:spLocks noChangeArrowheads="1"/>
          </p:cNvSpPr>
          <p:nvPr/>
        </p:nvSpPr>
        <p:spPr bwMode="auto">
          <a:xfrm>
            <a:off x="1774826" y="1628775"/>
            <a:ext cx="7058025" cy="1815882"/>
          </a:xfrm>
          <a:prstGeom prst="rect">
            <a:avLst/>
          </a:prstGeom>
          <a:noFill/>
          <a:ln w="222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altLang="cs-CZ" sz="2800" b="1"/>
              <a:t>První dojem</a:t>
            </a:r>
            <a:r>
              <a:rPr lang="cs-CZ" altLang="cs-CZ" sz="2800"/>
              <a:t> – hodnocení osoby a předvídání jejího chování na základě velmi rychlého zpracování informací, které jsou nám v prvních okamžicích kontaktu s danou osobou dostupné.</a:t>
            </a:r>
          </a:p>
        </p:txBody>
      </p:sp>
    </p:spTree>
    <p:extLst>
      <p:ext uri="{BB962C8B-B14F-4D97-AF65-F5344CB8AC3E}">
        <p14:creationId xmlns:p14="http://schemas.microsoft.com/office/powerpoint/2010/main" val="578538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/>
              <a:t>Efekt primárnosti</a:t>
            </a:r>
            <a:endParaRPr lang="cs-CZ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Experimentální psychologie popsala tzv. </a:t>
            </a:r>
            <a:r>
              <a:rPr lang="cs-CZ" altLang="cs-CZ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 primárnosti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altLang="cs-CZ" dirty="0">
                <a:solidFill>
                  <a:schemeClr val="tx2"/>
                </a:solidFill>
              </a:rPr>
              <a:t>podněty, které jsou prezentovány pokusné osobě na počátku experimentu, ovlivňují vnímání i interpretaci následujících podnětů.  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Pennigton</a:t>
            </a:r>
            <a:r>
              <a:rPr lang="cs-CZ" altLang="cs-CZ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(1982) experiment s fingovaným soudem.</a:t>
            </a: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 3" charset="2"/>
              <a:buChar char=""/>
              <a:defRPr/>
            </a:pPr>
            <a:r>
              <a:rPr lang="cs-CZ" altLang="cs-CZ" dirty="0">
                <a:solidFill>
                  <a:schemeClr val="tx2"/>
                </a:solidFill>
              </a:rPr>
              <a:t>Participující měli za úkol si přečíst shrnutí případu znásilnění a pak vynést rozsudek.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altLang="cs-CZ" dirty="0">
                <a:solidFill>
                  <a:schemeClr val="tx2"/>
                </a:solidFill>
              </a:rPr>
              <a:t>Když byly důkazy </a:t>
            </a:r>
            <a:r>
              <a:rPr lang="cs-CZ" altLang="cs-CZ" b="1" dirty="0">
                <a:solidFill>
                  <a:schemeClr val="tx2"/>
                </a:solidFill>
              </a:rPr>
              <a:t>žaloby</a:t>
            </a:r>
            <a:r>
              <a:rPr lang="cs-CZ" altLang="cs-CZ" dirty="0">
                <a:solidFill>
                  <a:schemeClr val="tx2"/>
                </a:solidFill>
              </a:rPr>
              <a:t> předloženy jako první, respondenti většinou rozhodli „</a:t>
            </a:r>
            <a:r>
              <a:rPr lang="cs-CZ" altLang="cs-CZ" b="1" dirty="0">
                <a:solidFill>
                  <a:schemeClr val="tx2"/>
                </a:solidFill>
              </a:rPr>
              <a:t>vinen</a:t>
            </a:r>
            <a:r>
              <a:rPr lang="cs-CZ" altLang="cs-CZ" dirty="0">
                <a:solidFill>
                  <a:schemeClr val="tx2"/>
                </a:solidFill>
              </a:rPr>
              <a:t>“.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altLang="cs-CZ" dirty="0">
                <a:solidFill>
                  <a:schemeClr val="tx2"/>
                </a:solidFill>
              </a:rPr>
              <a:t>Když byly důkazy </a:t>
            </a:r>
            <a:r>
              <a:rPr lang="cs-CZ" altLang="cs-CZ" b="1" dirty="0">
                <a:solidFill>
                  <a:schemeClr val="tx2"/>
                </a:solidFill>
              </a:rPr>
              <a:t>obhajoby</a:t>
            </a:r>
            <a:r>
              <a:rPr lang="cs-CZ" altLang="cs-CZ" dirty="0">
                <a:solidFill>
                  <a:schemeClr val="tx2"/>
                </a:solidFill>
              </a:rPr>
              <a:t> předloženy jako první, respondenti většinou rozhodli „</a:t>
            </a:r>
            <a:r>
              <a:rPr lang="cs-CZ" altLang="cs-CZ" b="1" dirty="0">
                <a:solidFill>
                  <a:schemeClr val="tx2"/>
                </a:solidFill>
              </a:rPr>
              <a:t>nevinen</a:t>
            </a:r>
            <a:r>
              <a:rPr lang="cs-CZ" altLang="cs-CZ" dirty="0">
                <a:solidFill>
                  <a:schemeClr val="tx2"/>
                </a:solidFill>
              </a:rPr>
              <a:t>“.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72722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ní">
  <a:themeElements>
    <a:clrScheme name="Metropolitní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ní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ní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TM03457491[[fn=Metropolitní]]</Template>
  <TotalTime>4</TotalTime>
  <Words>793</Words>
  <Application>Microsoft Office PowerPoint</Application>
  <PresentationFormat>Širokoúhlá obrazovka</PresentationFormat>
  <Paragraphs>103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 Light</vt:lpstr>
      <vt:lpstr>Trebuchet MS</vt:lpstr>
      <vt:lpstr>Wingdings</vt:lpstr>
      <vt:lpstr>Wingdings 3</vt:lpstr>
      <vt:lpstr>Metropolitní</vt:lpstr>
      <vt:lpstr>Sociální percepce a sociální postoje</vt:lpstr>
      <vt:lpstr>Prezentace aplikace PowerPoint</vt:lpstr>
      <vt:lpstr>Sociální schémata</vt:lpstr>
      <vt:lpstr>Druhy schémat</vt:lpstr>
      <vt:lpstr>Stereotypy a osobnostní generalizace</vt:lpstr>
      <vt:lpstr>Výzkumy: Psychosom 2/2014</vt:lpstr>
      <vt:lpstr>Koho vnímáme</vt:lpstr>
      <vt:lpstr>První dojem</vt:lpstr>
      <vt:lpstr>Efekt primárnosti</vt:lpstr>
      <vt:lpstr>Hallo efekt</vt:lpstr>
      <vt:lpstr>Atribuční procesy</vt:lpstr>
      <vt:lpstr>Atribuční procesy</vt:lpstr>
      <vt:lpstr>F. Heider – teorie atribuce 1958</vt:lpstr>
      <vt:lpstr>Prezentace aplikace PowerPoint</vt:lpstr>
      <vt:lpstr>Postoje</vt:lpstr>
      <vt:lpstr>Definice postoje</vt:lpstr>
      <vt:lpstr>Vznik postojů</vt:lpstr>
      <vt:lpstr>Funkce postojů </vt:lpstr>
      <vt:lpstr>Charakteristika postojů </vt:lpstr>
      <vt:lpstr>Postojové změny</vt:lpstr>
      <vt:lpstr>Teorie kognitivní disonance L. Festinger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percepce a sociální postoje</dc:title>
  <dc:creator>Lenka</dc:creator>
  <cp:lastModifiedBy>Lenka</cp:lastModifiedBy>
  <cp:revision>2</cp:revision>
  <dcterms:created xsi:type="dcterms:W3CDTF">2020-11-17T18:25:42Z</dcterms:created>
  <dcterms:modified xsi:type="dcterms:W3CDTF">2020-11-17T18:30:11Z</dcterms:modified>
</cp:coreProperties>
</file>