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0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Nadpis 3"/>
          <p:cNvSpPr>
            <a:spLocks noGrp="1"/>
          </p:cNvSpPr>
          <p:nvPr>
            <p:ph type="ctrTitle"/>
          </p:nvPr>
        </p:nvSpPr>
        <p:spPr>
          <a:xfrm>
            <a:off x="2654301" y="2405064"/>
            <a:ext cx="5827713" cy="1646237"/>
          </a:xfrm>
        </p:spPr>
        <p:txBody>
          <a:bodyPr>
            <a:normAutofit fontScale="90000"/>
          </a:bodyPr>
          <a:lstStyle/>
          <a:p>
            <a:r>
              <a:rPr lang="cs-CZ"/>
              <a:t>Stres, jeho projevy, důsledky, determinanty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654301" y="4051301"/>
            <a:ext cx="5827713" cy="1096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dirty="0"/>
              <a:t>PhDr. Lenka </a:t>
            </a:r>
            <a:r>
              <a:rPr lang="cs-CZ" dirty="0" err="1"/>
              <a:t>Emrová</a:t>
            </a:r>
            <a:endParaRPr lang="cs-CZ" dirty="0"/>
          </a:p>
          <a:p>
            <a:pPr>
              <a:defRPr/>
            </a:pPr>
            <a:r>
              <a:rPr lang="cs-CZ" dirty="0"/>
              <a:t>8. přednáška</a:t>
            </a:r>
          </a:p>
        </p:txBody>
      </p:sp>
    </p:spTree>
    <p:extLst>
      <p:ext uri="{BB962C8B-B14F-4D97-AF65-F5344CB8AC3E}">
        <p14:creationId xmlns:p14="http://schemas.microsoft.com/office/powerpoint/2010/main" val="1768287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Rectangle 5"/>
          <p:cNvSpPr>
            <a:spLocks noGrp="1" noChangeArrowheads="1"/>
          </p:cNvSpPr>
          <p:nvPr>
            <p:ph type="title"/>
          </p:nvPr>
        </p:nvSpPr>
        <p:spPr>
          <a:xfrm>
            <a:off x="2133601" y="609600"/>
            <a:ext cx="6348413" cy="1320800"/>
          </a:xfrm>
        </p:spPr>
        <p:txBody>
          <a:bodyPr/>
          <a:lstStyle/>
          <a:p>
            <a:r>
              <a:rPr lang="cs-CZ" altLang="cs-CZ"/>
              <a:t>Funkce autonomního nervstva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024563" y="1898650"/>
            <a:ext cx="3816350" cy="4535488"/>
          </a:xfrm>
          <a:solidFill>
            <a:schemeClr val="bg1">
              <a:lumMod val="85000"/>
            </a:schemeClr>
          </a:solidFill>
        </p:spPr>
        <p:txBody>
          <a:bodyPr rtlCol="0">
            <a:normAutofit fontScale="85000" lnSpcReduction="20000"/>
          </a:bodyPr>
          <a:lstStyle/>
          <a:p>
            <a:pPr marL="274320" indent="-274320">
              <a:lnSpc>
                <a:spcPct val="90000"/>
              </a:lnSpc>
              <a:buNone/>
              <a:defRPr/>
            </a:pPr>
            <a:r>
              <a:rPr lang="cs-CZ" sz="1600" b="1" dirty="0" err="1">
                <a:solidFill>
                  <a:srgbClr val="FF0000"/>
                </a:solidFill>
              </a:rPr>
              <a:t>Parasympaticus</a:t>
            </a:r>
            <a:r>
              <a:rPr lang="cs-CZ" sz="1600" b="1" dirty="0">
                <a:solidFill>
                  <a:srgbClr val="FF0000"/>
                </a:solidFill>
              </a:rPr>
              <a:t> </a:t>
            </a:r>
            <a:endParaRPr lang="cs-CZ" sz="1600" dirty="0">
              <a:solidFill>
                <a:srgbClr val="FF0000"/>
              </a:solidFill>
            </a:endParaRPr>
          </a:p>
          <a:p>
            <a:pPr marL="274320" indent="-274320">
              <a:lnSpc>
                <a:spcPct val="90000"/>
              </a:lnSpc>
              <a:buFont typeface="Wingdings 2"/>
              <a:buChar char=""/>
              <a:defRPr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zajišťuje zotavení organismu </a:t>
            </a:r>
          </a:p>
          <a:p>
            <a:pPr marL="274320" indent="-274320">
              <a:lnSpc>
                <a:spcPct val="90000"/>
              </a:lnSpc>
              <a:buFont typeface="Wingdings 2"/>
              <a:buChar char=""/>
              <a:defRPr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zpomaluje srdeční činnost, snižuje krevní tlak </a:t>
            </a:r>
          </a:p>
          <a:p>
            <a:pPr marL="274320" indent="-274320">
              <a:lnSpc>
                <a:spcPct val="90000"/>
              </a:lnSpc>
              <a:buFont typeface="Wingdings 2"/>
              <a:buChar char=""/>
              <a:defRPr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zužuje průdušky </a:t>
            </a:r>
          </a:p>
          <a:p>
            <a:pPr marL="274320" indent="-274320">
              <a:lnSpc>
                <a:spcPct val="90000"/>
              </a:lnSpc>
              <a:buFont typeface="Wingdings 2"/>
              <a:buChar char=""/>
              <a:defRPr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zesiluje peristaltiku střev </a:t>
            </a:r>
          </a:p>
          <a:p>
            <a:pPr marL="274320" indent="-274320">
              <a:lnSpc>
                <a:spcPct val="90000"/>
              </a:lnSpc>
              <a:buFont typeface="Wingdings 2"/>
              <a:buChar char=""/>
              <a:defRPr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zužuje zornice </a:t>
            </a:r>
          </a:p>
          <a:p>
            <a:pPr marL="274320" indent="-274320">
              <a:lnSpc>
                <a:spcPct val="90000"/>
              </a:lnSpc>
              <a:buFont typeface="Wingdings 2"/>
              <a:buChar char=""/>
              <a:defRPr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vyvolává sekreci slin a trávících žláz </a:t>
            </a:r>
          </a:p>
          <a:p>
            <a:pPr marL="274320" indent="-274320">
              <a:lnSpc>
                <a:spcPct val="90000"/>
              </a:lnSpc>
              <a:buFont typeface="Wingdings 2"/>
              <a:buChar char=""/>
              <a:defRPr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snižuje svalové napětí svěrače, konečníku a močového měchýře </a:t>
            </a:r>
          </a:p>
          <a:p>
            <a:pPr marL="274320" indent="-274320">
              <a:lnSpc>
                <a:spcPct val="90000"/>
              </a:lnSpc>
              <a:buFont typeface="Wingdings 2"/>
              <a:buChar char=""/>
              <a:defRPr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zvyšuje průtok krve v kůži a břišních orgánech </a:t>
            </a:r>
          </a:p>
          <a:p>
            <a:pPr marL="274320" indent="-274320">
              <a:lnSpc>
                <a:spcPct val="90000"/>
              </a:lnSpc>
              <a:buFont typeface="Wingdings 2"/>
              <a:buChar char=""/>
              <a:defRPr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zklidňuje sekreci potních žláz </a:t>
            </a:r>
          </a:p>
          <a:p>
            <a:pPr marL="274320" indent="-274320">
              <a:lnSpc>
                <a:spcPct val="90000"/>
              </a:lnSpc>
              <a:buFont typeface="Wingdings 2"/>
              <a:buChar char=""/>
              <a:defRPr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zklidňuje stahy hladkých svalů a chlupů </a:t>
            </a:r>
          </a:p>
          <a:p>
            <a:pPr marL="274320" indent="-274320">
              <a:lnSpc>
                <a:spcPct val="90000"/>
              </a:lnSpc>
              <a:buFont typeface="Wingdings 2"/>
              <a:buChar char=""/>
              <a:defRPr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zajišťuje akomodaci oka </a:t>
            </a:r>
          </a:p>
          <a:p>
            <a:pPr marL="274320" indent="-274320">
              <a:lnSpc>
                <a:spcPct val="90000"/>
              </a:lnSpc>
              <a:buFont typeface="Wingdings 2"/>
              <a:buChar char=""/>
              <a:defRPr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způsobuje erekci vnějších pohlavních orgánů 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774825" y="1557338"/>
            <a:ext cx="4103688" cy="4525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cs-CZ" sz="1600" b="1" dirty="0" err="1">
                <a:solidFill>
                  <a:srgbClr val="FF0000"/>
                </a:solidFill>
              </a:rPr>
              <a:t>Sympaticus</a:t>
            </a:r>
            <a:r>
              <a:rPr lang="cs-CZ" sz="1600" b="1" dirty="0">
                <a:solidFill>
                  <a:srgbClr val="FF0000"/>
                </a:solidFill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1600" dirty="0"/>
              <a:t>připravuje organismus k aktivitě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1600" dirty="0"/>
              <a:t>zvyšuje srdeční činnost, krevní tlak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1600" dirty="0"/>
              <a:t>rozšiřuje průdušky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1600" dirty="0"/>
              <a:t>zeslabuje peristaltiku střev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1600" dirty="0"/>
              <a:t>rozšiřuje zornice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1600" dirty="0"/>
              <a:t>snižuje sekreci slin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1600" dirty="0"/>
              <a:t>zvyšuje svalové napětí svěrače, konečníku a močového měchýře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1600" dirty="0"/>
              <a:t>vyvolává sekreci dřeně nadledvin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1600" dirty="0"/>
              <a:t>snižuje průtok krve v kůži a břišních orgánech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1600" dirty="0"/>
              <a:t>vyvolává sekreci potních žláz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1600" dirty="0"/>
              <a:t>vyvolává stahy hladkých svalů a chlupů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627857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dirty="0"/>
              <a:t>Důsledky trvalé činnosti </a:t>
            </a:r>
            <a:r>
              <a:rPr lang="cs-CZ" dirty="0" err="1"/>
              <a:t>sympaticu</a:t>
            </a:r>
            <a:r>
              <a:rPr lang="cs-CZ" dirty="0"/>
              <a:t> – civilizační choroby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424113" y="2636838"/>
            <a:ext cx="7124700" cy="4051300"/>
          </a:xfrm>
          <a:prstGeom prst="rect">
            <a:avLst/>
          </a:prstGeom>
        </p:spPr>
        <p:txBody>
          <a:bodyPr rtlCol="0">
            <a:normAutofit fontScale="77500" lnSpcReduction="20000"/>
          </a:bodyPr>
          <a:lstStyle/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Vysoký krevní tlak, infarkt, mozkové cévní příhody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Cukrovka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II.stupně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Bolesti hlavy, zad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Žaludeční vředy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Kolitidy – onemocnění střev (Crohnova nemoc…)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Revmatická artritida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Snížená imunita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Alergie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Astma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Infekční choroby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Rakovina, leukémie</a:t>
            </a:r>
          </a:p>
          <a:p>
            <a:pPr>
              <a:buFont typeface="Wingdings 3" charset="2"/>
              <a:buChar char="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27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3" name="Picture 5" descr="01-mozek-stavba-hypothalamus-epifyz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4825" y="188914"/>
            <a:ext cx="7488238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1498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7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1325" y="908051"/>
            <a:ext cx="694055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5053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1" name="Rectangle 2"/>
          <p:cNvSpPr>
            <a:spLocks noGrp="1" noChangeArrowheads="1"/>
          </p:cNvSpPr>
          <p:nvPr>
            <p:ph type="title"/>
          </p:nvPr>
        </p:nvSpPr>
        <p:spPr>
          <a:xfrm>
            <a:off x="2155825" y="66676"/>
            <a:ext cx="7124700" cy="925513"/>
          </a:xfrm>
        </p:spPr>
        <p:txBody>
          <a:bodyPr/>
          <a:lstStyle/>
          <a:p>
            <a:r>
              <a:rPr lang="cs-CZ"/>
              <a:t>Stresové signály</a:t>
            </a:r>
          </a:p>
        </p:txBody>
      </p:sp>
      <p:sp>
        <p:nvSpPr>
          <p:cNvPr id="256002" name="Oval 4"/>
          <p:cNvSpPr>
            <a:spLocks noChangeArrowheads="1"/>
          </p:cNvSpPr>
          <p:nvPr/>
        </p:nvSpPr>
        <p:spPr bwMode="auto">
          <a:xfrm>
            <a:off x="2855913" y="1341438"/>
            <a:ext cx="6913562" cy="4679950"/>
          </a:xfrm>
          <a:prstGeom prst="ellipse">
            <a:avLst/>
          </a:prstGeom>
          <a:solidFill>
            <a:srgbClr val="F7D7DC"/>
          </a:solidFill>
          <a:ln w="9525">
            <a:solidFill>
              <a:srgbClr val="F7D7D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cs-CZ">
              <a:latin typeface="Trebuchet MS" pitchFamily="34" charset="0"/>
            </a:endParaRPr>
          </a:p>
        </p:txBody>
      </p:sp>
      <p:sp>
        <p:nvSpPr>
          <p:cNvPr id="256003" name="WordArt 5"/>
          <p:cNvSpPr>
            <a:spLocks noChangeArrowheads="1" noChangeShapeType="1" noTextEdit="1"/>
          </p:cNvSpPr>
          <p:nvPr/>
        </p:nvSpPr>
        <p:spPr bwMode="auto">
          <a:xfrm>
            <a:off x="5375276" y="3357563"/>
            <a:ext cx="1211263" cy="8747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ObliqueTopRight"/>
              <a:lightRig rig="legacyHarsh3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cs-CZ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50000">
                      <a:srgbClr val="FE3E02"/>
                    </a:gs>
                    <a:gs pos="100000">
                      <a:srgbClr val="FFE701"/>
                    </a:gs>
                  </a:gsLst>
                  <a:lin ang="5400000" scaled="1"/>
                </a:gradFill>
                <a:latin typeface="Impact"/>
              </a:rPr>
              <a:t>stres</a:t>
            </a:r>
          </a:p>
        </p:txBody>
      </p:sp>
      <p:sp>
        <p:nvSpPr>
          <p:cNvPr id="256004" name="Line 7"/>
          <p:cNvSpPr>
            <a:spLocks noChangeShapeType="1"/>
          </p:cNvSpPr>
          <p:nvPr/>
        </p:nvSpPr>
        <p:spPr bwMode="auto">
          <a:xfrm>
            <a:off x="6167438" y="1412875"/>
            <a:ext cx="0" cy="19446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6005" name="Line 8"/>
          <p:cNvSpPr>
            <a:spLocks noChangeShapeType="1"/>
          </p:cNvSpPr>
          <p:nvPr/>
        </p:nvSpPr>
        <p:spPr bwMode="auto">
          <a:xfrm>
            <a:off x="6167438" y="3933826"/>
            <a:ext cx="0" cy="20875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6006" name="Line 9"/>
          <p:cNvSpPr>
            <a:spLocks noChangeShapeType="1"/>
          </p:cNvSpPr>
          <p:nvPr/>
        </p:nvSpPr>
        <p:spPr bwMode="auto">
          <a:xfrm flipV="1">
            <a:off x="6672264" y="3716338"/>
            <a:ext cx="302418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6007" name="Line 10"/>
          <p:cNvSpPr>
            <a:spLocks noChangeShapeType="1"/>
          </p:cNvSpPr>
          <p:nvPr/>
        </p:nvSpPr>
        <p:spPr bwMode="auto">
          <a:xfrm>
            <a:off x="2782889" y="3860800"/>
            <a:ext cx="259238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6008" name="WordArt 11"/>
          <p:cNvSpPr>
            <a:spLocks noChangeArrowheads="1" noChangeShapeType="1" noTextEdit="1"/>
          </p:cNvSpPr>
          <p:nvPr/>
        </p:nvSpPr>
        <p:spPr bwMode="auto">
          <a:xfrm>
            <a:off x="8472489" y="1196976"/>
            <a:ext cx="113347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D4324D"/>
                </a:solidFill>
                <a:latin typeface="Arial Black"/>
              </a:rPr>
              <a:t>Mysl</a:t>
            </a:r>
          </a:p>
        </p:txBody>
      </p:sp>
      <p:sp>
        <p:nvSpPr>
          <p:cNvPr id="256009" name="WordArt 12"/>
          <p:cNvSpPr>
            <a:spLocks noChangeArrowheads="1" noChangeShapeType="1" noTextEdit="1"/>
          </p:cNvSpPr>
          <p:nvPr/>
        </p:nvSpPr>
        <p:spPr bwMode="auto">
          <a:xfrm>
            <a:off x="8183563" y="5734051"/>
            <a:ext cx="200025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D4324D"/>
                </a:solidFill>
                <a:latin typeface="Arial Black"/>
              </a:rPr>
              <a:t>Chování</a:t>
            </a:r>
          </a:p>
        </p:txBody>
      </p:sp>
      <p:sp>
        <p:nvSpPr>
          <p:cNvPr id="256010" name="WordArt 13"/>
          <p:cNvSpPr>
            <a:spLocks noChangeArrowheads="1" noChangeShapeType="1" noTextEdit="1"/>
          </p:cNvSpPr>
          <p:nvPr/>
        </p:nvSpPr>
        <p:spPr bwMode="auto">
          <a:xfrm>
            <a:off x="1847851" y="1341439"/>
            <a:ext cx="170497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D4324D"/>
                </a:solidFill>
                <a:latin typeface="Arial Black"/>
              </a:rPr>
              <a:t>Tělo</a:t>
            </a:r>
          </a:p>
        </p:txBody>
      </p:sp>
      <p:sp>
        <p:nvSpPr>
          <p:cNvPr id="256011" name="WordArt 14"/>
          <p:cNvSpPr>
            <a:spLocks noChangeArrowheads="1" noChangeShapeType="1" noTextEdit="1"/>
          </p:cNvSpPr>
          <p:nvPr/>
        </p:nvSpPr>
        <p:spPr bwMode="auto">
          <a:xfrm>
            <a:off x="1992314" y="5589589"/>
            <a:ext cx="170497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D4324D"/>
                </a:solidFill>
                <a:latin typeface="Arial Black"/>
              </a:rPr>
              <a:t>Emoce</a:t>
            </a:r>
          </a:p>
        </p:txBody>
      </p:sp>
      <p:sp>
        <p:nvSpPr>
          <p:cNvPr id="256012" name="Text Box 17"/>
          <p:cNvSpPr txBox="1">
            <a:spLocks noChangeArrowheads="1"/>
          </p:cNvSpPr>
          <p:nvPr/>
        </p:nvSpPr>
        <p:spPr bwMode="auto">
          <a:xfrm>
            <a:off x="3863975" y="2060575"/>
            <a:ext cx="184377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>
                <a:solidFill>
                  <a:schemeClr val="bg1"/>
                </a:solidFill>
              </a:rPr>
              <a:t>Bušení srdce</a:t>
            </a:r>
          </a:p>
          <a:p>
            <a:r>
              <a:rPr lang="cs-CZ" sz="1400">
                <a:solidFill>
                  <a:schemeClr val="bg1"/>
                </a:solidFill>
              </a:rPr>
              <a:t>Nechutenství</a:t>
            </a:r>
          </a:p>
          <a:p>
            <a:r>
              <a:rPr lang="cs-CZ" sz="1400">
                <a:solidFill>
                  <a:schemeClr val="bg1"/>
                </a:solidFill>
              </a:rPr>
              <a:t>Bolesti hlavy</a:t>
            </a:r>
          </a:p>
          <a:p>
            <a:r>
              <a:rPr lang="cs-CZ" sz="1400">
                <a:solidFill>
                  <a:schemeClr val="bg1"/>
                </a:solidFill>
              </a:rPr>
              <a:t>Nucení na močení</a:t>
            </a:r>
          </a:p>
          <a:p>
            <a:r>
              <a:rPr lang="cs-CZ" sz="1400">
                <a:solidFill>
                  <a:schemeClr val="bg1"/>
                </a:solidFill>
              </a:rPr>
              <a:t>Bolesti v břiše – průjem</a:t>
            </a:r>
          </a:p>
          <a:p>
            <a:r>
              <a:rPr lang="cs-CZ" sz="1400">
                <a:solidFill>
                  <a:schemeClr val="bg1"/>
                </a:solidFill>
              </a:rPr>
              <a:t>Bolesti krční </a:t>
            </a:r>
          </a:p>
          <a:p>
            <a:r>
              <a:rPr lang="cs-CZ" sz="1400">
                <a:solidFill>
                  <a:schemeClr val="bg1"/>
                </a:solidFill>
              </a:rPr>
              <a:t>a bederní páteře</a:t>
            </a:r>
          </a:p>
          <a:p>
            <a:r>
              <a:rPr lang="cs-CZ" sz="1400">
                <a:solidFill>
                  <a:schemeClr val="bg1"/>
                </a:solidFill>
              </a:rPr>
              <a:t>Snížená imunita</a:t>
            </a:r>
          </a:p>
        </p:txBody>
      </p:sp>
      <p:sp>
        <p:nvSpPr>
          <p:cNvPr id="256013" name="Text Box 18"/>
          <p:cNvSpPr txBox="1">
            <a:spLocks noChangeArrowheads="1"/>
          </p:cNvSpPr>
          <p:nvPr/>
        </p:nvSpPr>
        <p:spPr bwMode="auto">
          <a:xfrm>
            <a:off x="3863976" y="4005263"/>
            <a:ext cx="2062359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>
                <a:solidFill>
                  <a:schemeClr val="bg1"/>
                </a:solidFill>
              </a:rPr>
              <a:t>Změny nálady</a:t>
            </a:r>
          </a:p>
          <a:p>
            <a:r>
              <a:rPr lang="cs-CZ" sz="1400">
                <a:solidFill>
                  <a:schemeClr val="bg1"/>
                </a:solidFill>
              </a:rPr>
              <a:t>Nadměrné trápení </a:t>
            </a:r>
          </a:p>
          <a:p>
            <a:r>
              <a:rPr lang="cs-CZ" sz="1400">
                <a:solidFill>
                  <a:schemeClr val="bg1"/>
                </a:solidFill>
              </a:rPr>
              <a:t>a starosti</a:t>
            </a:r>
          </a:p>
          <a:p>
            <a:r>
              <a:rPr lang="cs-CZ" sz="1400">
                <a:solidFill>
                  <a:schemeClr val="bg1"/>
                </a:solidFill>
              </a:rPr>
              <a:t>Omezení kontaktu </a:t>
            </a:r>
          </a:p>
          <a:p>
            <a:r>
              <a:rPr lang="cs-CZ" sz="1400">
                <a:solidFill>
                  <a:schemeClr val="bg1"/>
                </a:solidFill>
              </a:rPr>
              <a:t>s druhými lidmi</a:t>
            </a:r>
          </a:p>
          <a:p>
            <a:r>
              <a:rPr lang="cs-CZ" sz="1400">
                <a:solidFill>
                  <a:schemeClr val="bg1"/>
                </a:solidFill>
              </a:rPr>
              <a:t>Podrážděnost a úzkostnost</a:t>
            </a:r>
          </a:p>
          <a:p>
            <a:endParaRPr lang="cs-CZ" sz="1400"/>
          </a:p>
        </p:txBody>
      </p:sp>
      <p:sp>
        <p:nvSpPr>
          <p:cNvPr id="256014" name="Text Box 19"/>
          <p:cNvSpPr txBox="1">
            <a:spLocks noChangeArrowheads="1"/>
          </p:cNvSpPr>
          <p:nvPr/>
        </p:nvSpPr>
        <p:spPr bwMode="auto">
          <a:xfrm>
            <a:off x="6527801" y="3789364"/>
            <a:ext cx="284007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>
                <a:solidFill>
                  <a:schemeClr val="bg1"/>
                </a:solidFill>
              </a:rPr>
              <a:t>Zvýšená absence, nemocnost</a:t>
            </a:r>
          </a:p>
          <a:p>
            <a:r>
              <a:rPr lang="cs-CZ" sz="1400">
                <a:solidFill>
                  <a:schemeClr val="bg1"/>
                </a:solidFill>
              </a:rPr>
              <a:t>Osobní nehodovost, zhoršená kvalita </a:t>
            </a:r>
          </a:p>
          <a:p>
            <a:r>
              <a:rPr lang="cs-CZ" sz="1400">
                <a:solidFill>
                  <a:schemeClr val="bg1"/>
                </a:solidFill>
              </a:rPr>
              <a:t>práce, snaha vyhnout se úkolům</a:t>
            </a:r>
          </a:p>
          <a:p>
            <a:r>
              <a:rPr lang="cs-CZ" sz="1400">
                <a:solidFill>
                  <a:schemeClr val="bg1"/>
                </a:solidFill>
              </a:rPr>
              <a:t>Zvýšená konzumace alkoholických </a:t>
            </a:r>
          </a:p>
          <a:p>
            <a:r>
              <a:rPr lang="cs-CZ" sz="1400">
                <a:solidFill>
                  <a:schemeClr val="bg1"/>
                </a:solidFill>
              </a:rPr>
              <a:t>nápojů, cigaret, léků</a:t>
            </a:r>
          </a:p>
          <a:p>
            <a:r>
              <a:rPr lang="cs-CZ" sz="1400">
                <a:solidFill>
                  <a:schemeClr val="bg1"/>
                </a:solidFill>
              </a:rPr>
              <a:t>Ztráta chuti k jídlu, přejídání se</a:t>
            </a:r>
          </a:p>
          <a:p>
            <a:r>
              <a:rPr lang="cs-CZ" sz="1400">
                <a:solidFill>
                  <a:schemeClr val="bg1"/>
                </a:solidFill>
              </a:rPr>
              <a:t>Problémy s usínáním, </a:t>
            </a:r>
          </a:p>
          <a:p>
            <a:r>
              <a:rPr lang="cs-CZ" sz="1400">
                <a:solidFill>
                  <a:schemeClr val="bg1"/>
                </a:solidFill>
              </a:rPr>
              <a:t>Netrpělivost, agresivní </a:t>
            </a:r>
          </a:p>
          <a:p>
            <a:r>
              <a:rPr lang="cs-CZ" sz="1400">
                <a:solidFill>
                  <a:schemeClr val="bg1"/>
                </a:solidFill>
              </a:rPr>
              <a:t>chování</a:t>
            </a:r>
          </a:p>
          <a:p>
            <a:endParaRPr lang="cs-CZ" sz="1400"/>
          </a:p>
        </p:txBody>
      </p:sp>
      <p:sp>
        <p:nvSpPr>
          <p:cNvPr id="256015" name="Text Box 20"/>
          <p:cNvSpPr txBox="1">
            <a:spLocks noChangeArrowheads="1"/>
          </p:cNvSpPr>
          <p:nvPr/>
        </p:nvSpPr>
        <p:spPr bwMode="auto">
          <a:xfrm>
            <a:off x="6240463" y="2276476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256016" name="Text Box 21"/>
          <p:cNvSpPr txBox="1">
            <a:spLocks noChangeArrowheads="1"/>
          </p:cNvSpPr>
          <p:nvPr/>
        </p:nvSpPr>
        <p:spPr bwMode="auto">
          <a:xfrm>
            <a:off x="6456364" y="2133600"/>
            <a:ext cx="2581989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>
                <a:solidFill>
                  <a:schemeClr val="bg1"/>
                </a:solidFill>
              </a:rPr>
              <a:t>Obavy</a:t>
            </a:r>
          </a:p>
          <a:p>
            <a:r>
              <a:rPr lang="cs-CZ" sz="1400">
                <a:solidFill>
                  <a:schemeClr val="bg1"/>
                </a:solidFill>
              </a:rPr>
              <a:t>Negativní myšlenky</a:t>
            </a:r>
          </a:p>
          <a:p>
            <a:r>
              <a:rPr lang="cs-CZ" sz="1400">
                <a:solidFill>
                  <a:schemeClr val="bg1"/>
                </a:solidFill>
              </a:rPr>
              <a:t>Obtížné či ukvapené rozhodování</a:t>
            </a:r>
          </a:p>
          <a:p>
            <a:r>
              <a:rPr lang="cs-CZ" sz="1400">
                <a:solidFill>
                  <a:schemeClr val="bg1"/>
                </a:solidFill>
              </a:rPr>
              <a:t>Pomatenost, zhoršený úsudek</a:t>
            </a:r>
          </a:p>
          <a:p>
            <a:r>
              <a:rPr lang="cs-CZ" sz="1400">
                <a:solidFill>
                  <a:schemeClr val="bg1"/>
                </a:solidFill>
              </a:rPr>
              <a:t>Pocity únavy a obtíže při </a:t>
            </a:r>
          </a:p>
          <a:p>
            <a:r>
              <a:rPr lang="cs-CZ" sz="1400">
                <a:solidFill>
                  <a:schemeClr val="bg1"/>
                </a:solidFill>
              </a:rPr>
              <a:t>soustředění </a:t>
            </a:r>
          </a:p>
          <a:p>
            <a:endParaRPr lang="cs-CZ" sz="1400"/>
          </a:p>
          <a:p>
            <a:endParaRPr lang="cs-CZ" sz="1200"/>
          </a:p>
        </p:txBody>
      </p:sp>
    </p:spTree>
    <p:extLst>
      <p:ext uri="{BB962C8B-B14F-4D97-AF65-F5344CB8AC3E}">
        <p14:creationId xmlns:p14="http://schemas.microsoft.com/office/powerpoint/2010/main" val="1033928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Fáze stresu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133601" y="2160589"/>
            <a:ext cx="6348413" cy="3881437"/>
          </a:xfrm>
          <a:prstGeom prst="rect">
            <a:avLst/>
          </a:prstGeom>
        </p:spPr>
        <p:txBody>
          <a:bodyPr rtlCol="0">
            <a:normAutofit fontScale="62500" lnSpcReduction="20000"/>
          </a:bodyPr>
          <a:lstStyle/>
          <a:p>
            <a:pPr marL="0" indent="0">
              <a:buNone/>
              <a:defRPr/>
            </a:pP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Obecný adaptační syndrom má </a:t>
            </a:r>
            <a:r>
              <a:rPr lang="cs-CZ" sz="28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tři v </a:t>
            </a:r>
            <a:r>
              <a:rPr lang="cs-CZ" sz="2800" b="1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podstate</a:t>
            </a:r>
            <a:r>
              <a:rPr lang="cs-CZ" sz="28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stereotypní fáze</a:t>
            </a: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>
              <a:buFont typeface="Wingdings 3" charset="2"/>
              <a:buChar char=""/>
              <a:defRPr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rychlou "poplachovou" reakci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která má dvě části - šokovou a protišokovou, kde se uplatňuje </a:t>
            </a:r>
            <a:r>
              <a:rPr lang="cs-CZ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sympatiko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adrenomedulární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systém.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Cílem této reakce je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zmobilizovat síly v organismu k obraně.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Tato reakce je velmi nehospodárná co se týče využívání energie.</a:t>
            </a:r>
          </a:p>
          <a:p>
            <a:pPr>
              <a:buFont typeface="Wingdings 3" charset="2"/>
              <a:buChar char=""/>
              <a:defRPr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rezistence </a:t>
            </a:r>
          </a:p>
          <a:p>
            <a:pPr>
              <a:buFont typeface="Wingdings 3" charset="2"/>
              <a:buChar char=""/>
              <a:defRPr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fáze </a:t>
            </a:r>
            <a:r>
              <a:rPr lang="cs-CZ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exhausce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či vyčerpání</a:t>
            </a:r>
          </a:p>
          <a:p>
            <a:pPr marL="457200" lvl="1" indent="0"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posledních dvou se uplatňuje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hypofyzárne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adrenokortikální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systém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nastává pokud nedojde k vyřešení stresové události ve fázích poplachu a adaptace. Dochází k vyčerpání adaptačních schopností organismu a k jeho zhroucení, což může mít podobu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psychosomatického onemocnění, psychické poruchy,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ale také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syndromu vyhoření, deprese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457200" lvl="1" indent="0">
              <a:buNone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913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Druhy stresu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4294967295"/>
          </p:nvPr>
        </p:nvSpPr>
        <p:spPr>
          <a:xfrm>
            <a:off x="2133601" y="2160589"/>
            <a:ext cx="6348413" cy="3881437"/>
          </a:xfrm>
          <a:prstGeom prst="rect">
            <a:avLst/>
          </a:prstGeom>
        </p:spPr>
        <p:txBody>
          <a:bodyPr rtlCol="0">
            <a:normAutofit fontScale="85000" lnSpcReduction="20000"/>
          </a:bodyPr>
          <a:lstStyle/>
          <a:p>
            <a:pPr>
              <a:buFont typeface="Wingdings 3" charset="2"/>
              <a:buChar char=""/>
              <a:defRPr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Akutní stres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stres je intenzivní a krátkodobý, dochází ke změnám v organismu, ale zároveň dochází k rychlému návratu ke klidu, stresová reakce doznívá a dochází k uvolnění </a:t>
            </a:r>
          </a:p>
          <a:p>
            <a:pPr>
              <a:buFont typeface="Wingdings 3" charset="2"/>
              <a:buChar char=""/>
              <a:defRPr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Anticipovaný stres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stresová pohotovost narůstá spolu s očekáváním stresoru až k silnému napětí, po exhibici stresoru postupně opadá.</a:t>
            </a:r>
          </a:p>
          <a:p>
            <a:pPr>
              <a:buFont typeface="Wingdings 3" charset="2"/>
              <a:buChar char=""/>
              <a:defRPr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Chronický stres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je dlouhodobé vystavení se stresoru, přičemž příznaky stresu mohou být méně nápadné, méně výrazné, napětí nemusí dosahovat vysokých hodnot, ale negativní dopad na organismus může být větší. U chronického stresu chybí hlavně odpočinek a nedaří se ani náhled nad situací. </a:t>
            </a:r>
          </a:p>
          <a:p>
            <a:pPr>
              <a:buFont typeface="Wingdings 3" charset="2"/>
              <a:buChar char="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40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3" name="Nadpis 3"/>
          <p:cNvSpPr>
            <a:spLocks noGrp="1"/>
          </p:cNvSpPr>
          <p:nvPr>
            <p:ph type="ctrTitle"/>
          </p:nvPr>
        </p:nvSpPr>
        <p:spPr>
          <a:xfrm>
            <a:off x="2654301" y="2405064"/>
            <a:ext cx="5827713" cy="1646237"/>
          </a:xfrm>
        </p:spPr>
        <p:txBody>
          <a:bodyPr>
            <a:normAutofit fontScale="90000"/>
          </a:bodyPr>
          <a:lstStyle/>
          <a:p>
            <a:pPr marL="342900" indent="-342900"/>
            <a:r>
              <a:rPr lang="cs-CZ" sz="3600" b="1">
                <a:solidFill>
                  <a:schemeClr val="tx2"/>
                </a:solidFill>
              </a:rPr>
              <a:t>Osobní a osobnostní determinanty</a:t>
            </a:r>
            <a:br>
              <a:rPr lang="cs-CZ" sz="3600" b="1">
                <a:solidFill>
                  <a:schemeClr val="tx2"/>
                </a:solidFill>
              </a:rPr>
            </a:br>
            <a:r>
              <a:rPr lang="cs-CZ" sz="3600" b="1">
                <a:solidFill>
                  <a:schemeClr val="tx2"/>
                </a:solidFill>
              </a:rPr>
              <a:t>zvládání stresu</a:t>
            </a:r>
            <a:br>
              <a:rPr lang="cs-CZ" sz="3600" b="1">
                <a:solidFill>
                  <a:schemeClr val="tx2"/>
                </a:solidFill>
              </a:rPr>
            </a:br>
            <a:endParaRPr lang="cs-CZ" sz="3600">
              <a:solidFill>
                <a:schemeClr val="tx2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654301" y="4051301"/>
            <a:ext cx="5827713" cy="1096963"/>
          </a:xfrm>
        </p:spPr>
        <p:txBody>
          <a:bodyPr rtlCol="0">
            <a:normAutofit/>
          </a:bodyPr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6513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Individuální osobnostní vlastnosti</a:t>
            </a:r>
            <a:endParaRPr lang="cs-CZ"/>
          </a:p>
        </p:txBody>
      </p:sp>
      <p:sp>
        <p:nvSpPr>
          <p:cNvPr id="260098" name="Zástupný symbol pro obsah 2"/>
          <p:cNvSpPr>
            <a:spLocks noGrp="1"/>
          </p:cNvSpPr>
          <p:nvPr>
            <p:ph idx="4294967295"/>
          </p:nvPr>
        </p:nvSpPr>
        <p:spPr>
          <a:xfrm>
            <a:off x="2133601" y="2160589"/>
            <a:ext cx="6348413" cy="3881437"/>
          </a:xfrm>
          <a:prstGeom prst="rect">
            <a:avLst/>
          </a:prstGeom>
        </p:spPr>
        <p:txBody>
          <a:bodyPr/>
          <a:lstStyle/>
          <a:p>
            <a:r>
              <a:rPr lang="cs-CZ" i="1"/>
              <a:t>ovlivňují naše chování, prožívání a jednání a také reakce na stres.</a:t>
            </a:r>
            <a:endParaRPr lang="cs-CZ"/>
          </a:p>
          <a:p>
            <a:r>
              <a:rPr lang="cs-CZ"/>
              <a:t>Často určují, jak silně a v jaké kvalitě stresovou situaci prožíváme a jaký máme životní styl, který mimo jiné ovlivňuje i náš zdravotní stav a může vést ke vzniku některých chorob.</a:t>
            </a:r>
          </a:p>
          <a:p>
            <a:r>
              <a:rPr lang="cs-CZ"/>
              <a:t>Extroverze, introverze, labilita, stabilita, svědomitost, cílevědomost…..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5684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Nadpis 4"/>
          <p:cNvSpPr>
            <a:spLocks noGrp="1"/>
          </p:cNvSpPr>
          <p:nvPr>
            <p:ph type="title"/>
          </p:nvPr>
        </p:nvSpPr>
        <p:spPr>
          <a:xfrm>
            <a:off x="2279650" y="344489"/>
            <a:ext cx="7124700" cy="923925"/>
          </a:xfrm>
        </p:spPr>
        <p:txBody>
          <a:bodyPr/>
          <a:lstStyle/>
          <a:p>
            <a:r>
              <a:rPr lang="cs-CZ"/>
              <a:t>Chování typu A</a:t>
            </a:r>
          </a:p>
        </p:txBody>
      </p:sp>
      <p:sp>
        <p:nvSpPr>
          <p:cNvPr id="261122" name="Zástupný symbol pro obsah 5"/>
          <p:cNvSpPr>
            <a:spLocks noGrp="1"/>
          </p:cNvSpPr>
          <p:nvPr>
            <p:ph idx="4294967295"/>
          </p:nvPr>
        </p:nvSpPr>
        <p:spPr>
          <a:xfrm>
            <a:off x="1992313" y="1341438"/>
            <a:ext cx="8229600" cy="52578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cs-CZ"/>
              <a:t>Friedman a Rosenman (1959, 1961) rozlišili typy chování:</a:t>
            </a:r>
          </a:p>
          <a:p>
            <a:pPr marL="0" indent="0">
              <a:buNone/>
            </a:pPr>
            <a:r>
              <a:rPr lang="cs-CZ" b="1"/>
              <a:t>Osobnosti s chováním typu A </a:t>
            </a:r>
            <a:r>
              <a:rPr lang="cs-CZ"/>
              <a:t>se vyznačují:</a:t>
            </a:r>
          </a:p>
          <a:p>
            <a:pPr lvl="1"/>
            <a:r>
              <a:rPr lang="cs-CZ"/>
              <a:t>vysokou hladinou </a:t>
            </a:r>
            <a:r>
              <a:rPr lang="cs-CZ" b="1"/>
              <a:t>ctižádostivosti</a:t>
            </a:r>
            <a:r>
              <a:rPr lang="cs-CZ"/>
              <a:t>, </a:t>
            </a:r>
            <a:r>
              <a:rPr lang="cs-CZ" b="1"/>
              <a:t>soutěživosti</a:t>
            </a:r>
            <a:r>
              <a:rPr lang="cs-CZ"/>
              <a:t>, </a:t>
            </a:r>
            <a:r>
              <a:rPr lang="cs-CZ" b="1"/>
              <a:t>průbojnosti</a:t>
            </a:r>
            <a:r>
              <a:rPr lang="cs-CZ"/>
              <a:t>, </a:t>
            </a:r>
            <a:r>
              <a:rPr lang="cs-CZ" b="1"/>
              <a:t>agresivity</a:t>
            </a:r>
            <a:r>
              <a:rPr lang="cs-CZ"/>
              <a:t>, </a:t>
            </a:r>
          </a:p>
          <a:p>
            <a:pPr lvl="1"/>
            <a:r>
              <a:rPr lang="cs-CZ"/>
              <a:t>Osoby tohoto typu jsou vysoce zaujaty svým povoláním a zanedbávají ostatní oblasti života, </a:t>
            </a:r>
          </a:p>
          <a:p>
            <a:pPr lvl="1"/>
            <a:r>
              <a:rPr lang="cs-CZ"/>
              <a:t>jsou agresivní, byť se projevy agresivity snaží potlačit, </a:t>
            </a:r>
          </a:p>
          <a:p>
            <a:pPr lvl="1"/>
            <a:r>
              <a:rPr lang="cs-CZ"/>
              <a:t>netrpělivostí, neklidem, </a:t>
            </a:r>
          </a:p>
          <a:p>
            <a:pPr lvl="1"/>
            <a:r>
              <a:rPr lang="cs-CZ"/>
              <a:t>mají napětí obličejových svalů, </a:t>
            </a:r>
          </a:p>
          <a:p>
            <a:pPr lvl="1"/>
            <a:r>
              <a:rPr lang="cs-CZ"/>
              <a:t>výbušnou důraznou řeč, </a:t>
            </a:r>
          </a:p>
          <a:p>
            <a:pPr lvl="1"/>
            <a:r>
              <a:rPr lang="cs-CZ"/>
              <a:t>chronickým nedostatkem času, který vede ke zrychlování všech motorických i psychických aktivit</a:t>
            </a:r>
          </a:p>
          <a:p>
            <a:pPr lvl="1"/>
            <a:r>
              <a:rPr lang="cs-CZ"/>
              <a:t>Vysokou mírou kontroly</a:t>
            </a:r>
          </a:p>
          <a:p>
            <a:pPr lvl="1"/>
            <a:endParaRPr lang="cs-CZ"/>
          </a:p>
          <a:p>
            <a:pPr marL="0" indent="0">
              <a:buNone/>
            </a:pPr>
            <a:r>
              <a:rPr lang="cs-CZ" b="1"/>
              <a:t>Je u nich vyšší výskyt onemocnění ischemickou chorobou srdeční (ISCH) </a:t>
            </a:r>
          </a:p>
          <a:p>
            <a:pPr marL="0" indent="0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1923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Nadpis 4"/>
          <p:cNvSpPr>
            <a:spLocks noGrp="1"/>
          </p:cNvSpPr>
          <p:nvPr>
            <p:ph type="title"/>
          </p:nvPr>
        </p:nvSpPr>
        <p:spPr>
          <a:xfrm>
            <a:off x="1703388" y="279400"/>
            <a:ext cx="6348412" cy="1320800"/>
          </a:xfrm>
        </p:spPr>
        <p:txBody>
          <a:bodyPr/>
          <a:lstStyle/>
          <a:p>
            <a:r>
              <a:rPr lang="cs-CZ" b="1">
                <a:solidFill>
                  <a:schemeClr val="tx1"/>
                </a:solidFill>
              </a:rPr>
              <a:t>Proaktivní a reaktivní osobnost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4294967295"/>
          </p:nvPr>
        </p:nvSpPr>
        <p:spPr>
          <a:xfrm>
            <a:off x="1981200" y="1600200"/>
            <a:ext cx="4038600" cy="4852988"/>
          </a:xfrm>
          <a:prstGeom prst="rect">
            <a:avLst/>
          </a:prstGeom>
        </p:spPr>
        <p:txBody>
          <a:bodyPr rtlCol="0">
            <a:normAutofit fontScale="77500" lnSpcReduction="20000"/>
          </a:bodyPr>
          <a:lstStyle/>
          <a:p>
            <a:pPr>
              <a:buFont typeface="Wingdings 3" charset="2"/>
              <a:buChar char=""/>
              <a:defRPr/>
            </a:pPr>
            <a:r>
              <a:rPr lang="cs-CZ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PROAKTIVNÍ</a:t>
            </a:r>
          </a:p>
          <a:p>
            <a:pPr marL="0" indent="0">
              <a:buNone/>
              <a:defRPr/>
            </a:pPr>
            <a:r>
              <a:rPr lang="cs-CZ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Proaktivita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 schopnost člověka vědomě přebírat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odpovědnost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za reakci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Naše jednání je výsledkem našich voleb (rozhodnutí, nikoliv podmínek, které nás ovlivňují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Proaktivní člověk není vazalem svých emocí a nikdy nereaguje zkratkově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Nesvaluje vinu na okolí, situace či lidi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Jako lidé se rodíme vysoce proaktivní, ale vlivem okolností a stresových situací tuto schopnost ztrácíme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4294967295"/>
          </p:nvPr>
        </p:nvSpPr>
        <p:spPr>
          <a:xfrm>
            <a:off x="6172200" y="1600201"/>
            <a:ext cx="4038600" cy="5141913"/>
          </a:xfrm>
          <a:prstGeom prst="rect">
            <a:avLst/>
          </a:prstGeom>
        </p:spPr>
        <p:txBody>
          <a:bodyPr rtlCol="0">
            <a:normAutofit fontScale="77500" lnSpcReduction="20000"/>
          </a:bodyPr>
          <a:lstStyle/>
          <a:p>
            <a:pPr>
              <a:buFont typeface="Wingdings 3" charset="2"/>
              <a:buChar char=""/>
              <a:defRPr/>
            </a:pPr>
            <a:r>
              <a:rPr lang="cs-CZ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REAKTIVNÍ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Reaktivní lidé umožnili, aby byli životem ovládáni, protože chápou život jako funkci podmíněnosti a podmínek: př. </a:t>
            </a:r>
            <a:r>
              <a:rPr lang="cs-CZ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když je hezky, cítím se dobře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Reaktivní lidé jsou závislí na očekávání druhých, jsou závislí na zpětné – jak je budou druzí hodnotit, </a:t>
            </a:r>
            <a:r>
              <a:rPr lang="cs-CZ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př. hodnocení přes hodnocení druhých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Reaktivní lidé jsou ovládáni pocity druhých  a okolnostmi, př. </a:t>
            </a:r>
            <a:r>
              <a:rPr lang="cs-CZ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moje pohoda je závislá na chování druhého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Reaktivní lidé si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přivlasťnují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problémy svého okolí a přebírají za ně zodpovědnost, př. </a:t>
            </a:r>
            <a:r>
              <a:rPr lang="cs-CZ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Jak se budou druzí cítit</a:t>
            </a:r>
          </a:p>
        </p:txBody>
      </p:sp>
    </p:spTree>
    <p:extLst>
      <p:ext uri="{BB962C8B-B14F-4D97-AF65-F5344CB8AC3E}">
        <p14:creationId xmlns:p14="http://schemas.microsoft.com/office/powerpoint/2010/main" val="3136443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Chování typu 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133601" y="2160589"/>
            <a:ext cx="6348413" cy="388143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Osobnost s chováním typu B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 je charakterizována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opaky, opozicemi uvedených osobnostních rysů typu A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Podobně byl rozdělen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 B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na: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 relaxovaný, který je v souvislosti se stresem projektivní, 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 stísněný, u něhož se projevuje vyšší riziko v náchylnosti k onemocnění.</a:t>
            </a:r>
          </a:p>
          <a:p>
            <a:pPr>
              <a:buFont typeface="Wingdings 3" charset="2"/>
              <a:buChar char="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85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6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Chování typu 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981200" y="1268413"/>
            <a:ext cx="8229600" cy="5256212"/>
          </a:xfrm>
          <a:prstGeom prst="rect">
            <a:avLst/>
          </a:prstGeom>
        </p:spPr>
        <p:txBody>
          <a:bodyPr rtlCol="0">
            <a:normAutofit fontScale="92500"/>
          </a:bodyPr>
          <a:lstStyle/>
          <a:p>
            <a:pPr marL="0" indent="0">
              <a:buNone/>
              <a:defRPr/>
            </a:pP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 vztahu k nemoci a zdraví byly ve stejné době, tedy na přelomu 50. a 60. let 20. století, klasifikovány čtyři osobnostní typy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chování typu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(tzv. „C – personality“), které byly zkoumány zejména v souvislosti s rakovinou a nádorovými onemocněními. 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Chování typu C podle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Baltrusche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 kol.  je charakterizováno především: </a:t>
            </a:r>
          </a:p>
          <a:p>
            <a:pPr>
              <a:buFont typeface="Wingdings 3" charset="2"/>
              <a:buChar char=""/>
              <a:defRPr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tendencí potlačovat negativní emoce;</a:t>
            </a:r>
          </a:p>
          <a:p>
            <a:pPr>
              <a:buFont typeface="Wingdings 3" charset="2"/>
              <a:buChar char=""/>
              <a:defRPr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neschopností vyjadřovat emoce – zejména hněv;</a:t>
            </a:r>
          </a:p>
          <a:p>
            <a:pPr>
              <a:buFont typeface="Wingdings 3" charset="2"/>
              <a:buChar char=""/>
              <a:defRPr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vyhýbáním se konfliktům; </a:t>
            </a:r>
          </a:p>
          <a:p>
            <a:pPr>
              <a:buFont typeface="Wingdings 3" charset="2"/>
              <a:buChar char=""/>
              <a:defRPr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tzv. „harmonizujícím chováním“;</a:t>
            </a:r>
          </a:p>
          <a:p>
            <a:pPr>
              <a:buFont typeface="Wingdings 3" charset="2"/>
              <a:buChar char=""/>
              <a:defRPr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silně vyjádřenou sociální </a:t>
            </a:r>
            <a:r>
              <a:rPr lang="cs-CZ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desirabilitou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 sociální konformitou. </a:t>
            </a:r>
          </a:p>
          <a:p>
            <a:pPr>
              <a:buFont typeface="Wingdings 3" charset="2"/>
              <a:buChar char="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310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Chování typu 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133601" y="2160589"/>
            <a:ext cx="6348413" cy="3881437"/>
          </a:xfrm>
          <a:prstGeom prst="rect">
            <a:avLst/>
          </a:prstGeom>
        </p:spPr>
        <p:txBody>
          <a:bodyPr rtlCol="0">
            <a:normAutofit fontScale="77500" lnSpcReduction="20000"/>
          </a:bodyPr>
          <a:lstStyle/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Nejnověji je intenzivněji zkoumána náchylnost ke kardiovaskulárním chorobám u tzv. osobnostního typu D.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Pojem pochází od belgického psychologa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J.Denolleta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(1991)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 znamená „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distressed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“, a osoby typu D jsou charakterizované tendencí k prožívání negativních emocí a současně k potlačování exprese těchto emocí a souvisejícího chování v sociální interakci.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Tendence prožívat negativní emoce a tendence k sociální inhibici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Vede ke zvýšenému riziku kardiovaskulárních onemocnění</a:t>
            </a:r>
          </a:p>
        </p:txBody>
      </p:sp>
    </p:spTree>
    <p:extLst>
      <p:ext uri="{BB962C8B-B14F-4D97-AF65-F5344CB8AC3E}">
        <p14:creationId xmlns:p14="http://schemas.microsoft.com/office/powerpoint/2010/main" val="282843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Osobnostní determinanty stresu</a:t>
            </a:r>
          </a:p>
        </p:txBody>
      </p:sp>
      <p:sp>
        <p:nvSpPr>
          <p:cNvPr id="265218" name="Zástupný symbol pro obsah 2"/>
          <p:cNvSpPr>
            <a:spLocks noGrp="1"/>
          </p:cNvSpPr>
          <p:nvPr>
            <p:ph idx="4294967295"/>
          </p:nvPr>
        </p:nvSpPr>
        <p:spPr>
          <a:xfrm>
            <a:off x="2133601" y="2160589"/>
            <a:ext cx="6348413" cy="3881437"/>
          </a:xfrm>
          <a:prstGeom prst="rect">
            <a:avLst/>
          </a:prstGeom>
        </p:spPr>
        <p:txBody>
          <a:bodyPr/>
          <a:lstStyle/>
          <a:p>
            <a:r>
              <a:rPr lang="cs-CZ"/>
              <a:t>Vulnerabilita (zranitelnost, citlivost)</a:t>
            </a:r>
          </a:p>
          <a:p>
            <a:r>
              <a:rPr lang="cs-CZ"/>
              <a:t>Resilience</a:t>
            </a:r>
          </a:p>
          <a:p>
            <a:r>
              <a:rPr lang="cs-CZ"/>
              <a:t>Hardiness</a:t>
            </a:r>
          </a:p>
          <a:p>
            <a:r>
              <a:rPr lang="cs-CZ"/>
              <a:t>Sense of coherence</a:t>
            </a:r>
          </a:p>
          <a:p>
            <a:r>
              <a:rPr lang="cs-CZ"/>
              <a:t>Locus of control</a:t>
            </a:r>
          </a:p>
          <a:p>
            <a:r>
              <a:rPr lang="cs-CZ"/>
              <a:t>Self efficacy</a:t>
            </a:r>
          </a:p>
          <a:p>
            <a:r>
              <a:rPr lang="cs-CZ"/>
              <a:t>Optimismus x pesimismus</a:t>
            </a:r>
          </a:p>
          <a:p>
            <a:r>
              <a:rPr lang="cs-CZ"/>
              <a:t>Kladné sebehodnocení</a:t>
            </a:r>
          </a:p>
          <a:p>
            <a:r>
              <a:rPr lang="cs-CZ"/>
              <a:t>Smysluplnost života a smysl pro humor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1367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Resilience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133601" y="2160589"/>
            <a:ext cx="6348413" cy="388143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vyjadřuje odolnost, pružnou, elastickou a houževnatou nezdolnost či nezlomnost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pružnost návratu systému k původním podmínkám, aniž by došlo k jeho deformaci </a:t>
            </a:r>
          </a:p>
          <a:p>
            <a:pPr>
              <a:buFont typeface="Wingdings 3" charset="2"/>
              <a:buChar char="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cs-CZ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schopnost získat zpět síly, zotavit se a pružně se vrátit do původní podoby </a:t>
            </a:r>
          </a:p>
        </p:txBody>
      </p:sp>
      <p:sp>
        <p:nvSpPr>
          <p:cNvPr id="4" name="Šipka dolů 3"/>
          <p:cNvSpPr/>
          <p:nvPr/>
        </p:nvSpPr>
        <p:spPr>
          <a:xfrm>
            <a:off x="5127626" y="3429000"/>
            <a:ext cx="360363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723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Koncepce hardiness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133601" y="2160589"/>
            <a:ext cx="6348413" cy="3881437"/>
          </a:xfrm>
          <a:prstGeom prst="rect">
            <a:avLst/>
          </a:prstGeom>
        </p:spPr>
        <p:txBody>
          <a:bodyPr rtlCol="0">
            <a:normAutofit fontScale="85000" lnSpcReduction="10000"/>
          </a:bodyPr>
          <a:lstStyle/>
          <a:p>
            <a:pPr algn="ctr">
              <a:buFont typeface="Wingdings 3" charset="2"/>
              <a:buChar char=""/>
              <a:defRPr/>
            </a:pPr>
            <a:r>
              <a:rPr lang="cs-CZ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Tendence spoléhat se na vlastní síly a využívat všech vnitřních kapacit a rezerv, plně se oddávat prováděným činnostem. </a:t>
            </a:r>
          </a:p>
          <a:p>
            <a:pPr>
              <a:buFont typeface="Wingdings 3" charset="2"/>
              <a:buChar char=""/>
              <a:defRPr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Životní změny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 jedince neznamenají v prvé řadě překážky, ale jsou vnímány jako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inspirující, vzrušující a smysluplné události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Jsou si plně vědomi vlastních schopností ve smyslu kompetence ovládat a řídit události, které se odehrávají v jejich životech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Přijmu odpovědnost, mám své prožívání pod kontrolou, překážku vnímám jako výzvu, příležitost</a:t>
            </a:r>
          </a:p>
          <a:p>
            <a:pPr>
              <a:buFont typeface="Wingdings 3" charset="2"/>
              <a:buChar char="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9841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Nadpis 1"/>
          <p:cNvSpPr>
            <a:spLocks noGrp="1"/>
          </p:cNvSpPr>
          <p:nvPr>
            <p:ph type="title"/>
          </p:nvPr>
        </p:nvSpPr>
        <p:spPr>
          <a:xfrm>
            <a:off x="2063750" y="260351"/>
            <a:ext cx="7124700" cy="925513"/>
          </a:xfrm>
        </p:spPr>
        <p:txBody>
          <a:bodyPr/>
          <a:lstStyle/>
          <a:p>
            <a:r>
              <a:rPr lang="cs-CZ"/>
              <a:t>Sense of coherence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919288" y="1196976"/>
            <a:ext cx="8229600" cy="5661025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konstrukt soudržnosti osobnosti (SOC) </a:t>
            </a:r>
          </a:p>
          <a:p>
            <a:pPr algn="ctr">
              <a:buFont typeface="Wingdings 3" charset="2"/>
              <a:buChar char=""/>
              <a:defRPr/>
            </a:pP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SOC je definován jako „trvalá tendence vidět svět jako více či méně uspořádaný, předvídatelný a kontrolovatelný“</a:t>
            </a:r>
          </a:p>
          <a:p>
            <a:pPr>
              <a:buFont typeface="Wingdings 3" charset="2"/>
              <a:buChar char=""/>
              <a:defRPr/>
            </a:pP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integrita (ucelenost) osobnosti  - posílení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dezintegrace (rozpad) osobnosti  - oslabení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Nejvíce záleží na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postoji k životu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Záleží na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soudržnosti skupiny (rodiny) a soudržnosti osobnost</a:t>
            </a:r>
          </a:p>
          <a:p>
            <a:pPr marL="0" indent="0">
              <a:buNone/>
              <a:defRPr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  <a:p>
            <a:pPr marL="0" indent="0">
              <a:buNone/>
              <a:defRPr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ROZUMĚT			DÁVAT SMYSL			ZVLÁDNOUT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  <a:defRPr/>
            </a:pP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Šipka doprava 3"/>
          <p:cNvSpPr/>
          <p:nvPr/>
        </p:nvSpPr>
        <p:spPr>
          <a:xfrm>
            <a:off x="3792538" y="5497513"/>
            <a:ext cx="792162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6456363" y="5497513"/>
            <a:ext cx="792162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3988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Místo kontroly – Locus of controll</a:t>
            </a:r>
          </a:p>
        </p:txBody>
      </p:sp>
      <p:sp>
        <p:nvSpPr>
          <p:cNvPr id="269314" name="Zástupný symbol pro obsah 2"/>
          <p:cNvSpPr>
            <a:spLocks noGrp="1"/>
          </p:cNvSpPr>
          <p:nvPr>
            <p:ph idx="4294967295"/>
          </p:nvPr>
        </p:nvSpPr>
        <p:spPr>
          <a:xfrm>
            <a:off x="2133601" y="2160589"/>
            <a:ext cx="6348413" cy="3881437"/>
          </a:xfrm>
          <a:prstGeom prst="rect">
            <a:avLst/>
          </a:prstGeom>
        </p:spPr>
        <p:txBody>
          <a:bodyPr/>
          <a:lstStyle/>
          <a:p>
            <a:r>
              <a:rPr lang="cs-CZ"/>
              <a:t>Má-li člověk tzv</a:t>
            </a:r>
            <a:r>
              <a:rPr lang="cs-CZ" b="1"/>
              <a:t>. „vnitřní místo kontroly“ znamená to, že má důvěru ve vlastní síly při zvládání skutečností</a:t>
            </a:r>
            <a:r>
              <a:rPr lang="cs-CZ"/>
              <a:t>, událostí, a že se domnívá, že má vliv na výsledky těchto událostí.</a:t>
            </a:r>
          </a:p>
          <a:p>
            <a:r>
              <a:rPr lang="cs-CZ"/>
              <a:t>Naopak </a:t>
            </a:r>
            <a:r>
              <a:rPr lang="cs-CZ" b="1"/>
              <a:t>„vnější místo kontroly“ znamená, že jedinec pociťuje, že jeho vlastní osobní síla má minimální vliv na výsledky</a:t>
            </a:r>
            <a:r>
              <a:rPr lang="cs-CZ"/>
              <a:t> událostí. Skutečnosti kolem něj jsou ovládány osudem, náhodou anebo jinými, mocnějšími lidmi. 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595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Self – efficacy (sebeúčinnost, osobní zdatnost)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133601" y="2160589"/>
            <a:ext cx="6348413" cy="3881437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/>
          <a:p>
            <a:pPr algn="ctr">
              <a:buFont typeface="Wingdings 3" charset="2"/>
              <a:buChar char=""/>
              <a:defRPr/>
            </a:pPr>
            <a:r>
              <a:rPr lang="cs-CZ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přesvědčení jedince, že je schopen dosáhnout cílů, které si předsevzal.</a:t>
            </a:r>
          </a:p>
          <a:p>
            <a:pPr marL="0" indent="0" algn="ctr">
              <a:buNone/>
              <a:defRPr/>
            </a:pPr>
            <a:endParaRPr lang="cs-CZ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>
              <a:buFont typeface="Wingdings 3" charset="2"/>
              <a:buChar char=""/>
              <a:defRPr/>
            </a:pP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MŮŽU TO ZKUSIT a POVEDE SE TO</a:t>
            </a:r>
          </a:p>
          <a:p>
            <a:pPr>
              <a:buFont typeface="Wingdings 3" charset="2"/>
              <a:buChar char="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řadě studií se ukázalo, že tato charakteristika je mimořádně dobrým obranným faktorem proti stresu. Zmíněná charakteristika úzce koreluje např. s kvalitou života, úspěšným zvládáním těžkostí, zanecháním kouření či pití alkoholu apod. </a:t>
            </a:r>
          </a:p>
        </p:txBody>
      </p:sp>
    </p:spTree>
    <p:extLst>
      <p:ext uri="{BB962C8B-B14F-4D97-AF65-F5344CB8AC3E}">
        <p14:creationId xmlns:p14="http://schemas.microsoft.com/office/powerpoint/2010/main" val="33872750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Optimismus a pesimismus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133601" y="2160589"/>
            <a:ext cx="6348413" cy="3881437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>
              <a:buFont typeface="Wingdings 3" charset="2"/>
              <a:buChar char=""/>
              <a:defRPr/>
            </a:pP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dispoziční optimismus 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osobnostní charakteristika lidí, kteří obecně očekávají, že výsledek dění, jehož jsou účastni, bude kladný. </a:t>
            </a:r>
          </a:p>
          <a:p>
            <a:pPr>
              <a:buFont typeface="Wingdings 3" charset="2"/>
              <a:buChar char=""/>
              <a:defRPr/>
            </a:pP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tzv. naučený pesimismus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Tito lidé hodnotí události jako přesahující jejich síly, bez možnosti je změnit. 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Příčiny stresových situací vidí převážně sami v sobě, v kvalitách své osobnosti, nikoli v působení vnějších okolností, a nevidí naději na úspěšné zvládnutí této situace.</a:t>
            </a:r>
          </a:p>
        </p:txBody>
      </p:sp>
    </p:spTree>
    <p:extLst>
      <p:ext uri="{BB962C8B-B14F-4D97-AF65-F5344CB8AC3E}">
        <p14:creationId xmlns:p14="http://schemas.microsoft.com/office/powerpoint/2010/main" val="1601847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Nadpis 1"/>
          <p:cNvSpPr>
            <a:spLocks noGrp="1"/>
          </p:cNvSpPr>
          <p:nvPr>
            <p:ph type="title"/>
          </p:nvPr>
        </p:nvSpPr>
        <p:spPr>
          <a:xfrm>
            <a:off x="2133601" y="609600"/>
            <a:ext cx="6348413" cy="1320800"/>
          </a:xfrm>
        </p:spPr>
        <p:txBody>
          <a:bodyPr/>
          <a:lstStyle/>
          <a:p>
            <a:r>
              <a:rPr lang="cs-CZ" b="1">
                <a:solidFill>
                  <a:schemeClr val="tx1"/>
                </a:solidFill>
              </a:rPr>
              <a:t>Proaktivní a reaktivní osobnost</a:t>
            </a:r>
          </a:p>
        </p:txBody>
      </p:sp>
      <p:sp>
        <p:nvSpPr>
          <p:cNvPr id="244738" name="Zástupný symbol pro obsah 2"/>
          <p:cNvSpPr>
            <a:spLocks noGrp="1"/>
          </p:cNvSpPr>
          <p:nvPr>
            <p:ph sz="half" idx="4294967295"/>
          </p:nvPr>
        </p:nvSpPr>
        <p:spPr>
          <a:xfrm>
            <a:off x="2133600" y="2160589"/>
            <a:ext cx="3087688" cy="388143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cs-CZ" b="1"/>
              <a:t>Proaktivní jazyk:</a:t>
            </a:r>
          </a:p>
          <a:p>
            <a:pPr lvl="1"/>
            <a:r>
              <a:rPr lang="cs-CZ"/>
              <a:t>Zkusme se na to podívat jinak</a:t>
            </a:r>
          </a:p>
          <a:p>
            <a:pPr lvl="1"/>
            <a:r>
              <a:rPr lang="cs-CZ"/>
              <a:t>Jsem ochoten</a:t>
            </a:r>
          </a:p>
          <a:p>
            <a:pPr lvl="1"/>
            <a:r>
              <a:rPr lang="cs-CZ"/>
              <a:t>Chci se dohodnout</a:t>
            </a:r>
          </a:p>
          <a:p>
            <a:pPr lvl="1"/>
            <a:r>
              <a:rPr lang="cs-CZ"/>
              <a:t>Můj úhel pohledu je ten a ten</a:t>
            </a:r>
          </a:p>
          <a:p>
            <a:pPr lvl="1"/>
            <a:r>
              <a:rPr lang="cs-CZ"/>
              <a:t>Vidím to takto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4294967295"/>
          </p:nvPr>
        </p:nvSpPr>
        <p:spPr>
          <a:xfrm>
            <a:off x="5392739" y="2160589"/>
            <a:ext cx="3089275" cy="3881437"/>
          </a:xfrm>
          <a:prstGeom prst="rect">
            <a:avLst/>
          </a:prstGeom>
        </p:spPr>
        <p:txBody>
          <a:bodyPr rtlCol="0"/>
          <a:lstStyle/>
          <a:p>
            <a:pPr marL="0" indent="0">
              <a:buNone/>
              <a:defRPr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Reaktivní jazyk: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Takový jsem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Nejsem zvyklý/jsem zvyklý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Nic s tím nemohu udělat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Nejde mi to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Okolnosti mě nutí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Nestíhám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Musím 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se může stát jen mně</a:t>
            </a:r>
          </a:p>
        </p:txBody>
      </p:sp>
    </p:spTree>
    <p:extLst>
      <p:ext uri="{BB962C8B-B14F-4D97-AF65-F5344CB8AC3E}">
        <p14:creationId xmlns:p14="http://schemas.microsoft.com/office/powerpoint/2010/main" val="21716081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Kladné sebehodnocení selfesteem</a:t>
            </a:r>
          </a:p>
        </p:txBody>
      </p:sp>
      <p:sp>
        <p:nvSpPr>
          <p:cNvPr id="272386" name="Zástupný symbol pro obsah 2"/>
          <p:cNvSpPr>
            <a:spLocks noGrp="1"/>
          </p:cNvSpPr>
          <p:nvPr>
            <p:ph idx="4294967295"/>
          </p:nvPr>
        </p:nvSpPr>
        <p:spPr>
          <a:xfrm>
            <a:off x="2133601" y="2160589"/>
            <a:ext cx="7275513" cy="3881437"/>
          </a:xfrm>
          <a:prstGeom prst="rect">
            <a:avLst/>
          </a:prstGeom>
        </p:spPr>
        <p:txBody>
          <a:bodyPr/>
          <a:lstStyle/>
          <a:p>
            <a:r>
              <a:rPr lang="cs-CZ"/>
              <a:t>schopnost vidět sebe sama s určitým odstupem tak, jak vidíme druhého člověka, a zároveň se popsat a ohodnotit, což je spojeno s mnoha kladnými a negativními emocemi. </a:t>
            </a:r>
          </a:p>
          <a:p>
            <a:r>
              <a:rPr lang="cs-CZ" sz="1700"/>
              <a:t>Lidé s vysokou mírou sebehodnocení jsou zvídavější, odvážněji se seznamují s novými informacemi i pohledy na skutečnost, jsou důvěřivější, spokojenější a mají méně vnitřních konfliktů. Jsou asertivnější, ne však agresivní. Kladou si poměrně vysoké cíle, obvykle jsou úspěšnější a častěji dosahují cílů, které si stanovili, což opět zvyšuje míru jejich sebehodnocení. Jsou též výrazněji přesvědčeni o tom, že jejich skutečný stav je blízký ideálu jejich „já“. </a:t>
            </a:r>
          </a:p>
        </p:txBody>
      </p:sp>
    </p:spTree>
    <p:extLst>
      <p:ext uri="{BB962C8B-B14F-4D97-AF65-F5344CB8AC3E}">
        <p14:creationId xmlns:p14="http://schemas.microsoft.com/office/powerpoint/2010/main" val="17739462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Smysluplnost života a smysl pro humor</a:t>
            </a:r>
          </a:p>
        </p:txBody>
      </p:sp>
      <p:sp>
        <p:nvSpPr>
          <p:cNvPr id="273410" name="Zástupný symbol pro obsah 2"/>
          <p:cNvSpPr>
            <a:spLocks noGrp="1"/>
          </p:cNvSpPr>
          <p:nvPr>
            <p:ph idx="4294967295"/>
          </p:nvPr>
        </p:nvSpPr>
        <p:spPr>
          <a:xfrm>
            <a:off x="2133601" y="2160589"/>
            <a:ext cx="6348413" cy="3881437"/>
          </a:xfrm>
          <a:prstGeom prst="rect">
            <a:avLst/>
          </a:prstGeom>
        </p:spPr>
        <p:txBody>
          <a:bodyPr/>
          <a:lstStyle/>
          <a:p>
            <a:r>
              <a:rPr lang="cs-CZ"/>
              <a:t>Antonovsky (1979) ve svých studiích zjistil, že lidé, kteří mají pro co žít, mají víru, a lidé, kteří mají smysl pro humor, lépe zvládají životní těžkosti.</a:t>
            </a:r>
          </a:p>
          <a:p>
            <a:r>
              <a:rPr lang="cs-CZ"/>
              <a:t>Podstata blahodárnosti humoru a vůbec optimismu na lidský organismus spočívá ve změněném úhlu pohledu na problém</a:t>
            </a:r>
          </a:p>
          <a:p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75371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Nadpis 1"/>
          <p:cNvSpPr>
            <a:spLocks noGrp="1"/>
          </p:cNvSpPr>
          <p:nvPr>
            <p:ph type="ctrTitle"/>
          </p:nvPr>
        </p:nvSpPr>
        <p:spPr>
          <a:xfrm>
            <a:off x="2654301" y="2405064"/>
            <a:ext cx="5827713" cy="1646237"/>
          </a:xfrm>
        </p:spPr>
        <p:txBody>
          <a:bodyPr/>
          <a:lstStyle/>
          <a:p>
            <a:r>
              <a:rPr lang="cs-CZ"/>
              <a:t>Zvládání stresu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54301" y="4051301"/>
            <a:ext cx="5827713" cy="1096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dirty="0" err="1"/>
              <a:t>Copingové</a:t>
            </a:r>
            <a:r>
              <a:rPr lang="cs-CZ" dirty="0"/>
              <a:t> strategie</a:t>
            </a:r>
          </a:p>
        </p:txBody>
      </p:sp>
    </p:spTree>
    <p:extLst>
      <p:ext uri="{BB962C8B-B14F-4D97-AF65-F5344CB8AC3E}">
        <p14:creationId xmlns:p14="http://schemas.microsoft.com/office/powerpoint/2010/main" val="25827666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Coping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33650" y="1628776"/>
            <a:ext cx="7124700" cy="475297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„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snaha zvládat podmínky, které vyžadují anebo přesahují míru adaptačních schopností jedince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COPINGOVÉ STRATEGIE  = ZPŮSOBY, JAKÝMI SE SNAŽÍME ZVLÁDAT STRES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„Zvládáním (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kopinkem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se rozumí snaha</a:t>
            </a:r>
          </a:p>
          <a:p>
            <a:pPr lvl="1"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intrapsychická (vnitřní)</a:t>
            </a:r>
          </a:p>
          <a:p>
            <a:pPr lvl="1">
              <a:buFont typeface="Wingdings 3" charset="2"/>
              <a:buChar char=""/>
              <a:defRPr/>
            </a:pP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interpsychická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zaměřená na určitou činnost – řídit, tolerovat, redukovat a minimalizovat vnitřní i vnější požadavky</a:t>
            </a:r>
          </a:p>
        </p:txBody>
      </p:sp>
    </p:spTree>
    <p:extLst>
      <p:ext uri="{BB962C8B-B14F-4D97-AF65-F5344CB8AC3E}">
        <p14:creationId xmlns:p14="http://schemas.microsoft.com/office/powerpoint/2010/main" val="21770800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Rozdělení reakcí na zátěž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133601" y="2160589"/>
            <a:ext cx="6348413" cy="3881437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Jiří Mareš navrhuje rozdělení reakcí jedince na zátěž 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reakce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stresové či obranné -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chování nevědomé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reakce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zvládací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které jsou vědomým reagováním člověka na stresovou situaci (Mareš, 2001). 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Při volbě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copingové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strategie je třeba brát v úvahu tři oblasti: 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Myšlenkovou (kognitivní)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Emocionální (citovou)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Volní, projevující se chováním (činností)</a:t>
            </a:r>
          </a:p>
          <a:p>
            <a:pPr>
              <a:buFont typeface="Wingdings 3" charset="2"/>
              <a:buChar char="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919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77506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919289" y="404814"/>
            <a:ext cx="8497887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239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529" name="Group 50"/>
          <p:cNvGrpSpPr>
            <a:grpSpLocks/>
          </p:cNvGrpSpPr>
          <p:nvPr/>
        </p:nvGrpSpPr>
        <p:grpSpPr bwMode="auto">
          <a:xfrm>
            <a:off x="2232025" y="1198564"/>
            <a:ext cx="7272338" cy="5184775"/>
            <a:chOff x="612" y="663"/>
            <a:chExt cx="3493" cy="3122"/>
          </a:xfrm>
        </p:grpSpPr>
        <p:grpSp>
          <p:nvGrpSpPr>
            <p:cNvPr id="278531" name="Group 4"/>
            <p:cNvGrpSpPr>
              <a:grpSpLocks noChangeAspect="1"/>
            </p:cNvGrpSpPr>
            <p:nvPr/>
          </p:nvGrpSpPr>
          <p:grpSpPr bwMode="auto">
            <a:xfrm>
              <a:off x="612" y="663"/>
              <a:ext cx="3489" cy="3122"/>
              <a:chOff x="2640" y="6233"/>
              <a:chExt cx="10258" cy="9177"/>
            </a:xfrm>
          </p:grpSpPr>
          <p:sp>
            <p:nvSpPr>
              <p:cNvPr id="278533" name="AutoShape 5"/>
              <p:cNvSpPr>
                <a:spLocks noChangeAspect="1" noChangeArrowheads="1"/>
              </p:cNvSpPr>
              <p:nvPr/>
            </p:nvSpPr>
            <p:spPr bwMode="auto">
              <a:xfrm>
                <a:off x="2640" y="6233"/>
                <a:ext cx="10258" cy="9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Trebuchet MS" pitchFamily="34" charset="0"/>
                </a:endParaRPr>
              </a:p>
            </p:txBody>
          </p:sp>
          <p:sp>
            <p:nvSpPr>
              <p:cNvPr id="278534" name="Rectangle 6"/>
              <p:cNvSpPr>
                <a:spLocks noChangeArrowheads="1"/>
              </p:cNvSpPr>
              <p:nvPr/>
            </p:nvSpPr>
            <p:spPr bwMode="auto">
              <a:xfrm>
                <a:off x="4726" y="6233"/>
                <a:ext cx="5898" cy="544"/>
              </a:xfrm>
              <a:prstGeom prst="rect">
                <a:avLst/>
              </a:prstGeom>
              <a:gradFill rotWithShape="1">
                <a:gsLst>
                  <a:gs pos="0">
                    <a:srgbClr val="E7F4F5"/>
                  </a:gs>
                  <a:gs pos="50000">
                    <a:srgbClr val="BBE0E3"/>
                  </a:gs>
                  <a:gs pos="100000">
                    <a:srgbClr val="E7F4F5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3152" tIns="36576" rIns="73152" bIns="36576" anchor="ctr"/>
              <a:lstStyle/>
              <a:p>
                <a:pPr algn="ctr"/>
                <a:r>
                  <a:rPr lang="cs-CZ" sz="1200" b="1">
                    <a:solidFill>
                      <a:srgbClr val="000000"/>
                    </a:solidFill>
                    <a:latin typeface="Trebuchet MS" pitchFamily="34" charset="0"/>
                  </a:rPr>
                  <a:t>Techniky řešení stresových situací</a:t>
                </a:r>
                <a:endParaRPr lang="cs-CZ">
                  <a:latin typeface="Trebuchet MS" pitchFamily="34" charset="0"/>
                </a:endParaRPr>
              </a:p>
            </p:txBody>
          </p:sp>
          <p:sp>
            <p:nvSpPr>
              <p:cNvPr id="278535" name="Rectangle 7"/>
              <p:cNvSpPr>
                <a:spLocks noChangeArrowheads="1"/>
              </p:cNvSpPr>
              <p:nvPr/>
            </p:nvSpPr>
            <p:spPr bwMode="auto">
              <a:xfrm>
                <a:off x="2640" y="7321"/>
                <a:ext cx="1996" cy="636"/>
              </a:xfrm>
              <a:prstGeom prst="rect">
                <a:avLst/>
              </a:prstGeom>
              <a:gradFill rotWithShape="1">
                <a:gsLst>
                  <a:gs pos="0">
                    <a:srgbClr val="E7F4F5"/>
                  </a:gs>
                  <a:gs pos="50000">
                    <a:srgbClr val="BBE0E3"/>
                  </a:gs>
                  <a:gs pos="100000">
                    <a:srgbClr val="E7F4F5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3152" tIns="36576" rIns="73152" bIns="36576" anchor="ctr"/>
              <a:lstStyle/>
              <a:p>
                <a:pPr algn="ctr"/>
                <a:r>
                  <a:rPr lang="cs-CZ" sz="1200" b="1">
                    <a:solidFill>
                      <a:srgbClr val="000000"/>
                    </a:solidFill>
                    <a:latin typeface="Trebuchet MS" pitchFamily="34" charset="0"/>
                  </a:rPr>
                  <a:t>agresivní</a:t>
                </a:r>
                <a:endParaRPr lang="cs-CZ">
                  <a:latin typeface="Trebuchet MS" pitchFamily="34" charset="0"/>
                </a:endParaRPr>
              </a:p>
            </p:txBody>
          </p:sp>
          <p:sp>
            <p:nvSpPr>
              <p:cNvPr id="278536" name="Rectangle 8"/>
              <p:cNvSpPr>
                <a:spLocks noChangeArrowheads="1"/>
              </p:cNvSpPr>
              <p:nvPr/>
            </p:nvSpPr>
            <p:spPr bwMode="auto">
              <a:xfrm>
                <a:off x="6419" y="7313"/>
                <a:ext cx="2178" cy="636"/>
              </a:xfrm>
              <a:prstGeom prst="rect">
                <a:avLst/>
              </a:prstGeom>
              <a:gradFill rotWithShape="1">
                <a:gsLst>
                  <a:gs pos="0">
                    <a:srgbClr val="E7F4F5"/>
                  </a:gs>
                  <a:gs pos="50000">
                    <a:srgbClr val="BBE0E3"/>
                  </a:gs>
                  <a:gs pos="100000">
                    <a:srgbClr val="E7F4F5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3152" tIns="36576" rIns="73152" bIns="36576" anchor="ctr"/>
              <a:lstStyle/>
              <a:p>
                <a:pPr algn="ctr"/>
                <a:r>
                  <a:rPr lang="cs-CZ" sz="1200" b="1">
                    <a:solidFill>
                      <a:srgbClr val="000000"/>
                    </a:solidFill>
                    <a:latin typeface="Trebuchet MS" pitchFamily="34" charset="0"/>
                  </a:rPr>
                  <a:t>úniková</a:t>
                </a:r>
                <a:endParaRPr lang="cs-CZ">
                  <a:latin typeface="Trebuchet MS" pitchFamily="34" charset="0"/>
                </a:endParaRPr>
              </a:p>
            </p:txBody>
          </p:sp>
          <p:sp>
            <p:nvSpPr>
              <p:cNvPr id="278537" name="Rectangle 9"/>
              <p:cNvSpPr>
                <a:spLocks noChangeArrowheads="1"/>
              </p:cNvSpPr>
              <p:nvPr/>
            </p:nvSpPr>
            <p:spPr bwMode="auto">
              <a:xfrm>
                <a:off x="9624" y="7321"/>
                <a:ext cx="2086" cy="636"/>
              </a:xfrm>
              <a:prstGeom prst="rect">
                <a:avLst/>
              </a:prstGeom>
              <a:gradFill rotWithShape="1">
                <a:gsLst>
                  <a:gs pos="0">
                    <a:srgbClr val="E7F4F5"/>
                  </a:gs>
                  <a:gs pos="50000">
                    <a:srgbClr val="BBE0E3"/>
                  </a:gs>
                  <a:gs pos="100000">
                    <a:srgbClr val="E7F4F5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3152" tIns="36576" rIns="73152" bIns="36576" anchor="ctr"/>
              <a:lstStyle/>
              <a:p>
                <a:pPr algn="ctr"/>
                <a:r>
                  <a:rPr lang="cs-CZ" sz="1200" b="1">
                    <a:solidFill>
                      <a:srgbClr val="000000"/>
                    </a:solidFill>
                    <a:latin typeface="Trebuchet MS" pitchFamily="34" charset="0"/>
                  </a:rPr>
                  <a:t>další</a:t>
                </a:r>
                <a:endParaRPr lang="cs-CZ">
                  <a:latin typeface="Trebuchet MS" pitchFamily="34" charset="0"/>
                </a:endParaRPr>
              </a:p>
            </p:txBody>
          </p:sp>
          <p:sp>
            <p:nvSpPr>
              <p:cNvPr id="278538" name="Rectangle 10"/>
              <p:cNvSpPr>
                <a:spLocks noChangeArrowheads="1"/>
              </p:cNvSpPr>
              <p:nvPr/>
            </p:nvSpPr>
            <p:spPr bwMode="auto">
              <a:xfrm>
                <a:off x="3184" y="8319"/>
                <a:ext cx="2358" cy="452"/>
              </a:xfrm>
              <a:prstGeom prst="rect">
                <a:avLst/>
              </a:prstGeom>
              <a:gradFill rotWithShape="1">
                <a:gsLst>
                  <a:gs pos="0">
                    <a:srgbClr val="E7F4F5"/>
                  </a:gs>
                  <a:gs pos="50000">
                    <a:srgbClr val="BBE0E3"/>
                  </a:gs>
                  <a:gs pos="100000">
                    <a:srgbClr val="E7F4F5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3152" tIns="36576" rIns="73152" bIns="36576" anchor="ctr"/>
              <a:lstStyle/>
              <a:p>
                <a:pPr algn="ctr"/>
                <a:r>
                  <a:rPr lang="cs-CZ" sz="1200">
                    <a:solidFill>
                      <a:srgbClr val="000000"/>
                    </a:solidFill>
                    <a:latin typeface="Trebuchet MS" pitchFamily="34" charset="0"/>
                  </a:rPr>
                  <a:t>přímá agrese</a:t>
                </a:r>
                <a:endParaRPr lang="cs-CZ">
                  <a:latin typeface="Trebuchet MS" pitchFamily="34" charset="0"/>
                </a:endParaRPr>
              </a:p>
            </p:txBody>
          </p:sp>
          <p:sp>
            <p:nvSpPr>
              <p:cNvPr id="278539" name="Rectangle 11"/>
              <p:cNvSpPr>
                <a:spLocks noChangeArrowheads="1"/>
              </p:cNvSpPr>
              <p:nvPr/>
            </p:nvSpPr>
            <p:spPr bwMode="auto">
              <a:xfrm>
                <a:off x="3180" y="9113"/>
                <a:ext cx="2358" cy="451"/>
              </a:xfrm>
              <a:prstGeom prst="rect">
                <a:avLst/>
              </a:prstGeom>
              <a:gradFill rotWithShape="1">
                <a:gsLst>
                  <a:gs pos="0">
                    <a:srgbClr val="E7F4F5"/>
                  </a:gs>
                  <a:gs pos="50000">
                    <a:srgbClr val="BBE0E3"/>
                  </a:gs>
                  <a:gs pos="100000">
                    <a:srgbClr val="E7F4F5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3152" tIns="36576" rIns="73152" bIns="36576" anchor="ctr"/>
              <a:lstStyle/>
              <a:p>
                <a:pPr algn="ctr"/>
                <a:r>
                  <a:rPr lang="cs-CZ" sz="1200">
                    <a:solidFill>
                      <a:srgbClr val="000000"/>
                    </a:solidFill>
                    <a:latin typeface="Trebuchet MS" pitchFamily="34" charset="0"/>
                  </a:rPr>
                  <a:t>nepřímá agrese</a:t>
                </a:r>
                <a:endParaRPr lang="cs-CZ">
                  <a:latin typeface="Trebuchet MS" pitchFamily="34" charset="0"/>
                </a:endParaRPr>
              </a:p>
            </p:txBody>
          </p:sp>
          <p:sp>
            <p:nvSpPr>
              <p:cNvPr id="278540" name="Rectangle 12"/>
              <p:cNvSpPr>
                <a:spLocks noChangeArrowheads="1"/>
              </p:cNvSpPr>
              <p:nvPr/>
            </p:nvSpPr>
            <p:spPr bwMode="auto">
              <a:xfrm>
                <a:off x="3180" y="9832"/>
                <a:ext cx="2358" cy="452"/>
              </a:xfrm>
              <a:prstGeom prst="rect">
                <a:avLst/>
              </a:prstGeom>
              <a:gradFill rotWithShape="1">
                <a:gsLst>
                  <a:gs pos="0">
                    <a:srgbClr val="E7F4F5"/>
                  </a:gs>
                  <a:gs pos="50000">
                    <a:srgbClr val="BBE0E3"/>
                  </a:gs>
                  <a:gs pos="100000">
                    <a:srgbClr val="E7F4F5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3152" tIns="36576" rIns="73152" bIns="36576" anchor="ctr"/>
              <a:lstStyle/>
              <a:p>
                <a:pPr algn="ctr"/>
                <a:r>
                  <a:rPr lang="cs-CZ" sz="1200">
                    <a:solidFill>
                      <a:srgbClr val="000000"/>
                    </a:solidFill>
                    <a:latin typeface="Trebuchet MS" pitchFamily="34" charset="0"/>
                  </a:rPr>
                  <a:t>autoagrese</a:t>
                </a:r>
                <a:endParaRPr lang="cs-CZ">
                  <a:latin typeface="Trebuchet MS" pitchFamily="34" charset="0"/>
                </a:endParaRPr>
              </a:p>
            </p:txBody>
          </p:sp>
          <p:sp>
            <p:nvSpPr>
              <p:cNvPr id="278541" name="Line 13"/>
              <p:cNvSpPr>
                <a:spLocks noChangeShapeType="1"/>
              </p:cNvSpPr>
              <p:nvPr/>
            </p:nvSpPr>
            <p:spPr bwMode="auto">
              <a:xfrm>
                <a:off x="2820" y="7957"/>
                <a:ext cx="1" cy="205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8542" name="Line 14"/>
              <p:cNvSpPr>
                <a:spLocks noChangeShapeType="1"/>
              </p:cNvSpPr>
              <p:nvPr/>
            </p:nvSpPr>
            <p:spPr bwMode="auto">
              <a:xfrm>
                <a:off x="2820" y="8501"/>
                <a:ext cx="3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8543" name="Line 15"/>
              <p:cNvSpPr>
                <a:spLocks noChangeShapeType="1"/>
              </p:cNvSpPr>
              <p:nvPr/>
            </p:nvSpPr>
            <p:spPr bwMode="auto">
              <a:xfrm>
                <a:off x="2820" y="9293"/>
                <a:ext cx="36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8544" name="Line 16"/>
              <p:cNvSpPr>
                <a:spLocks noChangeShapeType="1"/>
              </p:cNvSpPr>
              <p:nvPr/>
            </p:nvSpPr>
            <p:spPr bwMode="auto">
              <a:xfrm>
                <a:off x="2820" y="10012"/>
                <a:ext cx="36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278545" name="Group 17"/>
              <p:cNvGrpSpPr>
                <a:grpSpLocks/>
              </p:cNvGrpSpPr>
              <p:nvPr/>
            </p:nvGrpSpPr>
            <p:grpSpPr bwMode="auto">
              <a:xfrm>
                <a:off x="5699" y="8212"/>
                <a:ext cx="3514" cy="6691"/>
                <a:chOff x="2109" y="1298"/>
                <a:chExt cx="1406" cy="2677"/>
              </a:xfrm>
            </p:grpSpPr>
            <p:sp>
              <p:nvSpPr>
                <p:cNvPr id="278567" name="Rectangle 18"/>
                <p:cNvSpPr>
                  <a:spLocks noChangeArrowheads="1"/>
                </p:cNvSpPr>
                <p:nvPr/>
              </p:nvSpPr>
              <p:spPr bwMode="auto">
                <a:xfrm>
                  <a:off x="2290" y="1298"/>
                  <a:ext cx="1225" cy="227"/>
                </a:xfrm>
                <a:prstGeom prst="rect">
                  <a:avLst/>
                </a:prstGeom>
                <a:gradFill rotWithShape="1">
                  <a:gsLst>
                    <a:gs pos="0">
                      <a:srgbClr val="ECF6F7"/>
                    </a:gs>
                    <a:gs pos="50000">
                      <a:srgbClr val="BBE0E3"/>
                    </a:gs>
                    <a:gs pos="100000">
                      <a:srgbClr val="ECF6F7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cs-CZ" sz="1200">
                      <a:solidFill>
                        <a:srgbClr val="000000"/>
                      </a:solidFill>
                      <a:latin typeface="Trebuchet MS" pitchFamily="34" charset="0"/>
                    </a:rPr>
                    <a:t>prostý únik</a:t>
                  </a:r>
                  <a:endParaRPr lang="cs-CZ">
                    <a:latin typeface="Trebuchet MS" pitchFamily="34" charset="0"/>
                  </a:endParaRPr>
                </a:p>
              </p:txBody>
            </p:sp>
            <p:sp>
              <p:nvSpPr>
                <p:cNvPr id="278568" name="Rectangle 19"/>
                <p:cNvSpPr>
                  <a:spLocks noChangeArrowheads="1"/>
                </p:cNvSpPr>
                <p:nvPr/>
              </p:nvSpPr>
              <p:spPr bwMode="auto">
                <a:xfrm>
                  <a:off x="2290" y="1888"/>
                  <a:ext cx="1225" cy="227"/>
                </a:xfrm>
                <a:prstGeom prst="rect">
                  <a:avLst/>
                </a:prstGeom>
                <a:gradFill rotWithShape="1">
                  <a:gsLst>
                    <a:gs pos="0">
                      <a:srgbClr val="ECF6F7"/>
                    </a:gs>
                    <a:gs pos="50000">
                      <a:srgbClr val="BBE0E3"/>
                    </a:gs>
                    <a:gs pos="100000">
                      <a:srgbClr val="ECF6F7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cs-CZ" sz="1200">
                      <a:solidFill>
                        <a:srgbClr val="000000"/>
                      </a:solidFill>
                      <a:latin typeface="Trebuchet MS" pitchFamily="34" charset="0"/>
                    </a:rPr>
                    <a:t>únik do nemoci</a:t>
                  </a:r>
                  <a:endParaRPr lang="cs-CZ">
                    <a:latin typeface="Trebuchet MS" pitchFamily="34" charset="0"/>
                  </a:endParaRPr>
                </a:p>
              </p:txBody>
            </p:sp>
            <p:sp>
              <p:nvSpPr>
                <p:cNvPr id="278569" name="Rectangle 20"/>
                <p:cNvSpPr>
                  <a:spLocks noChangeArrowheads="1"/>
                </p:cNvSpPr>
                <p:nvPr/>
              </p:nvSpPr>
              <p:spPr bwMode="auto">
                <a:xfrm>
                  <a:off x="2290" y="2478"/>
                  <a:ext cx="1225" cy="227"/>
                </a:xfrm>
                <a:prstGeom prst="rect">
                  <a:avLst/>
                </a:prstGeom>
                <a:gradFill rotWithShape="1">
                  <a:gsLst>
                    <a:gs pos="0">
                      <a:srgbClr val="ECF6F7"/>
                    </a:gs>
                    <a:gs pos="50000">
                      <a:srgbClr val="BBE0E3"/>
                    </a:gs>
                    <a:gs pos="100000">
                      <a:srgbClr val="ECF6F7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cs-CZ" sz="1200">
                      <a:solidFill>
                        <a:srgbClr val="000000"/>
                      </a:solidFill>
                      <a:latin typeface="Trebuchet MS" pitchFamily="34" charset="0"/>
                    </a:rPr>
                    <a:t>únik do fantazie</a:t>
                  </a:r>
                  <a:endParaRPr lang="cs-CZ">
                    <a:latin typeface="Trebuchet MS" pitchFamily="34" charset="0"/>
                  </a:endParaRPr>
                </a:p>
              </p:txBody>
            </p:sp>
            <p:sp>
              <p:nvSpPr>
                <p:cNvPr id="278570" name="Rectangle 21"/>
                <p:cNvSpPr>
                  <a:spLocks noChangeArrowheads="1"/>
                </p:cNvSpPr>
                <p:nvPr/>
              </p:nvSpPr>
              <p:spPr bwMode="auto">
                <a:xfrm>
                  <a:off x="2290" y="3113"/>
                  <a:ext cx="1225" cy="227"/>
                </a:xfrm>
                <a:prstGeom prst="rect">
                  <a:avLst/>
                </a:prstGeom>
                <a:gradFill rotWithShape="1">
                  <a:gsLst>
                    <a:gs pos="0">
                      <a:srgbClr val="ECF6F7"/>
                    </a:gs>
                    <a:gs pos="50000">
                      <a:srgbClr val="BBE0E3"/>
                    </a:gs>
                    <a:gs pos="100000">
                      <a:srgbClr val="ECF6F7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cs-CZ" sz="1200">
                      <a:solidFill>
                        <a:srgbClr val="000000"/>
                      </a:solidFill>
                      <a:latin typeface="Trebuchet MS" pitchFamily="34" charset="0"/>
                    </a:rPr>
                    <a:t>únik do samoty</a:t>
                  </a:r>
                  <a:endParaRPr lang="cs-CZ">
                    <a:latin typeface="Trebuchet MS" pitchFamily="34" charset="0"/>
                  </a:endParaRPr>
                </a:p>
              </p:txBody>
            </p:sp>
            <p:sp>
              <p:nvSpPr>
                <p:cNvPr id="278571" name="Rectangle 22"/>
                <p:cNvSpPr>
                  <a:spLocks noChangeArrowheads="1"/>
                </p:cNvSpPr>
                <p:nvPr/>
              </p:nvSpPr>
              <p:spPr bwMode="auto">
                <a:xfrm>
                  <a:off x="2290" y="3748"/>
                  <a:ext cx="1225" cy="227"/>
                </a:xfrm>
                <a:prstGeom prst="rect">
                  <a:avLst/>
                </a:prstGeom>
                <a:gradFill rotWithShape="1">
                  <a:gsLst>
                    <a:gs pos="0">
                      <a:srgbClr val="ECF6F7"/>
                    </a:gs>
                    <a:gs pos="50000">
                      <a:srgbClr val="BBE0E3"/>
                    </a:gs>
                    <a:gs pos="100000">
                      <a:srgbClr val="ECF6F7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cs-CZ" sz="1200">
                      <a:solidFill>
                        <a:srgbClr val="000000"/>
                      </a:solidFill>
                      <a:latin typeface="Trebuchet MS" pitchFamily="34" charset="0"/>
                    </a:rPr>
                    <a:t>egocentrismus</a:t>
                  </a:r>
                  <a:endParaRPr lang="cs-CZ">
                    <a:latin typeface="Trebuchet MS" pitchFamily="34" charset="0"/>
                  </a:endParaRPr>
                </a:p>
              </p:txBody>
            </p:sp>
            <p:sp>
              <p:nvSpPr>
                <p:cNvPr id="278572" name="Line 23"/>
                <p:cNvSpPr>
                  <a:spLocks noChangeShapeType="1"/>
                </p:cNvSpPr>
                <p:nvPr/>
              </p:nvSpPr>
              <p:spPr bwMode="auto">
                <a:xfrm>
                  <a:off x="2109" y="1389"/>
                  <a:ext cx="18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78573" name="Line 24"/>
                <p:cNvSpPr>
                  <a:spLocks noChangeShapeType="1"/>
                </p:cNvSpPr>
                <p:nvPr/>
              </p:nvSpPr>
              <p:spPr bwMode="auto">
                <a:xfrm>
                  <a:off x="2109" y="1979"/>
                  <a:ext cx="18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78574" name="Line 25"/>
                <p:cNvSpPr>
                  <a:spLocks noChangeShapeType="1"/>
                </p:cNvSpPr>
                <p:nvPr/>
              </p:nvSpPr>
              <p:spPr bwMode="auto">
                <a:xfrm>
                  <a:off x="2109" y="2568"/>
                  <a:ext cx="18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78575" name="Line 26"/>
                <p:cNvSpPr>
                  <a:spLocks noChangeShapeType="1"/>
                </p:cNvSpPr>
                <p:nvPr/>
              </p:nvSpPr>
              <p:spPr bwMode="auto">
                <a:xfrm>
                  <a:off x="2109" y="3203"/>
                  <a:ext cx="18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78576" name="Line 27"/>
                <p:cNvSpPr>
                  <a:spLocks noChangeShapeType="1"/>
                </p:cNvSpPr>
                <p:nvPr/>
              </p:nvSpPr>
              <p:spPr bwMode="auto">
                <a:xfrm>
                  <a:off x="2109" y="3838"/>
                  <a:ext cx="18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278546" name="Line 28"/>
              <p:cNvSpPr>
                <a:spLocks noChangeShapeType="1"/>
              </p:cNvSpPr>
              <p:nvPr/>
            </p:nvSpPr>
            <p:spPr bwMode="auto">
              <a:xfrm flipH="1">
                <a:off x="5699" y="7673"/>
                <a:ext cx="72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8547" name="Line 29"/>
              <p:cNvSpPr>
                <a:spLocks noChangeShapeType="1"/>
              </p:cNvSpPr>
              <p:nvPr/>
            </p:nvSpPr>
            <p:spPr bwMode="auto">
              <a:xfrm>
                <a:off x="5699" y="7673"/>
                <a:ext cx="0" cy="68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278548" name="Group 30"/>
              <p:cNvGrpSpPr>
                <a:grpSpLocks/>
              </p:cNvGrpSpPr>
              <p:nvPr/>
            </p:nvGrpSpPr>
            <p:grpSpPr bwMode="auto">
              <a:xfrm>
                <a:off x="9479" y="8212"/>
                <a:ext cx="3286" cy="6916"/>
                <a:chOff x="3606" y="1298"/>
                <a:chExt cx="1315" cy="2767"/>
              </a:xfrm>
            </p:grpSpPr>
            <p:sp>
              <p:nvSpPr>
                <p:cNvPr id="278551" name="Rectangle 31"/>
                <p:cNvSpPr>
                  <a:spLocks noChangeArrowheads="1"/>
                </p:cNvSpPr>
                <p:nvPr/>
              </p:nvSpPr>
              <p:spPr bwMode="auto">
                <a:xfrm>
                  <a:off x="3606" y="1298"/>
                  <a:ext cx="1225" cy="227"/>
                </a:xfrm>
                <a:prstGeom prst="rect">
                  <a:avLst/>
                </a:prstGeom>
                <a:gradFill rotWithShape="1">
                  <a:gsLst>
                    <a:gs pos="0">
                      <a:srgbClr val="E7F4F5"/>
                    </a:gs>
                    <a:gs pos="50000">
                      <a:srgbClr val="BBE0E3"/>
                    </a:gs>
                    <a:gs pos="100000">
                      <a:srgbClr val="E7F4F5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cs-CZ" sz="1200">
                      <a:solidFill>
                        <a:srgbClr val="000000"/>
                      </a:solidFill>
                      <a:latin typeface="Trebuchet MS" pitchFamily="34" charset="0"/>
                    </a:rPr>
                    <a:t>popření</a:t>
                  </a:r>
                  <a:endParaRPr lang="cs-CZ">
                    <a:latin typeface="Trebuchet MS" pitchFamily="34" charset="0"/>
                  </a:endParaRPr>
                </a:p>
              </p:txBody>
            </p:sp>
            <p:sp>
              <p:nvSpPr>
                <p:cNvPr id="278552" name="Rectangle 32"/>
                <p:cNvSpPr>
                  <a:spLocks noChangeArrowheads="1"/>
                </p:cNvSpPr>
                <p:nvPr/>
              </p:nvSpPr>
              <p:spPr bwMode="auto">
                <a:xfrm>
                  <a:off x="3606" y="1661"/>
                  <a:ext cx="1225" cy="227"/>
                </a:xfrm>
                <a:prstGeom prst="rect">
                  <a:avLst/>
                </a:prstGeom>
                <a:gradFill rotWithShape="1">
                  <a:gsLst>
                    <a:gs pos="0">
                      <a:srgbClr val="E7F4F5"/>
                    </a:gs>
                    <a:gs pos="50000">
                      <a:srgbClr val="BBE0E3"/>
                    </a:gs>
                    <a:gs pos="100000">
                      <a:srgbClr val="E7F4F5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cs-CZ" sz="1200">
                      <a:solidFill>
                        <a:srgbClr val="000000"/>
                      </a:solidFill>
                      <a:latin typeface="Trebuchet MS" pitchFamily="34" charset="0"/>
                    </a:rPr>
                    <a:t>regrese</a:t>
                  </a:r>
                  <a:endParaRPr lang="cs-CZ">
                    <a:latin typeface="Trebuchet MS" pitchFamily="34" charset="0"/>
                  </a:endParaRPr>
                </a:p>
              </p:txBody>
            </p:sp>
            <p:sp>
              <p:nvSpPr>
                <p:cNvPr id="278553" name="Rectangle 33"/>
                <p:cNvSpPr>
                  <a:spLocks noChangeArrowheads="1"/>
                </p:cNvSpPr>
                <p:nvPr/>
              </p:nvSpPr>
              <p:spPr bwMode="auto">
                <a:xfrm>
                  <a:off x="3606" y="2024"/>
                  <a:ext cx="1225" cy="227"/>
                </a:xfrm>
                <a:prstGeom prst="rect">
                  <a:avLst/>
                </a:prstGeom>
                <a:gradFill rotWithShape="1">
                  <a:gsLst>
                    <a:gs pos="0">
                      <a:srgbClr val="E7F4F5"/>
                    </a:gs>
                    <a:gs pos="50000">
                      <a:srgbClr val="BBE0E3"/>
                    </a:gs>
                    <a:gs pos="100000">
                      <a:srgbClr val="E7F4F5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cs-CZ" sz="1200">
                      <a:solidFill>
                        <a:srgbClr val="000000"/>
                      </a:solidFill>
                      <a:latin typeface="Trebuchet MS" pitchFamily="34" charset="0"/>
                    </a:rPr>
                    <a:t>projekce</a:t>
                  </a:r>
                  <a:endParaRPr lang="cs-CZ">
                    <a:latin typeface="Trebuchet MS" pitchFamily="34" charset="0"/>
                  </a:endParaRPr>
                </a:p>
              </p:txBody>
            </p:sp>
            <p:sp>
              <p:nvSpPr>
                <p:cNvPr id="278554" name="Rectangle 34"/>
                <p:cNvSpPr>
                  <a:spLocks noChangeArrowheads="1"/>
                </p:cNvSpPr>
                <p:nvPr/>
              </p:nvSpPr>
              <p:spPr bwMode="auto">
                <a:xfrm>
                  <a:off x="3606" y="2387"/>
                  <a:ext cx="1225" cy="227"/>
                </a:xfrm>
                <a:prstGeom prst="rect">
                  <a:avLst/>
                </a:prstGeom>
                <a:gradFill rotWithShape="1">
                  <a:gsLst>
                    <a:gs pos="0">
                      <a:srgbClr val="E7F4F5"/>
                    </a:gs>
                    <a:gs pos="50000">
                      <a:srgbClr val="BBE0E3"/>
                    </a:gs>
                    <a:gs pos="100000">
                      <a:srgbClr val="E7F4F5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cs-CZ" sz="1200">
                      <a:solidFill>
                        <a:srgbClr val="000000"/>
                      </a:solidFill>
                      <a:latin typeface="Trebuchet MS" pitchFamily="34" charset="0"/>
                    </a:rPr>
                    <a:t>kompenzace</a:t>
                  </a:r>
                  <a:endParaRPr lang="cs-CZ">
                    <a:latin typeface="Trebuchet MS" pitchFamily="34" charset="0"/>
                  </a:endParaRPr>
                </a:p>
              </p:txBody>
            </p:sp>
            <p:sp>
              <p:nvSpPr>
                <p:cNvPr id="278555" name="Rectangle 35"/>
                <p:cNvSpPr>
                  <a:spLocks noChangeArrowheads="1"/>
                </p:cNvSpPr>
                <p:nvPr/>
              </p:nvSpPr>
              <p:spPr bwMode="auto">
                <a:xfrm>
                  <a:off x="3606" y="2750"/>
                  <a:ext cx="1225" cy="227"/>
                </a:xfrm>
                <a:prstGeom prst="rect">
                  <a:avLst/>
                </a:prstGeom>
                <a:gradFill rotWithShape="1">
                  <a:gsLst>
                    <a:gs pos="0">
                      <a:srgbClr val="E7F4F5"/>
                    </a:gs>
                    <a:gs pos="50000">
                      <a:srgbClr val="BBE0E3"/>
                    </a:gs>
                    <a:gs pos="100000">
                      <a:srgbClr val="E7F4F5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cs-CZ" sz="1200">
                      <a:solidFill>
                        <a:srgbClr val="000000"/>
                      </a:solidFill>
                      <a:latin typeface="Trebuchet MS" pitchFamily="34" charset="0"/>
                    </a:rPr>
                    <a:t>vytěsnění</a:t>
                  </a:r>
                  <a:endParaRPr lang="cs-CZ">
                    <a:latin typeface="Trebuchet MS" pitchFamily="34" charset="0"/>
                  </a:endParaRPr>
                </a:p>
              </p:txBody>
            </p:sp>
            <p:sp>
              <p:nvSpPr>
                <p:cNvPr id="278556" name="Rectangle 36"/>
                <p:cNvSpPr>
                  <a:spLocks noChangeArrowheads="1"/>
                </p:cNvSpPr>
                <p:nvPr/>
              </p:nvSpPr>
              <p:spPr bwMode="auto">
                <a:xfrm>
                  <a:off x="3606" y="3113"/>
                  <a:ext cx="1225" cy="227"/>
                </a:xfrm>
                <a:prstGeom prst="rect">
                  <a:avLst/>
                </a:prstGeom>
                <a:gradFill rotWithShape="1">
                  <a:gsLst>
                    <a:gs pos="0">
                      <a:srgbClr val="E7F4F5"/>
                    </a:gs>
                    <a:gs pos="50000">
                      <a:srgbClr val="BBE0E3"/>
                    </a:gs>
                    <a:gs pos="100000">
                      <a:srgbClr val="E7F4F5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cs-CZ" sz="1200">
                      <a:solidFill>
                        <a:srgbClr val="000000"/>
                      </a:solidFill>
                      <a:latin typeface="Trebuchet MS" pitchFamily="34" charset="0"/>
                    </a:rPr>
                    <a:t>racionalizace</a:t>
                  </a:r>
                  <a:endParaRPr lang="cs-CZ">
                    <a:latin typeface="Trebuchet MS" pitchFamily="34" charset="0"/>
                  </a:endParaRPr>
                </a:p>
              </p:txBody>
            </p:sp>
            <p:sp>
              <p:nvSpPr>
                <p:cNvPr id="278557" name="Rectangle 37"/>
                <p:cNvSpPr>
                  <a:spLocks noChangeArrowheads="1"/>
                </p:cNvSpPr>
                <p:nvPr/>
              </p:nvSpPr>
              <p:spPr bwMode="auto">
                <a:xfrm>
                  <a:off x="3606" y="3475"/>
                  <a:ext cx="1225" cy="227"/>
                </a:xfrm>
                <a:prstGeom prst="rect">
                  <a:avLst/>
                </a:prstGeom>
                <a:gradFill rotWithShape="1">
                  <a:gsLst>
                    <a:gs pos="0">
                      <a:srgbClr val="E7F4F5"/>
                    </a:gs>
                    <a:gs pos="50000">
                      <a:srgbClr val="BBE0E3"/>
                    </a:gs>
                    <a:gs pos="100000">
                      <a:srgbClr val="E7F4F5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cs-CZ" sz="1200">
                      <a:solidFill>
                        <a:srgbClr val="000000"/>
                      </a:solidFill>
                      <a:latin typeface="Trebuchet MS" pitchFamily="34" charset="0"/>
                    </a:rPr>
                    <a:t>bagatelizace</a:t>
                  </a:r>
                  <a:endParaRPr lang="cs-CZ">
                    <a:latin typeface="Trebuchet MS" pitchFamily="34" charset="0"/>
                  </a:endParaRPr>
                </a:p>
              </p:txBody>
            </p:sp>
            <p:sp>
              <p:nvSpPr>
                <p:cNvPr id="278558" name="Rectangle 38"/>
                <p:cNvSpPr>
                  <a:spLocks noChangeArrowheads="1"/>
                </p:cNvSpPr>
                <p:nvPr/>
              </p:nvSpPr>
              <p:spPr bwMode="auto">
                <a:xfrm>
                  <a:off x="3606" y="3838"/>
                  <a:ext cx="1225" cy="227"/>
                </a:xfrm>
                <a:prstGeom prst="rect">
                  <a:avLst/>
                </a:prstGeom>
                <a:gradFill rotWithShape="1">
                  <a:gsLst>
                    <a:gs pos="0">
                      <a:srgbClr val="E7F4F5"/>
                    </a:gs>
                    <a:gs pos="50000">
                      <a:srgbClr val="BBE0E3"/>
                    </a:gs>
                    <a:gs pos="100000">
                      <a:srgbClr val="E7F4F5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cs-CZ" sz="1200">
                      <a:solidFill>
                        <a:srgbClr val="000000"/>
                      </a:solidFill>
                      <a:latin typeface="Trebuchet MS" pitchFamily="34" charset="0"/>
                    </a:rPr>
                    <a:t>identifikace</a:t>
                  </a:r>
                  <a:endParaRPr lang="cs-CZ">
                    <a:latin typeface="Trebuchet MS" pitchFamily="34" charset="0"/>
                  </a:endParaRPr>
                </a:p>
              </p:txBody>
            </p:sp>
            <p:sp>
              <p:nvSpPr>
                <p:cNvPr id="278559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4830" y="1389"/>
                  <a:ext cx="91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78560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4830" y="1752"/>
                  <a:ext cx="91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78561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4830" y="2115"/>
                  <a:ext cx="91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78562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4830" y="2478"/>
                  <a:ext cx="91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78563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4830" y="2840"/>
                  <a:ext cx="91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78564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830" y="3203"/>
                  <a:ext cx="91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78565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4830" y="3566"/>
                  <a:ext cx="91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78566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4830" y="3929"/>
                  <a:ext cx="91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278549" name="Line 47"/>
              <p:cNvSpPr>
                <a:spLocks noChangeShapeType="1"/>
              </p:cNvSpPr>
              <p:nvPr/>
            </p:nvSpPr>
            <p:spPr bwMode="auto">
              <a:xfrm>
                <a:off x="11818" y="7673"/>
                <a:ext cx="10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8550" name="Line 48"/>
              <p:cNvSpPr>
                <a:spLocks noChangeShapeType="1"/>
              </p:cNvSpPr>
              <p:nvPr/>
            </p:nvSpPr>
            <p:spPr bwMode="auto">
              <a:xfrm>
                <a:off x="12718" y="7673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78532" name="Line 49"/>
            <p:cNvSpPr>
              <a:spLocks noChangeShapeType="1"/>
            </p:cNvSpPr>
            <p:nvPr/>
          </p:nvSpPr>
          <p:spPr bwMode="auto">
            <a:xfrm flipH="1">
              <a:off x="4105" y="1162"/>
              <a:ext cx="0" cy="24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78530" name="Rectangle 51"/>
          <p:cNvSpPr>
            <a:spLocks noGrp="1" noChangeArrowheads="1"/>
          </p:cNvSpPr>
          <p:nvPr>
            <p:ph type="title"/>
          </p:nvPr>
        </p:nvSpPr>
        <p:spPr>
          <a:xfrm>
            <a:off x="1870075" y="260351"/>
            <a:ext cx="7124700" cy="925513"/>
          </a:xfrm>
        </p:spPr>
        <p:txBody>
          <a:bodyPr/>
          <a:lstStyle/>
          <a:p>
            <a:r>
              <a:rPr lang="cs-CZ"/>
              <a:t>Obranné mechanismy</a:t>
            </a:r>
          </a:p>
        </p:txBody>
      </p:sp>
    </p:spTree>
    <p:extLst>
      <p:ext uri="{BB962C8B-B14F-4D97-AF65-F5344CB8AC3E}">
        <p14:creationId xmlns:p14="http://schemas.microsoft.com/office/powerpoint/2010/main" val="13891567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Nadpis 2"/>
          <p:cNvSpPr>
            <a:spLocks noGrp="1"/>
          </p:cNvSpPr>
          <p:nvPr>
            <p:ph type="title"/>
          </p:nvPr>
        </p:nvSpPr>
        <p:spPr>
          <a:xfrm>
            <a:off x="1774825" y="333376"/>
            <a:ext cx="7126288" cy="923925"/>
          </a:xfrm>
        </p:spPr>
        <p:txBody>
          <a:bodyPr/>
          <a:lstStyle/>
          <a:p>
            <a:r>
              <a:rPr lang="cs-CZ"/>
              <a:t>Lazarusovo pojetí </a:t>
            </a:r>
          </a:p>
        </p:txBody>
      </p:sp>
      <p:sp>
        <p:nvSpPr>
          <p:cNvPr id="2" name="Obdélník 1"/>
          <p:cNvSpPr/>
          <p:nvPr/>
        </p:nvSpPr>
        <p:spPr>
          <a:xfrm>
            <a:off x="2566989" y="4005263"/>
            <a:ext cx="6842125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79555" name="Zástupný symbol pro obsah 3"/>
          <p:cNvSpPr>
            <a:spLocks noGrp="1"/>
          </p:cNvSpPr>
          <p:nvPr>
            <p:ph idx="4294967295"/>
          </p:nvPr>
        </p:nvSpPr>
        <p:spPr>
          <a:xfrm>
            <a:off x="1774826" y="1341438"/>
            <a:ext cx="7883525" cy="53276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cs-CZ"/>
              <a:t>Lazarus položil ve svém pojetí zvládání stresu důraz na myšlenkové zpracování toho, co se děje: </a:t>
            </a:r>
          </a:p>
          <a:p>
            <a:pPr marL="0" indent="0">
              <a:buNone/>
            </a:pPr>
            <a:r>
              <a:rPr lang="cs-CZ" b="1"/>
              <a:t>Primární myšlenkové hodnocení (primary appraisal):</a:t>
            </a:r>
            <a:r>
              <a:rPr lang="cs-CZ"/>
              <a:t> </a:t>
            </a:r>
          </a:p>
          <a:p>
            <a:pPr lvl="1"/>
            <a:r>
              <a:rPr lang="cs-CZ"/>
              <a:t>První fáze styku se stresorem představuje pro jedince šok. </a:t>
            </a:r>
          </a:p>
          <a:p>
            <a:pPr lvl="1"/>
            <a:r>
              <a:rPr lang="cs-CZ"/>
              <a:t>Člověk zvažuje význam určité události s ohledem na to, jak moc ho ohrožuje. </a:t>
            </a:r>
          </a:p>
          <a:p>
            <a:pPr lvl="1"/>
            <a:r>
              <a:rPr lang="cs-CZ"/>
              <a:t>Toto posouzení je subjektivní, neexistuje žádné obecné kritérium rozlišující, zda je pro konkrétního jedince situace ohrožující, zatěžující. </a:t>
            </a:r>
          </a:p>
          <a:p>
            <a:pPr lvl="1"/>
            <a:r>
              <a:rPr lang="cs-CZ" b="1">
                <a:solidFill>
                  <a:schemeClr val="tx1"/>
                </a:solidFill>
              </a:rPr>
              <a:t>V této fázi je důležité, zda člověk považuje situaci za ovlivnitelnou (changeable) nebo neovlivnitelnou. </a:t>
            </a:r>
          </a:p>
          <a:p>
            <a:pPr marL="1828800" lvl="4" indent="0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99288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7" name="Nadpis 1"/>
          <p:cNvSpPr>
            <a:spLocks noGrp="1"/>
          </p:cNvSpPr>
          <p:nvPr>
            <p:ph type="title"/>
          </p:nvPr>
        </p:nvSpPr>
        <p:spPr>
          <a:xfrm>
            <a:off x="1631950" y="188914"/>
            <a:ext cx="7124700" cy="923925"/>
          </a:xfrm>
        </p:spPr>
        <p:txBody>
          <a:bodyPr/>
          <a:lstStyle/>
          <a:p>
            <a:r>
              <a:rPr lang="cs-CZ"/>
              <a:t>Lazarusovo pojetí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135188" y="1196975"/>
            <a:ext cx="7523162" cy="5327650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marL="0" indent="0">
              <a:buNone/>
              <a:defRPr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Sekundární hodnocení (</a:t>
            </a:r>
            <a:r>
              <a:rPr lang="cs-CZ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secondery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appraisal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):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Tato fáze má kognitivní charakter, člověk hodnotí a aktivuje možnosti, které má a které by mohly pomoci při zvládání toho, co ho ohrožuje (přehled „zbraní“ a jejich účinnosti).</a:t>
            </a:r>
          </a:p>
          <a:p>
            <a:pPr lvl="1"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Člověk si klade otázku: „Co mohu v dané situaci dělat?“ Hledá dostupné zdroje zvládání. </a:t>
            </a:r>
          </a:p>
          <a:p>
            <a:pPr lvl="1"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Patří sem </a:t>
            </a:r>
          </a:p>
          <a:p>
            <a:pPr lvl="2">
              <a:buFont typeface="Wingdings 3" charset="2"/>
              <a:buChar char=""/>
              <a:defRPr/>
            </a:pPr>
            <a:r>
              <a:rPr lang="cs-CZ" sz="2000" b="1" i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zdroje fyzické</a:t>
            </a:r>
            <a:r>
              <a:rPr lang="cs-CZ" sz="20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(zdraví, vitalita), </a:t>
            </a:r>
          </a:p>
          <a:p>
            <a:pPr lvl="2">
              <a:buFont typeface="Wingdings 3" charset="2"/>
              <a:buChar char=""/>
              <a:defRPr/>
            </a:pPr>
            <a:r>
              <a:rPr lang="cs-CZ" sz="2000" b="1" i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zdroje psychologické</a:t>
            </a:r>
            <a:r>
              <a:rPr lang="cs-CZ" sz="20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(schopnosti, dovednosti), </a:t>
            </a:r>
          </a:p>
          <a:p>
            <a:pPr lvl="2">
              <a:buFont typeface="Wingdings 3" charset="2"/>
              <a:buChar char=""/>
              <a:defRPr/>
            </a:pPr>
            <a:r>
              <a:rPr lang="cs-CZ" sz="2000" b="1" i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zdroje sociální</a:t>
            </a:r>
            <a:r>
              <a:rPr lang="cs-CZ" sz="20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(vztahy k druhým lidem – tzv. </a:t>
            </a:r>
            <a:r>
              <a:rPr lang="cs-CZ" sz="2000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social</a:t>
            </a:r>
            <a:r>
              <a:rPr lang="cs-CZ" sz="20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cs-CZ" sz="2000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resources</a:t>
            </a:r>
            <a:r>
              <a:rPr lang="cs-CZ" sz="20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cs-CZ" sz="2000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social</a:t>
            </a:r>
            <a:r>
              <a:rPr lang="cs-CZ" sz="20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support, pomoc odborníků),</a:t>
            </a:r>
          </a:p>
          <a:p>
            <a:pPr lvl="2">
              <a:buFont typeface="Wingdings 3" charset="2"/>
              <a:buChar char=""/>
              <a:defRPr/>
            </a:pPr>
            <a:r>
              <a:rPr lang="cs-CZ" sz="2000" b="1" i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zdroje materiální. </a:t>
            </a:r>
            <a:endParaRPr lang="cs-CZ" sz="2000" b="1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buFont typeface="Wingdings 3" charset="2"/>
              <a:buChar char="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5488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1" name="Nadpis 1"/>
          <p:cNvSpPr>
            <a:spLocks noGrp="1"/>
          </p:cNvSpPr>
          <p:nvPr>
            <p:ph type="title"/>
          </p:nvPr>
        </p:nvSpPr>
        <p:spPr>
          <a:xfrm>
            <a:off x="1774825" y="260351"/>
            <a:ext cx="7126288" cy="925513"/>
          </a:xfrm>
        </p:spPr>
        <p:txBody>
          <a:bodyPr/>
          <a:lstStyle/>
          <a:p>
            <a:r>
              <a:rPr lang="cs-CZ"/>
              <a:t>Lazarusovo pojetí </a:t>
            </a:r>
          </a:p>
        </p:txBody>
      </p:sp>
      <p:sp>
        <p:nvSpPr>
          <p:cNvPr id="281602" name="Zástupný symbol pro obsah 2"/>
          <p:cNvSpPr>
            <a:spLocks noGrp="1"/>
          </p:cNvSpPr>
          <p:nvPr>
            <p:ph idx="4294967295"/>
          </p:nvPr>
        </p:nvSpPr>
        <p:spPr>
          <a:xfrm>
            <a:off x="2133601" y="2160589"/>
            <a:ext cx="6348413" cy="3881437"/>
          </a:xfrm>
          <a:prstGeom prst="rect">
            <a:avLst/>
          </a:prstGeom>
        </p:spPr>
        <p:txBody>
          <a:bodyPr/>
          <a:lstStyle/>
          <a:p>
            <a:r>
              <a:rPr lang="cs-CZ" b="1"/>
              <a:t>Třetí fází hodnocení</a:t>
            </a:r>
            <a:r>
              <a:rPr lang="cs-CZ"/>
              <a:t> je </a:t>
            </a:r>
            <a:r>
              <a:rPr lang="cs-CZ" b="1"/>
              <a:t>„přehodnocování situace“</a:t>
            </a:r>
            <a:r>
              <a:rPr lang="cs-CZ"/>
              <a:t>. Člověk reflektuje předchozí kroky. Je třeba vědět, co se v důsledku použité strategie změnilo a podle toho je třeba měnit strategie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9473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1" name="Picture 6" descr="str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2125" y="115888"/>
            <a:ext cx="22860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8213" y="1"/>
            <a:ext cx="7772400" cy="1470025"/>
          </a:xfrm>
        </p:spPr>
        <p:txBody>
          <a:bodyPr/>
          <a:lstStyle/>
          <a:p>
            <a:pPr algn="l"/>
            <a:r>
              <a:rPr lang="cs-CZ"/>
              <a:t>Stres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6050" y="1628776"/>
            <a:ext cx="6400800" cy="4392613"/>
          </a:xfrm>
        </p:spPr>
        <p:txBody>
          <a:bodyPr rtlCol="0"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cs-CZ" sz="2800" b="1" dirty="0"/>
              <a:t>„Stres je to, co za stres sami považujeme.“</a:t>
            </a:r>
          </a:p>
          <a:p>
            <a:pPr>
              <a:lnSpc>
                <a:spcPct val="80000"/>
              </a:lnSpc>
              <a:defRPr/>
            </a:pPr>
            <a:endParaRPr lang="cs-CZ" sz="2800" b="1" dirty="0"/>
          </a:p>
          <a:p>
            <a:pPr>
              <a:lnSpc>
                <a:spcPct val="80000"/>
              </a:lnSpc>
              <a:defRPr/>
            </a:pPr>
            <a:r>
              <a:rPr lang="cs-CZ" sz="2800" dirty="0"/>
              <a:t>Stres je nespecifická fyziologická reakce organismu na jakýkoliv nárok na organismus kladený. </a:t>
            </a:r>
            <a:r>
              <a:rPr lang="cs-CZ" sz="2400" dirty="0"/>
              <a:t>(H. </a:t>
            </a:r>
            <a:r>
              <a:rPr lang="cs-CZ" sz="2400" dirty="0" err="1"/>
              <a:t>Selye</a:t>
            </a:r>
            <a:r>
              <a:rPr lang="cs-CZ" sz="2400" dirty="0"/>
              <a:t>, 1974)</a:t>
            </a:r>
          </a:p>
          <a:p>
            <a:pPr>
              <a:lnSpc>
                <a:spcPct val="80000"/>
              </a:lnSpc>
              <a:defRPr/>
            </a:pPr>
            <a:endParaRPr lang="cs-CZ" sz="2400" dirty="0"/>
          </a:p>
          <a:p>
            <a:pPr>
              <a:lnSpc>
                <a:spcPct val="80000"/>
              </a:lnSpc>
              <a:defRPr/>
            </a:pPr>
            <a:r>
              <a:rPr lang="cs-CZ" sz="2800" dirty="0"/>
              <a:t>Stres je stav organismu, kdy jeho integrita je ohrožena a on musí zapojit všechny svoje schopnosti na svoji ochranu. </a:t>
            </a:r>
            <a:r>
              <a:rPr lang="cs-CZ" sz="2400" dirty="0"/>
              <a:t>(H. Cooper, M.H. </a:t>
            </a:r>
            <a:r>
              <a:rPr lang="cs-CZ" sz="2400" dirty="0" err="1"/>
              <a:t>Appley</a:t>
            </a:r>
            <a:r>
              <a:rPr lang="cs-CZ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161528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5" name="Nadpis 3"/>
          <p:cNvSpPr>
            <a:spLocks noGrp="1"/>
          </p:cNvSpPr>
          <p:nvPr>
            <p:ph type="ctrTitle"/>
          </p:nvPr>
        </p:nvSpPr>
        <p:spPr>
          <a:xfrm>
            <a:off x="2654301" y="2405064"/>
            <a:ext cx="5827713" cy="1646237"/>
          </a:xfrm>
        </p:spPr>
        <p:txBody>
          <a:bodyPr/>
          <a:lstStyle/>
          <a:p>
            <a:r>
              <a:rPr lang="cs-CZ"/>
              <a:t>Negativní jevy na pracovišti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654301" y="4051301"/>
            <a:ext cx="5827713" cy="1096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dirty="0"/>
              <a:t>PhDr. Lenka </a:t>
            </a:r>
            <a:r>
              <a:rPr lang="cs-CZ" dirty="0" err="1"/>
              <a:t>Emrová</a:t>
            </a:r>
            <a:endParaRPr lang="cs-CZ" dirty="0"/>
          </a:p>
          <a:p>
            <a:pPr>
              <a:defRPr/>
            </a:pPr>
            <a:r>
              <a:rPr lang="cs-CZ" dirty="0"/>
              <a:t>10. přednáška</a:t>
            </a:r>
          </a:p>
        </p:txBody>
      </p:sp>
    </p:spTree>
    <p:extLst>
      <p:ext uri="{BB962C8B-B14F-4D97-AF65-F5344CB8AC3E}">
        <p14:creationId xmlns:p14="http://schemas.microsoft.com/office/powerpoint/2010/main" val="41570306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49" name="Nadpis 3"/>
          <p:cNvSpPr>
            <a:spLocks noGrp="1"/>
          </p:cNvSpPr>
          <p:nvPr>
            <p:ph type="ctrTitle"/>
          </p:nvPr>
        </p:nvSpPr>
        <p:spPr>
          <a:xfrm>
            <a:off x="2424114" y="3408364"/>
            <a:ext cx="5826125" cy="1646237"/>
          </a:xfrm>
        </p:spPr>
        <p:txBody>
          <a:bodyPr/>
          <a:lstStyle/>
          <a:p>
            <a:r>
              <a:rPr lang="cs-CZ"/>
              <a:t>Syndrom vyhoření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919288" y="5232401"/>
            <a:ext cx="7116762" cy="86042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 lnSpcReduction="10000"/>
          </a:bodyPr>
          <a:lstStyle/>
          <a:p>
            <a:pPr>
              <a:defRPr/>
            </a:pPr>
            <a:r>
              <a:rPr lang="cs-CZ" dirty="0"/>
              <a:t>„</a:t>
            </a:r>
            <a:r>
              <a:rPr lang="cs-CZ" dirty="0">
                <a:solidFill>
                  <a:schemeClr val="bg1"/>
                </a:solidFill>
              </a:rPr>
              <a:t>Práce šlechtí“, aneb syndrom vyhoření a workoholismus jako metla lidstva</a:t>
            </a:r>
          </a:p>
        </p:txBody>
      </p:sp>
    </p:spTree>
    <p:extLst>
      <p:ext uri="{BB962C8B-B14F-4D97-AF65-F5344CB8AC3E}">
        <p14:creationId xmlns:p14="http://schemas.microsoft.com/office/powerpoint/2010/main" val="15490570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3" name="Nadpis 3"/>
          <p:cNvSpPr>
            <a:spLocks noGrp="1"/>
          </p:cNvSpPr>
          <p:nvPr>
            <p:ph type="title"/>
          </p:nvPr>
        </p:nvSpPr>
        <p:spPr>
          <a:xfrm>
            <a:off x="1744663" y="908051"/>
            <a:ext cx="7124700" cy="925513"/>
          </a:xfrm>
        </p:spPr>
        <p:txBody>
          <a:bodyPr/>
          <a:lstStyle/>
          <a:p>
            <a:r>
              <a:rPr lang="cs-CZ"/>
              <a:t>Syndrom vyhoření – burn-out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4294967295"/>
          </p:nvPr>
        </p:nvSpPr>
        <p:spPr>
          <a:xfrm>
            <a:off x="2133601" y="2160589"/>
            <a:ext cx="6348413" cy="3881437"/>
          </a:xfrm>
          <a:prstGeom prst="rect">
            <a:avLst/>
          </a:prstGeom>
        </p:spPr>
        <p:txBody>
          <a:bodyPr rtlCol="0">
            <a:normAutofit fontScale="70000" lnSpcReduction="20000"/>
          </a:bodyPr>
          <a:lstStyle/>
          <a:p>
            <a:pPr marL="0" indent="0">
              <a:buNone/>
              <a:defRPr/>
            </a:pPr>
            <a:endParaRPr lang="cs-CZ" sz="2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cs-CZ" sz="2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stav tělesného, citového (emocionálního) a duševního vyčerpání, způsobeného dlouhodobým pobýváním v situacích, které jsou emocionálně mimořádně náročné. Tato emocionální náročnost je nejčastěji způsobena spojením velkého očekávání s chronickými situačními stresy.“ </a:t>
            </a:r>
          </a:p>
          <a:p>
            <a:pPr marL="0" indent="0">
              <a:buNone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Syndrom vyhoření – BURN-OUT SYNDROM - popsal jako první v roce 1974 americký psychiatr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H. J. </a:t>
            </a:r>
            <a:r>
              <a:rPr lang="cs-CZ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Freudenberger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proces, který začíná nadměrným a dlouhodobým pracovním zatížením, které vede k pocitům napětí, podrážděnosti, až k úplnému psychickému vyčerpání. </a:t>
            </a:r>
          </a:p>
          <a:p>
            <a:pPr>
              <a:buFont typeface="Wingdings 3" charset="2"/>
              <a:buChar char="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7488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85698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03388" y="549275"/>
            <a:ext cx="8121650" cy="518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668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Příznaky psychické</a:t>
            </a:r>
          </a:p>
        </p:txBody>
      </p:sp>
      <p:sp>
        <p:nvSpPr>
          <p:cNvPr id="286722" name="Zástupný symbol pro obsah 2"/>
          <p:cNvSpPr>
            <a:spLocks noGrp="1"/>
          </p:cNvSpPr>
          <p:nvPr>
            <p:ph idx="4294967295"/>
          </p:nvPr>
        </p:nvSpPr>
        <p:spPr>
          <a:xfrm>
            <a:off x="2133601" y="2160589"/>
            <a:ext cx="6348413" cy="388143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cs-CZ" altLang="cs-CZ" b="1">
                <a:solidFill>
                  <a:schemeClr val="tx2"/>
                </a:solidFill>
                <a:latin typeface="Arial" charset="0"/>
              </a:rPr>
              <a:t>ztráta nadšení, schopnosti pracovního nasazení, </a:t>
            </a:r>
          </a:p>
          <a:p>
            <a:pPr algn="ctr"/>
            <a:r>
              <a:rPr lang="cs-CZ" altLang="cs-CZ" b="1">
                <a:solidFill>
                  <a:schemeClr val="tx2"/>
                </a:solidFill>
                <a:latin typeface="Arial" charset="0"/>
              </a:rPr>
              <a:t>zodpovědnosti;</a:t>
            </a:r>
          </a:p>
          <a:p>
            <a:pPr algn="ctr"/>
            <a:r>
              <a:rPr lang="cs-CZ" altLang="cs-CZ" b="1">
                <a:solidFill>
                  <a:schemeClr val="tx2"/>
                </a:solidFill>
                <a:latin typeface="Arial" charset="0"/>
              </a:rPr>
              <a:t>nechuť, lhostejnost k práci;</a:t>
            </a:r>
          </a:p>
          <a:p>
            <a:pPr algn="ctr"/>
            <a:r>
              <a:rPr lang="cs-CZ" altLang="cs-CZ" b="1">
                <a:solidFill>
                  <a:schemeClr val="tx2"/>
                </a:solidFill>
                <a:latin typeface="Arial" charset="0"/>
              </a:rPr>
              <a:t>negativní postoj k sobě, k práci, k instituci, ke společnosti, k životu;</a:t>
            </a:r>
          </a:p>
          <a:p>
            <a:pPr algn="ctr"/>
            <a:r>
              <a:rPr lang="cs-CZ" altLang="cs-CZ" b="1">
                <a:solidFill>
                  <a:schemeClr val="tx2"/>
                </a:solidFill>
                <a:latin typeface="Arial" charset="0"/>
              </a:rPr>
              <a:t>únik do fantazie;</a:t>
            </a:r>
          </a:p>
          <a:p>
            <a:pPr algn="ctr"/>
            <a:r>
              <a:rPr lang="cs-CZ" altLang="cs-CZ" b="1">
                <a:solidFill>
                  <a:schemeClr val="tx2"/>
                </a:solidFill>
                <a:latin typeface="Arial" charset="0"/>
              </a:rPr>
              <a:t>potíže se soustředěním, zapomínání;</a:t>
            </a:r>
          </a:p>
          <a:p>
            <a:pPr algn="ctr"/>
            <a:r>
              <a:rPr lang="cs-CZ" altLang="cs-CZ" b="1">
                <a:solidFill>
                  <a:schemeClr val="tx2"/>
                </a:solidFill>
                <a:latin typeface="Arial" charset="0"/>
              </a:rPr>
              <a:t>sklíčenost, pocity bezmoci, popudlivost, agresivita, nespokojenost;</a:t>
            </a:r>
          </a:p>
          <a:p>
            <a:pPr algn="ctr"/>
            <a:r>
              <a:rPr lang="cs-CZ" altLang="cs-CZ" b="1">
                <a:solidFill>
                  <a:schemeClr val="tx2"/>
                </a:solidFill>
                <a:latin typeface="Arial" charset="0"/>
              </a:rPr>
              <a:t>pocit nedostatku uznání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13207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Příznaky tělesné</a:t>
            </a:r>
          </a:p>
        </p:txBody>
      </p:sp>
      <p:sp>
        <p:nvSpPr>
          <p:cNvPr id="287746" name="Zástupný symbol pro obsah 2"/>
          <p:cNvSpPr>
            <a:spLocks noGrp="1"/>
          </p:cNvSpPr>
          <p:nvPr>
            <p:ph idx="4294967295"/>
          </p:nvPr>
        </p:nvSpPr>
        <p:spPr>
          <a:xfrm>
            <a:off x="2133601" y="2160589"/>
            <a:ext cx="6348413" cy="388143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cs-CZ" altLang="cs-CZ" b="1">
                <a:solidFill>
                  <a:schemeClr val="tx2"/>
                </a:solidFill>
                <a:latin typeface="Arial" charset="0"/>
              </a:rPr>
              <a:t>poruchy spánku, chuti k jídlu, náchylnost k nemocím, </a:t>
            </a:r>
          </a:p>
          <a:p>
            <a:pPr algn="ctr"/>
            <a:r>
              <a:rPr lang="cs-CZ" altLang="cs-CZ" b="1">
                <a:solidFill>
                  <a:schemeClr val="tx2"/>
                </a:solidFill>
                <a:latin typeface="Arial" charset="0"/>
              </a:rPr>
              <a:t>potíže v oblasti srdeční činnosti, </a:t>
            </a:r>
          </a:p>
          <a:p>
            <a:pPr algn="ctr"/>
            <a:r>
              <a:rPr lang="cs-CZ" altLang="cs-CZ" b="1">
                <a:solidFill>
                  <a:schemeClr val="tx2"/>
                </a:solidFill>
                <a:latin typeface="Arial" charset="0"/>
              </a:rPr>
              <a:t>dýchání nebo zažívání;</a:t>
            </a:r>
          </a:p>
          <a:p>
            <a:pPr algn="ctr"/>
            <a:r>
              <a:rPr lang="cs-CZ" altLang="cs-CZ" b="1">
                <a:solidFill>
                  <a:schemeClr val="tx2"/>
                </a:solidFill>
                <a:latin typeface="Arial" charset="0"/>
              </a:rPr>
              <a:t>rychlá unavitelnost, vyčerpanost</a:t>
            </a:r>
          </a:p>
          <a:p>
            <a:pPr algn="ctr"/>
            <a:r>
              <a:rPr lang="cs-CZ" altLang="cs-CZ" b="1">
                <a:solidFill>
                  <a:schemeClr val="tx2"/>
                </a:solidFill>
                <a:latin typeface="Arial" charset="0"/>
              </a:rPr>
              <a:t>svalové napětí, vysoký krevní tlak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1219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6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Příznaky vztahové</a:t>
            </a:r>
          </a:p>
        </p:txBody>
      </p:sp>
      <p:sp>
        <p:nvSpPr>
          <p:cNvPr id="288770" name="Zástupný symbol pro obsah 2"/>
          <p:cNvSpPr>
            <a:spLocks noGrp="1"/>
          </p:cNvSpPr>
          <p:nvPr>
            <p:ph idx="4294967295"/>
          </p:nvPr>
        </p:nvSpPr>
        <p:spPr>
          <a:xfrm>
            <a:off x="2133601" y="2160589"/>
            <a:ext cx="6348413" cy="388143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cs-CZ" altLang="cs-CZ" b="1">
                <a:solidFill>
                  <a:schemeClr val="tx2"/>
                </a:solidFill>
                <a:latin typeface="Arial" charset="0"/>
              </a:rPr>
              <a:t>ubývá angažovanosti, snahy pomáhat problémovým klientům;</a:t>
            </a:r>
          </a:p>
          <a:p>
            <a:pPr algn="ctr"/>
            <a:r>
              <a:rPr lang="cs-CZ" altLang="cs-CZ" b="1">
                <a:solidFill>
                  <a:schemeClr val="tx2"/>
                </a:solidFill>
                <a:latin typeface="Arial" charset="0"/>
              </a:rPr>
              <a:t>omezení kontaktů s klienty na nejmenší možnou mez;</a:t>
            </a:r>
          </a:p>
          <a:p>
            <a:pPr algn="ctr"/>
            <a:r>
              <a:rPr lang="cs-CZ" altLang="cs-CZ" b="1">
                <a:solidFill>
                  <a:schemeClr val="tx2"/>
                </a:solidFill>
                <a:latin typeface="Arial" charset="0"/>
              </a:rPr>
              <a:t>cynický nebo lhostejný přístup ke klientům</a:t>
            </a:r>
          </a:p>
          <a:p>
            <a:pPr algn="ctr"/>
            <a:r>
              <a:rPr lang="cs-CZ" altLang="cs-CZ" b="1">
                <a:solidFill>
                  <a:schemeClr val="tx2"/>
                </a:solidFill>
                <a:latin typeface="Arial" charset="0"/>
              </a:rPr>
              <a:t>omezení kontaktů s kolegy</a:t>
            </a:r>
          </a:p>
          <a:p>
            <a:pPr algn="ctr"/>
            <a:r>
              <a:rPr lang="cs-CZ" altLang="cs-CZ" b="1">
                <a:solidFill>
                  <a:schemeClr val="tx2"/>
                </a:solidFill>
                <a:latin typeface="Arial" charset="0"/>
              </a:rPr>
              <a:t>přibývání konfliktů v oblasti soukromí;</a:t>
            </a:r>
          </a:p>
          <a:p>
            <a:pPr algn="ctr"/>
            <a:r>
              <a:rPr lang="cs-CZ" altLang="cs-CZ" b="1">
                <a:solidFill>
                  <a:schemeClr val="tx2"/>
                </a:solidFill>
                <a:latin typeface="Arial" charset="0"/>
              </a:rPr>
              <a:t>nedostatečná příprava k výkonu práce, dlouhodobě nízká výkonnost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92194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3" name="Nadpis 3"/>
          <p:cNvSpPr>
            <a:spLocks noGrp="1"/>
          </p:cNvSpPr>
          <p:nvPr>
            <p:ph type="ctrTitle"/>
          </p:nvPr>
        </p:nvSpPr>
        <p:spPr>
          <a:xfrm>
            <a:off x="2654301" y="2405064"/>
            <a:ext cx="5827713" cy="1646237"/>
          </a:xfrm>
        </p:spPr>
        <p:txBody>
          <a:bodyPr/>
          <a:lstStyle/>
          <a:p>
            <a:r>
              <a:rPr lang="cs-CZ"/>
              <a:t>Mobbing a bossing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654301" y="4051301"/>
            <a:ext cx="5827713" cy="1096963"/>
          </a:xfrm>
        </p:spPr>
        <p:txBody>
          <a:bodyPr rtlCol="0">
            <a:normAutofit/>
          </a:bodyPr>
          <a:lstStyle/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51993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7" name="Nadpis 1"/>
          <p:cNvSpPr>
            <a:spLocks noGrp="1"/>
          </p:cNvSpPr>
          <p:nvPr>
            <p:ph type="title"/>
          </p:nvPr>
        </p:nvSpPr>
        <p:spPr>
          <a:xfrm>
            <a:off x="2133601" y="609600"/>
            <a:ext cx="6348413" cy="1320800"/>
          </a:xfrm>
        </p:spPr>
        <p:txBody>
          <a:bodyPr/>
          <a:lstStyle/>
          <a:p>
            <a:r>
              <a:rPr lang="cs-CZ"/>
              <a:t>Negativní chování - příčiny </a:t>
            </a:r>
          </a:p>
        </p:txBody>
      </p:sp>
      <p:sp>
        <p:nvSpPr>
          <p:cNvPr id="290818" name="Zástupný symbol pro text 5"/>
          <p:cNvSpPr>
            <a:spLocks noGrp="1"/>
          </p:cNvSpPr>
          <p:nvPr>
            <p:ph type="body" idx="1"/>
          </p:nvPr>
        </p:nvSpPr>
        <p:spPr>
          <a:xfrm>
            <a:off x="2133601" y="2160588"/>
            <a:ext cx="3090863" cy="576262"/>
          </a:xfrm>
        </p:spPr>
        <p:txBody>
          <a:bodyPr/>
          <a:lstStyle/>
          <a:p>
            <a:r>
              <a:rPr lang="cs-CZ"/>
              <a:t>Situační faktory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4294967295"/>
          </p:nvPr>
        </p:nvSpPr>
        <p:spPr>
          <a:xfrm>
            <a:off x="2133601" y="2736851"/>
            <a:ext cx="3090863" cy="3305175"/>
          </a:xfrm>
          <a:prstGeom prst="rect">
            <a:avLst/>
          </a:prstGeom>
        </p:spPr>
        <p:txBody>
          <a:bodyPr rtlCol="0"/>
          <a:lstStyle/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Vliv prostředí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Vliv prototypu role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Přenesená odpovědnost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Deindividuace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0820" name="Zástupný symbol pro text 7"/>
          <p:cNvSpPr>
            <a:spLocks noGrp="1"/>
          </p:cNvSpPr>
          <p:nvPr>
            <p:ph type="body" sz="quarter" idx="3"/>
          </p:nvPr>
        </p:nvSpPr>
        <p:spPr>
          <a:xfrm>
            <a:off x="5391151" y="2160588"/>
            <a:ext cx="3090863" cy="576262"/>
          </a:xfrm>
        </p:spPr>
        <p:txBody>
          <a:bodyPr/>
          <a:lstStyle/>
          <a:p>
            <a:r>
              <a:rPr lang="cs-CZ"/>
              <a:t>Osobnostní faktory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294967295"/>
          </p:nvPr>
        </p:nvSpPr>
        <p:spPr>
          <a:xfrm>
            <a:off x="5391151" y="2736851"/>
            <a:ext cx="3090863" cy="3305175"/>
          </a:xfrm>
          <a:prstGeom prst="rect">
            <a:avLst/>
          </a:prstGeom>
        </p:spPr>
        <p:txBody>
          <a:bodyPr rtlCol="0"/>
          <a:lstStyle/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Psychopatie 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Nízká frustrační tolerance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Zvýšená tolerance k násilí</a:t>
            </a:r>
          </a:p>
          <a:p>
            <a:pPr marL="0" indent="0">
              <a:buNone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4650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5981700" cy="1143000"/>
          </a:xfrm>
        </p:spPr>
        <p:txBody>
          <a:bodyPr/>
          <a:lstStyle/>
          <a:p>
            <a:r>
              <a:rPr lang="cs-CZ" altLang="cs-CZ" sz="3200" b="1"/>
              <a:t>DEFINICE MOBBINGU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631950" y="3213100"/>
            <a:ext cx="8229600" cy="2819400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cs-CZ" altLang="cs-CZ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Obecná charakteristika:</a:t>
            </a: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lnSpc>
                <a:spcPct val="90000"/>
              </a:lnSpc>
              <a:buFont typeface="Wingdings 3" charset="2"/>
              <a:buChar char=""/>
              <a:defRPr/>
            </a:pPr>
            <a:r>
              <a:rPr lang="cs-CZ" alt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Mobbing</a:t>
            </a: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je řada negativních komunikativních jednání, kterých se pravidelně dopouští jednotlivec nebo několik osob vůči určitému člověku po určitou dobu (nejméně půl roku alespoň 1x týdně).</a:t>
            </a:r>
          </a:p>
          <a:p>
            <a:pPr>
              <a:lnSpc>
                <a:spcPct val="80000"/>
              </a:lnSpc>
              <a:buFont typeface="Wingdings 3" charset="2"/>
              <a:buChar char=""/>
              <a:defRPr/>
            </a:pP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Útok vede jeden nebo více silných jedinců proti slabšímu, tyto nepřátelské útoky se systematicky opakují.</a:t>
            </a:r>
          </a:p>
          <a:p>
            <a:pPr>
              <a:lnSpc>
                <a:spcPct val="90000"/>
              </a:lnSpc>
              <a:buFont typeface="Wingdings 3" charset="2"/>
              <a:buChar char=""/>
              <a:defRPr/>
            </a:pPr>
            <a:endParaRPr lang="cs-CZ" alt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 3" charset="2"/>
              <a:buChar char=""/>
              <a:defRPr/>
            </a:pPr>
            <a:endParaRPr lang="cs-CZ" altLang="cs-CZ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90000"/>
              </a:lnSpc>
              <a:buFont typeface="Wingdings 3" charset="2"/>
              <a:buChar char=""/>
              <a:defRPr/>
            </a:pPr>
            <a:endParaRPr lang="cs-CZ" altLang="cs-CZ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1843" name="Text Box 4"/>
          <p:cNvSpPr txBox="1">
            <a:spLocks noChangeArrowheads="1"/>
          </p:cNvSpPr>
          <p:nvPr/>
        </p:nvSpPr>
        <p:spPr bwMode="auto">
          <a:xfrm>
            <a:off x="2135188" y="1743075"/>
            <a:ext cx="6697662" cy="895350"/>
          </a:xfrm>
          <a:prstGeom prst="rect">
            <a:avLst/>
          </a:prstGeom>
          <a:solidFill>
            <a:srgbClr val="C0C0C0">
              <a:alpha val="50195"/>
            </a:srgbClr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n"/>
            </a:pPr>
            <a:r>
              <a:rPr lang="cs-CZ" altLang="cs-CZ">
                <a:latin typeface="Trebuchet MS" pitchFamily="34" charset="0"/>
              </a:rPr>
              <a:t> Mobbing je odvozen od angl. slova </a:t>
            </a:r>
            <a:r>
              <a:rPr lang="cs-CZ" altLang="cs-CZ" b="1" i="1">
                <a:latin typeface="Trebuchet MS" pitchFamily="34" charset="0"/>
              </a:rPr>
              <a:t>to mob</a:t>
            </a:r>
            <a:r>
              <a:rPr lang="cs-CZ" altLang="cs-CZ">
                <a:latin typeface="Trebuchet MS" pitchFamily="34" charset="0"/>
              </a:rPr>
              <a:t> - utlačovat, urážet, útočit, napadat, vrhat se na někoho, srocovat se.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n"/>
            </a:pPr>
            <a:r>
              <a:rPr lang="cs-CZ" altLang="cs-CZ">
                <a:latin typeface="Trebuchet MS" pitchFamily="34" charset="0"/>
              </a:rPr>
              <a:t> V anglosaské oblasti „bullying“, „employee abuse“.</a:t>
            </a:r>
          </a:p>
        </p:txBody>
      </p:sp>
    </p:spTree>
    <p:extLst>
      <p:ext uri="{BB962C8B-B14F-4D97-AF65-F5344CB8AC3E}">
        <p14:creationId xmlns:p14="http://schemas.microsoft.com/office/powerpoint/2010/main" val="2814516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Text Box 2"/>
          <p:cNvSpPr txBox="1">
            <a:spLocks noChangeArrowheads="1"/>
          </p:cNvSpPr>
          <p:nvPr/>
        </p:nvSpPr>
        <p:spPr bwMode="auto">
          <a:xfrm>
            <a:off x="1611314" y="136526"/>
            <a:ext cx="90566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u="sng"/>
              <a:t>Stres</a:t>
            </a:r>
            <a:r>
              <a:rPr lang="cs-CZ" sz="2400"/>
              <a:t>:  je soubor reakcí organismu na vnitřní nebo vnější podněty, narušující normální chod funkcí organismu. </a:t>
            </a:r>
          </a:p>
        </p:txBody>
      </p:sp>
      <p:sp>
        <p:nvSpPr>
          <p:cNvPr id="246786" name="Oval 3"/>
          <p:cNvSpPr>
            <a:spLocks noChangeArrowheads="1"/>
          </p:cNvSpPr>
          <p:nvPr/>
        </p:nvSpPr>
        <p:spPr bwMode="auto">
          <a:xfrm>
            <a:off x="4079876" y="2708275"/>
            <a:ext cx="3527425" cy="1727200"/>
          </a:xfrm>
          <a:prstGeom prst="ellipse">
            <a:avLst/>
          </a:prstGeom>
          <a:gradFill rotWithShape="1">
            <a:gsLst>
              <a:gs pos="0">
                <a:srgbClr val="EADCF5"/>
              </a:gs>
              <a:gs pos="50000">
                <a:srgbClr val="D3B5E9"/>
              </a:gs>
              <a:gs pos="100000">
                <a:srgbClr val="EADCF5"/>
              </a:gs>
            </a:gsLst>
            <a:lin ang="5400000" scaled="1"/>
          </a:gradFill>
          <a:ln w="9525">
            <a:solidFill>
              <a:srgbClr val="F7D7D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2400" b="1" u="sng">
                <a:latin typeface="Trebuchet MS" pitchFamily="34" charset="0"/>
              </a:rPr>
              <a:t>Stres</a:t>
            </a:r>
          </a:p>
        </p:txBody>
      </p:sp>
      <p:sp>
        <p:nvSpPr>
          <p:cNvPr id="246787" name="Oval 4"/>
          <p:cNvSpPr>
            <a:spLocks noChangeArrowheads="1"/>
          </p:cNvSpPr>
          <p:nvPr/>
        </p:nvSpPr>
        <p:spPr bwMode="auto">
          <a:xfrm>
            <a:off x="2135188" y="4076701"/>
            <a:ext cx="2087562" cy="1223963"/>
          </a:xfrm>
          <a:prstGeom prst="ellipse">
            <a:avLst/>
          </a:prstGeom>
          <a:gradFill rotWithShape="1">
            <a:gsLst>
              <a:gs pos="0">
                <a:srgbClr val="EADCF5"/>
              </a:gs>
              <a:gs pos="50000">
                <a:srgbClr val="D3B5E9"/>
              </a:gs>
              <a:gs pos="100000">
                <a:srgbClr val="EADCF5"/>
              </a:gs>
            </a:gsLst>
            <a:lin ang="5400000" scaled="1"/>
          </a:gradFill>
          <a:ln w="9525">
            <a:solidFill>
              <a:srgbClr val="F7D7D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b="1">
                <a:latin typeface="Trebuchet MS" pitchFamily="34" charset="0"/>
              </a:rPr>
              <a:t>distres</a:t>
            </a:r>
            <a:r>
              <a:rPr lang="cs-CZ">
                <a:latin typeface="Trebuchet MS" pitchFamily="34" charset="0"/>
              </a:rPr>
              <a:t> </a:t>
            </a:r>
          </a:p>
        </p:txBody>
      </p:sp>
      <p:sp>
        <p:nvSpPr>
          <p:cNvPr id="246788" name="Oval 5"/>
          <p:cNvSpPr>
            <a:spLocks noChangeArrowheads="1"/>
          </p:cNvSpPr>
          <p:nvPr/>
        </p:nvSpPr>
        <p:spPr bwMode="auto">
          <a:xfrm>
            <a:off x="7608888" y="3933826"/>
            <a:ext cx="2087562" cy="1223963"/>
          </a:xfrm>
          <a:prstGeom prst="ellipse">
            <a:avLst/>
          </a:prstGeom>
          <a:gradFill rotWithShape="1">
            <a:gsLst>
              <a:gs pos="0">
                <a:srgbClr val="EADCF5"/>
              </a:gs>
              <a:gs pos="50000">
                <a:srgbClr val="D3B5E9"/>
              </a:gs>
              <a:gs pos="100000">
                <a:srgbClr val="EADCF5"/>
              </a:gs>
            </a:gsLst>
            <a:lin ang="5400000" scaled="1"/>
          </a:gradFill>
          <a:ln w="9525">
            <a:solidFill>
              <a:srgbClr val="F7D7D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b="1">
                <a:latin typeface="Trebuchet MS" pitchFamily="34" charset="0"/>
              </a:rPr>
              <a:t>eustres</a:t>
            </a:r>
            <a:r>
              <a:rPr lang="cs-CZ">
                <a:latin typeface="Trebuchet MS" pitchFamily="34" charset="0"/>
              </a:rPr>
              <a:t> </a:t>
            </a:r>
          </a:p>
        </p:txBody>
      </p:sp>
      <p:sp>
        <p:nvSpPr>
          <p:cNvPr id="246789" name="Line 6"/>
          <p:cNvSpPr>
            <a:spLocks noChangeShapeType="1"/>
          </p:cNvSpPr>
          <p:nvPr/>
        </p:nvSpPr>
        <p:spPr bwMode="auto">
          <a:xfrm flipH="1">
            <a:off x="3287714" y="3573463"/>
            <a:ext cx="7207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790" name="Line 7"/>
          <p:cNvSpPr>
            <a:spLocks noChangeShapeType="1"/>
          </p:cNvSpPr>
          <p:nvPr/>
        </p:nvSpPr>
        <p:spPr bwMode="auto">
          <a:xfrm>
            <a:off x="7751764" y="3500439"/>
            <a:ext cx="64928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791" name="Text Box 8"/>
          <p:cNvSpPr txBox="1">
            <a:spLocks noChangeArrowheads="1"/>
          </p:cNvSpPr>
          <p:nvPr/>
        </p:nvSpPr>
        <p:spPr bwMode="auto">
          <a:xfrm>
            <a:off x="1774825" y="5373689"/>
            <a:ext cx="38163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Jedná se o špatnou, zlou či dlouhodobou zátěž, která je spojena s negativně laděnými a prožívanými emočními procesy (zklamání…)</a:t>
            </a:r>
          </a:p>
        </p:txBody>
      </p:sp>
      <p:sp>
        <p:nvSpPr>
          <p:cNvPr id="246792" name="Text Box 9"/>
          <p:cNvSpPr txBox="1">
            <a:spLocks noChangeArrowheads="1"/>
          </p:cNvSpPr>
          <p:nvPr/>
        </p:nvSpPr>
        <p:spPr bwMode="auto">
          <a:xfrm>
            <a:off x="6851650" y="5589589"/>
            <a:ext cx="3816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Jedná se o zátěž příjemnou  radostnou a aktivizující (radostné vzrušení…) </a:t>
            </a:r>
          </a:p>
        </p:txBody>
      </p:sp>
      <p:sp>
        <p:nvSpPr>
          <p:cNvPr id="246793" name="Text Box 10"/>
          <p:cNvSpPr txBox="1">
            <a:spLocks noChangeArrowheads="1"/>
          </p:cNvSpPr>
          <p:nvPr/>
        </p:nvSpPr>
        <p:spPr bwMode="auto">
          <a:xfrm>
            <a:off x="1631950" y="1052514"/>
            <a:ext cx="4434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 u="sng"/>
              <a:t>Stresor</a:t>
            </a:r>
            <a:r>
              <a:rPr lang="cs-CZ" sz="2400"/>
              <a:t> = podnět vyvolávající stres</a:t>
            </a:r>
          </a:p>
        </p:txBody>
      </p:sp>
      <p:sp>
        <p:nvSpPr>
          <p:cNvPr id="246794" name="AutoShape 14"/>
          <p:cNvSpPr>
            <a:spLocks noChangeArrowheads="1"/>
          </p:cNvSpPr>
          <p:nvPr/>
        </p:nvSpPr>
        <p:spPr bwMode="auto">
          <a:xfrm rot="10800000">
            <a:off x="4800600" y="1844675"/>
            <a:ext cx="2089150" cy="863600"/>
          </a:xfrm>
          <a:prstGeom prst="triangle">
            <a:avLst>
              <a:gd name="adj" fmla="val 50000"/>
            </a:avLst>
          </a:prstGeom>
          <a:solidFill>
            <a:srgbClr val="E6F107"/>
          </a:solidFill>
          <a:ln w="9525">
            <a:solidFill>
              <a:srgbClr val="EBF34B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cs-CZ">
              <a:latin typeface="Trebuchet MS" pitchFamily="34" charset="0"/>
            </a:endParaRPr>
          </a:p>
        </p:txBody>
      </p:sp>
      <p:sp>
        <p:nvSpPr>
          <p:cNvPr id="246795" name="Text Box 15"/>
          <p:cNvSpPr txBox="1">
            <a:spLocks noChangeArrowheads="1"/>
          </p:cNvSpPr>
          <p:nvPr/>
        </p:nvSpPr>
        <p:spPr bwMode="auto">
          <a:xfrm>
            <a:off x="5159376" y="1916113"/>
            <a:ext cx="10679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/>
              <a:t>STRESOR</a:t>
            </a:r>
          </a:p>
        </p:txBody>
      </p:sp>
    </p:spTree>
    <p:extLst>
      <p:ext uri="{BB962C8B-B14F-4D97-AF65-F5344CB8AC3E}">
        <p14:creationId xmlns:p14="http://schemas.microsoft.com/office/powerpoint/2010/main" val="32313333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19288" y="765176"/>
            <a:ext cx="8280400" cy="561657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lnSpc>
                <a:spcPct val="90000"/>
              </a:lnSpc>
              <a:buFont typeface="Wingdings 3" charset="2"/>
              <a:buChar char=""/>
              <a:defRPr/>
            </a:pPr>
            <a:r>
              <a:rPr lang="en-AU" alt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Mobbing </a:t>
            </a:r>
            <a:r>
              <a:rPr lang="cs-CZ" alt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systematické zákulisní intrikování, omezování, teror řízený kolegy na pracovišti nebo přímo nadřízeným. </a:t>
            </a:r>
          </a:p>
          <a:p>
            <a:pPr>
              <a:lnSpc>
                <a:spcPct val="90000"/>
              </a:lnSpc>
              <a:buFont typeface="Wingdings 3" charset="2"/>
              <a:buChar char=""/>
              <a:defRPr/>
            </a:pPr>
            <a:endParaRPr lang="cs-CZ" altLang="cs-CZ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 3" charset="2"/>
              <a:buChar char=""/>
              <a:defRPr/>
            </a:pPr>
            <a:r>
              <a:rPr lang="en-AU" alt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Mobbing</a:t>
            </a:r>
            <a:r>
              <a:rPr lang="cs-CZ" alt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ze strany kolegů</a:t>
            </a:r>
          </a:p>
          <a:p>
            <a:pPr>
              <a:lnSpc>
                <a:spcPct val="90000"/>
              </a:lnSpc>
              <a:buFont typeface="Wingdings 3" charset="2"/>
              <a:buChar char=""/>
              <a:defRPr/>
            </a:pPr>
            <a:r>
              <a:rPr lang="en-AU" alt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Mobbing</a:t>
            </a:r>
            <a:r>
              <a:rPr lang="cs-CZ" alt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ze strany nadřízeného (</a:t>
            </a:r>
            <a:r>
              <a:rPr lang="en-AU" alt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bossing</a:t>
            </a:r>
            <a:r>
              <a:rPr lang="cs-CZ" alt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</a:p>
          <a:p>
            <a:pPr>
              <a:lnSpc>
                <a:spcPct val="90000"/>
              </a:lnSpc>
              <a:buFont typeface="Wingdings 3" charset="2"/>
              <a:buChar char=""/>
              <a:defRPr/>
            </a:pPr>
            <a:r>
              <a:rPr lang="en-AU" alt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Mobbing</a:t>
            </a:r>
            <a:r>
              <a:rPr lang="cs-CZ" alt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ze strany podřízených </a:t>
            </a: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cs-CZ" alt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staffing</a:t>
            </a: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méně typický)</a:t>
            </a:r>
          </a:p>
          <a:p>
            <a:pPr>
              <a:lnSpc>
                <a:spcPct val="90000"/>
              </a:lnSpc>
              <a:buFont typeface="Wingdings 3" charset="2"/>
              <a:buChar char=""/>
              <a:defRPr/>
            </a:pPr>
            <a:endParaRPr lang="cs-CZ" altLang="cs-CZ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cs-CZ" altLang="cs-CZ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Cíl: donutit dotyčného, aby opustil pracoviště z vlastní vůle. </a:t>
            </a:r>
          </a:p>
        </p:txBody>
      </p:sp>
    </p:spTree>
    <p:extLst>
      <p:ext uri="{BB962C8B-B14F-4D97-AF65-F5344CB8AC3E}">
        <p14:creationId xmlns:p14="http://schemas.microsoft.com/office/powerpoint/2010/main" val="37732538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8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362200" y="1143000"/>
            <a:ext cx="7467600" cy="54864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b="1"/>
              <a:t>Ze strany kolegy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Šíření pomluv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Izolování kolegy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Sabotování práce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Znevažování výkonů a schopností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Poškození soukromí a osobnosti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Poškození zdraví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Ničivé války bez naděje na usmíření</a:t>
            </a:r>
          </a:p>
          <a:p>
            <a:pPr>
              <a:lnSpc>
                <a:spcPct val="90000"/>
              </a:lnSpc>
            </a:pPr>
            <a:endParaRPr lang="cs-CZ" altLang="cs-CZ" b="1"/>
          </a:p>
          <a:p>
            <a:pPr lvl="1">
              <a:lnSpc>
                <a:spcPct val="90000"/>
              </a:lnSpc>
            </a:pPr>
            <a:endParaRPr lang="cs-CZ" altLang="cs-CZ"/>
          </a:p>
          <a:p>
            <a:pPr>
              <a:lnSpc>
                <a:spcPct val="90000"/>
              </a:lnSpc>
            </a:pPr>
            <a:endParaRPr lang="cs-CZ" altLang="cs-CZ" sz="2800"/>
          </a:p>
        </p:txBody>
      </p:sp>
    </p:spTree>
    <p:extLst>
      <p:ext uri="{BB962C8B-B14F-4D97-AF65-F5344CB8AC3E}">
        <p14:creationId xmlns:p14="http://schemas.microsoft.com/office/powerpoint/2010/main" val="18615330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3" name="Zástupný symbol pro obsah 2"/>
          <p:cNvSpPr>
            <a:spLocks noGrp="1"/>
          </p:cNvSpPr>
          <p:nvPr>
            <p:ph idx="4294967295"/>
          </p:nvPr>
        </p:nvSpPr>
        <p:spPr>
          <a:xfrm>
            <a:off x="2533650" y="1196975"/>
            <a:ext cx="7450138" cy="5111750"/>
          </a:xfrm>
          <a:prstGeom prst="rect">
            <a:avLst/>
          </a:prstGeom>
        </p:spPr>
        <p:txBody>
          <a:bodyPr/>
          <a:lstStyle/>
          <a:p>
            <a:r>
              <a:rPr lang="cs-CZ" b="1"/>
              <a:t>Ze strany nadřízeného</a:t>
            </a:r>
          </a:p>
          <a:p>
            <a:pPr lvl="1"/>
            <a:r>
              <a:rPr lang="cs-CZ"/>
              <a:t>Dávání pocitu nadřazenosti (urážky a ponižování)</a:t>
            </a:r>
          </a:p>
          <a:p>
            <a:pPr lvl="1"/>
            <a:r>
              <a:rPr lang="cs-CZ"/>
              <a:t>Naprostá ignorace</a:t>
            </a:r>
          </a:p>
          <a:p>
            <a:pPr lvl="1"/>
            <a:r>
              <a:rPr lang="cs-CZ"/>
              <a:t>Úkoly nesplnitelné v čase</a:t>
            </a:r>
          </a:p>
          <a:p>
            <a:pPr lvl="1"/>
            <a:r>
              <a:rPr lang="cs-CZ"/>
              <a:t>Nedostatek informací</a:t>
            </a:r>
          </a:p>
          <a:p>
            <a:pPr lvl="1"/>
            <a:r>
              <a:rPr lang="cs-CZ"/>
              <a:t>Úkoly pod úroveň</a:t>
            </a:r>
          </a:p>
          <a:p>
            <a:pPr lvl="1"/>
            <a:r>
              <a:rPr lang="cs-CZ"/>
              <a:t>Úkoly ohrožující psychické a fyzické zdraví </a:t>
            </a:r>
          </a:p>
          <a:p>
            <a:pPr lvl="1"/>
            <a:r>
              <a:rPr lang="cs-CZ"/>
              <a:t>Kontrola malá, až vůbec žádná</a:t>
            </a:r>
          </a:p>
          <a:p>
            <a:pPr lvl="1"/>
            <a:r>
              <a:rPr lang="cs-CZ"/>
              <a:t>Kontrola velká</a:t>
            </a:r>
          </a:p>
          <a:p>
            <a:pPr lvl="1"/>
            <a:r>
              <a:rPr lang="cs-CZ"/>
              <a:t>Důležité úkoly se dějí za jejich zády</a:t>
            </a:r>
          </a:p>
          <a:p>
            <a:pPr lvl="1"/>
            <a:r>
              <a:rPr lang="cs-CZ"/>
              <a:t>Okleštěné kompetence</a:t>
            </a:r>
          </a:p>
          <a:p>
            <a:pPr lvl="1"/>
            <a:r>
              <a:rPr lang="cs-CZ"/>
              <a:t>Záměrné poškozování práce</a:t>
            </a:r>
          </a:p>
          <a:p>
            <a:pPr lvl="1"/>
            <a:r>
              <a:rPr lang="cs-CZ"/>
              <a:t>Úmyslné vyhledávání nedostatků</a:t>
            </a:r>
          </a:p>
        </p:txBody>
      </p:sp>
    </p:spTree>
    <p:extLst>
      <p:ext uri="{BB962C8B-B14F-4D97-AF65-F5344CB8AC3E}">
        <p14:creationId xmlns:p14="http://schemas.microsoft.com/office/powerpoint/2010/main" val="38371305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4" y="457200"/>
            <a:ext cx="8351837" cy="762000"/>
          </a:xfrm>
        </p:spPr>
        <p:txBody>
          <a:bodyPr/>
          <a:lstStyle/>
          <a:p>
            <a:r>
              <a:rPr lang="cs-CZ" altLang="cs-CZ" sz="4000"/>
              <a:t>Profil oběti mobbingu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057400" y="1676400"/>
            <a:ext cx="8305800" cy="4724400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 3" charset="2"/>
              <a:buChar char=""/>
              <a:defRPr/>
            </a:pPr>
            <a:r>
              <a:rPr lang="cs-CZ" altLang="cs-CZ" sz="2400">
                <a:solidFill>
                  <a:schemeClr val="tx1">
                    <a:lumMod val="75000"/>
                    <a:lumOff val="25000"/>
                  </a:schemeClr>
                </a:solidFill>
              </a:rPr>
              <a:t>Obětí mobbingu se často stávají lidé, kteří jsou něčím výjimeční: </a:t>
            </a:r>
          </a:p>
          <a:p>
            <a:pPr lvl="1">
              <a:lnSpc>
                <a:spcPct val="90000"/>
              </a:lnSpc>
              <a:buFont typeface="Wingdings 3" charset="2"/>
              <a:buChar char=""/>
              <a:defRPr/>
            </a:pPr>
            <a:r>
              <a:rPr lang="cs-CZ" altLang="cs-CZ" sz="2000">
                <a:solidFill>
                  <a:schemeClr val="tx1">
                    <a:lumMod val="75000"/>
                    <a:lumOff val="25000"/>
                  </a:schemeClr>
                </a:solidFill>
              </a:rPr>
              <a:t>odlišnost rasová, náboženská, politická, genderová  (žena v mužském kolektivu či naopak)</a:t>
            </a:r>
          </a:p>
          <a:p>
            <a:pPr lvl="1">
              <a:lnSpc>
                <a:spcPct val="90000"/>
              </a:lnSpc>
              <a:buFont typeface="Wingdings 3" charset="2"/>
              <a:buChar char=""/>
              <a:defRPr/>
            </a:pPr>
            <a:r>
              <a:rPr lang="cs-CZ" altLang="cs-CZ" sz="2000">
                <a:solidFill>
                  <a:schemeClr val="tx1">
                    <a:lumMod val="75000"/>
                    <a:lumOff val="25000"/>
                  </a:schemeClr>
                </a:solidFill>
              </a:rPr>
              <a:t>silní introverti, lidé s vadou řeči </a:t>
            </a:r>
          </a:p>
          <a:p>
            <a:pPr lvl="1">
              <a:lnSpc>
                <a:spcPct val="90000"/>
              </a:lnSpc>
              <a:buFont typeface="Wingdings 3" charset="2"/>
              <a:buChar char=""/>
              <a:defRPr/>
            </a:pPr>
            <a:r>
              <a:rPr lang="cs-CZ" altLang="cs-CZ" sz="2000">
                <a:solidFill>
                  <a:schemeClr val="tx1">
                    <a:lumMod val="75000"/>
                    <a:lumOff val="25000"/>
                  </a:schemeClr>
                </a:solidFill>
              </a:rPr>
              <a:t>či naopak velmi inteligentní zaměstnanci, schopnější nebo vzdělanější než zbytek pracovního kolektivu. </a:t>
            </a:r>
          </a:p>
          <a:p>
            <a:pPr>
              <a:lnSpc>
                <a:spcPct val="90000"/>
              </a:lnSpc>
              <a:buFont typeface="Wingdings 3" charset="2"/>
              <a:buChar char=""/>
              <a:defRPr/>
            </a:pPr>
            <a:r>
              <a:rPr lang="cs-CZ" altLang="cs-CZ" sz="2400">
                <a:solidFill>
                  <a:schemeClr val="tx1">
                    <a:lumMod val="75000"/>
                    <a:lumOff val="25000"/>
                  </a:schemeClr>
                </a:solidFill>
              </a:rPr>
              <a:t>Neexistuje však žádný typický profil oběti – mobbing může postihnout každého. </a:t>
            </a:r>
          </a:p>
          <a:p>
            <a:pPr lvl="1">
              <a:lnSpc>
                <a:spcPct val="90000"/>
              </a:lnSpc>
              <a:buFont typeface="Wingdings 3" charset="2"/>
              <a:buChar char=""/>
              <a:defRPr/>
            </a:pPr>
            <a:r>
              <a:rPr lang="cs-CZ" altLang="cs-CZ" sz="2000">
                <a:solidFill>
                  <a:schemeClr val="tx1">
                    <a:lumMod val="75000"/>
                    <a:lumOff val="25000"/>
                  </a:schemeClr>
                </a:solidFill>
              </a:rPr>
              <a:t>Nejčastěji jím trpí ženy, lidé mladší 29 let a lidé s nižším vzděláním. </a:t>
            </a:r>
          </a:p>
          <a:p>
            <a:pPr lvl="1">
              <a:lnSpc>
                <a:spcPct val="90000"/>
              </a:lnSpc>
              <a:buFont typeface="Wingdings 3" charset="2"/>
              <a:buChar char=""/>
              <a:defRPr/>
            </a:pPr>
            <a:r>
              <a:rPr lang="cs-CZ" altLang="cs-CZ" sz="2000">
                <a:solidFill>
                  <a:schemeClr val="tx1">
                    <a:lumMod val="75000"/>
                    <a:lumOff val="25000"/>
                  </a:schemeClr>
                </a:solidFill>
              </a:rPr>
              <a:t>každý může být obětí mobbingu - a dokonce i iniciátorem. </a:t>
            </a:r>
          </a:p>
          <a:p>
            <a:pPr lvl="2">
              <a:lnSpc>
                <a:spcPct val="90000"/>
              </a:lnSpc>
              <a:buFont typeface="Wingdings 3" charset="2"/>
              <a:buChar char=""/>
              <a:defRPr/>
            </a:pPr>
            <a:r>
              <a:rPr lang="cs-CZ" altLang="cs-CZ" sz="1800">
                <a:solidFill>
                  <a:schemeClr val="tx1">
                    <a:lumMod val="75000"/>
                    <a:lumOff val="25000"/>
                  </a:schemeClr>
                </a:solidFill>
              </a:rPr>
              <a:t>Dospělý, který již jako dítě tyranizoval ostatní, má velké předpoklady setrvat v tom i v dospělosti. </a:t>
            </a:r>
          </a:p>
          <a:p>
            <a:pPr lvl="2">
              <a:lnSpc>
                <a:spcPct val="90000"/>
              </a:lnSpc>
              <a:buFont typeface="Wingdings 3" charset="2"/>
              <a:buChar char=""/>
              <a:defRPr/>
            </a:pPr>
            <a:r>
              <a:rPr lang="cs-CZ" altLang="cs-CZ" sz="1800">
                <a:solidFill>
                  <a:schemeClr val="tx1">
                    <a:lumMod val="75000"/>
                    <a:lumOff val="25000"/>
                  </a:schemeClr>
                </a:solidFill>
              </a:rPr>
              <a:t>Na druhou stranu dítě, které bylo obětí šikany si může svoje ponížení kompenzovat v dospělosti. </a:t>
            </a:r>
          </a:p>
        </p:txBody>
      </p:sp>
    </p:spTree>
    <p:extLst>
      <p:ext uri="{BB962C8B-B14F-4D97-AF65-F5344CB8AC3E}">
        <p14:creationId xmlns:p14="http://schemas.microsoft.com/office/powerpoint/2010/main" val="13646240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1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457200"/>
            <a:ext cx="5943600" cy="1143000"/>
          </a:xfrm>
        </p:spPr>
        <p:txBody>
          <a:bodyPr/>
          <a:lstStyle/>
          <a:p>
            <a:r>
              <a:rPr lang="cs-CZ" altLang="cs-CZ" b="1"/>
              <a:t>Příčiny vzniku mobbingu</a:t>
            </a:r>
          </a:p>
        </p:txBody>
      </p:sp>
      <p:sp>
        <p:nvSpPr>
          <p:cNvPr id="29696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81200" y="2286000"/>
            <a:ext cx="8229600" cy="3581400"/>
          </a:xfrm>
          <a:prstGeom prst="rect">
            <a:avLst/>
          </a:prstGeom>
        </p:spPr>
        <p:txBody>
          <a:bodyPr/>
          <a:lstStyle/>
          <a:p>
            <a:r>
              <a:rPr lang="cs-CZ" altLang="cs-CZ"/>
              <a:t>Vnější příčiny:</a:t>
            </a:r>
          </a:p>
          <a:p>
            <a:pPr lvl="1"/>
            <a:r>
              <a:rPr lang="cs-CZ" altLang="cs-CZ" sz="2000"/>
              <a:t>Permanentní tlak na zvyšování výkonů a snižování nákladů.</a:t>
            </a:r>
          </a:p>
          <a:p>
            <a:pPr lvl="1"/>
            <a:r>
              <a:rPr lang="cs-CZ" altLang="cs-CZ" sz="2000"/>
              <a:t>Strach před ztrátou zaměstnání (napjatá ekonomická situace)</a:t>
            </a:r>
          </a:p>
          <a:p>
            <a:r>
              <a:rPr lang="cs-CZ" altLang="cs-CZ"/>
              <a:t>Firemní kultura:</a:t>
            </a:r>
          </a:p>
          <a:p>
            <a:pPr lvl="1"/>
            <a:r>
              <a:rPr lang="cs-CZ" altLang="cs-CZ" sz="2000"/>
              <a:t>Firemní kultura s nízkou úrovní etiky. </a:t>
            </a:r>
          </a:p>
          <a:p>
            <a:pPr lvl="1"/>
            <a:r>
              <a:rPr lang="cs-CZ" altLang="cs-CZ" sz="2000"/>
              <a:t>Nedostatky ve vnitropodnikových strukturách</a:t>
            </a:r>
          </a:p>
          <a:p>
            <a:pPr lvl="1"/>
            <a:r>
              <a:rPr lang="cs-CZ" altLang="cs-CZ" sz="2000"/>
              <a:t>Nedostatečná kvalifikace pro vedení lidí - autoritářský styl vedení. </a:t>
            </a:r>
          </a:p>
          <a:p>
            <a:endParaRPr lang="cs-CZ" altLang="cs-CZ"/>
          </a:p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89045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5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533400"/>
            <a:ext cx="7010400" cy="1143000"/>
          </a:xfrm>
        </p:spPr>
        <p:txBody>
          <a:bodyPr/>
          <a:lstStyle/>
          <a:p>
            <a:r>
              <a:rPr lang="cs-CZ" altLang="cs-CZ" sz="3200" b="1"/>
              <a:t>Příčiny vzniku mobbingu (pokrač.)</a:t>
            </a:r>
          </a:p>
        </p:txBody>
      </p:sp>
      <p:sp>
        <p:nvSpPr>
          <p:cNvPr id="29798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057400" y="2133601"/>
            <a:ext cx="7772400" cy="3495675"/>
          </a:xfrm>
          <a:prstGeom prst="rect">
            <a:avLst/>
          </a:prstGeom>
        </p:spPr>
        <p:txBody>
          <a:bodyPr/>
          <a:lstStyle/>
          <a:p>
            <a:r>
              <a:rPr lang="cs-CZ" altLang="cs-CZ"/>
              <a:t>Vztahy v kolektivu:</a:t>
            </a:r>
          </a:p>
          <a:p>
            <a:pPr lvl="1"/>
            <a:r>
              <a:rPr lang="cs-CZ" altLang="cs-CZ" sz="2000"/>
              <a:t>Závist a konkurenční vztahy</a:t>
            </a:r>
          </a:p>
          <a:p>
            <a:pPr lvl="1"/>
            <a:r>
              <a:rPr lang="cs-CZ" altLang="cs-CZ" sz="2000"/>
              <a:t>Podstatné rozdíly v míře (příp. nedostatek) tolerance </a:t>
            </a:r>
          </a:p>
          <a:p>
            <a:pPr lvl="1"/>
            <a:r>
              <a:rPr lang="cs-CZ" altLang="cs-CZ" sz="2000"/>
              <a:t>Destruktivní zacházení s chybami či omyly.</a:t>
            </a:r>
            <a:r>
              <a:rPr lang="cs-CZ" altLang="cs-CZ"/>
              <a:t> </a:t>
            </a:r>
          </a:p>
          <a:p>
            <a:r>
              <a:rPr lang="cs-CZ" altLang="cs-CZ"/>
              <a:t>Struktura osobnosti mobovaného</a:t>
            </a:r>
          </a:p>
        </p:txBody>
      </p:sp>
    </p:spTree>
    <p:extLst>
      <p:ext uri="{BB962C8B-B14F-4D97-AF65-F5344CB8AC3E}">
        <p14:creationId xmlns:p14="http://schemas.microsoft.com/office/powerpoint/2010/main" val="13350206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836613"/>
            <a:ext cx="8229600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altLang="cs-CZ" b="1" dirty="0"/>
              <a:t>statistiky</a:t>
            </a:r>
            <a:br>
              <a:rPr lang="cs-CZ" altLang="cs-CZ" b="1" dirty="0"/>
            </a:br>
            <a:r>
              <a:rPr lang="cs-CZ" altLang="cs-CZ" dirty="0"/>
              <a:t/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29901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92313" y="1844676"/>
            <a:ext cx="8229600" cy="47847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/>
              <a:t>Zhruba 4 – 8% pracujících je vystaveno mobbingu.</a:t>
            </a:r>
          </a:p>
          <a:p>
            <a:pPr>
              <a:lnSpc>
                <a:spcPct val="90000"/>
              </a:lnSpc>
            </a:pPr>
            <a:r>
              <a:rPr lang="cs-CZ" altLang="cs-CZ" sz="2800"/>
              <a:t>Asi 20% sebevražd je považováno za důsledek mobbingu.</a:t>
            </a:r>
          </a:p>
          <a:p>
            <a:pPr>
              <a:lnSpc>
                <a:spcPct val="90000"/>
              </a:lnSpc>
            </a:pPr>
            <a:r>
              <a:rPr lang="cs-CZ" altLang="cs-CZ" sz="2800"/>
              <a:t>Mobbing hrozí především zaměstnancům a úředníkům:</a:t>
            </a:r>
          </a:p>
          <a:p>
            <a:pPr lvl="1">
              <a:lnSpc>
                <a:spcPct val="90000"/>
              </a:lnSpc>
            </a:pPr>
            <a:r>
              <a:rPr lang="cs-CZ" altLang="cs-CZ" sz="2400"/>
              <a:t>resortu zdravotnictví a soc. věcí (7-násobné riziko)</a:t>
            </a:r>
          </a:p>
          <a:p>
            <a:pPr lvl="1">
              <a:lnSpc>
                <a:spcPct val="90000"/>
              </a:lnSpc>
            </a:pPr>
            <a:r>
              <a:rPr lang="cs-CZ" altLang="cs-CZ" sz="2400"/>
              <a:t>resortu školství (3,5-násobné riziko)</a:t>
            </a:r>
          </a:p>
          <a:p>
            <a:pPr lvl="1">
              <a:lnSpc>
                <a:spcPct val="90000"/>
              </a:lnSpc>
            </a:pPr>
            <a:r>
              <a:rPr lang="cs-CZ" altLang="cs-CZ" sz="2400"/>
              <a:t>státní správy (3-násobné riziko)</a:t>
            </a:r>
          </a:p>
        </p:txBody>
      </p:sp>
    </p:spTree>
    <p:extLst>
      <p:ext uri="{BB962C8B-B14F-4D97-AF65-F5344CB8AC3E}">
        <p14:creationId xmlns:p14="http://schemas.microsoft.com/office/powerpoint/2010/main" val="19191452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65175"/>
            <a:ext cx="7772400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altLang="cs-CZ" b="1"/>
              <a:t>Základní opatření proti mobbingu</a:t>
            </a:r>
            <a:br>
              <a:rPr lang="cs-CZ" altLang="cs-CZ" b="1"/>
            </a:br>
            <a:endParaRPr lang="cs-CZ" altLang="cs-CZ" b="1"/>
          </a:p>
        </p:txBody>
      </p:sp>
      <p:sp>
        <p:nvSpPr>
          <p:cNvPr id="30003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81200" y="2276476"/>
            <a:ext cx="8229600" cy="40481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/>
              <a:t>Mobbingu se nedaří na pracovištích na nichž vládne dobré pracovní klima.</a:t>
            </a:r>
          </a:p>
          <a:p>
            <a:pPr>
              <a:lnSpc>
                <a:spcPct val="90000"/>
              </a:lnSpc>
            </a:pPr>
            <a:endParaRPr lang="cs-CZ" altLang="cs-CZ" sz="2800"/>
          </a:p>
          <a:p>
            <a:pPr>
              <a:lnSpc>
                <a:spcPct val="90000"/>
              </a:lnSpc>
            </a:pPr>
            <a:r>
              <a:rPr lang="cs-CZ" altLang="cs-CZ" sz="2800"/>
              <a:t>Mobbing se vyvine z mnoha konfliktů protože se nechá věcem volný průběh.</a:t>
            </a:r>
          </a:p>
          <a:p>
            <a:pPr>
              <a:lnSpc>
                <a:spcPct val="90000"/>
              </a:lnSpc>
            </a:pPr>
            <a:endParaRPr lang="cs-CZ" altLang="cs-CZ" sz="2800"/>
          </a:p>
          <a:p>
            <a:pPr>
              <a:lnSpc>
                <a:spcPct val="90000"/>
              </a:lnSpc>
            </a:pPr>
            <a:r>
              <a:rPr lang="cs-CZ" altLang="cs-CZ" sz="2800"/>
              <a:t>Včas rozpoznat mobbingové aktivity a cíleně proti nim zakročit - problém se podaří vyřešit.</a:t>
            </a:r>
          </a:p>
        </p:txBody>
      </p:sp>
    </p:spTree>
    <p:extLst>
      <p:ext uri="{BB962C8B-B14F-4D97-AF65-F5344CB8AC3E}">
        <p14:creationId xmlns:p14="http://schemas.microsoft.com/office/powerpoint/2010/main" val="4018412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0988" y="-73025"/>
            <a:ext cx="9144000" cy="693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7810" name="Obdélník 6"/>
          <p:cNvSpPr>
            <a:spLocks noChangeArrowheads="1"/>
          </p:cNvSpPr>
          <p:nvPr/>
        </p:nvSpPr>
        <p:spPr bwMode="auto">
          <a:xfrm>
            <a:off x="1538288" y="333375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Trebuchet MS" pitchFamily="34" charset="0"/>
              </a:rPr>
              <a:t>Když smysly zachytí hrozbu (ránu,</a:t>
            </a:r>
          </a:p>
          <a:p>
            <a:r>
              <a:rPr lang="cs-CZ">
                <a:latin typeface="Trebuchet MS" pitchFamily="34" charset="0"/>
              </a:rPr>
              <a:t>výhružný pohled, hrůzný vjem),</a:t>
            </a:r>
          </a:p>
          <a:p>
            <a:r>
              <a:rPr lang="cs-CZ">
                <a:latin typeface="Trebuchet MS" pitchFamily="34" charset="0"/>
              </a:rPr>
              <a:t>informace se mozkem šíří dvěma</a:t>
            </a:r>
          </a:p>
          <a:p>
            <a:r>
              <a:rPr lang="pl-PL">
                <a:latin typeface="Trebuchet MS" pitchFamily="34" charset="0"/>
              </a:rPr>
              <a:t>různými cestami (zde A, B)</a:t>
            </a:r>
            <a:endParaRPr lang="cs-CZ">
              <a:latin typeface="Trebuchet MS" pitchFamily="34" charset="0"/>
            </a:endParaRPr>
          </a:p>
        </p:txBody>
      </p:sp>
      <p:sp>
        <p:nvSpPr>
          <p:cNvPr id="247811" name="Obdélník 7"/>
          <p:cNvSpPr>
            <a:spLocks noChangeArrowheads="1"/>
          </p:cNvSpPr>
          <p:nvPr/>
        </p:nvSpPr>
        <p:spPr bwMode="auto">
          <a:xfrm>
            <a:off x="1550988" y="4575176"/>
            <a:ext cx="36004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cs-CZ" sz="3200" b="1">
                <a:solidFill>
                  <a:srgbClr val="FF0000"/>
                </a:solidFill>
                <a:latin typeface="Trebuchet MS" pitchFamily="34" charset="0"/>
              </a:rPr>
              <a:t>A</a:t>
            </a:r>
            <a:r>
              <a:rPr lang="cs-CZ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cs-CZ" sz="1600">
                <a:latin typeface="Trebuchet MS" pitchFamily="34" charset="0"/>
              </a:rPr>
              <a:t>zkratka, horká linka do</a:t>
            </a:r>
          </a:p>
          <a:p>
            <a:r>
              <a:rPr lang="cs-CZ" sz="1600">
                <a:latin typeface="Trebuchet MS" pitchFamily="34" charset="0"/>
              </a:rPr>
              <a:t>amygdaly. Ta zalarmuje ostatní</a:t>
            </a:r>
          </a:p>
          <a:p>
            <a:r>
              <a:rPr lang="cs-CZ" sz="1600">
                <a:latin typeface="Trebuchet MS" pitchFamily="34" charset="0"/>
              </a:rPr>
              <a:t>části mozku. Důsledkem je</a:t>
            </a:r>
          </a:p>
          <a:p>
            <a:r>
              <a:rPr lang="cs-CZ" sz="1600">
                <a:latin typeface="Trebuchet MS" pitchFamily="34" charset="0"/>
              </a:rPr>
              <a:t>úleková reakce, zpocené ruce,</a:t>
            </a:r>
          </a:p>
          <a:p>
            <a:r>
              <a:rPr lang="cs-CZ" sz="1600">
                <a:latin typeface="Trebuchet MS" pitchFamily="34" charset="0"/>
              </a:rPr>
              <a:t>zrychlený puls, vzestup TK,</a:t>
            </a:r>
          </a:p>
          <a:p>
            <a:r>
              <a:rPr lang="cs-CZ" sz="1600">
                <a:latin typeface="Trebuchet MS" pitchFamily="34" charset="0"/>
              </a:rPr>
              <a:t>výdej adrenalinu. To vše př</a:t>
            </a:r>
            <a:r>
              <a:rPr lang="cs-CZ" sz="1600" i="1">
                <a:latin typeface="Trebuchet MS" pitchFamily="34" charset="0"/>
              </a:rPr>
              <a:t>ed</a:t>
            </a:r>
          </a:p>
          <a:p>
            <a:r>
              <a:rPr lang="cs-CZ" sz="1600">
                <a:latin typeface="Trebuchet MS" pitchFamily="34" charset="0"/>
              </a:rPr>
              <a:t>uvědoměním si situace</a:t>
            </a:r>
          </a:p>
        </p:txBody>
      </p:sp>
      <p:sp>
        <p:nvSpPr>
          <p:cNvPr id="247812" name="Obdélník 8"/>
          <p:cNvSpPr>
            <a:spLocks noChangeArrowheads="1"/>
          </p:cNvSpPr>
          <p:nvPr/>
        </p:nvSpPr>
        <p:spPr bwMode="auto">
          <a:xfrm>
            <a:off x="5526088" y="4581525"/>
            <a:ext cx="4572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600" b="1">
                <a:solidFill>
                  <a:srgbClr val="FF6600"/>
                </a:solidFill>
                <a:latin typeface="Trebuchet MS" pitchFamily="34" charset="0"/>
              </a:rPr>
              <a:t>B </a:t>
            </a:r>
            <a:r>
              <a:rPr lang="cs-CZ" sz="1600" b="1">
                <a:latin typeface="Trebuchet MS" pitchFamily="34" charset="0"/>
              </a:rPr>
              <a:t>hlavní dráha. Teprve </a:t>
            </a:r>
            <a:r>
              <a:rPr lang="cs-CZ" sz="1600" b="1" i="1">
                <a:latin typeface="Trebuchet MS" pitchFamily="34" charset="0"/>
              </a:rPr>
              <a:t>po </a:t>
            </a:r>
            <a:r>
              <a:rPr lang="cs-CZ" sz="1600" b="1">
                <a:latin typeface="Trebuchet MS" pitchFamily="34" charset="0"/>
              </a:rPr>
              <a:t>aktivaci</a:t>
            </a:r>
          </a:p>
          <a:p>
            <a:r>
              <a:rPr lang="cs-CZ" sz="1600" b="1">
                <a:latin typeface="Trebuchet MS" pitchFamily="34" charset="0"/>
              </a:rPr>
              <a:t>strachu se zařadí vědomá mysl.</a:t>
            </a:r>
          </a:p>
          <a:p>
            <a:r>
              <a:rPr lang="cs-CZ" sz="1600" b="1">
                <a:latin typeface="Trebuchet MS" pitchFamily="34" charset="0"/>
              </a:rPr>
              <a:t>Část senzorické informace putuje</a:t>
            </a:r>
          </a:p>
          <a:p>
            <a:r>
              <a:rPr lang="pt-BR" sz="1600" b="1">
                <a:latin typeface="Trebuchet MS" pitchFamily="34" charset="0"/>
              </a:rPr>
              <a:t>do talamu (“processing hub“) a dál</a:t>
            </a:r>
          </a:p>
          <a:p>
            <a:r>
              <a:rPr lang="pl-PL" sz="1600" b="1">
                <a:latin typeface="Trebuchet MS" pitchFamily="34" charset="0"/>
              </a:rPr>
              <a:t>do kůry. Ta je zpracovává a</a:t>
            </a:r>
          </a:p>
          <a:p>
            <a:r>
              <a:rPr lang="cs-CZ" sz="1600" b="1">
                <a:latin typeface="Trebuchet MS" pitchFamily="34" charset="0"/>
              </a:rPr>
              <a:t>rozhoduje, zda vyžadují alarm.</a:t>
            </a:r>
          </a:p>
          <a:p>
            <a:r>
              <a:rPr lang="cs-CZ" sz="1600" b="1">
                <a:latin typeface="Trebuchet MS" pitchFamily="34" charset="0"/>
              </a:rPr>
              <a:t>Jestliže ano, spustí amygdalu.</a:t>
            </a:r>
          </a:p>
        </p:txBody>
      </p:sp>
      <p:sp>
        <p:nvSpPr>
          <p:cNvPr id="11" name="Šipka doprava 10"/>
          <p:cNvSpPr/>
          <p:nvPr/>
        </p:nvSpPr>
        <p:spPr>
          <a:xfrm rot="7862781">
            <a:off x="8074026" y="2506663"/>
            <a:ext cx="527050" cy="320675"/>
          </a:xfrm>
          <a:prstGeom prst="rightArrow">
            <a:avLst/>
          </a:prstGeom>
          <a:solidFill>
            <a:srgbClr val="D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7232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833" name="Group 2"/>
          <p:cNvGrpSpPr>
            <a:grpSpLocks/>
          </p:cNvGrpSpPr>
          <p:nvPr/>
        </p:nvGrpSpPr>
        <p:grpSpPr bwMode="auto">
          <a:xfrm>
            <a:off x="2063751" y="836614"/>
            <a:ext cx="7777163" cy="5545137"/>
            <a:chOff x="340" y="527"/>
            <a:chExt cx="4989" cy="3478"/>
          </a:xfrm>
        </p:grpSpPr>
        <p:sp>
          <p:nvSpPr>
            <p:cNvPr id="248835" name="Text Box 3"/>
            <p:cNvSpPr txBox="1">
              <a:spLocks noChangeArrowheads="1"/>
            </p:cNvSpPr>
            <p:nvPr/>
          </p:nvSpPr>
          <p:spPr bwMode="auto">
            <a:xfrm>
              <a:off x="2577" y="915"/>
              <a:ext cx="844" cy="193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/>
                <a:t>HYPOTALAMUS</a:t>
              </a:r>
            </a:p>
          </p:txBody>
        </p:sp>
        <p:sp>
          <p:nvSpPr>
            <p:cNvPr id="248836" name="Line 4"/>
            <p:cNvSpPr>
              <a:spLocks noChangeShapeType="1"/>
            </p:cNvSpPr>
            <p:nvPr/>
          </p:nvSpPr>
          <p:spPr bwMode="auto">
            <a:xfrm>
              <a:off x="2812" y="1146"/>
              <a:ext cx="0" cy="270"/>
            </a:xfrm>
            <a:prstGeom prst="line">
              <a:avLst/>
            </a:prstGeom>
            <a:noFill/>
            <a:ln w="28575">
              <a:solidFill>
                <a:srgbClr val="BD7B79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8837" name="Line 5"/>
            <p:cNvSpPr>
              <a:spLocks noChangeShapeType="1"/>
            </p:cNvSpPr>
            <p:nvPr/>
          </p:nvSpPr>
          <p:spPr bwMode="auto">
            <a:xfrm>
              <a:off x="863" y="1416"/>
              <a:ext cx="0" cy="271"/>
            </a:xfrm>
            <a:prstGeom prst="line">
              <a:avLst/>
            </a:prstGeom>
            <a:noFill/>
            <a:ln w="28575">
              <a:solidFill>
                <a:srgbClr val="BD7B7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8838" name="Text Box 6"/>
            <p:cNvSpPr txBox="1">
              <a:spLocks noChangeArrowheads="1"/>
            </p:cNvSpPr>
            <p:nvPr/>
          </p:nvSpPr>
          <p:spPr bwMode="auto">
            <a:xfrm>
              <a:off x="1433" y="1298"/>
              <a:ext cx="24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ym typeface="Wingdings" pitchFamily="2" charset="2"/>
                </a:rPr>
                <a:t></a:t>
              </a:r>
            </a:p>
          </p:txBody>
        </p:sp>
        <p:sp>
          <p:nvSpPr>
            <p:cNvPr id="248839" name="Text Box 7"/>
            <p:cNvSpPr txBox="1">
              <a:spLocks noChangeArrowheads="1"/>
            </p:cNvSpPr>
            <p:nvPr/>
          </p:nvSpPr>
          <p:spPr bwMode="auto">
            <a:xfrm>
              <a:off x="340" y="1803"/>
              <a:ext cx="714" cy="463"/>
            </a:xfrm>
            <a:prstGeom prst="rect">
              <a:avLst/>
            </a:prstGeom>
            <a:solidFill>
              <a:srgbClr val="BD7B7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/>
                <a:t>SYMPATICKÝ</a:t>
              </a:r>
            </a:p>
            <a:p>
              <a:r>
                <a:rPr lang="cs-CZ" sz="1400"/>
                <a:t>NERVOVÝ </a:t>
              </a:r>
            </a:p>
            <a:p>
              <a:r>
                <a:rPr lang="cs-CZ" sz="1400"/>
                <a:t>SYSTÉM</a:t>
              </a:r>
            </a:p>
          </p:txBody>
        </p:sp>
        <p:sp>
          <p:nvSpPr>
            <p:cNvPr id="248840" name="Line 8"/>
            <p:cNvSpPr>
              <a:spLocks noChangeShapeType="1"/>
            </p:cNvSpPr>
            <p:nvPr/>
          </p:nvSpPr>
          <p:spPr bwMode="auto">
            <a:xfrm>
              <a:off x="863" y="2266"/>
              <a:ext cx="0" cy="194"/>
            </a:xfrm>
            <a:prstGeom prst="line">
              <a:avLst/>
            </a:prstGeom>
            <a:noFill/>
            <a:ln w="28575">
              <a:solidFill>
                <a:srgbClr val="BD7B79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8841" name="Text Box 9"/>
            <p:cNvSpPr txBox="1">
              <a:spLocks noChangeArrowheads="1"/>
            </p:cNvSpPr>
            <p:nvPr/>
          </p:nvSpPr>
          <p:spPr bwMode="auto">
            <a:xfrm>
              <a:off x="719" y="2430"/>
              <a:ext cx="1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>
                  <a:sym typeface="Wingdings" pitchFamily="2" charset="2"/>
                </a:rPr>
                <a:t></a:t>
              </a:r>
            </a:p>
          </p:txBody>
        </p:sp>
        <p:sp>
          <p:nvSpPr>
            <p:cNvPr id="248842" name="Line 10"/>
            <p:cNvSpPr>
              <a:spLocks noChangeShapeType="1"/>
            </p:cNvSpPr>
            <p:nvPr/>
          </p:nvSpPr>
          <p:spPr bwMode="auto">
            <a:xfrm>
              <a:off x="863" y="2615"/>
              <a:ext cx="0" cy="154"/>
            </a:xfrm>
            <a:prstGeom prst="line">
              <a:avLst/>
            </a:prstGeom>
            <a:noFill/>
            <a:ln w="28575">
              <a:solidFill>
                <a:srgbClr val="BD7B79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8843" name="Line 11"/>
            <p:cNvSpPr>
              <a:spLocks noChangeShapeType="1"/>
            </p:cNvSpPr>
            <p:nvPr/>
          </p:nvSpPr>
          <p:spPr bwMode="auto">
            <a:xfrm>
              <a:off x="863" y="2769"/>
              <a:ext cx="476" cy="0"/>
            </a:xfrm>
            <a:prstGeom prst="line">
              <a:avLst/>
            </a:prstGeom>
            <a:noFill/>
            <a:ln w="28575">
              <a:solidFill>
                <a:srgbClr val="BD7B7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8844" name="Text Box 12"/>
            <p:cNvSpPr txBox="1">
              <a:spLocks noChangeArrowheads="1"/>
            </p:cNvSpPr>
            <p:nvPr/>
          </p:nvSpPr>
          <p:spPr bwMode="auto">
            <a:xfrm>
              <a:off x="1482" y="2693"/>
              <a:ext cx="1127" cy="463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/>
                <a:t>Nervové impulzy</a:t>
              </a:r>
            </a:p>
            <a:p>
              <a:r>
                <a:rPr lang="cs-CZ" sz="1400"/>
                <a:t>aktivují různé žlázy a </a:t>
              </a:r>
            </a:p>
            <a:p>
              <a:r>
                <a:rPr lang="cs-CZ" sz="1400"/>
                <a:t>hladké svalstvo</a:t>
              </a:r>
            </a:p>
          </p:txBody>
        </p:sp>
        <p:sp>
          <p:nvSpPr>
            <p:cNvPr id="248845" name="Line 13"/>
            <p:cNvSpPr>
              <a:spLocks noChangeShapeType="1"/>
            </p:cNvSpPr>
            <p:nvPr/>
          </p:nvSpPr>
          <p:spPr bwMode="auto">
            <a:xfrm>
              <a:off x="1243" y="1957"/>
              <a:ext cx="191" cy="0"/>
            </a:xfrm>
            <a:prstGeom prst="line">
              <a:avLst/>
            </a:prstGeom>
            <a:noFill/>
            <a:ln w="28575">
              <a:solidFill>
                <a:srgbClr val="BD7B79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8846" name="Text Box 14"/>
            <p:cNvSpPr txBox="1">
              <a:spLocks noChangeArrowheads="1"/>
            </p:cNvSpPr>
            <p:nvPr/>
          </p:nvSpPr>
          <p:spPr bwMode="auto">
            <a:xfrm>
              <a:off x="1385" y="1840"/>
              <a:ext cx="24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ym typeface="Wingdings" pitchFamily="2" charset="2"/>
                </a:rPr>
                <a:t></a:t>
              </a:r>
            </a:p>
          </p:txBody>
        </p:sp>
        <p:sp>
          <p:nvSpPr>
            <p:cNvPr id="248847" name="Line 15"/>
            <p:cNvSpPr>
              <a:spLocks noChangeShapeType="1"/>
            </p:cNvSpPr>
            <p:nvPr/>
          </p:nvSpPr>
          <p:spPr bwMode="auto">
            <a:xfrm>
              <a:off x="1577" y="1957"/>
              <a:ext cx="189" cy="0"/>
            </a:xfrm>
            <a:prstGeom prst="line">
              <a:avLst/>
            </a:prstGeom>
            <a:noFill/>
            <a:ln w="9525">
              <a:solidFill>
                <a:srgbClr val="BD7B7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8848" name="Text Box 16"/>
            <p:cNvSpPr txBox="1">
              <a:spLocks noChangeArrowheads="1"/>
            </p:cNvSpPr>
            <p:nvPr/>
          </p:nvSpPr>
          <p:spPr bwMode="auto">
            <a:xfrm>
              <a:off x="1814" y="1840"/>
              <a:ext cx="997" cy="392"/>
            </a:xfrm>
            <a:prstGeom prst="rect">
              <a:avLst/>
            </a:prstGeom>
            <a:solidFill>
              <a:srgbClr val="BD7B7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400"/>
                <a:t>DŘEŇ</a:t>
              </a:r>
            </a:p>
            <a:p>
              <a:pPr algn="ctr">
                <a:spcBef>
                  <a:spcPct val="50000"/>
                </a:spcBef>
              </a:pPr>
              <a:r>
                <a:rPr lang="cs-CZ" sz="1400"/>
                <a:t>NADLEDVINEK</a:t>
              </a:r>
            </a:p>
          </p:txBody>
        </p:sp>
        <p:sp>
          <p:nvSpPr>
            <p:cNvPr id="248849" name="Line 17"/>
            <p:cNvSpPr>
              <a:spLocks noChangeShapeType="1"/>
            </p:cNvSpPr>
            <p:nvPr/>
          </p:nvSpPr>
          <p:spPr bwMode="auto">
            <a:xfrm>
              <a:off x="2337" y="2150"/>
              <a:ext cx="0" cy="194"/>
            </a:xfrm>
            <a:prstGeom prst="line">
              <a:avLst/>
            </a:prstGeom>
            <a:noFill/>
            <a:ln w="28575">
              <a:solidFill>
                <a:srgbClr val="BD7B79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8850" name="Line 18"/>
            <p:cNvSpPr>
              <a:spLocks noChangeShapeType="1"/>
            </p:cNvSpPr>
            <p:nvPr/>
          </p:nvSpPr>
          <p:spPr bwMode="auto">
            <a:xfrm>
              <a:off x="3810" y="2344"/>
              <a:ext cx="0" cy="271"/>
            </a:xfrm>
            <a:prstGeom prst="line">
              <a:avLst/>
            </a:prstGeom>
            <a:noFill/>
            <a:ln w="28575">
              <a:solidFill>
                <a:srgbClr val="BD7B7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8851" name="Text Box 19"/>
            <p:cNvSpPr txBox="1">
              <a:spLocks noChangeArrowheads="1"/>
            </p:cNvSpPr>
            <p:nvPr/>
          </p:nvSpPr>
          <p:spPr bwMode="auto">
            <a:xfrm>
              <a:off x="3667" y="2693"/>
              <a:ext cx="1662" cy="46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1400"/>
                <a:t>Stresové hormony </a:t>
              </a:r>
            </a:p>
            <a:p>
              <a:r>
                <a:rPr lang="cs-CZ" sz="1400"/>
                <a:t>jsou krví přenášeny do</a:t>
              </a:r>
            </a:p>
            <a:p>
              <a:r>
                <a:rPr lang="cs-CZ" sz="1400"/>
                <a:t>důležitých orgánů a svalů</a:t>
              </a:r>
            </a:p>
          </p:txBody>
        </p:sp>
        <p:sp>
          <p:nvSpPr>
            <p:cNvPr id="248852" name="Text Box 20"/>
            <p:cNvSpPr txBox="1">
              <a:spLocks noChangeArrowheads="1"/>
            </p:cNvSpPr>
            <p:nvPr/>
          </p:nvSpPr>
          <p:spPr bwMode="auto">
            <a:xfrm>
              <a:off x="2909" y="2229"/>
              <a:ext cx="24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ym typeface="Wingdings" pitchFamily="2" charset="2"/>
                </a:rPr>
                <a:t></a:t>
              </a:r>
            </a:p>
          </p:txBody>
        </p:sp>
        <p:sp>
          <p:nvSpPr>
            <p:cNvPr id="248853" name="Line 21"/>
            <p:cNvSpPr>
              <a:spLocks noChangeShapeType="1"/>
            </p:cNvSpPr>
            <p:nvPr/>
          </p:nvSpPr>
          <p:spPr bwMode="auto">
            <a:xfrm>
              <a:off x="3240" y="1146"/>
              <a:ext cx="0" cy="270"/>
            </a:xfrm>
            <a:prstGeom prst="line">
              <a:avLst/>
            </a:prstGeom>
            <a:noFill/>
            <a:ln w="28575">
              <a:solidFill>
                <a:srgbClr val="A0BF77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8854" name="Text Box 22"/>
            <p:cNvSpPr txBox="1">
              <a:spLocks noChangeArrowheads="1"/>
            </p:cNvSpPr>
            <p:nvPr/>
          </p:nvSpPr>
          <p:spPr bwMode="auto">
            <a:xfrm>
              <a:off x="4571" y="1840"/>
              <a:ext cx="755" cy="325"/>
            </a:xfrm>
            <a:prstGeom prst="rect">
              <a:avLst/>
            </a:prstGeom>
            <a:solidFill>
              <a:srgbClr val="A0BF77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1400"/>
                <a:t>HYPOFÝZA</a:t>
              </a:r>
            </a:p>
            <a:p>
              <a:endParaRPr lang="cs-CZ" sz="1400"/>
            </a:p>
          </p:txBody>
        </p:sp>
        <p:sp>
          <p:nvSpPr>
            <p:cNvPr id="248855" name="Line 23"/>
            <p:cNvSpPr>
              <a:spLocks noChangeShapeType="1"/>
            </p:cNvSpPr>
            <p:nvPr/>
          </p:nvSpPr>
          <p:spPr bwMode="auto">
            <a:xfrm>
              <a:off x="4809" y="1416"/>
              <a:ext cx="0" cy="348"/>
            </a:xfrm>
            <a:prstGeom prst="line">
              <a:avLst/>
            </a:prstGeom>
            <a:noFill/>
            <a:ln w="28575">
              <a:solidFill>
                <a:srgbClr val="A0BF77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8856" name="Text Box 24"/>
            <p:cNvSpPr txBox="1">
              <a:spLocks noChangeArrowheads="1"/>
            </p:cNvSpPr>
            <p:nvPr/>
          </p:nvSpPr>
          <p:spPr bwMode="auto">
            <a:xfrm>
              <a:off x="3144" y="1832"/>
              <a:ext cx="785" cy="328"/>
            </a:xfrm>
            <a:prstGeom prst="rect">
              <a:avLst/>
            </a:prstGeom>
            <a:solidFill>
              <a:srgbClr val="A0BF77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/>
                <a:t>KŮRA </a:t>
              </a:r>
            </a:p>
            <a:p>
              <a:r>
                <a:rPr lang="cs-CZ" sz="1400"/>
                <a:t>NADLEDVINEK</a:t>
              </a:r>
            </a:p>
          </p:txBody>
        </p:sp>
        <p:sp>
          <p:nvSpPr>
            <p:cNvPr id="248857" name="Text Box 25"/>
            <p:cNvSpPr txBox="1">
              <a:spLocks noChangeArrowheads="1"/>
            </p:cNvSpPr>
            <p:nvPr/>
          </p:nvSpPr>
          <p:spPr bwMode="auto">
            <a:xfrm>
              <a:off x="4190" y="1840"/>
              <a:ext cx="24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ym typeface="Wingdings" pitchFamily="2" charset="2"/>
                </a:rPr>
                <a:t></a:t>
              </a:r>
            </a:p>
          </p:txBody>
        </p:sp>
        <p:sp>
          <p:nvSpPr>
            <p:cNvPr id="248858" name="Text Box 26"/>
            <p:cNvSpPr txBox="1">
              <a:spLocks noChangeArrowheads="1"/>
            </p:cNvSpPr>
            <p:nvPr/>
          </p:nvSpPr>
          <p:spPr bwMode="auto">
            <a:xfrm>
              <a:off x="3812" y="1298"/>
              <a:ext cx="24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ym typeface="Wingdings" pitchFamily="2" charset="2"/>
                </a:rPr>
                <a:t></a:t>
              </a:r>
            </a:p>
          </p:txBody>
        </p:sp>
        <p:sp>
          <p:nvSpPr>
            <p:cNvPr id="248859" name="Text Box 27"/>
            <p:cNvSpPr txBox="1">
              <a:spLocks noChangeArrowheads="1"/>
            </p:cNvSpPr>
            <p:nvPr/>
          </p:nvSpPr>
          <p:spPr bwMode="auto">
            <a:xfrm>
              <a:off x="3844" y="2199"/>
              <a:ext cx="24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ym typeface="Wingdings" pitchFamily="2" charset="2"/>
                </a:rPr>
                <a:t></a:t>
              </a:r>
            </a:p>
          </p:txBody>
        </p:sp>
        <p:sp>
          <p:nvSpPr>
            <p:cNvPr id="248860" name="Line 28"/>
            <p:cNvSpPr>
              <a:spLocks noChangeShapeType="1"/>
            </p:cNvSpPr>
            <p:nvPr/>
          </p:nvSpPr>
          <p:spPr bwMode="auto">
            <a:xfrm>
              <a:off x="2064" y="3158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8861" name="Line 29"/>
            <p:cNvSpPr>
              <a:spLocks noChangeShapeType="1"/>
            </p:cNvSpPr>
            <p:nvPr/>
          </p:nvSpPr>
          <p:spPr bwMode="auto">
            <a:xfrm>
              <a:off x="4332" y="3203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8862" name="Line 30"/>
            <p:cNvSpPr>
              <a:spLocks noChangeShapeType="1"/>
            </p:cNvSpPr>
            <p:nvPr/>
          </p:nvSpPr>
          <p:spPr bwMode="auto">
            <a:xfrm>
              <a:off x="2064" y="3430"/>
              <a:ext cx="22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8863" name="Line 31"/>
            <p:cNvSpPr>
              <a:spLocks noChangeShapeType="1"/>
            </p:cNvSpPr>
            <p:nvPr/>
          </p:nvSpPr>
          <p:spPr bwMode="auto">
            <a:xfrm>
              <a:off x="3198" y="3430"/>
              <a:ext cx="0" cy="1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8864" name="Oval 32"/>
            <p:cNvSpPr>
              <a:spLocks noChangeArrowheads="1"/>
            </p:cNvSpPr>
            <p:nvPr/>
          </p:nvSpPr>
          <p:spPr bwMode="auto">
            <a:xfrm>
              <a:off x="2562" y="3657"/>
              <a:ext cx="1332" cy="348"/>
            </a:xfrm>
            <a:prstGeom prst="ellipse">
              <a:avLst/>
            </a:prstGeom>
            <a:solidFill>
              <a:srgbClr val="F7AFFD"/>
            </a:solidFill>
            <a:ln w="9525">
              <a:solidFill>
                <a:srgbClr val="F7AFF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b="1">
                <a:latin typeface="Trebuchet MS" pitchFamily="34" charset="0"/>
              </a:endParaRPr>
            </a:p>
            <a:p>
              <a:pPr algn="ctr"/>
              <a:r>
                <a:rPr lang="cs-CZ" b="1">
                  <a:latin typeface="Trebuchet MS" pitchFamily="34" charset="0"/>
                </a:rPr>
                <a:t>ÚTOK, ÚTĚK</a:t>
              </a:r>
            </a:p>
            <a:p>
              <a:pPr algn="ctr"/>
              <a:endParaRPr lang="cs-CZ" b="1">
                <a:latin typeface="Trebuchet MS" pitchFamily="34" charset="0"/>
              </a:endParaRPr>
            </a:p>
          </p:txBody>
        </p:sp>
        <p:sp>
          <p:nvSpPr>
            <p:cNvPr id="248865" name="Oval 33"/>
            <p:cNvSpPr>
              <a:spLocks noChangeArrowheads="1"/>
            </p:cNvSpPr>
            <p:nvPr/>
          </p:nvSpPr>
          <p:spPr bwMode="auto">
            <a:xfrm>
              <a:off x="2622" y="527"/>
              <a:ext cx="902" cy="309"/>
            </a:xfrm>
            <a:prstGeom prst="ellipse">
              <a:avLst/>
            </a:prstGeom>
            <a:solidFill>
              <a:srgbClr val="F7AFFD"/>
            </a:solidFill>
            <a:ln w="9525">
              <a:solidFill>
                <a:srgbClr val="F7AFF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b="1">
                  <a:latin typeface="Trebuchet MS" pitchFamily="34" charset="0"/>
                </a:rPr>
                <a:t>STRESOR</a:t>
              </a:r>
            </a:p>
          </p:txBody>
        </p:sp>
        <p:sp>
          <p:nvSpPr>
            <p:cNvPr id="248866" name="Line 34"/>
            <p:cNvSpPr>
              <a:spLocks noChangeShapeType="1"/>
            </p:cNvSpPr>
            <p:nvPr/>
          </p:nvSpPr>
          <p:spPr bwMode="auto">
            <a:xfrm>
              <a:off x="1671" y="1416"/>
              <a:ext cx="1141" cy="0"/>
            </a:xfrm>
            <a:prstGeom prst="line">
              <a:avLst/>
            </a:prstGeom>
            <a:noFill/>
            <a:ln w="28575">
              <a:solidFill>
                <a:srgbClr val="BD7B79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8867" name="Line 35"/>
            <p:cNvSpPr>
              <a:spLocks noChangeShapeType="1"/>
            </p:cNvSpPr>
            <p:nvPr/>
          </p:nvSpPr>
          <p:spPr bwMode="auto">
            <a:xfrm>
              <a:off x="863" y="1416"/>
              <a:ext cx="618" cy="0"/>
            </a:xfrm>
            <a:prstGeom prst="line">
              <a:avLst/>
            </a:prstGeom>
            <a:noFill/>
            <a:ln w="28575">
              <a:solidFill>
                <a:srgbClr val="BD7B79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8868" name="Line 36"/>
            <p:cNvSpPr>
              <a:spLocks noChangeShapeType="1"/>
            </p:cNvSpPr>
            <p:nvPr/>
          </p:nvSpPr>
          <p:spPr bwMode="auto">
            <a:xfrm>
              <a:off x="3240" y="1416"/>
              <a:ext cx="619" cy="0"/>
            </a:xfrm>
            <a:prstGeom prst="line">
              <a:avLst/>
            </a:prstGeom>
            <a:noFill/>
            <a:ln w="28575">
              <a:solidFill>
                <a:srgbClr val="A0BF77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8869" name="Line 37"/>
            <p:cNvSpPr>
              <a:spLocks noChangeShapeType="1"/>
            </p:cNvSpPr>
            <p:nvPr/>
          </p:nvSpPr>
          <p:spPr bwMode="auto">
            <a:xfrm>
              <a:off x="4048" y="1416"/>
              <a:ext cx="761" cy="0"/>
            </a:xfrm>
            <a:prstGeom prst="line">
              <a:avLst/>
            </a:prstGeom>
            <a:noFill/>
            <a:ln w="28575">
              <a:solidFill>
                <a:srgbClr val="A0BF77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8870" name="Line 38"/>
            <p:cNvSpPr>
              <a:spLocks noChangeShapeType="1"/>
            </p:cNvSpPr>
            <p:nvPr/>
          </p:nvSpPr>
          <p:spPr bwMode="auto">
            <a:xfrm flipH="1">
              <a:off x="4382" y="1957"/>
              <a:ext cx="189" cy="0"/>
            </a:xfrm>
            <a:prstGeom prst="line">
              <a:avLst/>
            </a:prstGeom>
            <a:noFill/>
            <a:ln w="28575">
              <a:solidFill>
                <a:srgbClr val="A0BF77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8871" name="Line 39"/>
            <p:cNvSpPr>
              <a:spLocks noChangeShapeType="1"/>
            </p:cNvSpPr>
            <p:nvPr/>
          </p:nvSpPr>
          <p:spPr bwMode="auto">
            <a:xfrm flipH="1">
              <a:off x="4096" y="1957"/>
              <a:ext cx="143" cy="0"/>
            </a:xfrm>
            <a:prstGeom prst="line">
              <a:avLst/>
            </a:prstGeom>
            <a:noFill/>
            <a:ln w="28575">
              <a:solidFill>
                <a:srgbClr val="A0BF77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8872" name="Line 40"/>
            <p:cNvSpPr>
              <a:spLocks noChangeShapeType="1"/>
            </p:cNvSpPr>
            <p:nvPr/>
          </p:nvSpPr>
          <p:spPr bwMode="auto">
            <a:xfrm>
              <a:off x="2337" y="2344"/>
              <a:ext cx="618" cy="0"/>
            </a:xfrm>
            <a:prstGeom prst="line">
              <a:avLst/>
            </a:prstGeom>
            <a:noFill/>
            <a:ln w="28575">
              <a:solidFill>
                <a:srgbClr val="BD7B79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8873" name="Line 41"/>
            <p:cNvSpPr>
              <a:spLocks noChangeShapeType="1"/>
            </p:cNvSpPr>
            <p:nvPr/>
          </p:nvSpPr>
          <p:spPr bwMode="auto">
            <a:xfrm>
              <a:off x="3145" y="2344"/>
              <a:ext cx="665" cy="0"/>
            </a:xfrm>
            <a:prstGeom prst="line">
              <a:avLst/>
            </a:prstGeom>
            <a:noFill/>
            <a:ln w="28575">
              <a:solidFill>
                <a:srgbClr val="BD7B79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8874" name="Line 42"/>
            <p:cNvSpPr>
              <a:spLocks noChangeShapeType="1"/>
            </p:cNvSpPr>
            <p:nvPr/>
          </p:nvSpPr>
          <p:spPr bwMode="auto">
            <a:xfrm>
              <a:off x="3953" y="2112"/>
              <a:ext cx="0" cy="116"/>
            </a:xfrm>
            <a:prstGeom prst="line">
              <a:avLst/>
            </a:prstGeom>
            <a:noFill/>
            <a:ln w="28575">
              <a:solidFill>
                <a:srgbClr val="A0BF77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8875" name="Line 43"/>
            <p:cNvSpPr>
              <a:spLocks noChangeShapeType="1"/>
            </p:cNvSpPr>
            <p:nvPr/>
          </p:nvSpPr>
          <p:spPr bwMode="auto">
            <a:xfrm>
              <a:off x="3953" y="2382"/>
              <a:ext cx="0" cy="233"/>
            </a:xfrm>
            <a:prstGeom prst="line">
              <a:avLst/>
            </a:prstGeom>
            <a:noFill/>
            <a:ln w="28575">
              <a:solidFill>
                <a:srgbClr val="A0BF77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219" name="Rectangle 45"/>
          <p:cNvSpPr>
            <a:spLocks noGrp="1" noChangeArrowheads="1"/>
          </p:cNvSpPr>
          <p:nvPr>
            <p:ph type="title"/>
          </p:nvPr>
        </p:nvSpPr>
        <p:spPr>
          <a:xfrm>
            <a:off x="1614489" y="76200"/>
            <a:ext cx="6346825" cy="13208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sz="4000" dirty="0"/>
              <a:t>Stres z fyziologického hlediska</a:t>
            </a:r>
            <a:br>
              <a:rPr lang="cs-CZ" sz="4000" dirty="0"/>
            </a:b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73887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133601" y="609600"/>
            <a:ext cx="6348413" cy="13208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dirty="0"/>
              <a:t>Antagonistický vztah mezi sympatikem a parasympatikem</a:t>
            </a:r>
          </a:p>
        </p:txBody>
      </p:sp>
      <p:sp>
        <p:nvSpPr>
          <p:cNvPr id="249858" name="Zástupný symbol pro text 4"/>
          <p:cNvSpPr>
            <a:spLocks noGrp="1"/>
          </p:cNvSpPr>
          <p:nvPr>
            <p:ph type="body" idx="1"/>
          </p:nvPr>
        </p:nvSpPr>
        <p:spPr>
          <a:xfrm>
            <a:off x="2133601" y="2160588"/>
            <a:ext cx="3090863" cy="576262"/>
          </a:xfrm>
        </p:spPr>
        <p:txBody>
          <a:bodyPr/>
          <a:lstStyle/>
          <a:p>
            <a:r>
              <a:rPr lang="cs-CZ"/>
              <a:t>sympatikus</a:t>
            </a:r>
          </a:p>
        </p:txBody>
      </p:sp>
      <p:sp>
        <p:nvSpPr>
          <p:cNvPr id="249859" name="Zástupný symbol pro obsah 5"/>
          <p:cNvSpPr>
            <a:spLocks noGrp="1"/>
          </p:cNvSpPr>
          <p:nvPr>
            <p:ph sz="half" idx="4294967295"/>
          </p:nvPr>
        </p:nvSpPr>
        <p:spPr>
          <a:xfrm>
            <a:off x="2133601" y="2736851"/>
            <a:ext cx="3090863" cy="3305175"/>
          </a:xfrm>
          <a:prstGeom prst="rect">
            <a:avLst/>
          </a:prstGeom>
        </p:spPr>
        <p:txBody>
          <a:bodyPr/>
          <a:lstStyle/>
          <a:p>
            <a:r>
              <a:rPr lang="cs-CZ"/>
              <a:t>Působí nediferencovanĕ</a:t>
            </a:r>
          </a:p>
          <a:p>
            <a:r>
              <a:rPr lang="cs-CZ"/>
              <a:t>Rychlý nástup aktivity</a:t>
            </a:r>
          </a:p>
          <a:p>
            <a:r>
              <a:rPr lang="cs-CZ"/>
              <a:t>Rychlý ústup aktivity</a:t>
            </a:r>
          </a:p>
          <a:p>
            <a:r>
              <a:rPr lang="cs-CZ"/>
              <a:t>Spotřebovává zdroje</a:t>
            </a:r>
          </a:p>
        </p:txBody>
      </p:sp>
      <p:sp>
        <p:nvSpPr>
          <p:cNvPr id="249860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5391151" y="2160588"/>
            <a:ext cx="3090863" cy="576262"/>
          </a:xfrm>
        </p:spPr>
        <p:txBody>
          <a:bodyPr/>
          <a:lstStyle/>
          <a:p>
            <a:r>
              <a:rPr lang="cs-CZ"/>
              <a:t>parasympatikus</a:t>
            </a:r>
          </a:p>
        </p:txBody>
      </p:sp>
      <p:sp>
        <p:nvSpPr>
          <p:cNvPr id="249861" name="Zástupný symbol pro obsah 7"/>
          <p:cNvSpPr>
            <a:spLocks noGrp="1"/>
          </p:cNvSpPr>
          <p:nvPr>
            <p:ph sz="quarter" idx="4294967295"/>
          </p:nvPr>
        </p:nvSpPr>
        <p:spPr>
          <a:xfrm>
            <a:off x="5391151" y="2736851"/>
            <a:ext cx="3090863" cy="3305175"/>
          </a:xfrm>
          <a:prstGeom prst="rect">
            <a:avLst/>
          </a:prstGeom>
        </p:spPr>
        <p:txBody>
          <a:bodyPr/>
          <a:lstStyle/>
          <a:p>
            <a:r>
              <a:rPr lang="cs-CZ"/>
              <a:t>Působí diferencovanĕ</a:t>
            </a:r>
          </a:p>
          <a:p>
            <a:r>
              <a:rPr lang="cs-CZ"/>
              <a:t>Pomalý nástup aktivity</a:t>
            </a:r>
          </a:p>
          <a:p>
            <a:r>
              <a:rPr lang="cs-CZ"/>
              <a:t>Pomalý ústup aktivity</a:t>
            </a:r>
          </a:p>
          <a:p>
            <a:r>
              <a:rPr lang="cs-CZ"/>
              <a:t>Uchovává zdroje</a:t>
            </a:r>
          </a:p>
          <a:p>
            <a:r>
              <a:rPr lang="cs-CZ"/>
              <a:t>Obnovuje zdroje</a:t>
            </a:r>
          </a:p>
        </p:txBody>
      </p:sp>
    </p:spTree>
    <p:extLst>
      <p:ext uri="{BB962C8B-B14F-4D97-AF65-F5344CB8AC3E}">
        <p14:creationId xmlns:p14="http://schemas.microsoft.com/office/powerpoint/2010/main" val="1620886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4"/>
          <p:cNvSpPr>
            <a:spLocks noGrp="1" noChangeArrowheads="1"/>
          </p:cNvSpPr>
          <p:nvPr>
            <p:ph type="title"/>
          </p:nvPr>
        </p:nvSpPr>
        <p:spPr>
          <a:xfrm>
            <a:off x="1919288" y="0"/>
            <a:ext cx="8229600" cy="1143000"/>
          </a:xfrm>
        </p:spPr>
        <p:txBody>
          <a:bodyPr/>
          <a:lstStyle/>
          <a:p>
            <a:r>
              <a:rPr lang="cs-CZ"/>
              <a:t>Stres z fyziologického hlediska</a:t>
            </a:r>
          </a:p>
        </p:txBody>
      </p:sp>
      <p:grpSp>
        <p:nvGrpSpPr>
          <p:cNvPr id="250882" name="Group 26"/>
          <p:cNvGrpSpPr>
            <a:grpSpLocks/>
          </p:cNvGrpSpPr>
          <p:nvPr/>
        </p:nvGrpSpPr>
        <p:grpSpPr bwMode="auto">
          <a:xfrm>
            <a:off x="2135189" y="981076"/>
            <a:ext cx="8066087" cy="5472113"/>
            <a:chOff x="385" y="618"/>
            <a:chExt cx="5081" cy="3447"/>
          </a:xfrm>
        </p:grpSpPr>
        <p:sp>
          <p:nvSpPr>
            <p:cNvPr id="250885" name="Rectangle 5"/>
            <p:cNvSpPr>
              <a:spLocks noChangeArrowheads="1"/>
            </p:cNvSpPr>
            <p:nvPr/>
          </p:nvSpPr>
          <p:spPr bwMode="auto">
            <a:xfrm>
              <a:off x="2109" y="1162"/>
              <a:ext cx="1678" cy="454"/>
            </a:xfrm>
            <a:prstGeom prst="rect">
              <a:avLst/>
            </a:prstGeom>
            <a:solidFill>
              <a:srgbClr val="D4324D"/>
            </a:solidFill>
            <a:ln w="9525">
              <a:solidFill>
                <a:srgbClr val="D4324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>
                  <a:solidFill>
                    <a:schemeClr val="bg1"/>
                  </a:solidFill>
                  <a:latin typeface="Trebuchet MS" pitchFamily="34" charset="0"/>
                </a:rPr>
                <a:t>Autonomní </a:t>
              </a:r>
            </a:p>
            <a:p>
              <a:pPr algn="ctr"/>
              <a:r>
                <a:rPr lang="cs-CZ">
                  <a:solidFill>
                    <a:schemeClr val="bg1"/>
                  </a:solidFill>
                  <a:latin typeface="Trebuchet MS" pitchFamily="34" charset="0"/>
                </a:rPr>
                <a:t>nervový systém</a:t>
              </a:r>
            </a:p>
          </p:txBody>
        </p:sp>
        <p:sp>
          <p:nvSpPr>
            <p:cNvPr id="250886" name="Line 6"/>
            <p:cNvSpPr>
              <a:spLocks noChangeShapeType="1"/>
            </p:cNvSpPr>
            <p:nvPr/>
          </p:nvSpPr>
          <p:spPr bwMode="auto">
            <a:xfrm flipH="1">
              <a:off x="1247" y="1752"/>
              <a:ext cx="1315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887" name="Line 7"/>
            <p:cNvSpPr>
              <a:spLocks noChangeShapeType="1"/>
            </p:cNvSpPr>
            <p:nvPr/>
          </p:nvSpPr>
          <p:spPr bwMode="auto">
            <a:xfrm>
              <a:off x="3379" y="1752"/>
              <a:ext cx="127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888" name="Rectangle 8"/>
            <p:cNvSpPr>
              <a:spLocks noChangeArrowheads="1"/>
            </p:cNvSpPr>
            <p:nvPr/>
          </p:nvSpPr>
          <p:spPr bwMode="auto">
            <a:xfrm>
              <a:off x="385" y="2069"/>
              <a:ext cx="1497" cy="454"/>
            </a:xfrm>
            <a:prstGeom prst="rect">
              <a:avLst/>
            </a:prstGeom>
            <a:solidFill>
              <a:srgbClr val="D4324D"/>
            </a:solidFill>
            <a:ln w="9525">
              <a:solidFill>
                <a:srgbClr val="D4324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>
                  <a:solidFill>
                    <a:schemeClr val="bg1"/>
                  </a:solidFill>
                  <a:latin typeface="Trebuchet MS" pitchFamily="34" charset="0"/>
                </a:rPr>
                <a:t>sympatický</a:t>
              </a:r>
            </a:p>
          </p:txBody>
        </p:sp>
        <p:sp>
          <p:nvSpPr>
            <p:cNvPr id="250889" name="Rectangle 9"/>
            <p:cNvSpPr>
              <a:spLocks noChangeArrowheads="1"/>
            </p:cNvSpPr>
            <p:nvPr/>
          </p:nvSpPr>
          <p:spPr bwMode="auto">
            <a:xfrm>
              <a:off x="3969" y="2024"/>
              <a:ext cx="1497" cy="45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>
                  <a:solidFill>
                    <a:schemeClr val="bg1"/>
                  </a:solidFill>
                  <a:latin typeface="Trebuchet MS" pitchFamily="34" charset="0"/>
                </a:rPr>
                <a:t>parasympatický</a:t>
              </a:r>
            </a:p>
          </p:txBody>
        </p:sp>
        <p:sp>
          <p:nvSpPr>
            <p:cNvPr id="250890" name="Rectangle 10"/>
            <p:cNvSpPr>
              <a:spLocks noChangeArrowheads="1"/>
            </p:cNvSpPr>
            <p:nvPr/>
          </p:nvSpPr>
          <p:spPr bwMode="auto">
            <a:xfrm>
              <a:off x="385" y="2568"/>
              <a:ext cx="1497" cy="454"/>
            </a:xfrm>
            <a:prstGeom prst="rect">
              <a:avLst/>
            </a:prstGeom>
            <a:solidFill>
              <a:srgbClr val="D4324D"/>
            </a:solidFill>
            <a:ln w="9525">
              <a:solidFill>
                <a:srgbClr val="D4324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>
                  <a:solidFill>
                    <a:schemeClr val="bg1"/>
                  </a:solidFill>
                  <a:latin typeface="Trebuchet MS" pitchFamily="34" charset="0"/>
                </a:rPr>
                <a:t>Zrychluje, aktivizuje</a:t>
              </a:r>
            </a:p>
          </p:txBody>
        </p:sp>
        <p:sp>
          <p:nvSpPr>
            <p:cNvPr id="250891" name="Rectangle 11"/>
            <p:cNvSpPr>
              <a:spLocks noChangeArrowheads="1"/>
            </p:cNvSpPr>
            <p:nvPr/>
          </p:nvSpPr>
          <p:spPr bwMode="auto">
            <a:xfrm>
              <a:off x="3969" y="2523"/>
              <a:ext cx="1497" cy="45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>
                  <a:solidFill>
                    <a:schemeClr val="bg1"/>
                  </a:solidFill>
                  <a:latin typeface="Trebuchet MS" pitchFamily="34" charset="0"/>
                </a:rPr>
                <a:t>Zpomaluje, relaxuje</a:t>
              </a:r>
            </a:p>
          </p:txBody>
        </p:sp>
        <p:sp>
          <p:nvSpPr>
            <p:cNvPr id="250892" name="Rectangle 17"/>
            <p:cNvSpPr>
              <a:spLocks noChangeArrowheads="1"/>
            </p:cNvSpPr>
            <p:nvPr/>
          </p:nvSpPr>
          <p:spPr bwMode="auto">
            <a:xfrm>
              <a:off x="385" y="3067"/>
              <a:ext cx="1497" cy="953"/>
            </a:xfrm>
            <a:prstGeom prst="rect">
              <a:avLst/>
            </a:prstGeom>
            <a:solidFill>
              <a:srgbClr val="D4324D"/>
            </a:solidFill>
            <a:ln w="9525">
              <a:solidFill>
                <a:srgbClr val="D4324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>
                  <a:solidFill>
                    <a:schemeClr val="bg1"/>
                  </a:solidFill>
                  <a:latin typeface="Trebuchet MS" pitchFamily="34" charset="0"/>
                </a:rPr>
                <a:t>Srdce bije rychleji</a:t>
              </a:r>
            </a:p>
            <a:p>
              <a:pPr algn="ctr"/>
              <a:r>
                <a:rPr lang="cs-CZ">
                  <a:solidFill>
                    <a:schemeClr val="bg1"/>
                  </a:solidFill>
                  <a:latin typeface="Trebuchet MS" pitchFamily="34" charset="0"/>
                </a:rPr>
                <a:t>Svaly se stáhnou</a:t>
              </a:r>
            </a:p>
            <a:p>
              <a:pPr algn="ctr"/>
              <a:r>
                <a:rPr lang="cs-CZ">
                  <a:solidFill>
                    <a:schemeClr val="bg1"/>
                  </a:solidFill>
                  <a:latin typeface="Trebuchet MS" pitchFamily="34" charset="0"/>
                </a:rPr>
                <a:t>Uvolňuje se krevní </a:t>
              </a:r>
            </a:p>
            <a:p>
              <a:pPr algn="ctr"/>
              <a:r>
                <a:rPr lang="cs-CZ">
                  <a:solidFill>
                    <a:schemeClr val="bg1"/>
                  </a:solidFill>
                  <a:latin typeface="Trebuchet MS" pitchFamily="34" charset="0"/>
                </a:rPr>
                <a:t>cukr a tukové složky</a:t>
              </a:r>
            </a:p>
            <a:p>
              <a:pPr algn="ctr"/>
              <a:r>
                <a:rPr lang="cs-CZ">
                  <a:solidFill>
                    <a:schemeClr val="bg1"/>
                  </a:solidFill>
                  <a:latin typeface="Trebuchet MS" pitchFamily="34" charset="0"/>
                </a:rPr>
                <a:t>Zrychluje se dýchání</a:t>
              </a:r>
            </a:p>
          </p:txBody>
        </p:sp>
        <p:sp>
          <p:nvSpPr>
            <p:cNvPr id="250893" name="Rectangle 18"/>
            <p:cNvSpPr>
              <a:spLocks noChangeArrowheads="1"/>
            </p:cNvSpPr>
            <p:nvPr/>
          </p:nvSpPr>
          <p:spPr bwMode="auto">
            <a:xfrm>
              <a:off x="3969" y="3022"/>
              <a:ext cx="1497" cy="1043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>
                  <a:solidFill>
                    <a:schemeClr val="bg1"/>
                  </a:solidFill>
                  <a:latin typeface="Trebuchet MS" pitchFamily="34" charset="0"/>
                </a:rPr>
                <a:t>Zpomaluje srdce</a:t>
              </a:r>
            </a:p>
            <a:p>
              <a:pPr algn="ctr"/>
              <a:r>
                <a:rPr lang="cs-CZ">
                  <a:solidFill>
                    <a:schemeClr val="bg1"/>
                  </a:solidFill>
                  <a:latin typeface="Trebuchet MS" pitchFamily="34" charset="0"/>
                </a:rPr>
                <a:t>Uvolňuje svaly</a:t>
              </a:r>
            </a:p>
            <a:p>
              <a:pPr algn="ctr"/>
              <a:r>
                <a:rPr lang="cs-CZ">
                  <a:solidFill>
                    <a:schemeClr val="bg1"/>
                  </a:solidFill>
                  <a:latin typeface="Trebuchet MS" pitchFamily="34" charset="0"/>
                </a:rPr>
                <a:t>Obnovuje a udržuje</a:t>
              </a:r>
            </a:p>
            <a:p>
              <a:pPr algn="ctr"/>
              <a:r>
                <a:rPr lang="cs-CZ">
                  <a:solidFill>
                    <a:schemeClr val="bg1"/>
                  </a:solidFill>
                  <a:latin typeface="Trebuchet MS" pitchFamily="34" charset="0"/>
                </a:rPr>
                <a:t>normální funkce těla</a:t>
              </a:r>
            </a:p>
          </p:txBody>
        </p:sp>
        <p:sp>
          <p:nvSpPr>
            <p:cNvPr id="250894" name="Text Box 21"/>
            <p:cNvSpPr txBox="1">
              <a:spLocks noChangeArrowheads="1"/>
            </p:cNvSpPr>
            <p:nvPr/>
          </p:nvSpPr>
          <p:spPr bwMode="auto">
            <a:xfrm>
              <a:off x="2191" y="2614"/>
              <a:ext cx="1624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b="1"/>
                <a:t>Recipročně inhibované</a:t>
              </a:r>
            </a:p>
            <a:p>
              <a:pPr algn="ctr"/>
              <a:r>
                <a:rPr lang="cs-CZ"/>
                <a:t>Když je jeden stimulován, </a:t>
              </a:r>
            </a:p>
            <a:p>
              <a:pPr algn="ctr"/>
              <a:r>
                <a:rPr lang="cs-CZ"/>
                <a:t>druhý je vypnut</a:t>
              </a:r>
            </a:p>
          </p:txBody>
        </p:sp>
        <p:sp>
          <p:nvSpPr>
            <p:cNvPr id="250895" name="AutoShape 22"/>
            <p:cNvSpPr>
              <a:spLocks noChangeArrowheads="1"/>
            </p:cNvSpPr>
            <p:nvPr/>
          </p:nvSpPr>
          <p:spPr bwMode="auto">
            <a:xfrm>
              <a:off x="2381" y="2115"/>
              <a:ext cx="1043" cy="363"/>
            </a:xfrm>
            <a:prstGeom prst="leftRightArrow">
              <a:avLst>
                <a:gd name="adj1" fmla="val 50000"/>
                <a:gd name="adj2" fmla="val 5746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>
                <a:latin typeface="Trebuchet MS" pitchFamily="34" charset="0"/>
              </a:endParaRPr>
            </a:p>
          </p:txBody>
        </p:sp>
        <p:sp>
          <p:nvSpPr>
            <p:cNvPr id="250896" name="AutoShape 23"/>
            <p:cNvSpPr>
              <a:spLocks noChangeArrowheads="1"/>
            </p:cNvSpPr>
            <p:nvPr/>
          </p:nvSpPr>
          <p:spPr bwMode="auto">
            <a:xfrm rot="10800000">
              <a:off x="2290" y="618"/>
              <a:ext cx="1316" cy="544"/>
            </a:xfrm>
            <a:prstGeom prst="triangle">
              <a:avLst>
                <a:gd name="adj" fmla="val 50000"/>
              </a:avLst>
            </a:prstGeom>
            <a:solidFill>
              <a:srgbClr val="E6F107"/>
            </a:solidFill>
            <a:ln w="9525">
              <a:solidFill>
                <a:srgbClr val="EBF34B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cs-CZ">
                <a:latin typeface="Trebuchet MS" pitchFamily="34" charset="0"/>
              </a:endParaRPr>
            </a:p>
          </p:txBody>
        </p:sp>
        <p:sp>
          <p:nvSpPr>
            <p:cNvPr id="250897" name="Text Box 25"/>
            <p:cNvSpPr txBox="1">
              <a:spLocks noChangeArrowheads="1"/>
            </p:cNvSpPr>
            <p:nvPr/>
          </p:nvSpPr>
          <p:spPr bwMode="auto">
            <a:xfrm>
              <a:off x="2562" y="663"/>
              <a:ext cx="67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1"/>
                <a:t>STRESOR</a:t>
              </a:r>
            </a:p>
          </p:txBody>
        </p:sp>
      </p:grpSp>
      <p:sp>
        <p:nvSpPr>
          <p:cNvPr id="250883" name="Text Box 27"/>
          <p:cNvSpPr txBox="1">
            <a:spLocks noChangeArrowheads="1"/>
          </p:cNvSpPr>
          <p:nvPr/>
        </p:nvSpPr>
        <p:spPr bwMode="auto">
          <a:xfrm>
            <a:off x="2424113" y="2276476"/>
            <a:ext cx="15989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FF0000"/>
                </a:solidFill>
              </a:rPr>
              <a:t>POHOTOVOST</a:t>
            </a:r>
          </a:p>
          <a:p>
            <a:r>
              <a:rPr lang="cs-CZ" b="1">
                <a:solidFill>
                  <a:srgbClr val="FF0000"/>
                </a:solidFill>
              </a:rPr>
              <a:t>2-5 % ŽIVOTA</a:t>
            </a:r>
          </a:p>
        </p:txBody>
      </p:sp>
      <p:sp>
        <p:nvSpPr>
          <p:cNvPr id="250884" name="Text Box 28"/>
          <p:cNvSpPr txBox="1">
            <a:spLocks noChangeArrowheads="1"/>
          </p:cNvSpPr>
          <p:nvPr/>
        </p:nvSpPr>
        <p:spPr bwMode="auto">
          <a:xfrm>
            <a:off x="8112125" y="2349501"/>
            <a:ext cx="18426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FF0000"/>
                </a:solidFill>
              </a:rPr>
              <a:t>POKOJ</a:t>
            </a:r>
          </a:p>
          <a:p>
            <a:r>
              <a:rPr lang="cs-CZ" b="1">
                <a:solidFill>
                  <a:srgbClr val="FF0000"/>
                </a:solidFill>
              </a:rPr>
              <a:t>95-98 % ŽIVOTA</a:t>
            </a:r>
          </a:p>
        </p:txBody>
      </p:sp>
    </p:spTree>
    <p:extLst>
      <p:ext uri="{BB962C8B-B14F-4D97-AF65-F5344CB8AC3E}">
        <p14:creationId xmlns:p14="http://schemas.microsoft.com/office/powerpoint/2010/main" val="2674394404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Kapka</Template>
  <TotalTime>1</TotalTime>
  <Words>2447</Words>
  <Application>Microsoft Office PowerPoint</Application>
  <PresentationFormat>Širokoúhlá obrazovka</PresentationFormat>
  <Paragraphs>470</Paragraphs>
  <Slides>57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66" baseType="lpstr">
      <vt:lpstr>Arial</vt:lpstr>
      <vt:lpstr>Arial Black</vt:lpstr>
      <vt:lpstr>Impact</vt:lpstr>
      <vt:lpstr>Trebuchet MS</vt:lpstr>
      <vt:lpstr>Tw Cen MT</vt:lpstr>
      <vt:lpstr>Wingdings</vt:lpstr>
      <vt:lpstr>Wingdings 2</vt:lpstr>
      <vt:lpstr>Wingdings 3</vt:lpstr>
      <vt:lpstr>Kapka</vt:lpstr>
      <vt:lpstr>Stres, jeho projevy, důsledky, determinanty</vt:lpstr>
      <vt:lpstr>Proaktivní a reaktivní osobnost</vt:lpstr>
      <vt:lpstr>Proaktivní a reaktivní osobnost</vt:lpstr>
      <vt:lpstr>Stres</vt:lpstr>
      <vt:lpstr>Prezentace aplikace PowerPoint</vt:lpstr>
      <vt:lpstr>Prezentace aplikace PowerPoint</vt:lpstr>
      <vt:lpstr>Stres z fyziologického hlediska </vt:lpstr>
      <vt:lpstr>Antagonistický vztah mezi sympatikem a parasympatikem</vt:lpstr>
      <vt:lpstr>Stres z fyziologického hlediska</vt:lpstr>
      <vt:lpstr>Funkce autonomního nervstva</vt:lpstr>
      <vt:lpstr>Důsledky trvalé činnosti sympaticu – civilizační choroby</vt:lpstr>
      <vt:lpstr>Prezentace aplikace PowerPoint</vt:lpstr>
      <vt:lpstr>Prezentace aplikace PowerPoint</vt:lpstr>
      <vt:lpstr>Stresové signály</vt:lpstr>
      <vt:lpstr>Fáze stresu</vt:lpstr>
      <vt:lpstr>Druhy stresu</vt:lpstr>
      <vt:lpstr>Osobní a osobnostní determinanty zvládání stresu </vt:lpstr>
      <vt:lpstr>Individuální osobnostní vlastnosti</vt:lpstr>
      <vt:lpstr>Chování typu A</vt:lpstr>
      <vt:lpstr>Chování typu B</vt:lpstr>
      <vt:lpstr>Chování typu C</vt:lpstr>
      <vt:lpstr>Chování typu D</vt:lpstr>
      <vt:lpstr>Osobnostní determinanty stresu</vt:lpstr>
      <vt:lpstr>Resilience</vt:lpstr>
      <vt:lpstr>Koncepce hardiness</vt:lpstr>
      <vt:lpstr>Sense of coherence</vt:lpstr>
      <vt:lpstr>Místo kontroly – Locus of controll</vt:lpstr>
      <vt:lpstr>Self – efficacy (sebeúčinnost, osobní zdatnost)</vt:lpstr>
      <vt:lpstr>Optimismus a pesimismus</vt:lpstr>
      <vt:lpstr>Kladné sebehodnocení selfesteem</vt:lpstr>
      <vt:lpstr>Smysluplnost života a smysl pro humor</vt:lpstr>
      <vt:lpstr>Zvládání stresu</vt:lpstr>
      <vt:lpstr>Coping </vt:lpstr>
      <vt:lpstr>Rozdělení reakcí na zátěž</vt:lpstr>
      <vt:lpstr>Prezentace aplikace PowerPoint</vt:lpstr>
      <vt:lpstr>Obranné mechanismy</vt:lpstr>
      <vt:lpstr>Lazarusovo pojetí </vt:lpstr>
      <vt:lpstr>Lazarusovo pojetí </vt:lpstr>
      <vt:lpstr>Lazarusovo pojetí </vt:lpstr>
      <vt:lpstr>Negativní jevy na pracovišti</vt:lpstr>
      <vt:lpstr>Syndrom vyhoření</vt:lpstr>
      <vt:lpstr>Syndrom vyhoření – burn-out</vt:lpstr>
      <vt:lpstr>Prezentace aplikace PowerPoint</vt:lpstr>
      <vt:lpstr>Příznaky psychické</vt:lpstr>
      <vt:lpstr>Příznaky tělesné</vt:lpstr>
      <vt:lpstr>Příznaky vztahové</vt:lpstr>
      <vt:lpstr>Mobbing a bossing</vt:lpstr>
      <vt:lpstr>Negativní chování - příčiny </vt:lpstr>
      <vt:lpstr>DEFINICE MOBBINGU</vt:lpstr>
      <vt:lpstr>Prezentace aplikace PowerPoint</vt:lpstr>
      <vt:lpstr>Prezentace aplikace PowerPoint</vt:lpstr>
      <vt:lpstr>Prezentace aplikace PowerPoint</vt:lpstr>
      <vt:lpstr>Profil oběti mobbingu</vt:lpstr>
      <vt:lpstr>Příčiny vzniku mobbingu</vt:lpstr>
      <vt:lpstr>Příčiny vzniku mobbingu (pokrač.)</vt:lpstr>
      <vt:lpstr>statistiky  </vt:lpstr>
      <vt:lpstr>Základní opatření proti mobbingu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Stres, jeho projevy, důsledky, determinanty</dc:title>
  <dc:creator>Lenka</dc:creator>
  <cp:lastModifiedBy>Lenka</cp:lastModifiedBy>
  <cp:revision>1</cp:revision>
  <dcterms:created xsi:type="dcterms:W3CDTF">2020-11-25T20:44:32Z</dcterms:created>
  <dcterms:modified xsi:type="dcterms:W3CDTF">2020-11-25T20:45:49Z</dcterms:modified>
</cp:coreProperties>
</file>