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4" r:id="rId9"/>
    <p:sldId id="263" r:id="rId10"/>
    <p:sldId id="265" r:id="rId11"/>
    <p:sldId id="268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48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0" y="2003754"/>
            <a:ext cx="10994760" cy="1628852"/>
          </a:xfrm>
          <a:noFill/>
          <a:effectLst/>
        </p:spPr>
        <p:txBody>
          <a:bodyPr>
            <a:normAutofit/>
          </a:bodyPr>
          <a:lstStyle>
            <a:lvl1pPr algn="r">
              <a:defRPr sz="4800">
                <a:solidFill>
                  <a:srgbClr val="FF0000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3836213"/>
            <a:ext cx="10994760" cy="1425247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rgbClr val="00206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88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85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32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985720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10994760" cy="4682948"/>
          </a:xfrm>
        </p:spPr>
        <p:txBody>
          <a:bodyPr/>
          <a:lstStyle>
            <a:lvl1pPr algn="l">
              <a:defRPr sz="3733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84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294" y="578507"/>
            <a:ext cx="875508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294" y="1598079"/>
            <a:ext cx="8755087" cy="4681415"/>
          </a:xfrm>
        </p:spPr>
        <p:txBody>
          <a:bodyPr/>
          <a:lstStyle>
            <a:lvl1pPr>
              <a:defRPr sz="3733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96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12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02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1"/>
            <a:ext cx="10994761" cy="1018033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003753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06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579114"/>
            <a:ext cx="5386917" cy="2850495"/>
          </a:xfrm>
        </p:spPr>
        <p:txBody>
          <a:bodyPr/>
          <a:lstStyle>
            <a:lvl1pPr algn="ctr">
              <a:defRPr sz="3200">
                <a:solidFill>
                  <a:srgbClr val="002060"/>
                </a:solidFill>
              </a:defRPr>
            </a:lvl1pPr>
            <a:lvl2pPr algn="ctr">
              <a:defRPr sz="2667">
                <a:solidFill>
                  <a:srgbClr val="002060"/>
                </a:solidFill>
              </a:defRPr>
            </a:lvl2pPr>
            <a:lvl3pPr algn="ctr">
              <a:defRPr sz="2400">
                <a:solidFill>
                  <a:srgbClr val="002060"/>
                </a:solidFill>
              </a:defRPr>
            </a:lvl3pPr>
            <a:lvl4pPr algn="ctr">
              <a:defRPr sz="2133">
                <a:solidFill>
                  <a:srgbClr val="002060"/>
                </a:solidFill>
              </a:defRPr>
            </a:lvl4pPr>
            <a:lvl5pPr algn="ctr">
              <a:defRPr sz="2133">
                <a:solidFill>
                  <a:srgbClr val="00206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003753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06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579114"/>
            <a:ext cx="5389033" cy="2850495"/>
          </a:xfrm>
        </p:spPr>
        <p:txBody>
          <a:bodyPr/>
          <a:lstStyle>
            <a:lvl1pPr algn="ctr">
              <a:defRPr sz="3200">
                <a:solidFill>
                  <a:srgbClr val="002060"/>
                </a:solidFill>
              </a:defRPr>
            </a:lvl1pPr>
            <a:lvl2pPr algn="ctr">
              <a:defRPr sz="2667">
                <a:solidFill>
                  <a:srgbClr val="002060"/>
                </a:solidFill>
              </a:defRPr>
            </a:lvl2pPr>
            <a:lvl3pPr algn="ctr">
              <a:defRPr sz="2400">
                <a:solidFill>
                  <a:srgbClr val="002060"/>
                </a:solidFill>
              </a:defRPr>
            </a:lvl3pPr>
            <a:lvl4pPr algn="ctr">
              <a:defRPr sz="2133">
                <a:solidFill>
                  <a:srgbClr val="002060"/>
                </a:solidFill>
              </a:defRPr>
            </a:lvl4pPr>
            <a:lvl5pPr algn="ctr">
              <a:defRPr sz="2133">
                <a:solidFill>
                  <a:srgbClr val="00206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1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94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5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70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CDD5-CAC9-48BA-89D8-B83B57D85AA1}" type="datetimeFigureOut">
              <a:rPr lang="cs-CZ" smtClean="0"/>
              <a:t>24.09.2020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47DB-496F-457A-866D-540820DEEB4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408850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SEXUÁLNĚ PŘENOSNÉ </a:t>
            </a:r>
            <a:br>
              <a:rPr lang="cs-CZ" dirty="0"/>
            </a:br>
            <a:r>
              <a:rPr lang="cs-CZ" dirty="0"/>
              <a:t>CHOROBY (STD)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6145376"/>
            <a:ext cx="10994760" cy="142524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33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CHLAMYDIE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175052"/>
            <a:ext cx="10994760" cy="4682948"/>
          </a:xfrm>
        </p:spPr>
        <p:txBody>
          <a:bodyPr>
            <a:noAutofit/>
          </a:bodyPr>
          <a:lstStyle/>
          <a:p>
            <a:r>
              <a:rPr lang="cs-CZ" sz="2600" dirty="0"/>
              <a:t>Původcem je bakterie </a:t>
            </a:r>
            <a:r>
              <a:rPr lang="cs-CZ" sz="2600" i="1" dirty="0"/>
              <a:t>Chlamydia trachomatis.</a:t>
            </a:r>
          </a:p>
          <a:p>
            <a:r>
              <a:rPr lang="cs-CZ" sz="2600" dirty="0"/>
              <a:t>Inkubační doba je obvykle 10-20 dní.</a:t>
            </a:r>
          </a:p>
          <a:p>
            <a:r>
              <a:rPr lang="cs-CZ" sz="2600" dirty="0"/>
              <a:t>U žen se projevuje uretritidou, zánětlivým onemocněním pánve či endometritidou.</a:t>
            </a:r>
          </a:p>
          <a:p>
            <a:r>
              <a:rPr lang="cs-CZ" sz="2600" dirty="0"/>
              <a:t>U mužů se projevuje uretritidou, záněty chámovodů, záněty nadvarlat či zánětem sliznice konečníku.</a:t>
            </a:r>
          </a:p>
          <a:p>
            <a:r>
              <a:rPr lang="cs-CZ" sz="2600" dirty="0"/>
              <a:t>U novorozence se projevuje pneumonií nebo záněty spojivek.</a:t>
            </a:r>
          </a:p>
          <a:p>
            <a:r>
              <a:rPr lang="cs-CZ" sz="2600" dirty="0"/>
              <a:t>Léčba: doxycyklin, azitromycin, klindamycin.</a:t>
            </a:r>
          </a:p>
        </p:txBody>
      </p:sp>
    </p:spTree>
    <p:extLst>
      <p:ext uri="{BB962C8B-B14F-4D97-AF65-F5344CB8AC3E}">
        <p14:creationId xmlns:p14="http://schemas.microsoft.com/office/powerpoint/2010/main" val="146186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ULCUS MOLLE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175052"/>
            <a:ext cx="10994760" cy="4682948"/>
          </a:xfrm>
        </p:spPr>
        <p:txBody>
          <a:bodyPr>
            <a:normAutofit/>
          </a:bodyPr>
          <a:lstStyle/>
          <a:p>
            <a:r>
              <a:rPr lang="cs-CZ" sz="2800" dirty="0"/>
              <a:t>Původcem je gramnegativní bakterie </a:t>
            </a:r>
            <a:r>
              <a:rPr lang="cs-CZ" sz="2800" i="1" dirty="0"/>
              <a:t>Haemophilus ducreyi.</a:t>
            </a:r>
          </a:p>
          <a:p>
            <a:r>
              <a:rPr lang="cs-CZ" sz="2800" dirty="0"/>
              <a:t>Inkubační doba je obvykle 2-3 dny.</a:t>
            </a:r>
          </a:p>
          <a:p>
            <a:r>
              <a:rPr lang="cs-CZ" sz="2800" dirty="0"/>
              <a:t>Projevuje se malými vřídky na genitálu, které se postupem času mohou spojit ve velká ložiska, díky nimž může prostoupit infekce do lymfatického systému.</a:t>
            </a:r>
          </a:p>
          <a:p>
            <a:r>
              <a:rPr lang="cs-CZ" sz="2800" dirty="0"/>
              <a:t>Lymfatické uzliny zduří, zhnisají.</a:t>
            </a:r>
          </a:p>
          <a:p>
            <a:r>
              <a:rPr lang="cs-CZ" sz="2800" dirty="0"/>
              <a:t>Léčba: antibiotiky.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41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LYMFOGRANULOMA </a:t>
            </a:r>
            <a:br>
              <a:rPr lang="cs-CZ" dirty="0"/>
            </a:br>
            <a:r>
              <a:rPr lang="cs-CZ" dirty="0"/>
              <a:t>VENEREUM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175052"/>
            <a:ext cx="10994760" cy="4682948"/>
          </a:xfrm>
        </p:spPr>
        <p:txBody>
          <a:bodyPr>
            <a:normAutofit/>
          </a:bodyPr>
          <a:lstStyle/>
          <a:p>
            <a:r>
              <a:rPr lang="cs-CZ" sz="2600" dirty="0"/>
              <a:t>Původcem jsou specifické sérotypy bakterie </a:t>
            </a:r>
            <a:r>
              <a:rPr lang="cs-CZ" sz="2600" i="1" dirty="0"/>
              <a:t>Chlamydia trachomatis</a:t>
            </a:r>
            <a:r>
              <a:rPr lang="cs-CZ" sz="2600" dirty="0"/>
              <a:t>.</a:t>
            </a:r>
          </a:p>
          <a:p>
            <a:r>
              <a:rPr lang="cs-CZ" sz="2600" dirty="0"/>
              <a:t>Inkubační doba je obvykle 3-30 dní.</a:t>
            </a:r>
          </a:p>
          <a:p>
            <a:r>
              <a:rPr lang="cs-CZ" sz="2600" dirty="0"/>
              <a:t>Postihuje lymfatické uzliny.</a:t>
            </a:r>
          </a:p>
          <a:p>
            <a:r>
              <a:rPr lang="cs-CZ" sz="2600" dirty="0"/>
              <a:t>Onemocnění začíná vznikem puchýřku na genitáliích, postupně se infekce rozšiřuje lymfatickým systémem.</a:t>
            </a:r>
          </a:p>
          <a:p>
            <a:r>
              <a:rPr lang="cs-CZ" sz="2600" dirty="0"/>
              <a:t>Lymfatické uzliny zduří, zhnisají. </a:t>
            </a:r>
          </a:p>
          <a:p>
            <a:r>
              <a:rPr lang="cs-CZ" sz="2600" dirty="0"/>
              <a:t>Vedlejší symptomy jsou </a:t>
            </a:r>
            <a:r>
              <a:rPr lang="en-US" sz="2600" dirty="0"/>
              <a:t> </a:t>
            </a:r>
            <a:r>
              <a:rPr lang="en-US" sz="2600" dirty="0" err="1"/>
              <a:t>horečka</a:t>
            </a:r>
            <a:r>
              <a:rPr lang="en-US" sz="2600" dirty="0"/>
              <a:t>, </a:t>
            </a:r>
            <a:r>
              <a:rPr lang="en-US" sz="2600" dirty="0" err="1"/>
              <a:t>zimnice</a:t>
            </a:r>
            <a:r>
              <a:rPr lang="en-US" sz="2600" dirty="0"/>
              <a:t>, </a:t>
            </a:r>
            <a:r>
              <a:rPr lang="en-US" sz="2600" dirty="0" err="1"/>
              <a:t>nechutenství</a:t>
            </a:r>
            <a:r>
              <a:rPr lang="en-US" sz="2600" dirty="0"/>
              <a:t>, </a:t>
            </a:r>
            <a:r>
              <a:rPr lang="en-US" sz="2600" dirty="0" err="1"/>
              <a:t>bolest</a:t>
            </a:r>
            <a:r>
              <a:rPr lang="en-US" sz="2600" dirty="0"/>
              <a:t> </a:t>
            </a:r>
            <a:r>
              <a:rPr lang="en-US" sz="2600" dirty="0" err="1"/>
              <a:t>hlavy</a:t>
            </a:r>
            <a:r>
              <a:rPr lang="en-US" sz="2600" dirty="0"/>
              <a:t> a </a:t>
            </a:r>
            <a:r>
              <a:rPr lang="en-US" sz="2600" dirty="0" err="1"/>
              <a:t>kloubů</a:t>
            </a:r>
            <a:r>
              <a:rPr lang="cs-CZ" sz="2600" dirty="0"/>
              <a:t>.</a:t>
            </a:r>
          </a:p>
          <a:p>
            <a:r>
              <a:rPr lang="cs-CZ" sz="2600" dirty="0"/>
              <a:t>Léčba: antibiotika.</a:t>
            </a:r>
          </a:p>
        </p:txBody>
      </p:sp>
    </p:spTree>
    <p:extLst>
      <p:ext uri="{BB962C8B-B14F-4D97-AF65-F5344CB8AC3E}">
        <p14:creationId xmlns:p14="http://schemas.microsoft.com/office/powerpoint/2010/main" val="65229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3" y="1727200"/>
            <a:ext cx="6473371" cy="427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85143" y="5997827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LGV u muže ve stádiu zduření uzlin</a:t>
            </a:r>
          </a:p>
        </p:txBody>
      </p:sp>
    </p:spTree>
    <p:extLst>
      <p:ext uri="{BB962C8B-B14F-4D97-AF65-F5344CB8AC3E}">
        <p14:creationId xmlns:p14="http://schemas.microsoft.com/office/powerpoint/2010/main" val="201821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186214"/>
            <a:ext cx="10994760" cy="985720"/>
          </a:xfrm>
        </p:spPr>
        <p:txBody>
          <a:bodyPr>
            <a:normAutofit fontScale="90000"/>
          </a:bodyPr>
          <a:lstStyle/>
          <a:p>
            <a:r>
              <a:rPr lang="cs-CZ" dirty="0"/>
              <a:t>HUMAN</a:t>
            </a:r>
            <a:br>
              <a:rPr lang="cs-CZ" dirty="0"/>
            </a:br>
            <a:r>
              <a:rPr lang="cs-CZ" dirty="0"/>
              <a:t>PAPILLOMAVIRUS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175052"/>
            <a:ext cx="10994760" cy="4682948"/>
          </a:xfrm>
        </p:spPr>
        <p:txBody>
          <a:bodyPr/>
          <a:lstStyle/>
          <a:p>
            <a:r>
              <a:rPr lang="cs-CZ" sz="2600" dirty="0"/>
              <a:t>HPV je vysoce nakažlivý, existuje více než 100 druhů viru.</a:t>
            </a:r>
          </a:p>
          <a:p>
            <a:r>
              <a:rPr lang="cs-CZ" sz="2600" dirty="0"/>
              <a:t>Ve většině případů se u pacientky nevyskytnou žádné příznaky. </a:t>
            </a:r>
          </a:p>
          <a:p>
            <a:r>
              <a:rPr lang="cs-CZ" sz="2600" dirty="0"/>
              <a:t>Low risk viry – 6, 11 (kondylomata)</a:t>
            </a:r>
          </a:p>
          <a:p>
            <a:r>
              <a:rPr lang="cs-CZ" sz="2600" dirty="0"/>
              <a:t>High risk viry – 16, 18 (prekancerozy, karcinomy cervixu)</a:t>
            </a:r>
          </a:p>
          <a:p>
            <a:r>
              <a:rPr lang="cs-CZ" sz="2600" dirty="0"/>
              <a:t>Rozvoj rakoviny děložního čípku trvá ve většině času nekolik let.</a:t>
            </a:r>
          </a:p>
          <a:p>
            <a:r>
              <a:rPr lang="cs-CZ" sz="2600" dirty="0"/>
              <a:t>Existuje očkování – Cervarix, Silgard, Gardasil 9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Shape 516" descr="delozni cipe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0940" y="4127065"/>
            <a:ext cx="3282441" cy="27309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24"/>
          <p:cNvSpPr txBox="1"/>
          <p:nvPr/>
        </p:nvSpPr>
        <p:spPr>
          <a:xfrm>
            <a:off x="7794520" y="4437340"/>
            <a:ext cx="1032839" cy="60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 b="1" dirty="0">
                <a:solidFill>
                  <a:srgbClr val="434343"/>
                </a:solidFill>
              </a:rPr>
              <a:t>Zdravý čípek</a:t>
            </a:r>
            <a:endParaRPr sz="2200" b="1" dirty="0">
              <a:solidFill>
                <a:srgbClr val="434343"/>
              </a:solidFill>
            </a:endParaRPr>
          </a:p>
        </p:txBody>
      </p:sp>
      <p:sp>
        <p:nvSpPr>
          <p:cNvPr id="6" name="Shape 523"/>
          <p:cNvSpPr txBox="1"/>
          <p:nvPr/>
        </p:nvSpPr>
        <p:spPr>
          <a:xfrm>
            <a:off x="7632189" y="5440458"/>
            <a:ext cx="1195170" cy="90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 b="1" dirty="0">
                <a:solidFill>
                  <a:srgbClr val="434343"/>
                </a:solidFill>
              </a:rPr>
              <a:t>Změny</a:t>
            </a:r>
            <a:endParaRPr sz="2200" b="1"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 b="1" dirty="0">
                <a:solidFill>
                  <a:srgbClr val="434343"/>
                </a:solidFill>
              </a:rPr>
              <a:t>nižšího stupně</a:t>
            </a:r>
            <a:endParaRPr sz="2200" b="1" dirty="0">
              <a:solidFill>
                <a:srgbClr val="434343"/>
              </a:solidFill>
            </a:endParaRPr>
          </a:p>
        </p:txBody>
      </p:sp>
      <p:sp>
        <p:nvSpPr>
          <p:cNvPr id="7" name="Shape 521"/>
          <p:cNvSpPr txBox="1"/>
          <p:nvPr/>
        </p:nvSpPr>
        <p:spPr>
          <a:xfrm>
            <a:off x="10752301" y="5440458"/>
            <a:ext cx="1357500" cy="90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 b="1" dirty="0">
                <a:solidFill>
                  <a:srgbClr val="434343"/>
                </a:solidFill>
              </a:rPr>
              <a:t>Změny</a:t>
            </a:r>
            <a:endParaRPr sz="2200" b="1"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 b="1" dirty="0">
                <a:solidFill>
                  <a:srgbClr val="434343"/>
                </a:solidFill>
              </a:rPr>
              <a:t>vyššího</a:t>
            </a:r>
            <a:endParaRPr sz="2200" b="1"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 b="1" dirty="0">
                <a:solidFill>
                  <a:srgbClr val="434343"/>
                </a:solidFill>
              </a:rPr>
              <a:t>stupně</a:t>
            </a:r>
            <a:endParaRPr sz="2200" b="1" dirty="0">
              <a:solidFill>
                <a:srgbClr val="434343"/>
              </a:solidFill>
            </a:endParaRPr>
          </a:p>
        </p:txBody>
      </p:sp>
      <p:sp>
        <p:nvSpPr>
          <p:cNvPr id="8" name="Shape 522"/>
          <p:cNvSpPr txBox="1"/>
          <p:nvPr/>
        </p:nvSpPr>
        <p:spPr>
          <a:xfrm>
            <a:off x="10668641" y="4379859"/>
            <a:ext cx="1523359" cy="50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200" b="1" dirty="0">
                <a:solidFill>
                  <a:srgbClr val="434343"/>
                </a:solidFill>
              </a:rPr>
              <a:t>Rakovina</a:t>
            </a:r>
            <a:endParaRPr sz="2200" b="1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7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HIV/AIDS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843284"/>
            <a:ext cx="10994760" cy="4682948"/>
          </a:xfrm>
        </p:spPr>
        <p:txBody>
          <a:bodyPr>
            <a:noAutofit/>
          </a:bodyPr>
          <a:lstStyle/>
          <a:p>
            <a:r>
              <a:rPr lang="cs-CZ" sz="2600" dirty="0"/>
              <a:t>Původcem je RNA retrovirus</a:t>
            </a:r>
            <a:r>
              <a:rPr lang="cs-CZ" sz="2600" i="1" dirty="0"/>
              <a:t> Human Immunodeficiency Virus.</a:t>
            </a:r>
          </a:p>
          <a:p>
            <a:r>
              <a:rPr lang="cs-CZ" sz="2600" dirty="0"/>
              <a:t>Přenáší se krví, pohlavním stykem a z matky na dítě.</a:t>
            </a:r>
          </a:p>
          <a:p>
            <a:r>
              <a:rPr lang="cs-CZ" sz="2600" dirty="0"/>
              <a:t>Virus napadá T-lymfocyty, kde zničí jádro buňky a postupně se zde rozmnožuje.</a:t>
            </a:r>
          </a:p>
          <a:p>
            <a:r>
              <a:rPr lang="cs-CZ" sz="2600" dirty="0"/>
              <a:t>Imunitní systém pacienta se nejdříve přetíží a nakonec zkolabuje.</a:t>
            </a:r>
          </a:p>
          <a:p>
            <a:r>
              <a:rPr lang="cs-CZ" sz="2600" dirty="0"/>
              <a:t>V další fázi je pacientův organismus velmi vyčerpán, při sebemenší infekci musí vyvinout extrémní úsilí k pokusu o ochranu organismu.</a:t>
            </a:r>
          </a:p>
          <a:p>
            <a:r>
              <a:rPr lang="cs-CZ" sz="2600" dirty="0"/>
              <a:t>V poslední fázi propuká onemocnění AIDS (syndrom získaného selhání imunity), který se masivně šíří organismem – napadá i makrofágy, nervové buňky a další. </a:t>
            </a:r>
          </a:p>
          <a:p>
            <a:r>
              <a:rPr lang="cs-CZ" sz="2600" dirty="0"/>
              <a:t>Existují pouze léky na zbrzdění množení viru, avšak nemoc </a:t>
            </a:r>
            <a:r>
              <a:rPr lang="cs-CZ" sz="2600"/>
              <a:t>nelze zcela </a:t>
            </a:r>
            <a:r>
              <a:rPr lang="cs-CZ" sz="2600" dirty="0"/>
              <a:t>vyléčit. </a:t>
            </a:r>
          </a:p>
        </p:txBody>
      </p:sp>
    </p:spTree>
    <p:extLst>
      <p:ext uri="{BB962C8B-B14F-4D97-AF65-F5344CB8AC3E}">
        <p14:creationId xmlns:p14="http://schemas.microsoft.com/office/powerpoint/2010/main" val="420766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277918"/>
            <a:ext cx="10994760" cy="985720"/>
          </a:xfrm>
        </p:spPr>
        <p:txBody>
          <a:bodyPr>
            <a:normAutofit fontScale="90000"/>
          </a:bodyPr>
          <a:lstStyle/>
          <a:p>
            <a:r>
              <a:rPr lang="cs-CZ" dirty="0"/>
              <a:t>SEXUÁLNĚ PŘENOSNÉ </a:t>
            </a:r>
            <a:br>
              <a:rPr lang="cs-CZ" dirty="0"/>
            </a:br>
            <a:r>
              <a:rPr lang="cs-CZ" dirty="0"/>
              <a:t>CHOROBY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10994760" cy="4818114"/>
          </a:xfrm>
        </p:spPr>
        <p:txBody>
          <a:bodyPr>
            <a:noAutofit/>
          </a:bodyPr>
          <a:lstStyle/>
          <a:p>
            <a:r>
              <a:rPr lang="cs-CZ" sz="2400" dirty="0"/>
              <a:t>Kapavka</a:t>
            </a:r>
          </a:p>
          <a:p>
            <a:r>
              <a:rPr lang="cs-CZ" sz="2400" dirty="0"/>
              <a:t>Syfilis</a:t>
            </a:r>
          </a:p>
          <a:p>
            <a:r>
              <a:rPr lang="cs-CZ" sz="2400" dirty="0"/>
              <a:t>HSV – herpes simplex virus</a:t>
            </a:r>
          </a:p>
          <a:p>
            <a:r>
              <a:rPr lang="cs-CZ" sz="2400" dirty="0"/>
              <a:t>Trichomoniáza</a:t>
            </a:r>
          </a:p>
          <a:p>
            <a:r>
              <a:rPr lang="cs-CZ" sz="2400" dirty="0"/>
              <a:t>Chlamydie</a:t>
            </a:r>
          </a:p>
          <a:p>
            <a:r>
              <a:rPr lang="cs-CZ" sz="2400" dirty="0"/>
              <a:t>Ulcus molle</a:t>
            </a:r>
          </a:p>
          <a:p>
            <a:r>
              <a:rPr lang="cs-CZ" sz="2400" dirty="0"/>
              <a:t>Lymfogranuloma venereum</a:t>
            </a:r>
          </a:p>
          <a:p>
            <a:r>
              <a:rPr lang="cs-CZ" sz="2400" dirty="0"/>
              <a:t>HPV – human papillomavirus</a:t>
            </a:r>
          </a:p>
          <a:p>
            <a:r>
              <a:rPr lang="cs-CZ" sz="2400" dirty="0"/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426679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KAPAVKA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360620"/>
            <a:ext cx="10994760" cy="4895699"/>
          </a:xfrm>
        </p:spPr>
        <p:txBody>
          <a:bodyPr>
            <a:normAutofit/>
          </a:bodyPr>
          <a:lstStyle/>
          <a:p>
            <a:endParaRPr lang="cs-CZ" sz="3800" dirty="0"/>
          </a:p>
          <a:p>
            <a:r>
              <a:rPr lang="cs-CZ" sz="2600" dirty="0"/>
              <a:t>Nejrozšířenější sexuálně přenosná nemoc.</a:t>
            </a:r>
          </a:p>
          <a:p>
            <a:r>
              <a:rPr lang="cs-CZ" sz="2600" dirty="0"/>
              <a:t>Původcem je bakterie </a:t>
            </a:r>
            <a:r>
              <a:rPr lang="cs-CZ" sz="2600" i="1" dirty="0"/>
              <a:t>Neisseria gonorrhoeae.</a:t>
            </a:r>
          </a:p>
          <a:p>
            <a:r>
              <a:rPr lang="cs-CZ" sz="2600" dirty="0"/>
              <a:t>Postihuje urogenitální trakt, má obvykle charakter hnisavého výtoku.</a:t>
            </a:r>
          </a:p>
          <a:p>
            <a:r>
              <a:rPr lang="cs-CZ" sz="2600" dirty="0"/>
              <a:t>Může však probíhat i asymtomaticky.</a:t>
            </a:r>
          </a:p>
          <a:p>
            <a:r>
              <a:rPr lang="cs-CZ" sz="2600" dirty="0"/>
              <a:t>Inkubační doba je obvykle 2-14 dní.</a:t>
            </a:r>
          </a:p>
          <a:p>
            <a:r>
              <a:rPr lang="cs-CZ" sz="2600" dirty="0"/>
              <a:t>Průběh: uretritis (,ranní kapka‘) -&gt; výtok -&gt; postižení kloubů, endokardu, duhovky, mozkových plen a kůže – Reiterův syndrom.</a:t>
            </a:r>
          </a:p>
          <a:p>
            <a:r>
              <a:rPr lang="cs-CZ" sz="2600" dirty="0"/>
              <a:t>Povinné hlášení nemoci ÚZIS.</a:t>
            </a:r>
          </a:p>
          <a:p>
            <a:r>
              <a:rPr lang="cs-CZ" sz="2600" dirty="0"/>
              <a:t>Léčba: antibiotika (cefalosporiny 3. generace).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23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35" y="1951758"/>
            <a:ext cx="2428702" cy="358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17" y="1951758"/>
            <a:ext cx="4357255" cy="323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2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SYFILIS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973912"/>
            <a:ext cx="10994760" cy="468294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Původcem je bakterie </a:t>
            </a:r>
            <a:r>
              <a:rPr lang="cs-CZ" i="1" dirty="0"/>
              <a:t>Treponema pallidum.</a:t>
            </a:r>
          </a:p>
          <a:p>
            <a:r>
              <a:rPr lang="cs-CZ" dirty="0"/>
              <a:t>Přenáší se sexuálním kontaktem, transplacentárně či během porodu.</a:t>
            </a:r>
          </a:p>
          <a:p>
            <a:r>
              <a:rPr lang="cs-CZ" dirty="0"/>
              <a:t>Primární syfilis – ulcus durum (tvrdý vřed).</a:t>
            </a:r>
          </a:p>
          <a:p>
            <a:r>
              <a:rPr lang="cs-CZ" dirty="0"/>
              <a:t>Sekundární syfilis – nesvědivý ekzém, teplota, lymfadenopatie, kondylomata lata.</a:t>
            </a:r>
          </a:p>
          <a:p>
            <a:r>
              <a:rPr lang="cs-CZ" dirty="0"/>
              <a:t>Terciární/latentní syfilis – kardiovaskulární postižení, neurosyfilis.</a:t>
            </a:r>
          </a:p>
          <a:p>
            <a:r>
              <a:rPr lang="cs-CZ" dirty="0"/>
              <a:t>Gravidita – přenos je možný v jakémkoliv stupni těhotenství a v každém stadiu nemoci.</a:t>
            </a:r>
          </a:p>
          <a:p>
            <a:r>
              <a:rPr lang="cs-CZ" dirty="0"/>
              <a:t>Testy na syfilis se provádějí ve 3.-4. a 7.-8.měsíci, zároveň se testuje i HIV.</a:t>
            </a:r>
          </a:p>
          <a:p>
            <a:r>
              <a:rPr lang="cs-CZ" sz="3700" dirty="0"/>
              <a:t>Vrozená syfilis – gummata, Hutchinsonova trias.</a:t>
            </a:r>
          </a:p>
          <a:p>
            <a:r>
              <a:rPr lang="cs-CZ" sz="3700" dirty="0"/>
              <a:t>Léčba: antibiotika </a:t>
            </a:r>
            <a:r>
              <a:rPr lang="cs-CZ" dirty="0"/>
              <a:t>(PNC)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76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0550" y="2827129"/>
            <a:ext cx="3837712" cy="286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6260" y="6204203"/>
            <a:ext cx="274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Ulcus durum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09" y="2341417"/>
            <a:ext cx="3244444" cy="383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757393" y="6218718"/>
            <a:ext cx="274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Kondylomata</a:t>
            </a:r>
          </a:p>
        </p:txBody>
      </p:sp>
    </p:spTree>
    <p:extLst>
      <p:ext uri="{BB962C8B-B14F-4D97-AF65-F5344CB8AC3E}">
        <p14:creationId xmlns:p14="http://schemas.microsoft.com/office/powerpoint/2010/main" val="286140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Herpes simplex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175052"/>
            <a:ext cx="10994760" cy="4682948"/>
          </a:xfrm>
        </p:spPr>
        <p:txBody>
          <a:bodyPr>
            <a:normAutofit/>
          </a:bodyPr>
          <a:lstStyle/>
          <a:p>
            <a:r>
              <a:rPr lang="cs-CZ" sz="2600" dirty="0"/>
              <a:t>HSV zahrnuje 2 typy virů</a:t>
            </a:r>
          </a:p>
          <a:p>
            <a:r>
              <a:rPr lang="cs-CZ" sz="2600" dirty="0"/>
              <a:t>HSV-1 je původcem oparů na rtech, HSV-2 je původcem genitálních oparů.</a:t>
            </a:r>
          </a:p>
          <a:p>
            <a:r>
              <a:rPr lang="cs-CZ" sz="2600" dirty="0"/>
              <a:t>HSV-2 se přenáší sexuálním kontaktem nebo při porodu.</a:t>
            </a:r>
          </a:p>
          <a:p>
            <a:r>
              <a:rPr lang="cs-CZ" sz="2600" dirty="0"/>
              <a:t>Inkubační doba je obvykle 2-14 dní po styku.</a:t>
            </a:r>
          </a:p>
          <a:p>
            <a:r>
              <a:rPr lang="cs-CZ" sz="2600" dirty="0"/>
              <a:t>Projevuje se nejdříve jako svědění, později vznikají bolestivé puchýřky v oblasti genitálií či kolem řitního otvoru.</a:t>
            </a:r>
          </a:p>
          <a:p>
            <a:r>
              <a:rPr lang="cs-CZ" sz="2600" dirty="0"/>
              <a:t>Puchýřky mohou být doprovázeny nevolností či slabostí v dolních kočetinách. </a:t>
            </a:r>
          </a:p>
          <a:p>
            <a:r>
              <a:rPr lang="cs-CZ" sz="2600" dirty="0"/>
              <a:t>U žen se puchýřky mohou dostat až do močové trubice.</a:t>
            </a:r>
          </a:p>
          <a:p>
            <a:r>
              <a:rPr lang="cs-CZ" sz="2600" dirty="0"/>
              <a:t>Léčba: antivirotika.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14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93" y="1837871"/>
            <a:ext cx="7789746" cy="4112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48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TRICHOMONIÁZA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175052"/>
            <a:ext cx="10994760" cy="4682948"/>
          </a:xfrm>
        </p:spPr>
        <p:txBody>
          <a:bodyPr>
            <a:normAutofit/>
          </a:bodyPr>
          <a:lstStyle/>
          <a:p>
            <a:r>
              <a:rPr lang="cs-CZ" sz="2600" dirty="0"/>
              <a:t>Původcem je prvok </a:t>
            </a:r>
            <a:r>
              <a:rPr lang="cs-CZ" sz="2600" i="1" dirty="0"/>
              <a:t>Trichomonas vaginalis.</a:t>
            </a:r>
          </a:p>
          <a:p>
            <a:r>
              <a:rPr lang="cs-CZ" sz="2600" dirty="0"/>
              <a:t>Přenáší se pohlavním stykem.</a:t>
            </a:r>
          </a:p>
          <a:p>
            <a:r>
              <a:rPr lang="cs-CZ" sz="2600" dirty="0"/>
              <a:t>Inkubační doba je obvykle 4-20 dní.</a:t>
            </a:r>
          </a:p>
          <a:p>
            <a:r>
              <a:rPr lang="cs-CZ" sz="2600" dirty="0"/>
              <a:t>Projevuje se poševním výtokem, zarudnutím a zduřením poševního vchodu.</a:t>
            </a:r>
          </a:p>
          <a:p>
            <a:r>
              <a:rPr lang="cs-CZ" sz="2600" dirty="0"/>
              <a:t>U mužů je projev nemoci většinou bez příznaků.</a:t>
            </a:r>
          </a:p>
          <a:p>
            <a:r>
              <a:rPr lang="cs-CZ" sz="2600" dirty="0"/>
              <a:t>Nemoc usnadňuje průnik HIV infekce.</a:t>
            </a:r>
          </a:p>
          <a:p>
            <a:r>
              <a:rPr lang="cs-CZ" sz="2600" dirty="0"/>
              <a:t>Léčba</a:t>
            </a:r>
            <a:r>
              <a:rPr lang="cs-CZ" sz="2600"/>
              <a:t>: metronidazol.</a:t>
            </a:r>
            <a:endParaRPr 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397172"/>
      </p:ext>
    </p:extLst>
  </p:cSld>
  <p:clrMapOvr>
    <a:masterClrMapping/>
  </p:clrMapOvr>
</p:sld>
</file>

<file path=ppt/theme/theme1.xml><?xml version="1.0" encoding="utf-8"?>
<a:theme xmlns:a="http://schemas.openxmlformats.org/drawingml/2006/main" name="160458-heart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160458-heart-template-16x9</Template>
  <TotalTime>202</TotalTime>
  <Words>705</Words>
  <Application>Microsoft Office PowerPoint</Application>
  <PresentationFormat>Širokoúhlá obrazovka</PresentationFormat>
  <Paragraphs>95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160458-heart-template-16x9</vt:lpstr>
      <vt:lpstr>SEXUÁLNĚ PŘENOSNÉ  CHOROBY (STD)</vt:lpstr>
      <vt:lpstr>SEXUÁLNĚ PŘENOSNÉ  CHOROBY</vt:lpstr>
      <vt:lpstr>KAPAVKA</vt:lpstr>
      <vt:lpstr>Prezentace aplikace PowerPoint</vt:lpstr>
      <vt:lpstr>SYFILIS </vt:lpstr>
      <vt:lpstr>Prezentace aplikace PowerPoint</vt:lpstr>
      <vt:lpstr>Herpes simplex virus</vt:lpstr>
      <vt:lpstr>Prezentace aplikace PowerPoint</vt:lpstr>
      <vt:lpstr>TRICHOMONIÁZA</vt:lpstr>
      <vt:lpstr>CHLAMYDIE</vt:lpstr>
      <vt:lpstr>ULCUS MOLLE</vt:lpstr>
      <vt:lpstr>LYMFOGRANULOMA  VENEREUM </vt:lpstr>
      <vt:lpstr>Prezentace aplikace PowerPoint</vt:lpstr>
      <vt:lpstr>HUMAN PAPILLOMAVIRUS</vt:lpstr>
      <vt:lpstr>HIV/AIDS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SEXUÁLNĚ PŘENOSNÉ  CHOROBY (STD)</dc:title>
  <dc:creator>Uživatel systému Windows</dc:creator>
  <cp:lastModifiedBy>Hamplová Lidmila</cp:lastModifiedBy>
  <cp:revision>35</cp:revision>
  <dcterms:created xsi:type="dcterms:W3CDTF">2019-04-09T16:07:50Z</dcterms:created>
  <dcterms:modified xsi:type="dcterms:W3CDTF">2020-09-24T12:33:04Z</dcterms:modified>
</cp:coreProperties>
</file>