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9" r:id="rId3"/>
    <p:sldId id="258" r:id="rId4"/>
    <p:sldId id="257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85C6E-44D7-4769-A0B0-8EB6721D3DA9}" type="datetimeFigureOut">
              <a:rPr lang="cs-CZ" smtClean="0"/>
              <a:t>10.12.2021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615C1E-4C1F-45BA-9E60-06870CDF681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15C1E-4C1F-45BA-9E60-06870CDF6815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15C1E-4C1F-45BA-9E60-06870CDF6815}" type="slidenum">
              <a:rPr lang="cs-CZ" smtClean="0"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15C1E-4C1F-45BA-9E60-06870CDF6815}" type="slidenum">
              <a:rPr lang="cs-CZ" smtClean="0"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15C1E-4C1F-45BA-9E60-06870CDF6815}" type="slidenum">
              <a:rPr lang="cs-CZ" smtClean="0"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15C1E-4C1F-45BA-9E60-06870CDF6815}" type="slidenum">
              <a:rPr lang="cs-CZ" smtClean="0"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15C1E-4C1F-45BA-9E60-06870CDF6815}" type="slidenum">
              <a:rPr lang="cs-CZ" smtClean="0"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15C1E-4C1F-45BA-9E60-06870CDF6815}" type="slidenum">
              <a:rPr lang="cs-CZ" smtClean="0"/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15C1E-4C1F-45BA-9E60-06870CDF6815}" type="slidenum">
              <a:rPr lang="cs-CZ" smtClean="0"/>
              <a:t>16</a:t>
            </a:fld>
            <a:endParaRPr 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15C1E-4C1F-45BA-9E60-06870CDF6815}" type="slidenum">
              <a:rPr lang="cs-CZ" smtClean="0"/>
              <a:t>17</a:t>
            </a:fld>
            <a:endParaRPr 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15C1E-4C1F-45BA-9E60-06870CDF6815}" type="slidenum">
              <a:rPr lang="cs-CZ" smtClean="0"/>
              <a:t>18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15C1E-4C1F-45BA-9E60-06870CDF6815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15C1E-4C1F-45BA-9E60-06870CDF6815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15C1E-4C1F-45BA-9E60-06870CDF6815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15C1E-4C1F-45BA-9E60-06870CDF6815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15C1E-4C1F-45BA-9E60-06870CDF6815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15C1E-4C1F-45BA-9E60-06870CDF6815}" type="slidenum">
              <a:rPr lang="cs-CZ" smtClean="0"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15C1E-4C1F-45BA-9E60-06870CDF6815}" type="slidenum">
              <a:rPr lang="cs-CZ" smtClean="0"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15C1E-4C1F-45BA-9E60-06870CDF6815}" type="slidenum">
              <a:rPr lang="cs-CZ" smtClean="0"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7532-851F-481D-884B-5C7FACA6C127}" type="datetimeFigureOut">
              <a:rPr lang="cs-CZ" smtClean="0"/>
              <a:t>10.12.2021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28E5-E20A-4F3F-BB4C-CCEBF35E9D2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7532-851F-481D-884B-5C7FACA6C127}" type="datetimeFigureOut">
              <a:rPr lang="cs-CZ" smtClean="0"/>
              <a:t>10.12.2021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28E5-E20A-4F3F-BB4C-CCEBF35E9D2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7532-851F-481D-884B-5C7FACA6C127}" type="datetimeFigureOut">
              <a:rPr lang="cs-CZ" smtClean="0"/>
              <a:t>10.12.2021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28E5-E20A-4F3F-BB4C-CCEBF35E9D2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7532-851F-481D-884B-5C7FACA6C127}" type="datetimeFigureOut">
              <a:rPr lang="cs-CZ" smtClean="0"/>
              <a:t>10.12.2021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28E5-E20A-4F3F-BB4C-CCEBF35E9D2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7532-851F-481D-884B-5C7FACA6C127}" type="datetimeFigureOut">
              <a:rPr lang="cs-CZ" smtClean="0"/>
              <a:t>10.12.2021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28E5-E20A-4F3F-BB4C-CCEBF35E9D2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7532-851F-481D-884B-5C7FACA6C127}" type="datetimeFigureOut">
              <a:rPr lang="cs-CZ" smtClean="0"/>
              <a:t>10.12.2021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28E5-E20A-4F3F-BB4C-CCEBF35E9D2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7532-851F-481D-884B-5C7FACA6C127}" type="datetimeFigureOut">
              <a:rPr lang="cs-CZ" smtClean="0"/>
              <a:t>10.12.2021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28E5-E20A-4F3F-BB4C-CCEBF35E9D2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7532-851F-481D-884B-5C7FACA6C127}" type="datetimeFigureOut">
              <a:rPr lang="cs-CZ" smtClean="0"/>
              <a:t>10.12.2021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28E5-E20A-4F3F-BB4C-CCEBF35E9D2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7532-851F-481D-884B-5C7FACA6C127}" type="datetimeFigureOut">
              <a:rPr lang="cs-CZ" smtClean="0"/>
              <a:t>10.12.2021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28E5-E20A-4F3F-BB4C-CCEBF35E9D2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7532-851F-481D-884B-5C7FACA6C127}" type="datetimeFigureOut">
              <a:rPr lang="cs-CZ" smtClean="0"/>
              <a:t>10.12.2021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28E5-E20A-4F3F-BB4C-CCEBF35E9D2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67532-851F-481D-884B-5C7FACA6C127}" type="datetimeFigureOut">
              <a:rPr lang="cs-CZ" smtClean="0"/>
              <a:t>10.12.2021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28E5-E20A-4F3F-BB4C-CCEBF35E9D2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67532-851F-481D-884B-5C7FACA6C127}" type="datetimeFigureOut">
              <a:rPr lang="cs-CZ" smtClean="0"/>
              <a:t>10.12.2021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E28E5-E20A-4F3F-BB4C-CCEBF35E9D2D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>
                <a:latin typeface="Arial Black" pitchFamily="34" charset="0"/>
              </a:rPr>
              <a:t>Drogy – návykové látky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b="1" dirty="0">
                <a:latin typeface="Arial Black" pitchFamily="34" charset="0"/>
              </a:rPr>
              <a:t>Hašiš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71546"/>
            <a:ext cx="5186370" cy="52864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b="1" dirty="0"/>
              <a:t>Složení:</a:t>
            </a:r>
            <a:r>
              <a:rPr lang="cs-CZ" dirty="0"/>
              <a:t> Jde o lepkavou pryskyřici z konopí setého, která se stlačuje do malých kousků.</a:t>
            </a:r>
          </a:p>
          <a:p>
            <a:pPr>
              <a:buNone/>
            </a:pPr>
            <a:r>
              <a:rPr lang="cs-CZ" b="1" dirty="0"/>
              <a:t>Charakteristika</a:t>
            </a:r>
            <a:r>
              <a:rPr lang="cs-CZ" dirty="0"/>
              <a:t>: Barevnost hašiše může být rozdílná od světle až po tmavě hnědou.</a:t>
            </a:r>
          </a:p>
          <a:p>
            <a:pPr>
              <a:buNone/>
            </a:pPr>
            <a:r>
              <a:rPr lang="cs-CZ" b="1" dirty="0"/>
              <a:t>Užívání:</a:t>
            </a:r>
            <a:r>
              <a:rPr lang="cs-CZ" dirty="0"/>
              <a:t> stejné jako u marihuany</a:t>
            </a:r>
          </a:p>
          <a:p>
            <a:pPr>
              <a:buNone/>
            </a:pPr>
            <a:r>
              <a:rPr lang="cs-CZ" b="1" dirty="0"/>
              <a:t>Účinky:</a:t>
            </a:r>
            <a:r>
              <a:rPr lang="cs-CZ" dirty="0"/>
              <a:t> zmatenost, ztráta pojmu o čase, ovlivnění krevního tlaku, pocit sucha v ústech, chladu a hladu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5205421" y="2009761"/>
            <a:ext cx="394335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cs-CZ" b="1" dirty="0">
                <a:latin typeface="Arial Black" pitchFamily="34" charset="0"/>
              </a:rPr>
              <a:t>Opiáty - narkotika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r>
              <a:rPr lang="cs-CZ" dirty="0"/>
              <a:t>psychotropní látky</a:t>
            </a:r>
          </a:p>
          <a:p>
            <a:r>
              <a:rPr lang="cs-CZ" dirty="0"/>
              <a:t>důležité je jejich užití v lékařství – látky potlačující bolest</a:t>
            </a:r>
          </a:p>
          <a:p>
            <a:r>
              <a:rPr lang="cs-CZ" dirty="0"/>
              <a:t>získávají se z máku</a:t>
            </a:r>
          </a:p>
          <a:p>
            <a:pPr algn="ctr">
              <a:buNone/>
            </a:pPr>
            <a:r>
              <a:rPr lang="cs-CZ" b="1" dirty="0"/>
              <a:t>kodein – morfin – heroin</a:t>
            </a:r>
          </a:p>
          <a:p>
            <a:pPr>
              <a:buNone/>
            </a:pPr>
            <a:endParaRPr lang="cs-CZ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5984" y="214290"/>
            <a:ext cx="2757478" cy="1143000"/>
          </a:xfrm>
        </p:spPr>
        <p:txBody>
          <a:bodyPr/>
          <a:lstStyle/>
          <a:p>
            <a:r>
              <a:rPr lang="cs-CZ" b="1" dirty="0">
                <a:latin typeface="Arial Black" pitchFamily="34" charset="0"/>
              </a:rPr>
              <a:t>Kodein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22"/>
            <a:ext cx="6186502" cy="535785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dirty="0"/>
              <a:t>opiový alkaloid, který se přirozeně vyskytuje v máku setém - největší koncentrace ve šťávě z nezralých makovic, v tzv. opiu;</a:t>
            </a:r>
            <a:endParaRPr lang="cs-CZ" baseline="30000" dirty="0"/>
          </a:p>
          <a:p>
            <a:pPr algn="just"/>
            <a:r>
              <a:rPr lang="cs-CZ" dirty="0"/>
              <a:t>v opiu kodein dosahuje koncentrací od 0,3 do 3 % - většinou je vyráběn metylací morfinu;</a:t>
            </a:r>
          </a:p>
          <a:p>
            <a:pPr algn="just"/>
            <a:r>
              <a:rPr lang="cs-CZ" dirty="0"/>
              <a:t>v lékařství se používá pro jeho analgetické a antitusivní účinky;</a:t>
            </a:r>
          </a:p>
          <a:p>
            <a:pPr algn="just"/>
            <a:r>
              <a:rPr lang="cs-CZ" dirty="0"/>
              <a:t>Při vytvoření návyku – způsobuje pocit blaha a snižuje úzkost – je nutno neustále zvyšovat dávky, aby bylo dosaženo stejného účinku</a:t>
            </a:r>
          </a:p>
        </p:txBody>
      </p:sp>
      <p:pic>
        <p:nvPicPr>
          <p:cNvPr id="31746" name="Picture 2" descr="Codein - Codeine.sv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214290"/>
            <a:ext cx="2667000" cy="19335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57874" cy="939784"/>
          </a:xfrm>
        </p:spPr>
        <p:txBody>
          <a:bodyPr/>
          <a:lstStyle/>
          <a:p>
            <a:r>
              <a:rPr lang="cs-CZ" b="1" dirty="0">
                <a:latin typeface="Arial Black" pitchFamily="34" charset="0"/>
              </a:rPr>
              <a:t>Morfin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22"/>
            <a:ext cx="6400816" cy="5286412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bílá krystalická látka, hořké chuti;</a:t>
            </a:r>
          </a:p>
          <a:p>
            <a:r>
              <a:rPr lang="cs-CZ" dirty="0"/>
              <a:t>patří k nejsilnějším prostředkům, které tlumí bolest – způsobuje útlum centra pro vnímaní bolesti</a:t>
            </a:r>
          </a:p>
          <a:p>
            <a:r>
              <a:rPr lang="cs-CZ" dirty="0"/>
              <a:t>užívá se perorálně, injekčně, (závislí ho mohou kouřit)</a:t>
            </a:r>
          </a:p>
          <a:p>
            <a:r>
              <a:rPr lang="cs-CZ" dirty="0"/>
              <a:t>Klinické účinky nastupují po podání morfinu per orálně během cca 30–40 minut, při podkožní a nitrosvalové injekci během cca 15 minut a při nitrožilním podání cca za 1–5 minut; </a:t>
            </a:r>
          </a:p>
          <a:p>
            <a:r>
              <a:rPr lang="cs-CZ" dirty="0"/>
              <a:t>analgetický účinek přetrvává po těchto formách aplikace cca 4 hodiny.</a:t>
            </a:r>
          </a:p>
        </p:txBody>
      </p:sp>
      <p:pic>
        <p:nvPicPr>
          <p:cNvPr id="39938" name="Picture 2" descr="Strukturní vzorec morfin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1000108"/>
            <a:ext cx="1905000" cy="16192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57874" cy="939784"/>
          </a:xfrm>
        </p:spPr>
        <p:txBody>
          <a:bodyPr/>
          <a:lstStyle/>
          <a:p>
            <a:r>
              <a:rPr lang="cs-CZ" b="1" dirty="0">
                <a:latin typeface="Arial Black" pitchFamily="34" charset="0"/>
              </a:rPr>
              <a:t>Morfin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2976" y="1214422"/>
            <a:ext cx="7358114" cy="528641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b="1" dirty="0"/>
              <a:t>Účinky:</a:t>
            </a:r>
          </a:p>
          <a:p>
            <a:r>
              <a:rPr lang="cs-CZ" dirty="0"/>
              <a:t>tlumení bolesti;</a:t>
            </a:r>
          </a:p>
          <a:p>
            <a:r>
              <a:rPr lang="cs-CZ" dirty="0"/>
              <a:t>tlumení nepříjemných vjemů;</a:t>
            </a:r>
          </a:p>
          <a:p>
            <a:r>
              <a:rPr lang="cs-CZ" dirty="0"/>
              <a:t>sedativní;</a:t>
            </a:r>
          </a:p>
          <a:p>
            <a:r>
              <a:rPr lang="cs-CZ" dirty="0"/>
              <a:t>tlumení úzkosti; </a:t>
            </a:r>
          </a:p>
          <a:p>
            <a:r>
              <a:rPr lang="cs-CZ" dirty="0"/>
              <a:t>zlepšení nálady;</a:t>
            </a:r>
          </a:p>
          <a:p>
            <a:r>
              <a:rPr lang="cs-CZ" dirty="0"/>
              <a:t>snížení citlivosti dechového centra na oxid uhličitý a následný útlum dýchání; </a:t>
            </a:r>
          </a:p>
          <a:p>
            <a:r>
              <a:rPr lang="cs-CZ" dirty="0"/>
              <a:t>útlum reflexu kašle;</a:t>
            </a:r>
          </a:p>
          <a:p>
            <a:r>
              <a:rPr lang="cs-CZ" dirty="0"/>
              <a:t>zúžení očních zornic;</a:t>
            </a:r>
          </a:p>
          <a:p>
            <a:r>
              <a:rPr lang="cs-CZ" dirty="0"/>
              <a:t>snížení reaktivity termoregulačních center v CNS - porucha regulace tělesné teploty;</a:t>
            </a:r>
          </a:p>
          <a:p>
            <a:r>
              <a:rPr lang="cs-CZ" dirty="0"/>
              <a:t>nevolnost a zvracení</a:t>
            </a:r>
          </a:p>
          <a:p>
            <a:r>
              <a:rPr lang="cs-CZ" dirty="0"/>
              <a:t>zácpa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8728" y="428604"/>
            <a:ext cx="4757742" cy="868346"/>
          </a:xfrm>
        </p:spPr>
        <p:txBody>
          <a:bodyPr/>
          <a:lstStyle/>
          <a:p>
            <a:r>
              <a:rPr lang="cs-CZ" dirty="0">
                <a:latin typeface="Arial Black" pitchFamily="34" charset="0"/>
              </a:rPr>
              <a:t>Heroin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7298"/>
            <a:ext cx="8043890" cy="5072098"/>
          </a:xfrm>
        </p:spPr>
        <p:txBody>
          <a:bodyPr>
            <a:normAutofit fontScale="77500" lnSpcReduction="20000"/>
          </a:bodyPr>
          <a:lstStyle/>
          <a:p>
            <a:r>
              <a:rPr lang="cs-CZ" dirty="0" err="1"/>
              <a:t>polosyntetický</a:t>
            </a:r>
            <a:r>
              <a:rPr lang="cs-CZ" dirty="0"/>
              <a:t> </a:t>
            </a:r>
            <a:r>
              <a:rPr lang="cs-CZ" dirty="0" err="1"/>
              <a:t>opioid</a:t>
            </a:r>
            <a:endParaRPr lang="cs-CZ" dirty="0"/>
          </a:p>
          <a:p>
            <a:r>
              <a:rPr lang="cs-CZ" dirty="0"/>
              <a:t>je vyráběn rafinací surového opia </a:t>
            </a:r>
          </a:p>
          <a:p>
            <a:pPr>
              <a:buNone/>
            </a:pPr>
            <a:r>
              <a:rPr lang="cs-CZ" dirty="0"/>
              <a:t>	– ze surového opia se izoluje čistý morfin </a:t>
            </a:r>
          </a:p>
          <a:p>
            <a:pPr>
              <a:buNone/>
            </a:pPr>
            <a:r>
              <a:rPr lang="cs-CZ" dirty="0"/>
              <a:t>	– poté morfin reaguje s acetanhydridem v 5 stupňovitém procesu: </a:t>
            </a:r>
          </a:p>
          <a:p>
            <a:pPr>
              <a:buNone/>
            </a:pPr>
            <a:r>
              <a:rPr lang="cs-CZ" dirty="0"/>
              <a:t>		prvním stupněm je vaření morfinu při 85°C po 6 hodin se stejným množstvím acetanhydridu</a:t>
            </a:r>
          </a:p>
          <a:p>
            <a:pPr>
              <a:buNone/>
            </a:pPr>
            <a:r>
              <a:rPr lang="cs-CZ" dirty="0"/>
              <a:t>		ve druhém kroku se přidáním vody s kyselinou chlorovodíkovou produkt částečně vyčistí</a:t>
            </a:r>
          </a:p>
          <a:p>
            <a:pPr>
              <a:buNone/>
            </a:pPr>
            <a:r>
              <a:rPr lang="cs-CZ" dirty="0"/>
              <a:t>		přidáním uhličitanu sodného se usadí jemné částice</a:t>
            </a:r>
          </a:p>
          <a:p>
            <a:pPr>
              <a:buNone/>
            </a:pPr>
            <a:r>
              <a:rPr lang="cs-CZ" dirty="0"/>
              <a:t>		ve čtvrtém stupni se heroin zahřívá spolu s aktivním uhlím a etanolem až do odpaření veškerého etanolu </a:t>
            </a:r>
          </a:p>
          <a:p>
            <a:pPr>
              <a:buNone/>
            </a:pPr>
            <a:r>
              <a:rPr lang="cs-CZ" dirty="0"/>
              <a:t>		pátý stupeň, používaný jen občas, pouze přemění heroin v čistší formu bílého jemného heroinu </a:t>
            </a:r>
          </a:p>
        </p:txBody>
      </p:sp>
      <p:pic>
        <p:nvPicPr>
          <p:cNvPr id="41986" name="Picture 2" descr="Heroin - Heroine.sv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357166"/>
            <a:ext cx="2667000" cy="17716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8728" y="428604"/>
            <a:ext cx="4757742" cy="868346"/>
          </a:xfrm>
        </p:spPr>
        <p:txBody>
          <a:bodyPr/>
          <a:lstStyle/>
          <a:p>
            <a:r>
              <a:rPr lang="cs-CZ" dirty="0">
                <a:latin typeface="Arial Black" pitchFamily="34" charset="0"/>
              </a:rPr>
              <a:t>Heroin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7298"/>
            <a:ext cx="8043890" cy="257176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b="1" dirty="0"/>
              <a:t>Užití: </a:t>
            </a:r>
            <a:r>
              <a:rPr lang="cs-CZ" dirty="0"/>
              <a:t>šňupat, kouřit, podávat injekčně (začíná se šňupáním či kouřením – postupně je potřeba zvyšovat dávky – narkoman přechází na injekční aplikaci)</a:t>
            </a:r>
          </a:p>
          <a:p>
            <a:r>
              <a:rPr lang="cs-CZ" dirty="0"/>
              <a:t>injekční aplikace přináší rychlejší účinek</a:t>
            </a:r>
          </a:p>
          <a:p>
            <a:r>
              <a:rPr lang="cs-CZ" dirty="0"/>
              <a:t>možno aplikovat pod kůži, do svalu, nebo do žíly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45060" name="Picture 4" descr="https://upload.wikimedia.org/wikipedia/commons/thumb/f/f2/Heroin_aufkochen.JPG/220px-Heroin_aufkoche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4071942"/>
            <a:ext cx="3492500" cy="2222500"/>
          </a:xfrm>
          <a:prstGeom prst="rect">
            <a:avLst/>
          </a:prstGeom>
          <a:noFill/>
        </p:spPr>
      </p:pic>
      <p:pic>
        <p:nvPicPr>
          <p:cNvPr id="45062" name="Picture 6" descr="https://upload.wikimedia.org/wikipedia/commons/thumb/0/05/Injecting_Heroin.JPG/220px-Injecting_Heroi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2066" y="3929066"/>
            <a:ext cx="3143250" cy="23574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939784"/>
          </a:xfrm>
        </p:spPr>
        <p:txBody>
          <a:bodyPr/>
          <a:lstStyle/>
          <a:p>
            <a:r>
              <a:rPr lang="cs-CZ" dirty="0">
                <a:latin typeface="Arial Black" pitchFamily="34" charset="0"/>
              </a:rPr>
              <a:t>Stimulační látky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1472" y="1643050"/>
            <a:ext cx="8229600" cy="3000396"/>
          </a:xfrm>
        </p:spPr>
        <p:txBody>
          <a:bodyPr/>
          <a:lstStyle/>
          <a:p>
            <a:r>
              <a:rPr lang="cs-CZ" dirty="0"/>
              <a:t>látky, které zahánějí pocit hladu, únavy, nutnosti spánku a vzbuzují pocit svěžesti</a:t>
            </a:r>
          </a:p>
          <a:p>
            <a:r>
              <a:rPr lang="cs-CZ" dirty="0"/>
              <a:t>užívají se z důvodu povzbuzení organismu</a:t>
            </a:r>
          </a:p>
          <a:p>
            <a:pPr algn="ctr">
              <a:buNone/>
            </a:pPr>
            <a:endParaRPr lang="cs-CZ" b="1" dirty="0"/>
          </a:p>
          <a:p>
            <a:pPr algn="ctr">
              <a:buNone/>
            </a:pPr>
            <a:r>
              <a:rPr lang="cs-CZ" b="1" dirty="0"/>
              <a:t>kokain – </a:t>
            </a:r>
            <a:r>
              <a:rPr lang="cs-CZ" b="1" dirty="0" err="1"/>
              <a:t>crack</a:t>
            </a:r>
            <a:r>
              <a:rPr lang="cs-CZ" b="1" dirty="0"/>
              <a:t> – pervitin (</a:t>
            </a:r>
            <a:r>
              <a:rPr lang="cs-CZ" b="1" dirty="0" err="1"/>
              <a:t>metamfetamin</a:t>
            </a:r>
            <a:r>
              <a:rPr lang="cs-CZ" b="1" dirty="0"/>
              <a:t>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011222"/>
          </a:xfrm>
        </p:spPr>
        <p:txBody>
          <a:bodyPr/>
          <a:lstStyle/>
          <a:p>
            <a:r>
              <a:rPr lang="cs-CZ" dirty="0">
                <a:latin typeface="Arial Black" pitchFamily="34" charset="0"/>
              </a:rPr>
              <a:t>Halucinogeny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drogy vyvolávající psychické změny</a:t>
            </a:r>
          </a:p>
          <a:p>
            <a:pPr algn="just"/>
            <a:r>
              <a:rPr lang="cs-CZ" dirty="0"/>
              <a:t>mění se intenzita vnímání – dochází ke zrakovým a sluchovým halucinacím – deformováno vnímaní času a prostoru</a:t>
            </a:r>
          </a:p>
          <a:p>
            <a:pPr algn="just">
              <a:buNone/>
            </a:pPr>
            <a:endParaRPr lang="cs-CZ" b="1" dirty="0"/>
          </a:p>
          <a:p>
            <a:pPr algn="ctr">
              <a:buNone/>
            </a:pPr>
            <a:r>
              <a:rPr lang="cs-CZ" b="1" dirty="0"/>
              <a:t>Lysohlávka – muchomůrka červená – LSD - Extáze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latin typeface="Arial Black" pitchFamily="34" charset="0"/>
              </a:rPr>
              <a:t>Rozdělení drog podle jejich původu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b="1" dirty="0"/>
              <a:t>Přírodní:</a:t>
            </a:r>
            <a:r>
              <a:rPr lang="cs-CZ" sz="2400" dirty="0"/>
              <a:t> do této skupiny patří drogy získané z přírodních zdrojů , např. konopí, marihuana, lístky keře koky atd. Jsou to tedy drogy, které mají rostlinou podobu.</a:t>
            </a:r>
          </a:p>
          <a:p>
            <a:r>
              <a:rPr lang="cs-CZ" sz="2400" b="1" dirty="0"/>
              <a:t>Polysyntetické:</a:t>
            </a:r>
            <a:r>
              <a:rPr lang="cs-CZ" sz="2400" dirty="0"/>
              <a:t> jedná se o skupinu drog, které se původně nacházejí v rostlinné podobě.  Ovšem aby se z nich staly použitelné drogy, musí projít jistým chemickým procesem. Příkladem je kokain nebo heroin. </a:t>
            </a:r>
          </a:p>
          <a:p>
            <a:r>
              <a:rPr lang="cs-CZ" sz="2400" b="1" dirty="0"/>
              <a:t>Syntetické:</a:t>
            </a:r>
            <a:r>
              <a:rPr lang="cs-CZ" sz="2400" dirty="0"/>
              <a:t> látky, které se vyrábějí pro jiné účely. Jako příklad lze uvést lepidla a rozpouštědla, které však obsahují určité prvky, které mohou být využity jako látky určené k čichání a které způsobují nejen vlastní nežádoucí účinky, ale jejich dlouhodobějším užíváním se mohou stát návykové.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latin typeface="Arial Black" pitchFamily="34" charset="0"/>
              </a:rPr>
              <a:t>Rozdělení drog podle míry rizika vzniku závislosti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4489"/>
            <a:ext cx="8229600" cy="4286280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Měkké neboli lehké </a:t>
            </a:r>
            <a:r>
              <a:rPr lang="cs-CZ" dirty="0"/>
              <a:t>- drogy s akceptovatelným rizikem, mezi které patří alkohol, tabákové výrobky a produkty z konopí. </a:t>
            </a:r>
          </a:p>
          <a:p>
            <a:pPr>
              <a:buNone/>
            </a:pPr>
            <a:endParaRPr lang="cs-CZ" dirty="0"/>
          </a:p>
          <a:p>
            <a:r>
              <a:rPr lang="cs-CZ" b="1" dirty="0"/>
              <a:t>Tvrdé neboli těžké </a:t>
            </a:r>
            <a:r>
              <a:rPr lang="cs-CZ" dirty="0"/>
              <a:t>- drogy s neakceptovatelným rizikem, mezi které patří kokain, heroin, pervitin. U těchto drog je velmi vysoké riziko vzniku závislosti.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latin typeface="Arial Black" pitchFamily="34" charset="0"/>
              </a:rPr>
              <a:t>Rozdělení drog podle účinku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86254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cs-CZ" dirty="0"/>
              <a:t>Konopné látky (konopí, hašiš, hašišový olej) </a:t>
            </a:r>
          </a:p>
          <a:p>
            <a:pPr marL="571500" indent="-571500">
              <a:buFont typeface="+mj-lt"/>
              <a:buAutoNum type="romanUcPeriod"/>
            </a:pPr>
            <a:r>
              <a:rPr lang="cs-CZ" dirty="0"/>
              <a:t>Narkotika (morfin, heroin, metadon) </a:t>
            </a:r>
          </a:p>
          <a:p>
            <a:pPr marL="571500" indent="-571500">
              <a:buFont typeface="+mj-lt"/>
              <a:buAutoNum type="romanUcPeriod"/>
            </a:pPr>
            <a:r>
              <a:rPr lang="cs-CZ" dirty="0"/>
              <a:t>Stimulační látky (kokain, </a:t>
            </a:r>
            <a:r>
              <a:rPr lang="cs-CZ" dirty="0" err="1"/>
              <a:t>crack</a:t>
            </a:r>
            <a:r>
              <a:rPr lang="cs-CZ" dirty="0"/>
              <a:t>, </a:t>
            </a:r>
            <a:r>
              <a:rPr lang="cs-CZ" dirty="0" err="1"/>
              <a:t>metamfetamin</a:t>
            </a:r>
            <a:r>
              <a:rPr lang="cs-CZ" dirty="0"/>
              <a:t>) </a:t>
            </a:r>
          </a:p>
          <a:p>
            <a:pPr marL="571500" indent="-571500">
              <a:buFont typeface="+mj-lt"/>
              <a:buAutoNum type="romanUcPeriod"/>
            </a:pPr>
            <a:r>
              <a:rPr lang="cs-CZ" dirty="0"/>
              <a:t>Halucinogeny (lysohlávka, muchomůrka červená, LSD) </a:t>
            </a:r>
          </a:p>
          <a:p>
            <a:pPr marL="571500" indent="-571500">
              <a:buFont typeface="+mj-lt"/>
              <a:buAutoNum type="romanUcPeriod"/>
            </a:pPr>
            <a:r>
              <a:rPr lang="cs-CZ" dirty="0"/>
              <a:t>Tlumivé látky (barbituráty, léky, alkohol)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latin typeface="Arial Black" pitchFamily="34" charset="0"/>
              </a:rPr>
              <a:t>Alkohol – </a:t>
            </a:r>
            <a:r>
              <a:rPr lang="cs-CZ" sz="3600" b="1" dirty="0" err="1">
                <a:latin typeface="Arial Black" pitchFamily="34" charset="0"/>
              </a:rPr>
              <a:t>Ethanol</a:t>
            </a:r>
            <a:r>
              <a:rPr lang="cs-CZ" sz="3600" b="1" dirty="0">
                <a:latin typeface="Arial Black" pitchFamily="34" charset="0"/>
              </a:rPr>
              <a:t> - CH</a:t>
            </a:r>
            <a:r>
              <a:rPr lang="cs-CZ" sz="2000" b="1" dirty="0">
                <a:latin typeface="Arial Black" pitchFamily="34" charset="0"/>
              </a:rPr>
              <a:t>3</a:t>
            </a:r>
            <a:r>
              <a:rPr lang="cs-CZ" sz="3600" b="1" dirty="0">
                <a:latin typeface="Arial Black" pitchFamily="34" charset="0"/>
              </a:rPr>
              <a:t>CH</a:t>
            </a:r>
            <a:r>
              <a:rPr lang="cs-CZ" sz="2000" b="1" dirty="0">
                <a:latin typeface="Arial Black" pitchFamily="34" charset="0"/>
              </a:rPr>
              <a:t>2</a:t>
            </a:r>
            <a:r>
              <a:rPr lang="cs-CZ" sz="3600" b="1" dirty="0">
                <a:latin typeface="Arial Black" pitchFamily="34" charset="0"/>
              </a:rPr>
              <a:t>OH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85786" y="1428736"/>
            <a:ext cx="7901014" cy="5072098"/>
          </a:xfrm>
        </p:spPr>
        <p:txBody>
          <a:bodyPr>
            <a:normAutofit fontScale="25000" lnSpcReduction="20000"/>
          </a:bodyPr>
          <a:lstStyle/>
          <a:p>
            <a:r>
              <a:rPr lang="cs-CZ" sz="8800" dirty="0"/>
              <a:t>alkohol působí na různé systémy přenosu impulsů mezi nervovými buňkami (</a:t>
            </a:r>
            <a:r>
              <a:rPr lang="cs-CZ" sz="8800" dirty="0" err="1"/>
              <a:t>neuro</a:t>
            </a:r>
            <a:r>
              <a:rPr lang="cs-CZ" sz="8800" dirty="0"/>
              <a:t>-</a:t>
            </a:r>
            <a:r>
              <a:rPr lang="cs-CZ" sz="8800" dirty="0" err="1"/>
              <a:t>přenašečové</a:t>
            </a:r>
            <a:r>
              <a:rPr lang="cs-CZ" sz="8800" dirty="0"/>
              <a:t> systémy)</a:t>
            </a:r>
            <a:endParaRPr lang="cs-CZ" sz="8800" b="1" dirty="0"/>
          </a:p>
          <a:p>
            <a:r>
              <a:rPr lang="cs-CZ" sz="8800" dirty="0"/>
              <a:t>může působit povzbudivě, ale zároveň zklidňuje a otupuje úzkost</a:t>
            </a:r>
          </a:p>
          <a:p>
            <a:r>
              <a:rPr lang="cs-CZ" sz="8800" dirty="0"/>
              <a:t>má lehce anestetický účinek</a:t>
            </a:r>
          </a:p>
          <a:p>
            <a:r>
              <a:rPr lang="cs-CZ" sz="8800" dirty="0"/>
              <a:t>ovlivňuje tělesnou teplotu a působí též na motoriku</a:t>
            </a:r>
          </a:p>
          <a:p>
            <a:r>
              <a:rPr lang="cs-CZ" sz="8800" dirty="0"/>
              <a:t>po požití dojde k pocitům uvolnění a klidu</a:t>
            </a:r>
          </a:p>
          <a:p>
            <a:pPr>
              <a:buNone/>
            </a:pPr>
            <a:endParaRPr lang="cs-CZ" sz="6000" b="1" dirty="0"/>
          </a:p>
          <a:p>
            <a:pPr>
              <a:buNone/>
            </a:pPr>
            <a:r>
              <a:rPr lang="cs-CZ" sz="8800" b="1" dirty="0"/>
              <a:t>Stádia závislosti na alkoholu:</a:t>
            </a:r>
          </a:p>
          <a:p>
            <a:pPr>
              <a:buNone/>
            </a:pPr>
            <a:r>
              <a:rPr lang="cs-CZ" sz="8800" dirty="0"/>
              <a:t>a) Počáteční - doposud nebyly žádné problémy, osoba pije ve společnosti nebo proti úzkosti, </a:t>
            </a:r>
          </a:p>
          <a:p>
            <a:pPr>
              <a:buNone/>
            </a:pPr>
            <a:r>
              <a:rPr lang="cs-CZ" sz="8800" dirty="0"/>
              <a:t>b) Prodromální (varovné) - osoba si nedokáže poručit a pije tajně a také pije o samotě, </a:t>
            </a:r>
          </a:p>
          <a:p>
            <a:pPr>
              <a:buNone/>
            </a:pPr>
            <a:r>
              <a:rPr lang="cs-CZ" sz="8800" dirty="0"/>
              <a:t>c) </a:t>
            </a:r>
            <a:r>
              <a:rPr lang="cs-CZ" sz="8800" dirty="0" err="1"/>
              <a:t>Kruciální</a:t>
            </a:r>
            <a:r>
              <a:rPr lang="cs-CZ" sz="8800" dirty="0"/>
              <a:t> (rozhodné) - ztráta sebeovládání, osoba potřebuje alkohol denně a trpí abstinenčními příznaky, </a:t>
            </a:r>
          </a:p>
          <a:p>
            <a:pPr>
              <a:buNone/>
            </a:pPr>
            <a:r>
              <a:rPr lang="cs-CZ" sz="8800" dirty="0"/>
              <a:t>d) Terminální (konečné) - k opilosti dochází po minimálním požití alkoholu, osoba pije trvale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3114668" cy="928686"/>
          </a:xfrm>
        </p:spPr>
        <p:txBody>
          <a:bodyPr/>
          <a:lstStyle/>
          <a:p>
            <a:r>
              <a:rPr lang="cs-CZ" b="1" dirty="0">
                <a:latin typeface="Arial Black" pitchFamily="34" charset="0"/>
              </a:rPr>
              <a:t>Nikotin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158" y="1000108"/>
            <a:ext cx="8501122" cy="5643602"/>
          </a:xfrm>
        </p:spPr>
        <p:txBody>
          <a:bodyPr>
            <a:noAutofit/>
          </a:bodyPr>
          <a:lstStyle/>
          <a:p>
            <a:pPr algn="just"/>
            <a:r>
              <a:rPr lang="cs-CZ" sz="2200" dirty="0"/>
              <a:t>rostlinný pyridinový alkaloid obsažený v tabáku</a:t>
            </a:r>
          </a:p>
          <a:p>
            <a:pPr algn="just"/>
            <a:r>
              <a:rPr lang="cs-CZ" sz="2200" dirty="0"/>
              <a:t>uvolňuje se do kouře vstřebává se např. skrz sliznici v ústech, nose či skrz stěnu plicních sklípků; v těle putuje krví a v mozku se váže na nikotinové acetylcholinové receptory a dráždí je. Váže se na tyto receptory i ve vegetativním nervovém systému, který řídí vnitřní orgány. </a:t>
            </a:r>
          </a:p>
          <a:p>
            <a:pPr>
              <a:buNone/>
            </a:pPr>
            <a:r>
              <a:rPr lang="cs-CZ" sz="2200" b="1" u="sng" dirty="0"/>
              <a:t>Účinky:</a:t>
            </a:r>
          </a:p>
          <a:p>
            <a:r>
              <a:rPr lang="cs-CZ" sz="2200" dirty="0"/>
              <a:t>vyvolává stav relaxace;</a:t>
            </a:r>
          </a:p>
          <a:p>
            <a:r>
              <a:rPr lang="cs-CZ" sz="2200" dirty="0"/>
              <a:t>stimuluje myšlení a pozornost;</a:t>
            </a:r>
          </a:p>
          <a:p>
            <a:r>
              <a:rPr lang="cs-CZ" sz="2200" dirty="0"/>
              <a:t>vyvolává zvýšenou aktivitu trávícího traktu: vzestup produkce slin a trávících šťáv a vzestup aktivity hladké svaloviny;</a:t>
            </a:r>
          </a:p>
          <a:p>
            <a:r>
              <a:rPr lang="cs-CZ" sz="2200" dirty="0"/>
              <a:t>zvyšuje krevní tlak, zrychluje činnost srdce, stahuje cévy, stoupá produkce potu;</a:t>
            </a:r>
          </a:p>
          <a:p>
            <a:r>
              <a:rPr lang="cs-CZ" sz="2200" dirty="0"/>
              <a:t>při dlouhodobějším užívání dochází k posílení syntézy endorfinů;</a:t>
            </a:r>
          </a:p>
          <a:p>
            <a:r>
              <a:rPr lang="cs-CZ" sz="2200" dirty="0"/>
              <a:t>svými efekty vyvolává extrémně silnou závislost.</a:t>
            </a:r>
          </a:p>
        </p:txBody>
      </p:sp>
      <p:pic>
        <p:nvPicPr>
          <p:cNvPr id="2050" name="Picture 2" descr="Strukturní vzorec nikotin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2857496"/>
            <a:ext cx="1905000" cy="13906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cs-CZ" dirty="0">
                <a:latin typeface="Arial Black" pitchFamily="34" charset="0"/>
              </a:rPr>
              <a:t>Konopné látky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r>
              <a:rPr lang="cs-CZ" dirty="0"/>
              <a:t>psychoaktivní drogy získávané z konopí:</a:t>
            </a:r>
          </a:p>
          <a:p>
            <a:pPr algn="ctr">
              <a:buNone/>
            </a:pPr>
            <a:r>
              <a:rPr lang="cs-CZ" dirty="0"/>
              <a:t>marihuana,hašiš a hašišový olej</a:t>
            </a:r>
          </a:p>
          <a:p>
            <a:r>
              <a:rPr lang="cs-CZ" dirty="0"/>
              <a:t> účinná látka: THC - </a:t>
            </a:r>
            <a:r>
              <a:rPr lang="cs-CZ" b="1" dirty="0" err="1"/>
              <a:t>Tetrahydrocannabinol</a:t>
            </a:r>
            <a:r>
              <a:rPr lang="cs-CZ" dirty="0"/>
              <a:t> </a:t>
            </a:r>
          </a:p>
          <a:p>
            <a:r>
              <a:rPr lang="cs-CZ" dirty="0"/>
              <a:t>marihuana: 0,3-25%, hašiš až 60% a hašišový olej dokonce 85% THC</a:t>
            </a:r>
          </a:p>
        </p:txBody>
      </p:sp>
      <p:pic>
        <p:nvPicPr>
          <p:cNvPr id="25602" name="Picture 2" descr="Strukturní vzorec tetrahydrocannabinol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4143380"/>
            <a:ext cx="4095750" cy="22321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cs-CZ" dirty="0">
                <a:latin typeface="Arial Black" pitchFamily="34" charset="0"/>
              </a:rPr>
              <a:t>Marihuana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505461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2400" b="1" dirty="0"/>
              <a:t>Složení</a:t>
            </a:r>
            <a:r>
              <a:rPr lang="cs-CZ" sz="2400" dirty="0"/>
              <a:t>: Jedná se o usušené a rozmělněné listy a vrchní rostlinné okvětní části konopí. </a:t>
            </a:r>
          </a:p>
          <a:p>
            <a:pPr>
              <a:buNone/>
            </a:pPr>
            <a:endParaRPr lang="cs-CZ" sz="2400" b="1" dirty="0"/>
          </a:p>
          <a:p>
            <a:pPr>
              <a:buNone/>
            </a:pPr>
            <a:r>
              <a:rPr lang="cs-CZ" sz="2400" b="1" dirty="0"/>
              <a:t>Charakteristika</a:t>
            </a:r>
            <a:r>
              <a:rPr lang="cs-CZ" sz="2400" dirty="0"/>
              <a:t>: Barevnost marihuany může být rozdílná, závisí na kvalitě zpracování – tmavě zelená až černo-zelená </a:t>
            </a:r>
            <a:r>
              <a:rPr lang="cs-CZ" sz="2400" dirty="0" err="1"/>
              <a:t>barvá</a:t>
            </a:r>
            <a:r>
              <a:rPr lang="cs-CZ" sz="2400" dirty="0"/>
              <a:t>. Charakteristickým znakem marihuany je aroma. </a:t>
            </a:r>
          </a:p>
          <a:p>
            <a:pPr>
              <a:buNone/>
            </a:pPr>
            <a:endParaRPr lang="cs-CZ" sz="2400" b="1" dirty="0"/>
          </a:p>
          <a:p>
            <a:pPr>
              <a:buNone/>
            </a:pPr>
            <a:r>
              <a:rPr lang="cs-CZ" sz="2400" b="1" dirty="0"/>
              <a:t>Užívání</a:t>
            </a:r>
            <a:r>
              <a:rPr lang="cs-CZ" sz="2400" dirty="0"/>
              <a:t>: </a:t>
            </a:r>
          </a:p>
          <a:p>
            <a:pPr lvl="1"/>
            <a:r>
              <a:rPr lang="cs-CZ" sz="2400" dirty="0"/>
              <a:t>Obvykle se smíchává s tabákem a plní do cigaret nebo dýmek, kouř se poté vdechuje.</a:t>
            </a:r>
          </a:p>
          <a:p>
            <a:pPr lvl="1"/>
            <a:r>
              <a:rPr lang="cs-CZ" sz="2400" dirty="0"/>
              <a:t>Marihuanu smíchanou s tabákem je možno žvýkat; </a:t>
            </a:r>
          </a:p>
          <a:p>
            <a:pPr lvl="1"/>
            <a:r>
              <a:rPr lang="cs-CZ" sz="2400" dirty="0"/>
              <a:t>Může se také jíst (přidává se do pečiva).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cs-CZ" dirty="0">
                <a:latin typeface="Arial Black" pitchFamily="34" charset="0"/>
              </a:rPr>
              <a:t>Marihuana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22"/>
            <a:ext cx="5329246" cy="491174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2400" b="1" dirty="0"/>
              <a:t>Účinky (kouření):</a:t>
            </a:r>
            <a:r>
              <a:rPr lang="cs-CZ" sz="2400" dirty="0"/>
              <a:t> </a:t>
            </a:r>
          </a:p>
          <a:p>
            <a:pPr lvl="1"/>
            <a:r>
              <a:rPr lang="cs-CZ" sz="2400" dirty="0"/>
              <a:t>začnou se projevovat v rozmezí 10 až 30 minut a přetrvávají zhruba 2 až 3 hodiny. </a:t>
            </a:r>
          </a:p>
          <a:p>
            <a:pPr lvl="1"/>
            <a:r>
              <a:rPr lang="cs-CZ" sz="2400" dirty="0"/>
              <a:t>změny ve smyslovém vnímání, změny ve způsobu vyjadřování a ve způsobu myšlení</a:t>
            </a:r>
          </a:p>
          <a:p>
            <a:pPr lvl="1"/>
            <a:r>
              <a:rPr lang="cs-CZ" sz="2400" dirty="0"/>
              <a:t>ovlivňuje krevní tlak</a:t>
            </a:r>
          </a:p>
          <a:p>
            <a:pPr lvl="1"/>
            <a:r>
              <a:rPr lang="cs-CZ" sz="2400" dirty="0"/>
              <a:t>nejvíce charakteristickým projevem je sucho v ústech, dále pocit chladu a hlad </a:t>
            </a:r>
          </a:p>
          <a:p>
            <a:pPr>
              <a:buNone/>
            </a:pPr>
            <a:endParaRPr lang="cs-CZ" sz="2400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1857364"/>
            <a:ext cx="300037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1168</Words>
  <Application>Microsoft Office PowerPoint</Application>
  <PresentationFormat>Předvádění na obrazovce (4:3)</PresentationFormat>
  <Paragraphs>133</Paragraphs>
  <Slides>18</Slides>
  <Notes>18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Arial</vt:lpstr>
      <vt:lpstr>Arial Black</vt:lpstr>
      <vt:lpstr>Calibri</vt:lpstr>
      <vt:lpstr>Motiv sady Office</vt:lpstr>
      <vt:lpstr>Drogy – návykové látky</vt:lpstr>
      <vt:lpstr>Rozdělení drog podle jejich původu</vt:lpstr>
      <vt:lpstr>Rozdělení drog podle míry rizika vzniku závislosti</vt:lpstr>
      <vt:lpstr>Rozdělení drog podle účinku</vt:lpstr>
      <vt:lpstr>Alkohol – Ethanol - CH3CH2OH</vt:lpstr>
      <vt:lpstr>Nikotin</vt:lpstr>
      <vt:lpstr>Konopné látky</vt:lpstr>
      <vt:lpstr>Marihuana</vt:lpstr>
      <vt:lpstr>Marihuana</vt:lpstr>
      <vt:lpstr>Hašiš</vt:lpstr>
      <vt:lpstr>Opiáty - narkotika</vt:lpstr>
      <vt:lpstr>Kodein</vt:lpstr>
      <vt:lpstr>Morfin</vt:lpstr>
      <vt:lpstr>Morfin</vt:lpstr>
      <vt:lpstr>Heroin</vt:lpstr>
      <vt:lpstr>Heroin</vt:lpstr>
      <vt:lpstr>Stimulační látky</vt:lpstr>
      <vt:lpstr>Halucinogeny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Windows User</dc:creator>
  <cp:lastModifiedBy>Lucie Vávrová</cp:lastModifiedBy>
  <cp:revision>46</cp:revision>
  <dcterms:created xsi:type="dcterms:W3CDTF">2018-05-13T20:39:48Z</dcterms:created>
  <dcterms:modified xsi:type="dcterms:W3CDTF">2021-12-10T01:11:29Z</dcterms:modified>
</cp:coreProperties>
</file>