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4" r:id="rId12"/>
    <p:sldId id="305" r:id="rId13"/>
    <p:sldId id="296" r:id="rId14"/>
    <p:sldId id="295" r:id="rId15"/>
    <p:sldId id="297" r:id="rId16"/>
    <p:sldId id="265" r:id="rId17"/>
    <p:sldId id="292" r:id="rId18"/>
    <p:sldId id="294" r:id="rId19"/>
    <p:sldId id="267" r:id="rId20"/>
    <p:sldId id="277" r:id="rId21"/>
    <p:sldId id="290" r:id="rId22"/>
    <p:sldId id="279" r:id="rId23"/>
    <p:sldId id="316" r:id="rId24"/>
    <p:sldId id="321" r:id="rId25"/>
    <p:sldId id="322" r:id="rId26"/>
    <p:sldId id="323" r:id="rId27"/>
    <p:sldId id="324" r:id="rId28"/>
    <p:sldId id="268" r:id="rId29"/>
    <p:sldId id="269" r:id="rId30"/>
    <p:sldId id="270" r:id="rId31"/>
    <p:sldId id="325" r:id="rId32"/>
    <p:sldId id="326" r:id="rId33"/>
    <p:sldId id="271" r:id="rId34"/>
    <p:sldId id="274" r:id="rId35"/>
    <p:sldId id="275" r:id="rId36"/>
    <p:sldId id="327" r:id="rId37"/>
    <p:sldId id="291" r:id="rId38"/>
    <p:sldId id="329" r:id="rId39"/>
    <p:sldId id="330" r:id="rId40"/>
    <p:sldId id="284" r:id="rId41"/>
    <p:sldId id="282" r:id="rId42"/>
    <p:sldId id="288" r:id="rId43"/>
    <p:sldId id="331" r:id="rId44"/>
    <p:sldId id="289" r:id="rId45"/>
    <p:sldId id="285" r:id="rId46"/>
    <p:sldId id="286" r:id="rId47"/>
    <p:sldId id="287" r:id="rId48"/>
    <p:sldId id="306" r:id="rId49"/>
    <p:sldId id="318" r:id="rId50"/>
    <p:sldId id="276" r:id="rId51"/>
    <p:sldId id="307" r:id="rId52"/>
    <p:sldId id="299" r:id="rId53"/>
    <p:sldId id="310" r:id="rId54"/>
    <p:sldId id="300" r:id="rId55"/>
    <p:sldId id="312" r:id="rId56"/>
    <p:sldId id="308" r:id="rId57"/>
    <p:sldId id="309" r:id="rId58"/>
    <p:sldId id="319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CBB1-4822-4C53-BC1E-560448E05E12}" type="datetimeFigureOut">
              <a:rPr lang="cs-CZ" smtClean="0"/>
              <a:t>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53D6-10EE-4EE8-8046-D4F8FFDCD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76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CBB1-4822-4C53-BC1E-560448E05E12}" type="datetimeFigureOut">
              <a:rPr lang="cs-CZ" smtClean="0"/>
              <a:t>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53D6-10EE-4EE8-8046-D4F8FFDCD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50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CBB1-4822-4C53-BC1E-560448E05E12}" type="datetimeFigureOut">
              <a:rPr lang="cs-CZ" smtClean="0"/>
              <a:t>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53D6-10EE-4EE8-8046-D4F8FFDCD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82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CBB1-4822-4C53-BC1E-560448E05E12}" type="datetimeFigureOut">
              <a:rPr lang="cs-CZ" smtClean="0"/>
              <a:t>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53D6-10EE-4EE8-8046-D4F8FFDCD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56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CBB1-4822-4C53-BC1E-560448E05E12}" type="datetimeFigureOut">
              <a:rPr lang="cs-CZ" smtClean="0"/>
              <a:t>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53D6-10EE-4EE8-8046-D4F8FFDCD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32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CBB1-4822-4C53-BC1E-560448E05E12}" type="datetimeFigureOut">
              <a:rPr lang="cs-CZ" smtClean="0"/>
              <a:t>2.9.2012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53D6-10EE-4EE8-8046-D4F8FFDCD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99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CBB1-4822-4C53-BC1E-560448E05E12}" type="datetimeFigureOut">
              <a:rPr lang="cs-CZ" smtClean="0"/>
              <a:t>2.9.2012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53D6-10EE-4EE8-8046-D4F8FFDCD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5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CBB1-4822-4C53-BC1E-560448E05E12}" type="datetimeFigureOut">
              <a:rPr lang="cs-CZ" smtClean="0"/>
              <a:t>2.9.2012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53D6-10EE-4EE8-8046-D4F8FFDCD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66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CBB1-4822-4C53-BC1E-560448E05E12}" type="datetimeFigureOut">
              <a:rPr lang="cs-CZ" smtClean="0"/>
              <a:t>2.9.2012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53D6-10EE-4EE8-8046-D4F8FFDCD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69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CBB1-4822-4C53-BC1E-560448E05E12}" type="datetimeFigureOut">
              <a:rPr lang="cs-CZ" smtClean="0"/>
              <a:t>2.9.2012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53D6-10EE-4EE8-8046-D4F8FFDCD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13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CBB1-4822-4C53-BC1E-560448E05E12}" type="datetimeFigureOut">
              <a:rPr lang="cs-CZ" smtClean="0"/>
              <a:t>2.9.2012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53D6-10EE-4EE8-8046-D4F8FFDCD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1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6CBB1-4822-4C53-BC1E-560448E05E12}" type="datetimeFigureOut">
              <a:rPr lang="cs-CZ" smtClean="0"/>
              <a:t>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953D6-10EE-4EE8-8046-D4F8FFDCD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57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microsoft.com/office/2007/relationships/hdphoto" Target="../media/hdphoto10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microsoft.com/office/2007/relationships/hdphoto" Target="../media/hdphoto16.wdp"/><Relationship Id="rId4" Type="http://schemas.openxmlformats.org/officeDocument/2006/relationships/image" Target="../media/image56.jpeg"/><Relationship Id="rId9" Type="http://schemas.microsoft.com/office/2007/relationships/hdphoto" Target="../media/hdphoto18.wdp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2.wdp"/><Relationship Id="rId4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5300" dirty="0" smtClean="0"/>
              <a:t>Břicho</a:t>
            </a:r>
            <a:br>
              <a:rPr lang="cs-CZ" sz="53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GIT, játra, žlučník, </a:t>
            </a:r>
            <a:br>
              <a:rPr lang="cs-CZ" dirty="0" smtClean="0"/>
            </a:br>
            <a:r>
              <a:rPr lang="cs-CZ" dirty="0" smtClean="0"/>
              <a:t>žlučové cesty, pankreas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7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tg\Desktop\end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1" y="1703332"/>
            <a:ext cx="4106650" cy="431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tg\Desktop\erc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703332"/>
            <a:ext cx="4179069" cy="431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olonoskopie</a:t>
            </a:r>
            <a:endParaRPr lang="cs-CZ" dirty="0"/>
          </a:p>
        </p:txBody>
      </p:sp>
      <p:pic>
        <p:nvPicPr>
          <p:cNvPr id="9218" name="Picture 2" descr="C:\Users\rtg\Desktop\F1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" y="1152449"/>
            <a:ext cx="8668501" cy="555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rtg\Desktop\k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08" y="1463595"/>
            <a:ext cx="5905857" cy="442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Cholecystografie</a:t>
            </a:r>
            <a:endParaRPr lang="cs-CZ" dirty="0"/>
          </a:p>
        </p:txBody>
      </p:sp>
      <p:pic>
        <p:nvPicPr>
          <p:cNvPr id="6146" name="Picture 2" descr="C:\Users\rtg\Desktop\cholecy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12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4081"/>
            <a:ext cx="8008652" cy="401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Cholangiografie</a:t>
            </a:r>
            <a:endParaRPr lang="cs-CZ" dirty="0"/>
          </a:p>
        </p:txBody>
      </p:sp>
      <p:pic>
        <p:nvPicPr>
          <p:cNvPr id="5123" name="Picture 3" descr="C:\Users\rtg\Desktop\t dre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688632" cy="497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PTC</a:t>
            </a:r>
            <a:endParaRPr lang="cs-CZ" dirty="0"/>
          </a:p>
        </p:txBody>
      </p:sp>
      <p:pic>
        <p:nvPicPr>
          <p:cNvPr id="7171" name="Picture 3" descr="C:\Users\rtg\Desktop\pt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38312"/>
            <a:ext cx="7516437" cy="370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Ultrazvuk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Zobrazení tenkého střeva, tračníku, žaludku</a:t>
            </a:r>
          </a:p>
          <a:p>
            <a:r>
              <a:rPr lang="cs-CZ" dirty="0" smtClean="0"/>
              <a:t>Hodnocení spádových lymfatických uzlin</a:t>
            </a:r>
          </a:p>
          <a:p>
            <a:r>
              <a:rPr lang="cs-CZ" dirty="0" err="1" smtClean="0"/>
              <a:t>Staging</a:t>
            </a:r>
            <a:r>
              <a:rPr lang="cs-CZ" dirty="0" smtClean="0"/>
              <a:t> tumorů jícnu, kardie a rekta</a:t>
            </a:r>
          </a:p>
          <a:p>
            <a:r>
              <a:rPr lang="cs-CZ" dirty="0" smtClean="0"/>
              <a:t>Traumatická postižení břicha</a:t>
            </a:r>
          </a:p>
          <a:p>
            <a:r>
              <a:rPr lang="cs-CZ" dirty="0" smtClean="0"/>
              <a:t>Hodnocení jater a žlučníku</a:t>
            </a:r>
          </a:p>
          <a:p>
            <a:r>
              <a:rPr lang="cs-CZ" dirty="0" smtClean="0"/>
              <a:t>Hodnocení </a:t>
            </a:r>
            <a:r>
              <a:rPr lang="cs-CZ" dirty="0" err="1" smtClean="0"/>
              <a:t>appendixu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7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tg\Desktop\k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66" y="692696"/>
            <a:ext cx="4697734" cy="329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tg\Desktop\41317-Afbeeld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78" y="3439535"/>
            <a:ext cx="4590821" cy="330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tg\Desktop\ab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25" y="1283902"/>
            <a:ext cx="4388454" cy="45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rtg\Desktop\Figure4cpancme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04456" cy="29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tg\Desktop\aorta-mw-thum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330325" cy="29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tg\Desktop\inj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8566"/>
            <a:ext cx="4668789" cy="322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rtg\Desktop\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80" y="3258565"/>
            <a:ext cx="4093551" cy="321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s kontrastní náplní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1947"/>
          </a:xfrm>
        </p:spPr>
        <p:txBody>
          <a:bodyPr/>
          <a:lstStyle/>
          <a:p>
            <a:r>
              <a:rPr lang="cs-CZ" dirty="0" smtClean="0"/>
              <a:t>Polykací akt</a:t>
            </a:r>
          </a:p>
          <a:p>
            <a:r>
              <a:rPr lang="cs-CZ" dirty="0" smtClean="0"/>
              <a:t>Vyšetření jícnu</a:t>
            </a:r>
          </a:p>
          <a:p>
            <a:r>
              <a:rPr lang="cs-CZ" dirty="0" smtClean="0"/>
              <a:t>Vyšetření žaludku a duodena</a:t>
            </a:r>
          </a:p>
          <a:p>
            <a:r>
              <a:rPr lang="cs-CZ" dirty="0" smtClean="0"/>
              <a:t>Vyšetření tenkého střeva</a:t>
            </a:r>
          </a:p>
          <a:p>
            <a:r>
              <a:rPr lang="cs-CZ" dirty="0" smtClean="0"/>
              <a:t>Vyšetření tlustého střeva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rtg\Desktop\GI-syste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-4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7108" cy="64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0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tg\Desktop\44744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39" y="332656"/>
            <a:ext cx="793756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tg\Desktop\ž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15814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rtg\Desktop\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99" y="1470201"/>
            <a:ext cx="5448070" cy="43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tg\Desktop\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1452"/>
            <a:ext cx="5291508" cy="42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tg\Desktop\BARIUM STUDY OF GI TRACT LABEL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4862230" cy="599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5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dirty="0" smtClean="0"/>
              <a:t>Vyšetření hltanu a jícnu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57398" y="1628800"/>
            <a:ext cx="742716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Fibroskopické vyšetření jícnu je dnes obvykle metodou první volby. </a:t>
            </a:r>
            <a:endParaRPr lang="cs-CZ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Tato </a:t>
            </a:r>
            <a:r>
              <a:rPr lang="cs-CZ" sz="2000" dirty="0"/>
              <a:t>metoda je však pro posouzení struktur </a:t>
            </a:r>
            <a:r>
              <a:rPr lang="cs-CZ" sz="2000" dirty="0" err="1"/>
              <a:t>hypofaryngu</a:t>
            </a:r>
            <a:r>
              <a:rPr lang="cs-CZ" sz="2000" dirty="0"/>
              <a:t> nedostatečná </a:t>
            </a:r>
            <a:endParaRPr lang="cs-CZ" sz="2000" dirty="0" smtClean="0"/>
          </a:p>
          <a:p>
            <a:endParaRPr lang="cs-CZ" sz="2000" b="1" dirty="0"/>
          </a:p>
          <a:p>
            <a:r>
              <a:rPr lang="cs-CZ" sz="2000" b="1" dirty="0" err="1"/>
              <a:t>D</a:t>
            </a:r>
            <a:r>
              <a:rPr lang="cs-CZ" sz="2000" b="1" dirty="0" err="1" smtClean="0"/>
              <a:t>vojkontrastní</a:t>
            </a:r>
            <a:r>
              <a:rPr lang="cs-CZ" sz="2000" b="1" dirty="0" smtClean="0"/>
              <a:t> </a:t>
            </a:r>
            <a:r>
              <a:rPr lang="cs-CZ" sz="2000" b="1" dirty="0"/>
              <a:t>vyšetření jícnu a hltanu </a:t>
            </a:r>
          </a:p>
          <a:p>
            <a:endParaRPr lang="cs-CZ" sz="2000" dirty="0" smtClean="0"/>
          </a:p>
          <a:p>
            <a:r>
              <a:rPr lang="cs-CZ" sz="2000" b="1" dirty="0" err="1" smtClean="0"/>
              <a:t>Endosonografie</a:t>
            </a:r>
            <a:r>
              <a:rPr lang="cs-CZ" sz="2000" b="1" dirty="0" smtClean="0"/>
              <a:t> </a:t>
            </a:r>
            <a:r>
              <a:rPr lang="cs-CZ" sz="2000" dirty="0" smtClean="0"/>
              <a:t>(k </a:t>
            </a:r>
            <a:r>
              <a:rPr lang="cs-CZ" sz="2000" dirty="0"/>
              <a:t>posouzení infiltrace stěny), </a:t>
            </a:r>
            <a:endParaRPr lang="cs-CZ" sz="2000" dirty="0" smtClean="0"/>
          </a:p>
          <a:p>
            <a:endParaRPr lang="cs-CZ" sz="2000" b="1" dirty="0"/>
          </a:p>
          <a:p>
            <a:r>
              <a:rPr lang="cs-CZ" sz="2000" b="1" dirty="0" smtClean="0"/>
              <a:t>CT, MR </a:t>
            </a:r>
            <a:r>
              <a:rPr lang="cs-CZ" sz="2000" dirty="0" smtClean="0"/>
              <a:t>(k </a:t>
            </a:r>
            <a:r>
              <a:rPr lang="cs-CZ" sz="2000" dirty="0"/>
              <a:t>posouzení lumen, stěny a okolních struktur, mediastina, uzlin aj.) </a:t>
            </a:r>
          </a:p>
          <a:p>
            <a:endParaRPr lang="cs-CZ" sz="2000" dirty="0" smtClean="0"/>
          </a:p>
          <a:p>
            <a:r>
              <a:rPr lang="cs-CZ" sz="2000" b="1" dirty="0" smtClean="0"/>
              <a:t>PET/CT</a:t>
            </a:r>
            <a:r>
              <a:rPr lang="cs-CZ" sz="2000" dirty="0" smtClean="0"/>
              <a:t> (nádorová diagnostika)</a:t>
            </a:r>
          </a:p>
        </p:txBody>
      </p:sp>
    </p:spTree>
    <p:extLst>
      <p:ext uri="{BB962C8B-B14F-4D97-AF65-F5344CB8AC3E}">
        <p14:creationId xmlns:p14="http://schemas.microsoft.com/office/powerpoint/2010/main" val="16265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Vyšetření jícnu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208912" cy="4873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 smtClean="0"/>
              <a:t>Indikací k vyšetření vodnou kontrastní látkou je:</a:t>
            </a:r>
          </a:p>
          <a:p>
            <a:r>
              <a:rPr lang="cs-CZ" sz="2400" dirty="0" smtClean="0"/>
              <a:t>podezření na perforaci jícnu, při píštělích, </a:t>
            </a:r>
          </a:p>
          <a:p>
            <a:r>
              <a:rPr lang="cs-CZ" sz="2400" dirty="0" smtClean="0"/>
              <a:t>podezření na komunikaci s dýchacími cestami, 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odezření na výrazné riziko aspirace nebo polknuté cizí těleso,</a:t>
            </a:r>
          </a:p>
          <a:p>
            <a:r>
              <a:rPr lang="cs-CZ" dirty="0"/>
              <a:t>obtížné polykání, pocit váznutí sousta, bolesti na hrudi vázané na příjem potravy (odynofagie, </a:t>
            </a:r>
            <a:r>
              <a:rPr lang="cs-CZ" dirty="0" smtClean="0"/>
              <a:t>dysfagie)</a:t>
            </a:r>
            <a:endParaRPr lang="cs-CZ" sz="2400" dirty="0" smtClean="0"/>
          </a:p>
          <a:p>
            <a:r>
              <a:rPr lang="cs-CZ" sz="2400" dirty="0" smtClean="0"/>
              <a:t>u pooperačních stavů </a:t>
            </a:r>
          </a:p>
          <a:p>
            <a:r>
              <a:rPr lang="cs-CZ" sz="2400" dirty="0" smtClean="0"/>
              <a:t>U malých dětí potom při kongenitálním uzávěru části jícnu.</a:t>
            </a:r>
          </a:p>
          <a:p>
            <a:r>
              <a:rPr lang="cs-CZ" sz="2400" b="1" dirty="0" smtClean="0"/>
              <a:t>Průnik barya do mediastina a ve větším množství do dýchacích cest působí těžké zánětlivé reakce</a:t>
            </a:r>
          </a:p>
          <a:p>
            <a:pPr marL="0" indent="0">
              <a:buNone/>
            </a:pPr>
            <a:r>
              <a:rPr lang="cs-CZ" sz="2400" b="1" dirty="0" smtClean="0"/>
              <a:t>     (</a:t>
            </a:r>
            <a:r>
              <a:rPr lang="cs-CZ" sz="2400" b="1" dirty="0" err="1" smtClean="0"/>
              <a:t>mediastinitida</a:t>
            </a:r>
            <a:r>
              <a:rPr lang="cs-CZ" sz="2400" b="1" dirty="0" smtClean="0"/>
              <a:t>, nekrotizující pneumonie).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544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Akutní vyšetření jícnu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467544" y="1268760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provádějí se nejčastěji </a:t>
            </a:r>
            <a:r>
              <a:rPr lang="cs-CZ" sz="2000" b="1" dirty="0"/>
              <a:t>při podezření na cizí tělesa v jícnu (např. kosti</a:t>
            </a:r>
            <a:r>
              <a:rPr lang="cs-CZ" sz="2000" b="1" dirty="0" smtClean="0"/>
              <a:t>).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Při </a:t>
            </a:r>
            <a:r>
              <a:rPr lang="cs-CZ" sz="2000" dirty="0"/>
              <a:t>těchto </a:t>
            </a:r>
            <a:r>
              <a:rPr lang="cs-CZ" sz="2000" dirty="0" smtClean="0"/>
              <a:t>indikacích </a:t>
            </a:r>
            <a:r>
              <a:rPr lang="cs-CZ" sz="2000" dirty="0"/>
              <a:t>se využívá </a:t>
            </a:r>
            <a:r>
              <a:rPr lang="cs-CZ" sz="2000" dirty="0" smtClean="0"/>
              <a:t>prostý </a:t>
            </a:r>
            <a:r>
              <a:rPr lang="cs-CZ" sz="2000" dirty="0"/>
              <a:t>snímek </a:t>
            </a:r>
            <a:r>
              <a:rPr lang="cs-CZ" sz="2000" dirty="0" err="1"/>
              <a:t>hypofaryngu</a:t>
            </a:r>
            <a:r>
              <a:rPr lang="cs-CZ" sz="2000" dirty="0"/>
              <a:t> ve dvou projekcích a pasáž jícnem se smotkem vaty, která je na močena v jódové kontrastní látce. </a:t>
            </a: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Smotek </a:t>
            </a:r>
            <a:r>
              <a:rPr lang="cs-CZ" sz="2000" dirty="0"/>
              <a:t>vaty nepřímo vizualizuje místo léze. </a:t>
            </a: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Vyšetření </a:t>
            </a:r>
            <a:r>
              <a:rPr lang="cs-CZ" sz="2000" dirty="0"/>
              <a:t>se obvykle provádí před fibroskopií k vyloučení stenózy a k posouzení možné perforace cizím tělesem do mediastina. </a:t>
            </a:r>
          </a:p>
        </p:txBody>
      </p:sp>
    </p:spTree>
    <p:extLst>
      <p:ext uri="{BB962C8B-B14F-4D97-AF65-F5344CB8AC3E}">
        <p14:creationId xmlns:p14="http://schemas.microsoft.com/office/powerpoint/2010/main" val="15234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160" y="188640"/>
            <a:ext cx="7467600" cy="864096"/>
          </a:xfrm>
        </p:spPr>
        <p:txBody>
          <a:bodyPr/>
          <a:lstStyle/>
          <a:p>
            <a:r>
              <a:rPr lang="cs-CZ" dirty="0" smtClean="0"/>
              <a:t>Patologie jícnu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83568" y="1556792"/>
            <a:ext cx="7056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divertikly</a:t>
            </a:r>
            <a:r>
              <a:rPr lang="cs-CZ" sz="2400" dirty="0"/>
              <a:t>, 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hiátové </a:t>
            </a:r>
            <a:r>
              <a:rPr lang="cs-CZ" sz="2400" dirty="0"/>
              <a:t>hernie, 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err="1" smtClean="0"/>
              <a:t>gastroezofageální</a:t>
            </a:r>
            <a:r>
              <a:rPr lang="cs-CZ" sz="2400" dirty="0" smtClean="0"/>
              <a:t> </a:t>
            </a:r>
            <a:r>
              <a:rPr lang="cs-CZ" sz="2400" dirty="0"/>
              <a:t>reflux (GER), 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refluxní </a:t>
            </a:r>
            <a:r>
              <a:rPr lang="cs-CZ" sz="2400" dirty="0"/>
              <a:t>ezofagitida nebo záněty jiné etiologie, 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ulcerace</a:t>
            </a:r>
            <a:r>
              <a:rPr lang="cs-CZ" sz="2400" dirty="0"/>
              <a:t>, 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varixy</a:t>
            </a:r>
            <a:r>
              <a:rPr lang="cs-CZ" sz="2400" dirty="0"/>
              <a:t>, 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nádory </a:t>
            </a:r>
            <a:r>
              <a:rPr lang="cs-CZ" sz="2400" dirty="0"/>
              <a:t>(manifestující se nejčastěji jako </a:t>
            </a:r>
            <a:r>
              <a:rPr lang="cs-CZ" sz="2400" dirty="0" smtClean="0"/>
              <a:t>stenózy)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err="1" smtClean="0"/>
              <a:t>achalázie</a:t>
            </a:r>
            <a:r>
              <a:rPr lang="cs-CZ" sz="24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Akutní </a:t>
            </a:r>
            <a:r>
              <a:rPr lang="cs-CZ" sz="2400" b="1" dirty="0"/>
              <a:t>vyšetření se provádějí nejčastěji při podezření na cizí tělesa v jícnu (např. kosti).</a:t>
            </a:r>
          </a:p>
        </p:txBody>
      </p:sp>
    </p:spTree>
    <p:extLst>
      <p:ext uri="{BB962C8B-B14F-4D97-AF65-F5344CB8AC3E}">
        <p14:creationId xmlns:p14="http://schemas.microsoft.com/office/powerpoint/2010/main" val="30144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Polykací akt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C:\Users\rtg\Desktop\hyp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73684"/>
            <a:ext cx="3346831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tg\Desktop\dsc0001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7000"/>
                    </a14:imgEffect>
                    <a14:imgEffect>
                      <a14:brightnessContrast bright="3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73684"/>
            <a:ext cx="27432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tg\Desktop\dsc00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7" y="1576388"/>
            <a:ext cx="2835849" cy="45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6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jícnu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8064" y="1617309"/>
            <a:ext cx="3888432" cy="44973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Normální imprese jícnu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800" dirty="0" smtClean="0"/>
              <a:t>1/ aorta –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</a:t>
            </a:r>
            <a:r>
              <a:rPr lang="cs-CZ" sz="2800" i="1" dirty="0" smtClean="0"/>
              <a:t>22,5 cm od řezáků</a:t>
            </a:r>
          </a:p>
          <a:p>
            <a:pPr marL="0" indent="0">
              <a:buNone/>
            </a:pPr>
            <a:r>
              <a:rPr lang="cs-CZ" sz="2800" dirty="0" smtClean="0"/>
              <a:t>2/ levý bronchus –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</a:t>
            </a:r>
            <a:r>
              <a:rPr lang="cs-CZ" sz="2800" i="1" dirty="0" smtClean="0"/>
              <a:t>27,5 cm od řezáků</a:t>
            </a:r>
            <a:endParaRPr lang="cs-CZ" sz="2800" i="1" dirty="0"/>
          </a:p>
        </p:txBody>
      </p:sp>
      <p:pic>
        <p:nvPicPr>
          <p:cNvPr id="2050" name="Picture 2" descr="C:\Users\rtg\Desktop\barium-swallow-right-anterior-oblique-view-showing-normal-indentations-of-esophagus-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6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593251" cy="51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vyšetřování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35334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Prostý snímek</a:t>
            </a:r>
          </a:p>
          <a:p>
            <a:r>
              <a:rPr lang="cs-CZ" dirty="0" smtClean="0"/>
              <a:t>Endoskopické metody</a:t>
            </a:r>
          </a:p>
          <a:p>
            <a:r>
              <a:rPr lang="cs-CZ" dirty="0" smtClean="0"/>
              <a:t>RTG cholangiografie</a:t>
            </a:r>
          </a:p>
          <a:p>
            <a:r>
              <a:rPr lang="cs-CZ" dirty="0"/>
              <a:t>Ultrasonografie</a:t>
            </a:r>
          </a:p>
          <a:p>
            <a:r>
              <a:rPr lang="cs-CZ" dirty="0" smtClean="0"/>
              <a:t>Vyšetření s kontrastní náplní</a:t>
            </a:r>
          </a:p>
          <a:p>
            <a:r>
              <a:rPr lang="cs-CZ" dirty="0" smtClean="0"/>
              <a:t>Výpočetní tomografie</a:t>
            </a:r>
          </a:p>
          <a:p>
            <a:r>
              <a:rPr lang="cs-CZ" dirty="0" smtClean="0"/>
              <a:t>Magnetická rezonance</a:t>
            </a:r>
          </a:p>
          <a:p>
            <a:r>
              <a:rPr lang="cs-CZ" dirty="0" smtClean="0"/>
              <a:t>Nukleární medicína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tg\Desktop\5e5eef4a48968d506cb51bef518de7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25446"/>
            <a:ext cx="4986417" cy="518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tg\Desktop\C0037199-Healthy_oesophagus,_X-ray-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985838"/>
            <a:ext cx="2299419" cy="52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Vyšetření žaludku</a:t>
            </a:r>
          </a:p>
        </p:txBody>
      </p:sp>
      <p:sp>
        <p:nvSpPr>
          <p:cNvPr id="3" name="Obdélník 2"/>
          <p:cNvSpPr/>
          <p:nvPr/>
        </p:nvSpPr>
        <p:spPr>
          <a:xfrm>
            <a:off x="368964" y="1412776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err="1" smtClean="0"/>
              <a:t>Gastrofibroskopie</a:t>
            </a:r>
            <a:r>
              <a:rPr lang="cs-CZ" sz="2000" b="1" dirty="0" smtClean="0"/>
              <a:t> </a:t>
            </a:r>
            <a:r>
              <a:rPr lang="cs-CZ" sz="2000" dirty="0" smtClean="0"/>
              <a:t>- vizuální </a:t>
            </a:r>
            <a:r>
              <a:rPr lang="cs-CZ" sz="2000" dirty="0"/>
              <a:t>posouzení sliznice,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                                    - odebrání </a:t>
            </a:r>
            <a:r>
              <a:rPr lang="cs-CZ" sz="2000" dirty="0"/>
              <a:t>histologie </a:t>
            </a:r>
          </a:p>
          <a:p>
            <a:r>
              <a:rPr lang="cs-CZ" sz="2000" dirty="0" smtClean="0"/>
              <a:t>                                         - terapeutický </a:t>
            </a:r>
            <a:r>
              <a:rPr lang="cs-CZ" sz="2000" dirty="0"/>
              <a:t>výkon (sklerotizace, opich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                                                 krvácení</a:t>
            </a:r>
            <a:r>
              <a:rPr lang="cs-CZ" sz="2000" dirty="0"/>
              <a:t>, snesení polypu). </a:t>
            </a:r>
            <a:endParaRPr lang="cs-CZ" sz="2000" dirty="0" smtClean="0"/>
          </a:p>
          <a:p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Skiaskopi</a:t>
            </a:r>
            <a:r>
              <a:rPr lang="cs-CZ" sz="2000" dirty="0" smtClean="0"/>
              <a:t>e -  při </a:t>
            </a:r>
            <a:r>
              <a:rPr lang="cs-CZ" sz="2000" dirty="0"/>
              <a:t>nejasném výsledku endoskopie (intolerance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                        pacienta</a:t>
            </a:r>
            <a:r>
              <a:rPr lang="cs-CZ" sz="2000" dirty="0"/>
              <a:t>, stenóza),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        </a:t>
            </a:r>
            <a:r>
              <a:rPr lang="cs-CZ" sz="2000" dirty="0"/>
              <a:t> </a:t>
            </a:r>
            <a:r>
              <a:rPr lang="cs-CZ" sz="2000" dirty="0" smtClean="0"/>
              <a:t>            -  vyšší senzitivita </a:t>
            </a:r>
            <a:r>
              <a:rPr lang="cs-CZ" sz="2000" dirty="0"/>
              <a:t>a </a:t>
            </a:r>
            <a:r>
              <a:rPr lang="cs-CZ" sz="2000" dirty="0" smtClean="0"/>
              <a:t>specificita </a:t>
            </a:r>
            <a:r>
              <a:rPr lang="cs-CZ" sz="2000" dirty="0"/>
              <a:t>při posuzování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                        infiltrace </a:t>
            </a:r>
            <a:r>
              <a:rPr lang="cs-CZ" sz="2000" dirty="0"/>
              <a:t>stěny žaludku</a:t>
            </a:r>
            <a:r>
              <a:rPr lang="cs-CZ" sz="2000" dirty="0" smtClean="0"/>
              <a:t>.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                    - detekce jemných změn na </a:t>
            </a:r>
            <a:r>
              <a:rPr lang="cs-CZ" sz="2000" dirty="0"/>
              <a:t>úrovni </a:t>
            </a:r>
            <a:r>
              <a:rPr lang="cs-CZ" sz="2000" dirty="0" err="1"/>
              <a:t>areae</a:t>
            </a:r>
            <a:r>
              <a:rPr lang="cs-CZ" sz="2000" dirty="0"/>
              <a:t> </a:t>
            </a:r>
            <a:r>
              <a:rPr lang="cs-CZ" sz="2000" dirty="0" err="1"/>
              <a:t>gastricae</a:t>
            </a:r>
            <a:r>
              <a:rPr lang="cs-CZ" sz="2000" dirty="0"/>
              <a:t>, </a:t>
            </a:r>
            <a:endParaRPr lang="cs-CZ" sz="2000" dirty="0" smtClean="0"/>
          </a:p>
          <a:p>
            <a:endParaRPr lang="cs-CZ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err="1" smtClean="0"/>
              <a:t>Endosonografie</a:t>
            </a:r>
            <a:endParaRPr lang="cs-CZ" sz="2000" b="1" dirty="0"/>
          </a:p>
          <a:p>
            <a:pPr marL="342900" indent="-342900">
              <a:buFont typeface="Arial" pitchFamily="34" charset="0"/>
              <a:buChar char="•"/>
            </a:pPr>
            <a:endParaRPr lang="cs-CZ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b="1" dirty="0" smtClean="0"/>
              <a:t>CT</a:t>
            </a:r>
            <a:r>
              <a:rPr lang="cs-CZ" sz="2000" dirty="0" smtClean="0"/>
              <a:t> </a:t>
            </a:r>
            <a:r>
              <a:rPr lang="cs-CZ" sz="2000" dirty="0"/>
              <a:t> </a:t>
            </a:r>
            <a:r>
              <a:rPr lang="cs-CZ" sz="2000" dirty="0" smtClean="0"/>
              <a:t>- posouzení </a:t>
            </a:r>
            <a:r>
              <a:rPr lang="cs-CZ" sz="2000" dirty="0"/>
              <a:t>šíře stěny a propagaci patologických změn do </a:t>
            </a:r>
            <a:r>
              <a:rPr lang="cs-CZ" sz="2000" dirty="0" smtClean="0"/>
              <a:t>          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         okolí </a:t>
            </a:r>
            <a:r>
              <a:rPr lang="cs-CZ" sz="2000" dirty="0"/>
              <a:t>a naopak. </a:t>
            </a:r>
          </a:p>
        </p:txBody>
      </p:sp>
    </p:spTree>
    <p:extLst>
      <p:ext uri="{BB962C8B-B14F-4D97-AF65-F5344CB8AC3E}">
        <p14:creationId xmlns:p14="http://schemas.microsoft.com/office/powerpoint/2010/main" val="9945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Patologické nálezy na žaludku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3528" y="2060848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err="1" smtClean="0"/>
              <a:t>herniace</a:t>
            </a:r>
            <a:r>
              <a:rPr lang="cs-CZ" sz="2400" dirty="0" smtClean="0"/>
              <a:t> </a:t>
            </a:r>
            <a:r>
              <a:rPr lang="cs-CZ" sz="2400" dirty="0"/>
              <a:t>části žaludku do hrudníku (hiátová hernie), 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err="1" smtClean="0"/>
              <a:t>gastroezofageální</a:t>
            </a:r>
            <a:r>
              <a:rPr lang="cs-CZ" sz="2400" dirty="0" smtClean="0"/>
              <a:t> </a:t>
            </a:r>
            <a:r>
              <a:rPr lang="cs-CZ" sz="2400" dirty="0"/>
              <a:t>reflux, 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ulcerace</a:t>
            </a:r>
            <a:r>
              <a:rPr lang="cs-CZ" sz="2400" dirty="0"/>
              <a:t>, 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nádory</a:t>
            </a:r>
            <a:r>
              <a:rPr lang="cs-CZ" sz="2400" dirty="0"/>
              <a:t>, 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záněty</a:t>
            </a:r>
            <a:r>
              <a:rPr lang="cs-CZ" sz="2400" dirty="0"/>
              <a:t>, 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polypy</a:t>
            </a:r>
            <a:r>
              <a:rPr lang="cs-CZ" sz="2400" dirty="0"/>
              <a:t>, 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infiltrace </a:t>
            </a:r>
            <a:r>
              <a:rPr lang="cs-CZ" sz="2400" dirty="0"/>
              <a:t>stěny při postižení pankreatu, 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divertikly (zejména duodena),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err="1" smtClean="0"/>
              <a:t>postulcerózní</a:t>
            </a:r>
            <a:r>
              <a:rPr lang="cs-CZ" sz="2400" dirty="0" smtClean="0"/>
              <a:t> </a:t>
            </a:r>
            <a:r>
              <a:rPr lang="cs-CZ" sz="2400" dirty="0"/>
              <a:t>deformace bulbu duodena, 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stenózy </a:t>
            </a:r>
            <a:r>
              <a:rPr lang="cs-CZ" sz="2400" dirty="0"/>
              <a:t>duodena při postižení slinivky.</a:t>
            </a:r>
          </a:p>
        </p:txBody>
      </p:sp>
    </p:spTree>
    <p:extLst>
      <p:ext uri="{BB962C8B-B14F-4D97-AF65-F5344CB8AC3E}">
        <p14:creationId xmlns:p14="http://schemas.microsoft.com/office/powerpoint/2010/main" val="4018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žaludku a duodena</a:t>
            </a:r>
            <a:endParaRPr lang="cs-CZ" dirty="0"/>
          </a:p>
        </p:txBody>
      </p:sp>
      <p:pic>
        <p:nvPicPr>
          <p:cNvPr id="4100" name="Picture 4" descr="C:\Users\rtg\Desktop\hyperstenic%20PA%20stomac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4446"/>
            <a:ext cx="3995936" cy="447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tg\Desktop\APstomach%20spot%20film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1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56902"/>
            <a:ext cx="4392488" cy="446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tg\Desktop\RAO%20stomach%20x-ra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7785"/>
            <a:ext cx="6945923" cy="6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tenkého střeva</a:t>
            </a:r>
            <a:endParaRPr lang="cs-CZ" dirty="0"/>
          </a:p>
        </p:txBody>
      </p:sp>
      <p:pic>
        <p:nvPicPr>
          <p:cNvPr id="8194" name="Picture 2" descr="C:\Users\rtg\Desktop\15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910707" cy="40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rtg\Desktop\small%20bowel%2030%20minu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2900755" cy="40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rtg\Desktop\small%20bowel%20ho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2900755" cy="40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tenkého střeva</a:t>
            </a:r>
          </a:p>
        </p:txBody>
      </p:sp>
      <p:sp>
        <p:nvSpPr>
          <p:cNvPr id="3" name="Obdélník 2"/>
          <p:cNvSpPr/>
          <p:nvPr/>
        </p:nvSpPr>
        <p:spPr>
          <a:xfrm>
            <a:off x="827584" y="1700808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Skiaskopie</a:t>
            </a:r>
            <a:r>
              <a:rPr lang="cs-CZ" sz="2000" dirty="0"/>
              <a:t> </a:t>
            </a:r>
            <a:r>
              <a:rPr lang="cs-CZ" sz="2000" dirty="0" smtClean="0"/>
              <a:t>   -    frakcionovaná </a:t>
            </a:r>
            <a:r>
              <a:rPr lang="cs-CZ" sz="2000" dirty="0"/>
              <a:t>pasáž</a:t>
            </a:r>
          </a:p>
          <a:p>
            <a:r>
              <a:rPr lang="cs-CZ" sz="2000" dirty="0"/>
              <a:t>                       - </a:t>
            </a:r>
            <a:r>
              <a:rPr lang="cs-CZ" sz="2000" dirty="0" smtClean="0"/>
              <a:t>  </a:t>
            </a:r>
            <a:r>
              <a:rPr lang="cs-CZ" sz="2000" dirty="0" err="1" smtClean="0"/>
              <a:t>enteroklýza</a:t>
            </a:r>
            <a:endParaRPr lang="cs-CZ" sz="2000" dirty="0"/>
          </a:p>
          <a:p>
            <a:endParaRPr lang="cs-CZ" sz="2000" dirty="0"/>
          </a:p>
          <a:p>
            <a:r>
              <a:rPr lang="cs-CZ" sz="2000" b="1" dirty="0"/>
              <a:t>Ultrasonografie</a:t>
            </a:r>
            <a:r>
              <a:rPr lang="cs-CZ" sz="2000" dirty="0"/>
              <a:t> – sledování dynamiky procesu u 				nemocných s Crohnovou chorobou</a:t>
            </a:r>
          </a:p>
          <a:p>
            <a:endParaRPr lang="cs-CZ" sz="2000" dirty="0"/>
          </a:p>
          <a:p>
            <a:r>
              <a:rPr lang="cs-CZ" sz="2000" b="1" dirty="0"/>
              <a:t>CT a MR </a:t>
            </a:r>
            <a:r>
              <a:rPr lang="cs-CZ" sz="2000" dirty="0"/>
              <a:t>– vyšetření pacientů s Crohnovou chorobou 	         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           - </a:t>
            </a:r>
            <a:r>
              <a:rPr lang="cs-CZ" sz="2000" dirty="0"/>
              <a:t>přinášejí komfort pro pacienta, protože v </a:t>
            </a:r>
            <a:r>
              <a:rPr lang="cs-CZ" sz="2000" dirty="0" smtClean="0"/>
              <a:t> </a:t>
            </a:r>
            <a:r>
              <a:rPr lang="cs-CZ" sz="2000" dirty="0"/>
              <a:t>drtivé většině </a:t>
            </a:r>
            <a:r>
              <a:rPr lang="cs-CZ" sz="2000" dirty="0" smtClean="0"/>
              <a:t>  	vyšetření </a:t>
            </a:r>
            <a:r>
              <a:rPr lang="cs-CZ" sz="2000" dirty="0"/>
              <a:t>je dostatečný </a:t>
            </a:r>
            <a:r>
              <a:rPr lang="cs-CZ" sz="2000" dirty="0" smtClean="0"/>
              <a:t> </a:t>
            </a:r>
            <a:r>
              <a:rPr lang="cs-CZ" sz="2000" dirty="0"/>
              <a:t>výsledek pouze při pití kontrastní látky.</a:t>
            </a:r>
          </a:p>
          <a:p>
            <a:endParaRPr lang="cs-CZ" sz="2000" dirty="0"/>
          </a:p>
          <a:p>
            <a:r>
              <a:rPr lang="cs-CZ" sz="2000" b="1" dirty="0"/>
              <a:t>Příprava pacienta na vyšetření tenkého střeva spočívá v lačnění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02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Enteroklýza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8024" y="2276872"/>
            <a:ext cx="4104456" cy="3849291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Nasojejunální</a:t>
            </a:r>
            <a:r>
              <a:rPr lang="cs-CZ" dirty="0" smtClean="0"/>
              <a:t> sondou podáváme 250 - 400ml KL , poté roztok </a:t>
            </a:r>
            <a:r>
              <a:rPr lang="cs-CZ" dirty="0" err="1" smtClean="0"/>
              <a:t>metylcelulózy</a:t>
            </a:r>
            <a:endParaRPr lang="cs-CZ" dirty="0"/>
          </a:p>
        </p:txBody>
      </p:sp>
      <p:pic>
        <p:nvPicPr>
          <p:cNvPr id="5122" name="Picture 2" descr="C:\Users\rtg\Desktop\nic_k221_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18582"/>
            <a:ext cx="4289135" cy="484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Vyšetření tlustého střeva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1412776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Kolonoskopie </a:t>
            </a:r>
            <a:r>
              <a:rPr lang="cs-CZ" sz="2000" dirty="0" smtClean="0"/>
              <a:t>- metoda </a:t>
            </a:r>
            <a:r>
              <a:rPr lang="cs-CZ" sz="2000" dirty="0"/>
              <a:t>první </a:t>
            </a:r>
            <a:r>
              <a:rPr lang="cs-CZ" sz="2000" dirty="0" smtClean="0"/>
              <a:t>volby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                           - možnost </a:t>
            </a:r>
            <a:r>
              <a:rPr lang="cs-CZ" sz="2000" dirty="0"/>
              <a:t>odběru histologie a </a:t>
            </a:r>
            <a:r>
              <a:rPr lang="cs-CZ" sz="2000" dirty="0" smtClean="0"/>
              <a:t>terapeutického 			   zásahu</a:t>
            </a:r>
            <a:r>
              <a:rPr lang="cs-CZ" sz="2000" dirty="0"/>
              <a:t>, některé části tlustého třeba </a:t>
            </a:r>
            <a:r>
              <a:rPr lang="cs-CZ" sz="2000" dirty="0" smtClean="0"/>
              <a:t>zobrazit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	 </a:t>
            </a:r>
            <a:r>
              <a:rPr lang="cs-CZ" sz="2000" dirty="0" smtClean="0"/>
              <a:t>             - netolerance pacienta či těsná stenóza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err="1" smtClean="0"/>
              <a:t>Irrigografie</a:t>
            </a:r>
            <a:endParaRPr lang="cs-CZ" sz="20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/>
              <a:t>UZ		</a:t>
            </a:r>
            <a:r>
              <a:rPr lang="cs-CZ" sz="2000" dirty="0"/>
              <a:t>- </a:t>
            </a:r>
            <a:r>
              <a:rPr lang="cs-CZ" sz="2000" dirty="0" smtClean="0"/>
              <a:t>diagnostika střevních </a:t>
            </a:r>
            <a:r>
              <a:rPr lang="cs-CZ" sz="2000" dirty="0"/>
              <a:t>zánětů 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/>
              <a:t>CT</a:t>
            </a:r>
            <a:r>
              <a:rPr lang="cs-CZ" sz="2000" dirty="0"/>
              <a:t>		- postižení stěny střevní, tak i změny v okolí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/>
              <a:t>MR</a:t>
            </a:r>
            <a:r>
              <a:rPr lang="cs-CZ" sz="2000" dirty="0"/>
              <a:t>		- </a:t>
            </a:r>
            <a:r>
              <a:rPr lang="cs-CZ" sz="2000" dirty="0" err="1" smtClean="0"/>
              <a:t>staging</a:t>
            </a:r>
            <a:r>
              <a:rPr lang="cs-CZ" sz="2000" dirty="0" smtClean="0"/>
              <a:t> </a:t>
            </a:r>
            <a:r>
              <a:rPr lang="cs-CZ" sz="2000" dirty="0"/>
              <a:t>tumorů </a:t>
            </a:r>
            <a:r>
              <a:rPr lang="cs-CZ" sz="2000" dirty="0" smtClean="0"/>
              <a:t>rekta</a:t>
            </a:r>
          </a:p>
          <a:p>
            <a:pPr>
              <a:lnSpc>
                <a:spcPct val="15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931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Irrigografie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11560" y="1859340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/>
              <a:t>Před vyšetřením zavádíme do análního otvoru rektální rourku natřenou </a:t>
            </a:r>
            <a:r>
              <a:rPr lang="cs-CZ" sz="2000" dirty="0" err="1"/>
              <a:t>Mesocain</a:t>
            </a:r>
            <a:r>
              <a:rPr lang="cs-CZ" sz="2000" dirty="0"/>
              <a:t> gelem a aplikujeme intravenózně 2ml </a:t>
            </a:r>
            <a:r>
              <a:rPr lang="cs-CZ" sz="2000" dirty="0" err="1"/>
              <a:t>Buscopanu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Výhodné </a:t>
            </a:r>
            <a:r>
              <a:rPr lang="cs-CZ" sz="2000" dirty="0"/>
              <a:t>je použití rektální rourky s balónkem, který po nafouknutí zabraňuje vytékání kontrastní látky</a:t>
            </a:r>
            <a:r>
              <a:rPr lang="cs-CZ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Tlusté </a:t>
            </a:r>
            <a:r>
              <a:rPr lang="cs-CZ" sz="2000" dirty="0"/>
              <a:t>střevo plníme postupně asi 500 ml baryové suspenze a poté insuflujeme vzduch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Vzduch </a:t>
            </a:r>
            <a:r>
              <a:rPr lang="cs-CZ" sz="2000" dirty="0"/>
              <a:t>posouvá kontrastní látku do céka a terminálního ilea. </a:t>
            </a:r>
          </a:p>
        </p:txBody>
      </p:sp>
    </p:spTree>
    <p:extLst>
      <p:ext uri="{BB962C8B-B14F-4D97-AF65-F5344CB8AC3E}">
        <p14:creationId xmlns:p14="http://schemas.microsoft.com/office/powerpoint/2010/main" val="13594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dirty="0" smtClean="0"/>
              <a:t>Prostý snímek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4065315"/>
          </a:xfrm>
        </p:spPr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áhlá příhoda břišní </a:t>
            </a:r>
          </a:p>
          <a:p>
            <a:pPr marL="0" indent="0">
              <a:buNone/>
            </a:pPr>
            <a:r>
              <a:rPr lang="cs-CZ" dirty="0" smtClean="0"/>
              <a:t>                 (perforace nebo  neprůchodnost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trávicí trubice)</a:t>
            </a:r>
          </a:p>
          <a:p>
            <a:r>
              <a:rPr lang="cs-CZ" dirty="0" smtClean="0"/>
              <a:t>Zobrazení plynem naplněných úseků TT</a:t>
            </a:r>
          </a:p>
          <a:p>
            <a:r>
              <a:rPr lang="cs-CZ" dirty="0"/>
              <a:t>L</a:t>
            </a:r>
            <a:r>
              <a:rPr lang="cs-CZ" dirty="0" smtClean="0"/>
              <a:t>okalizace cizích těles</a:t>
            </a:r>
          </a:p>
          <a:p>
            <a:r>
              <a:rPr lang="cs-CZ" dirty="0"/>
              <a:t>V</a:t>
            </a:r>
            <a:r>
              <a:rPr lang="cs-CZ" dirty="0" smtClean="0"/>
              <a:t>estoje, vleže, horizontálním paprskem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6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957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Irrigografie</a:t>
            </a:r>
            <a:endParaRPr lang="cs-CZ" dirty="0"/>
          </a:p>
        </p:txBody>
      </p:sp>
      <p:pic>
        <p:nvPicPr>
          <p:cNvPr id="9218" name="Picture 2" descr="C:\Users\rtg\Desktop\barium%20fi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8" y="1584503"/>
            <a:ext cx="466109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tg\Desktop\barium%20enema%20t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02354"/>
            <a:ext cx="3946716" cy="36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tg\Desktop\stč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5" y="1124744"/>
            <a:ext cx="4481015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tg\Desktop\RAO%20be%20x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17" y="1124744"/>
            <a:ext cx="4079640" cy="51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rtg\Desktop\i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320480" cy="55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My Documents\Charis\Radiology\JPEGs\Abdomen\enem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0"/>
          <a:stretch>
            <a:fillRect/>
          </a:stretch>
        </p:blipFill>
        <p:spPr bwMode="auto">
          <a:xfrm>
            <a:off x="4572000" y="836712"/>
            <a:ext cx="4393200" cy="547260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pacienta na </a:t>
            </a:r>
            <a:r>
              <a:rPr lang="cs-CZ" dirty="0" err="1" smtClean="0"/>
              <a:t>irrigografii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83568" y="1859340"/>
            <a:ext cx="73448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k</a:t>
            </a:r>
            <a:r>
              <a:rPr lang="cs-CZ" sz="2000" b="1" dirty="0" smtClean="0"/>
              <a:t>valitní vyprázdnění </a:t>
            </a:r>
            <a:r>
              <a:rPr lang="cs-CZ" sz="2000" b="1" dirty="0"/>
              <a:t>trávicí </a:t>
            </a:r>
            <a:r>
              <a:rPr lang="cs-CZ" sz="2000" b="1" dirty="0" smtClean="0"/>
              <a:t>trubice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úprava jídelníčku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/>
              <a:t>2</a:t>
            </a:r>
            <a:r>
              <a:rPr lang="cs-CZ" sz="2000" dirty="0" smtClean="0"/>
              <a:t>dny </a:t>
            </a:r>
            <a:r>
              <a:rPr lang="cs-CZ" sz="2000" dirty="0"/>
              <a:t>před vyšetřením podáváme pacientovi bezezbytkovou stravu, nejlépe </a:t>
            </a:r>
            <a:r>
              <a:rPr lang="cs-CZ" sz="2000" dirty="0" smtClean="0"/>
              <a:t>tekutiny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1 den </a:t>
            </a:r>
            <a:r>
              <a:rPr lang="cs-CZ" sz="2000" dirty="0"/>
              <a:t>před vyšetřením pije projímavé </a:t>
            </a:r>
            <a:r>
              <a:rPr lang="cs-CZ" sz="2000" dirty="0" smtClean="0"/>
              <a:t>roztoky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den vyšetření </a:t>
            </a:r>
            <a:r>
              <a:rPr lang="cs-CZ" sz="2000" dirty="0" smtClean="0"/>
              <a:t>nalačno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/>
          </a:p>
          <a:p>
            <a:r>
              <a:rPr lang="cs-CZ" sz="2000" b="1" dirty="0" smtClean="0"/>
              <a:t>Bez </a:t>
            </a:r>
            <a:r>
              <a:rPr lang="cs-CZ" sz="2000" b="1" dirty="0"/>
              <a:t>důkladné přípravy nelze pacienta vyšetřit, protože zbytky stolice by mohly vést ke znehodnocení výsledku vyšetření. </a:t>
            </a:r>
          </a:p>
        </p:txBody>
      </p:sp>
    </p:spTree>
    <p:extLst>
      <p:ext uri="{BB962C8B-B14F-4D97-AF65-F5344CB8AC3E}">
        <p14:creationId xmlns:p14="http://schemas.microsoft.com/office/powerpoint/2010/main" val="2080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7150" y="1340768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Defekty v náplni (stolice)</a:t>
            </a:r>
            <a:endParaRPr lang="cs-CZ" sz="3600" dirty="0"/>
          </a:p>
        </p:txBody>
      </p:sp>
      <p:pic>
        <p:nvPicPr>
          <p:cNvPr id="18434" name="Picture 2" descr="C:\Users\rtg\Desktop\de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41"/>
          <a:stretch/>
        </p:blipFill>
        <p:spPr bwMode="auto">
          <a:xfrm>
            <a:off x="467544" y="369362"/>
            <a:ext cx="4869606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042" y="188640"/>
            <a:ext cx="8848906" cy="576064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Appendikografie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                                                     večer vypijeme KL </a:t>
            </a:r>
            <a:br>
              <a:rPr lang="cs-CZ" sz="2800" dirty="0" smtClean="0"/>
            </a:br>
            <a:r>
              <a:rPr lang="cs-CZ" sz="2800" dirty="0"/>
              <a:t> </a:t>
            </a:r>
            <a:r>
              <a:rPr lang="cs-CZ" sz="2800" dirty="0" smtClean="0"/>
              <a:t>  </a:t>
            </a:r>
            <a:br>
              <a:rPr lang="cs-CZ" sz="2800" dirty="0" smtClean="0"/>
            </a:br>
            <a:r>
              <a:rPr lang="cs-CZ" sz="2800" dirty="0"/>
              <a:t> </a:t>
            </a:r>
            <a:r>
              <a:rPr lang="cs-CZ" sz="2800" dirty="0" smtClean="0"/>
              <a:t>                                               2.den vyšetření</a:t>
            </a:r>
            <a:endParaRPr lang="cs-CZ" sz="2800" dirty="0"/>
          </a:p>
        </p:txBody>
      </p:sp>
      <p:pic>
        <p:nvPicPr>
          <p:cNvPr id="14338" name="Picture 2" descr="C:\Users\rtg\Desktop\illealce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1" y="1772817"/>
            <a:ext cx="49995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Defekografie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748464" cy="46805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dynamické vyšetření rektální </a:t>
            </a:r>
            <a:r>
              <a:rPr lang="cs-CZ" dirty="0" smtClean="0"/>
              <a:t>evakuace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detekuje </a:t>
            </a:r>
            <a:r>
              <a:rPr lang="cs-CZ" dirty="0"/>
              <a:t>abnormality, které nemohou být diagnostikovány klinickým, či jiným </a:t>
            </a:r>
            <a:r>
              <a:rPr lang="cs-CZ" dirty="0" smtClean="0"/>
              <a:t>vyšetřením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poruchy defekace </a:t>
            </a:r>
            <a:r>
              <a:rPr lang="cs-CZ" dirty="0"/>
              <a:t>ve smyslu </a:t>
            </a:r>
            <a:r>
              <a:rPr lang="cs-CZ" dirty="0" smtClean="0"/>
              <a:t>obstipace, </a:t>
            </a:r>
            <a:r>
              <a:rPr lang="cs-CZ" dirty="0"/>
              <a:t>inkontinence</a:t>
            </a:r>
            <a:r>
              <a:rPr lang="cs-CZ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pánevní či </a:t>
            </a:r>
            <a:r>
              <a:rPr lang="cs-CZ" dirty="0" err="1"/>
              <a:t>perianální</a:t>
            </a:r>
            <a:r>
              <a:rPr lang="cs-CZ" dirty="0"/>
              <a:t> </a:t>
            </a:r>
            <a:r>
              <a:rPr lang="cs-CZ" dirty="0" smtClean="0"/>
              <a:t> bolesti </a:t>
            </a:r>
            <a:r>
              <a:rPr lang="cs-CZ" dirty="0"/>
              <a:t>související </a:t>
            </a:r>
            <a:r>
              <a:rPr lang="cs-CZ" dirty="0" smtClean="0"/>
              <a:t>s defekací,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pacienti </a:t>
            </a:r>
            <a:r>
              <a:rPr lang="cs-CZ" dirty="0"/>
              <a:t>s </a:t>
            </a:r>
            <a:r>
              <a:rPr lang="cs-CZ" dirty="0" smtClean="0"/>
              <a:t>poruchami </a:t>
            </a:r>
            <a:r>
              <a:rPr lang="cs-CZ" dirty="0"/>
              <a:t>sfinkterů, </a:t>
            </a:r>
            <a:r>
              <a:rPr lang="cs-CZ" dirty="0" smtClean="0"/>
              <a:t> vaginálními </a:t>
            </a:r>
            <a:r>
              <a:rPr lang="cs-CZ" dirty="0"/>
              <a:t>či </a:t>
            </a:r>
            <a:r>
              <a:rPr lang="cs-CZ" dirty="0" smtClean="0"/>
              <a:t>rektálními prolapsy </a:t>
            </a:r>
            <a:r>
              <a:rPr lang="cs-CZ" dirty="0"/>
              <a:t>či v rámci </a:t>
            </a:r>
            <a:r>
              <a:rPr lang="cs-CZ" dirty="0" smtClean="0"/>
              <a:t>funkčního předoperačního a pooperačního vyšetření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53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tg\Desktop\defek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6" y="1844824"/>
            <a:ext cx="3024336" cy="430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rtg\Desktop\Defecography%20lateral%20anal%20canal%20and%20rectum%20strainin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99" y="1772816"/>
            <a:ext cx="52398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Staging</a:t>
            </a:r>
            <a:r>
              <a:rPr lang="cs-CZ" dirty="0" smtClean="0"/>
              <a:t> tumorů</a:t>
            </a:r>
          </a:p>
          <a:p>
            <a:r>
              <a:rPr lang="cs-CZ" dirty="0" smtClean="0"/>
              <a:t>Šíření tumoru do okolí</a:t>
            </a:r>
          </a:p>
          <a:p>
            <a:r>
              <a:rPr lang="cs-CZ" dirty="0" smtClean="0"/>
              <a:t>Pankreatitidy</a:t>
            </a:r>
          </a:p>
          <a:p>
            <a:r>
              <a:rPr lang="cs-CZ" dirty="0" smtClean="0"/>
              <a:t>Komplikace zánětlivých onemocnění </a:t>
            </a:r>
            <a:r>
              <a:rPr lang="cs-CZ" dirty="0" err="1" smtClean="0"/>
              <a:t>GITu</a:t>
            </a:r>
            <a:endParaRPr lang="cs-CZ" dirty="0" smtClean="0"/>
          </a:p>
          <a:p>
            <a:r>
              <a:rPr lang="cs-CZ" dirty="0" smtClean="0"/>
              <a:t>Komplikace chirurgických výkonů na </a:t>
            </a:r>
            <a:r>
              <a:rPr lang="cs-CZ" dirty="0" err="1" smtClean="0"/>
              <a:t>GITu</a:t>
            </a:r>
            <a:endParaRPr lang="cs-CZ" dirty="0" smtClean="0"/>
          </a:p>
          <a:p>
            <a:r>
              <a:rPr lang="cs-CZ" dirty="0" smtClean="0"/>
              <a:t>Postižení uzlin</a:t>
            </a:r>
          </a:p>
          <a:p>
            <a:r>
              <a:rPr lang="cs-CZ" dirty="0" smtClean="0"/>
              <a:t>Vzdálené metastázy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6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tg\Desktop\PANCREAS CT NORMAL ANA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5" y="188640"/>
            <a:ext cx="84582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9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rtg\Desktop\Clinical-Radrex-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0" y="548680"/>
            <a:ext cx="4283968" cy="520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tg\Desktop\bř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08" y="557808"/>
            <a:ext cx="4312830" cy="520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 descr="C:\Users\rtg\Desktop\splee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4" y="260648"/>
            <a:ext cx="4106090" cy="28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rtg\Desktop\imagesCATPMI7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2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1" y="3139529"/>
            <a:ext cx="4267876" cy="318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rtg\Desktop\tu pan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2000"/>
                    </a14:imgEffect>
                    <a14:imgEffect>
                      <a14:brightnessContrast bright="-4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7" y="260648"/>
            <a:ext cx="4421707" cy="28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rtg\Desktop\F15_lar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4000"/>
                    </a14:imgEffect>
                    <a14:imgEffect>
                      <a14:brightnessContrast bright="-1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3139529"/>
            <a:ext cx="4421706" cy="306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874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CT </a:t>
            </a:r>
            <a:r>
              <a:rPr lang="cs-CZ" dirty="0" err="1" smtClean="0"/>
              <a:t>enterografie</a:t>
            </a:r>
            <a:endParaRPr lang="cs-CZ" dirty="0"/>
          </a:p>
        </p:txBody>
      </p:sp>
      <p:pic>
        <p:nvPicPr>
          <p:cNvPr id="14338" name="Picture 2" descr="C:\Users\rtg\Desktop\ct ent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-41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2341"/>
            <a:ext cx="4320480" cy="47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rtg\Desktop\enterog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62341"/>
            <a:ext cx="4392488" cy="47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99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620688" y="0"/>
            <a:ext cx="12666960" cy="1143000"/>
          </a:xfrm>
        </p:spPr>
        <p:txBody>
          <a:bodyPr/>
          <a:lstStyle/>
          <a:p>
            <a:r>
              <a:rPr lang="cs-CZ" dirty="0" smtClean="0"/>
              <a:t>CT </a:t>
            </a:r>
            <a:r>
              <a:rPr lang="cs-CZ" dirty="0" err="1" smtClean="0"/>
              <a:t>kolonografie</a:t>
            </a:r>
            <a:endParaRPr lang="cs-CZ" dirty="0"/>
          </a:p>
        </p:txBody>
      </p:sp>
      <p:pic>
        <p:nvPicPr>
          <p:cNvPr id="11266" name="Picture 2" descr="C:\Users\rtg\Desktop\img-colonos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04056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tg\Desktop\abdo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438400" cy="326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218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9145016" cy="3993307"/>
          </a:xfrm>
        </p:spPr>
        <p:txBody>
          <a:bodyPr/>
          <a:lstStyle/>
          <a:p>
            <a:r>
              <a:rPr lang="cs-CZ" dirty="0" smtClean="0"/>
              <a:t>Ložiska v játrech – cysty, hemangiomy, metastázy</a:t>
            </a:r>
          </a:p>
          <a:p>
            <a:r>
              <a:rPr lang="cs-CZ" dirty="0" smtClean="0"/>
              <a:t>Difuzní patologické jaterní procesy (cirhóza, steatóza)</a:t>
            </a:r>
          </a:p>
          <a:p>
            <a:r>
              <a:rPr lang="cs-CZ" dirty="0" smtClean="0"/>
              <a:t>Pankreas – tumory</a:t>
            </a:r>
          </a:p>
          <a:p>
            <a:r>
              <a:rPr lang="cs-CZ" dirty="0" smtClean="0"/>
              <a:t>Žlučové cesty</a:t>
            </a:r>
          </a:p>
          <a:p>
            <a:r>
              <a:rPr lang="cs-CZ" dirty="0" smtClean="0"/>
              <a:t>MRA aorty, renálních tepen, </a:t>
            </a:r>
            <a:r>
              <a:rPr lang="cs-CZ" dirty="0" err="1" smtClean="0"/>
              <a:t>v.portae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468193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rtg\Desktop\mrc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12" y="3619330"/>
            <a:ext cx="3421700" cy="285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rtg\Desktop\imagesCA4RH49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76" y="3619331"/>
            <a:ext cx="2987012" cy="28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620688"/>
            <a:ext cx="3096344" cy="3035274"/>
          </a:xfrm>
          <a:prstGeom prst="rect">
            <a:avLst/>
          </a:prstGeom>
          <a:noFill/>
        </p:spPr>
      </p:pic>
      <p:pic>
        <p:nvPicPr>
          <p:cNvPr id="13" name="Picture 5" descr="C:\Users\rtg\Desktop\JATRA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94" y="620688"/>
            <a:ext cx="3303917" cy="306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6511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0"/>
            <a:ext cx="8229600" cy="1143000"/>
          </a:xfrm>
        </p:spPr>
        <p:txBody>
          <a:bodyPr/>
          <a:lstStyle/>
          <a:p>
            <a:r>
              <a:rPr lang="cs-CZ" dirty="0" smtClean="0"/>
              <a:t>MR </a:t>
            </a:r>
            <a:r>
              <a:rPr lang="cs-CZ" dirty="0" err="1" smtClean="0"/>
              <a:t>enterografie</a:t>
            </a:r>
            <a:endParaRPr lang="cs-CZ" dirty="0"/>
          </a:p>
        </p:txBody>
      </p:sp>
      <p:pic>
        <p:nvPicPr>
          <p:cNvPr id="2050" name="Picture 2" descr="C:\Users\rtg\Desktop\e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1"/>
            <a:ext cx="4320480" cy="529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00000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5" y="1193776"/>
            <a:ext cx="5027937" cy="52965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8927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" y="0"/>
            <a:ext cx="8229600" cy="1143000"/>
          </a:xfrm>
        </p:spPr>
        <p:txBody>
          <a:bodyPr/>
          <a:lstStyle/>
          <a:p>
            <a:r>
              <a:rPr lang="cs-CZ" dirty="0" err="1" smtClean="0"/>
              <a:t>Cholescintigrafie</a:t>
            </a:r>
            <a:endParaRPr lang="cs-CZ" dirty="0"/>
          </a:p>
        </p:txBody>
      </p:sp>
      <p:pic>
        <p:nvPicPr>
          <p:cNvPr id="7" name="Picture 2" descr="C:\Users\rtg\Desktop\nuc-med-gastro-liv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9000"/>
                    </a14:imgEffect>
                    <a14:imgEffect>
                      <a14:brightnessContrast bright="-6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79" y="908720"/>
            <a:ext cx="5850943" cy="56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32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88856" y="2191598"/>
            <a:ext cx="32551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1 – játra</a:t>
            </a:r>
          </a:p>
          <a:p>
            <a:pPr marL="0" indent="0">
              <a:buNone/>
            </a:pPr>
            <a:r>
              <a:rPr lang="cs-CZ" sz="2400" dirty="0" smtClean="0"/>
              <a:t>2 – dolní dutá žíla</a:t>
            </a:r>
          </a:p>
          <a:p>
            <a:pPr marL="0" indent="0">
              <a:buNone/>
            </a:pPr>
            <a:r>
              <a:rPr lang="cs-CZ" sz="2400" dirty="0" smtClean="0"/>
              <a:t>3 – břišní aorta</a:t>
            </a:r>
          </a:p>
          <a:p>
            <a:pPr marL="0" indent="0">
              <a:buNone/>
            </a:pPr>
            <a:r>
              <a:rPr lang="cs-CZ" sz="2400" dirty="0" smtClean="0"/>
              <a:t>4 – slezina</a:t>
            </a:r>
          </a:p>
          <a:p>
            <a:pPr marL="0" indent="0">
              <a:buNone/>
            </a:pPr>
            <a:r>
              <a:rPr lang="cs-CZ" sz="2400" dirty="0" smtClean="0"/>
              <a:t>5 – slinivka břišní</a:t>
            </a:r>
          </a:p>
          <a:p>
            <a:pPr marL="0" indent="0">
              <a:buNone/>
            </a:pPr>
            <a:r>
              <a:rPr lang="cs-CZ" sz="2400" dirty="0" smtClean="0"/>
              <a:t>6 – levá ledvina</a:t>
            </a:r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7" y="1710189"/>
            <a:ext cx="54578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83768" y="3789040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59832" y="3973705"/>
            <a:ext cx="37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27984" y="4269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433526" y="3501007"/>
            <a:ext cx="39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827577" y="44545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Trochu anatomie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259632" y="3789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2743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4088" y="1636703"/>
            <a:ext cx="7832630" cy="4514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1 – játra</a:t>
            </a:r>
          </a:p>
          <a:p>
            <a:pPr marL="0" indent="0">
              <a:buNone/>
            </a:pPr>
            <a:r>
              <a:rPr lang="cs-CZ" sz="2400" dirty="0" smtClean="0"/>
              <a:t>2 – DDŽ</a:t>
            </a:r>
          </a:p>
          <a:p>
            <a:pPr marL="0" indent="0">
              <a:buNone/>
            </a:pPr>
            <a:r>
              <a:rPr lang="cs-CZ" sz="2400" dirty="0" smtClean="0"/>
              <a:t>3 – jaterní žíla</a:t>
            </a:r>
          </a:p>
          <a:p>
            <a:pPr marL="0" indent="0">
              <a:buNone/>
            </a:pPr>
            <a:r>
              <a:rPr lang="cs-CZ" sz="2400" dirty="0" smtClean="0"/>
              <a:t>4 – aorta</a:t>
            </a:r>
          </a:p>
          <a:p>
            <a:pPr marL="0" indent="0">
              <a:buNone/>
            </a:pPr>
            <a:r>
              <a:rPr lang="cs-CZ" sz="2400" dirty="0" smtClean="0"/>
              <a:t>5 – žaludek</a:t>
            </a:r>
          </a:p>
          <a:p>
            <a:pPr marL="0" indent="0">
              <a:buNone/>
            </a:pPr>
            <a:r>
              <a:rPr lang="cs-CZ" sz="2400" dirty="0" smtClean="0"/>
              <a:t>6 – slezina</a:t>
            </a:r>
          </a:p>
          <a:p>
            <a:pPr marL="0" indent="0">
              <a:buNone/>
            </a:pPr>
            <a:r>
              <a:rPr lang="cs-CZ" sz="2400" dirty="0" smtClean="0"/>
              <a:t>7 – pravá ledvina</a:t>
            </a:r>
          </a:p>
          <a:p>
            <a:pPr marL="0" indent="0">
              <a:buNone/>
            </a:pPr>
            <a:r>
              <a:rPr lang="cs-CZ" sz="2400" dirty="0" smtClean="0"/>
              <a:t>8 – </a:t>
            </a:r>
            <a:r>
              <a:rPr lang="cs-CZ" sz="2400" dirty="0" err="1" smtClean="0"/>
              <a:t>m.psoas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8" y="1636703"/>
            <a:ext cx="49339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2636912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51720" y="2636912"/>
            <a:ext cx="38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50034" y="22065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00143" y="2575916"/>
            <a:ext cx="42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87824" y="22065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07904" y="25759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19672" y="3356992"/>
            <a:ext cx="43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00877" y="429309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8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5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Ileus tenkého a tlustého střeva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rtg\Desktop\te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888432" cy="489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tg\Desktop\ten a t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64" y="1556791"/>
            <a:ext cx="4094730" cy="489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AP a horizontální snímek novorozence</a:t>
            </a:r>
            <a:endParaRPr lang="cs-CZ" dirty="0"/>
          </a:p>
        </p:txBody>
      </p:sp>
      <p:pic>
        <p:nvPicPr>
          <p:cNvPr id="3074" name="Picture 2" descr="C:\Users\rtg\Desktop\image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5542"/>
            <a:ext cx="2621237" cy="38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tg\Desktop\h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05" y="1715542"/>
            <a:ext cx="5209084" cy="38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52536" y="548680"/>
            <a:ext cx="4896545" cy="2376264"/>
          </a:xfrm>
        </p:spPr>
        <p:txBody>
          <a:bodyPr>
            <a:normAutofit/>
          </a:bodyPr>
          <a:lstStyle/>
          <a:p>
            <a:r>
              <a:rPr lang="cs-CZ" dirty="0" smtClean="0"/>
              <a:t>ERCP </a:t>
            </a:r>
            <a:br>
              <a:rPr lang="cs-CZ" dirty="0" smtClean="0"/>
            </a:br>
            <a:r>
              <a:rPr lang="cs-CZ" sz="2800" dirty="0" smtClean="0"/>
              <a:t>(Endoskopická retrográdní </a:t>
            </a:r>
            <a:r>
              <a:rPr lang="cs-CZ" sz="2800" dirty="0" err="1" smtClean="0"/>
              <a:t>cholangiopankretikografie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pic>
        <p:nvPicPr>
          <p:cNvPr id="4098" name="Picture 2" descr="C:\Users\rtg\Desktop\endoskop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86" y="1022648"/>
            <a:ext cx="45690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tg\Desktop\ercp p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284984"/>
            <a:ext cx="4352926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tg\Desktop\ercp pr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01" y="3284984"/>
            <a:ext cx="433370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260648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Poloha endoskopu</a:t>
            </a:r>
            <a:endParaRPr lang="cs-CZ" sz="3200" dirty="0"/>
          </a:p>
        </p:txBody>
      </p:sp>
      <p:pic>
        <p:nvPicPr>
          <p:cNvPr id="5122" name="Picture 2" descr="C:\Users\rtg\Desktop\en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128792" cy="563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4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873</Words>
  <Application>Microsoft Office PowerPoint</Application>
  <PresentationFormat>Předvádění na obrazovce (4:3)</PresentationFormat>
  <Paragraphs>209</Paragraphs>
  <Slides>58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Motiv systému Office</vt:lpstr>
      <vt:lpstr>Břicho   GIT, játra, žlučník,  žlučové cesty, pankreas </vt:lpstr>
      <vt:lpstr>Prezentace aplikace PowerPoint</vt:lpstr>
      <vt:lpstr>Metody vyšetřování</vt:lpstr>
      <vt:lpstr>Prostý snímek</vt:lpstr>
      <vt:lpstr>Prezentace aplikace PowerPoint</vt:lpstr>
      <vt:lpstr>Ileus tenkého a tlustého střeva</vt:lpstr>
      <vt:lpstr>AP a horizontální snímek novorozence</vt:lpstr>
      <vt:lpstr>ERCP  (Endoskopická retrográdní cholangiopankretikografie)</vt:lpstr>
      <vt:lpstr>Poloha endoskopu</vt:lpstr>
      <vt:lpstr>Prezentace aplikace PowerPoint</vt:lpstr>
      <vt:lpstr>Kolonoskopie</vt:lpstr>
      <vt:lpstr>Prezentace aplikace PowerPoint</vt:lpstr>
      <vt:lpstr>Cholecystografie</vt:lpstr>
      <vt:lpstr>Cholangiografie</vt:lpstr>
      <vt:lpstr>PTC</vt:lpstr>
      <vt:lpstr>Ultrazvuk </vt:lpstr>
      <vt:lpstr>Prezentace aplikace PowerPoint</vt:lpstr>
      <vt:lpstr>Prezentace aplikace PowerPoint</vt:lpstr>
      <vt:lpstr>Vyšetření s kontrastní náplní</vt:lpstr>
      <vt:lpstr>Prezentace aplikace PowerPoint</vt:lpstr>
      <vt:lpstr>Prezentace aplikace PowerPoint</vt:lpstr>
      <vt:lpstr>Prezentace aplikace PowerPoint</vt:lpstr>
      <vt:lpstr>Prezentace aplikace PowerPoint</vt:lpstr>
      <vt:lpstr>Vyšetření hltanu a jícnu</vt:lpstr>
      <vt:lpstr>Vyšetření jícnu </vt:lpstr>
      <vt:lpstr>Akutní vyšetření jícnu</vt:lpstr>
      <vt:lpstr>Patologie jícnu</vt:lpstr>
      <vt:lpstr>Polykací akt</vt:lpstr>
      <vt:lpstr>Vyšetření jícnu</vt:lpstr>
      <vt:lpstr>Prezentace aplikace PowerPoint</vt:lpstr>
      <vt:lpstr>Vyšetření žaludku</vt:lpstr>
      <vt:lpstr>Patologické nálezy na žaludku</vt:lpstr>
      <vt:lpstr>Vyšetření žaludku a duodena</vt:lpstr>
      <vt:lpstr>Prezentace aplikace PowerPoint</vt:lpstr>
      <vt:lpstr>Vyšetření tenkého střeva</vt:lpstr>
      <vt:lpstr>Vyšetření tenkého střeva</vt:lpstr>
      <vt:lpstr>Enteroklýza</vt:lpstr>
      <vt:lpstr>Vyšetření tlustého střeva</vt:lpstr>
      <vt:lpstr>Irrigografie</vt:lpstr>
      <vt:lpstr>Irrigografie</vt:lpstr>
      <vt:lpstr>Prezentace aplikace PowerPoint</vt:lpstr>
      <vt:lpstr>Prezentace aplikace PowerPoint</vt:lpstr>
      <vt:lpstr>Příprava pacienta na irrigografii</vt:lpstr>
      <vt:lpstr>Defekty v náplni (stolice)</vt:lpstr>
      <vt:lpstr>Appendikografie                                                            večer vypijeme KL                                                      2.den vyšetření</vt:lpstr>
      <vt:lpstr>Defekografie</vt:lpstr>
      <vt:lpstr>Prezentace aplikace PowerPoint</vt:lpstr>
      <vt:lpstr>CT vyšetření</vt:lpstr>
      <vt:lpstr>Prezentace aplikace PowerPoint</vt:lpstr>
      <vt:lpstr>Prezentace aplikace PowerPoint</vt:lpstr>
      <vt:lpstr>CT enterografie</vt:lpstr>
      <vt:lpstr>CT kolonografie</vt:lpstr>
      <vt:lpstr>MR vyšetření</vt:lpstr>
      <vt:lpstr>Prezentace aplikace PowerPoint</vt:lpstr>
      <vt:lpstr>MR enterografie</vt:lpstr>
      <vt:lpstr>Cholescintigrafie</vt:lpstr>
      <vt:lpstr>Trochu anatomie</vt:lpstr>
      <vt:lpstr>Prezentace aplikace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</dc:title>
  <dc:creator>RTG</dc:creator>
  <cp:lastModifiedBy>NTB</cp:lastModifiedBy>
  <cp:revision>67</cp:revision>
  <dcterms:created xsi:type="dcterms:W3CDTF">2011-11-02T06:29:37Z</dcterms:created>
  <dcterms:modified xsi:type="dcterms:W3CDTF">2012-09-02T16:15:01Z</dcterms:modified>
</cp:coreProperties>
</file>