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9" r:id="rId83"/>
    <p:sldId id="340" r:id="rId84"/>
    <p:sldId id="341" r:id="rId85"/>
    <p:sldId id="342" r:id="rId86"/>
    <p:sldId id="343" r:id="rId87"/>
    <p:sldId id="344" r:id="rId88"/>
    <p:sldId id="345" r:id="rId89"/>
    <p:sldId id="346" r:id="rId90"/>
    <p:sldId id="347" r:id="rId91"/>
    <p:sldId id="348" r:id="rId92"/>
    <p:sldId id="368" r:id="rId93"/>
    <p:sldId id="369" r:id="rId94"/>
    <p:sldId id="370" r:id="rId95"/>
    <p:sldId id="371" r:id="rId96"/>
    <p:sldId id="372" r:id="rId97"/>
    <p:sldId id="383" r:id="rId98"/>
    <p:sldId id="409" r:id="rId99"/>
    <p:sldId id="410" r:id="rId100"/>
    <p:sldId id="411" r:id="rId101"/>
    <p:sldId id="412" r:id="rId102"/>
    <p:sldId id="413" r:id="rId103"/>
    <p:sldId id="414" r:id="rId104"/>
    <p:sldId id="415" r:id="rId105"/>
    <p:sldId id="416" r:id="rId106"/>
    <p:sldId id="417" r:id="rId107"/>
    <p:sldId id="418" r:id="rId108"/>
    <p:sldId id="419" r:id="rId109"/>
    <p:sldId id="420" r:id="rId110"/>
    <p:sldId id="421" r:id="rId111"/>
    <p:sldId id="422" r:id="rId112"/>
    <p:sldId id="373" r:id="rId113"/>
    <p:sldId id="374" r:id="rId114"/>
    <p:sldId id="375" r:id="rId115"/>
    <p:sldId id="376" r:id="rId116"/>
    <p:sldId id="377" r:id="rId117"/>
    <p:sldId id="378" r:id="rId118"/>
    <p:sldId id="379" r:id="rId119"/>
    <p:sldId id="380" r:id="rId120"/>
    <p:sldId id="381" r:id="rId121"/>
    <p:sldId id="382" r:id="rId122"/>
    <p:sldId id="396" r:id="rId123"/>
    <p:sldId id="397" r:id="rId124"/>
    <p:sldId id="398" r:id="rId125"/>
    <p:sldId id="399" r:id="rId126"/>
    <p:sldId id="400" r:id="rId127"/>
    <p:sldId id="401" r:id="rId128"/>
    <p:sldId id="402" r:id="rId129"/>
    <p:sldId id="403" r:id="rId130"/>
    <p:sldId id="404" r:id="rId131"/>
    <p:sldId id="405" r:id="rId132"/>
    <p:sldId id="406" r:id="rId133"/>
    <p:sldId id="407" r:id="rId134"/>
    <p:sldId id="408" r:id="rId13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52" autoAdjust="0"/>
  </p:normalViewPr>
  <p:slideViewPr>
    <p:cSldViewPr>
      <p:cViewPr varScale="1">
        <p:scale>
          <a:sx n="95" d="100"/>
          <a:sy n="95" d="100"/>
        </p:scale>
        <p:origin x="-10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E900D-8468-4992-B7A7-CB6B58D20664}" type="datetimeFigureOut">
              <a:rPr lang="cs-CZ" smtClean="0"/>
              <a:t>30.11.2021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1F64A-56F6-45A2-B802-8EA43C9C1714}" type="slidenum">
              <a:rPr lang="cs-CZ" smtClean="0"/>
              <a:t>‹#›</a:t>
            </a:fld>
            <a:endParaRPr lang="cs-CZ"/>
          </a:p>
        </p:txBody>
      </p:sp>
    </p:spTree>
    <p:extLst>
      <p:ext uri="{BB962C8B-B14F-4D97-AF65-F5344CB8AC3E}">
        <p14:creationId xmlns:p14="http://schemas.microsoft.com/office/powerpoint/2010/main" val="377696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72</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30.11.2021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727361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30.11.2021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194217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30.11.2021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78034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30.11.2021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93536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88F30053-3479-4BDB-9DDB-3406E7AA8A09}" type="datetimeFigureOut">
              <a:rPr lang="cs-CZ" smtClean="0"/>
              <a:t>30.11.2021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0240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88F30053-3479-4BDB-9DDB-3406E7AA8A09}" type="datetimeFigureOut">
              <a:rPr lang="cs-CZ" smtClean="0"/>
              <a:t>30.11.2021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50976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88F30053-3479-4BDB-9DDB-3406E7AA8A09}" type="datetimeFigureOut">
              <a:rPr lang="cs-CZ" smtClean="0"/>
              <a:t>30.11.2021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35012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88F30053-3479-4BDB-9DDB-3406E7AA8A09}" type="datetimeFigureOut">
              <a:rPr lang="cs-CZ" smtClean="0"/>
              <a:t>30.11.2021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66363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8F30053-3479-4BDB-9DDB-3406E7AA8A09}" type="datetimeFigureOut">
              <a:rPr lang="cs-CZ" smtClean="0"/>
              <a:t>30.11.2021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86531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30.11.2021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04076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30.11.2021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60188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30053-3479-4BDB-9DDB-3406E7AA8A09}" type="datetimeFigureOut">
              <a:rPr lang="cs-CZ" smtClean="0"/>
              <a:t>30.11.2021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1FA80-D452-44F5-AF76-9FD5EFFEC2E5}" type="slidenum">
              <a:rPr lang="cs-CZ" smtClean="0"/>
              <a:t>‹#›</a:t>
            </a:fld>
            <a:endParaRPr lang="cs-CZ"/>
          </a:p>
        </p:txBody>
      </p:sp>
    </p:spTree>
    <p:extLst>
      <p:ext uri="{BB962C8B-B14F-4D97-AF65-F5344CB8AC3E}">
        <p14:creationId xmlns:p14="http://schemas.microsoft.com/office/powerpoint/2010/main" val="17583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Zdravotnické právo ve vztahu k ošetřovatelství</a:t>
            </a:r>
            <a:br>
              <a:rPr lang="cs-CZ" sz="4000" b="1" dirty="0" smtClean="0">
                <a:solidFill>
                  <a:srgbClr val="FF0000"/>
                </a:solidFill>
              </a:rPr>
            </a:br>
            <a:r>
              <a:rPr lang="cs-CZ" sz="4000" b="1" dirty="0" smtClean="0">
                <a:solidFill>
                  <a:srgbClr val="FF0000"/>
                </a:solidFill>
              </a:rPr>
              <a:t>Právo </a:t>
            </a:r>
            <a:r>
              <a:rPr lang="cs-CZ" sz="4000" b="1" smtClean="0">
                <a:solidFill>
                  <a:srgbClr val="FF0000"/>
                </a:solidFill>
              </a:rPr>
              <a:t>a legislativa</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605827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729299746"/>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294743960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319750282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79364611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02814895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306163386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dirty="0" smtClean="0"/>
              <a:t>Regulováno zákonem č. 101/2000 Sb. o ochraně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139336370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37015411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70914988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64615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6373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76488176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Okolnosti vylučující protiprávnost</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Takové okolnosti, které pachatele trestného činu, který by jinak – za jiných okolností – byl TČ, ospravedlňují, tzn. zbavují ho trestní odpovědnosti.</a:t>
            </a:r>
          </a:p>
          <a:p>
            <a:r>
              <a:rPr lang="cs-CZ" dirty="0"/>
              <a:t>V praxi to znamená, že jednání, které by jinak naplňovalo skutkovou </a:t>
            </a:r>
            <a:r>
              <a:rPr lang="cs-CZ" dirty="0" smtClean="0"/>
              <a:t>podstatu</a:t>
            </a:r>
            <a:r>
              <a:rPr lang="cs-CZ" dirty="0"/>
              <a:t> </a:t>
            </a:r>
            <a:r>
              <a:rPr lang="cs-CZ" b="1" dirty="0"/>
              <a:t>trestného</a:t>
            </a:r>
            <a:r>
              <a:rPr lang="cs-CZ" dirty="0"/>
              <a:t> činu, za těchto </a:t>
            </a:r>
            <a:r>
              <a:rPr lang="cs-CZ" b="1" dirty="0"/>
              <a:t>okolností</a:t>
            </a:r>
            <a:r>
              <a:rPr lang="cs-CZ" dirty="0"/>
              <a:t> od počátku není trestné, protože schází </a:t>
            </a:r>
            <a:r>
              <a:rPr lang="cs-CZ" b="1" dirty="0"/>
              <a:t>protiprávnost</a:t>
            </a:r>
            <a:r>
              <a:rPr lang="cs-CZ" dirty="0" smtClean="0"/>
              <a:t>.</a:t>
            </a:r>
          </a:p>
          <a:p>
            <a:r>
              <a:rPr lang="cs-CZ" dirty="0" smtClean="0"/>
              <a:t>Patří sem:</a:t>
            </a:r>
          </a:p>
          <a:p>
            <a:r>
              <a:rPr lang="cs-CZ" dirty="0" smtClean="0"/>
              <a:t>A) </a:t>
            </a:r>
            <a:r>
              <a:rPr lang="cs-CZ" b="1" dirty="0" smtClean="0"/>
              <a:t>výkon povolání</a:t>
            </a:r>
          </a:p>
          <a:p>
            <a:r>
              <a:rPr lang="cs-CZ" dirty="0" smtClean="0"/>
              <a:t>B) </a:t>
            </a:r>
            <a:r>
              <a:rPr lang="cs-CZ" b="1" dirty="0" smtClean="0"/>
              <a:t>krajní nouze</a:t>
            </a:r>
          </a:p>
          <a:p>
            <a:r>
              <a:rPr lang="cs-CZ" dirty="0" smtClean="0"/>
              <a:t>C) </a:t>
            </a:r>
            <a:r>
              <a:rPr lang="cs-CZ" b="1" dirty="0" smtClean="0"/>
              <a:t>svolení poškozeného</a:t>
            </a:r>
          </a:p>
          <a:p>
            <a:r>
              <a:rPr lang="cs-CZ" dirty="0" smtClean="0"/>
              <a:t>D) </a:t>
            </a:r>
            <a:r>
              <a:rPr lang="cs-CZ" b="1" dirty="0" smtClean="0"/>
              <a:t>přípustné riziko</a:t>
            </a:r>
            <a:endParaRPr lang="cs-CZ" b="1" dirty="0"/>
          </a:p>
        </p:txBody>
      </p:sp>
    </p:spTree>
    <p:extLst>
      <p:ext uri="{BB962C8B-B14F-4D97-AF65-F5344CB8AC3E}">
        <p14:creationId xmlns:p14="http://schemas.microsoft.com/office/powerpoint/2010/main" val="123532883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1268760"/>
            <a:ext cx="8229600" cy="4857403"/>
          </a:xfrm>
        </p:spPr>
        <p:txBody>
          <a:bodyPr>
            <a:noAutofit/>
          </a:bodyPr>
          <a:lstStyle/>
          <a:p>
            <a:r>
              <a:rPr lang="cs-CZ" sz="1900" b="1" u="sng" dirty="0" smtClean="0"/>
              <a:t>Výkon povolání </a:t>
            </a:r>
            <a:r>
              <a:rPr lang="cs-CZ" sz="1900" dirty="0" smtClean="0"/>
              <a:t>– zásahy do integrity pacienta prováděné v rámci výkonu povolání lékaře jsou v českém právu pojímány jako právem aprobovaná činnost realizovaná za účelem schváleným právním řádem, jinak by šlo  o trestné činy  proti životu a zdraví.</a:t>
            </a:r>
          </a:p>
          <a:p>
            <a:r>
              <a:rPr lang="cs-CZ" sz="1900" b="1" u="sng" dirty="0" smtClean="0"/>
              <a:t>Krajní nouze </a:t>
            </a:r>
            <a:r>
              <a:rPr lang="cs-CZ" sz="1900" dirty="0" smtClean="0"/>
              <a:t>– je odvraceno nebezpečí </a:t>
            </a:r>
            <a:r>
              <a:rPr lang="cs-CZ" sz="1900" dirty="0"/>
              <a:t>„činem jinak trestným</a:t>
            </a:r>
            <a:r>
              <a:rPr lang="cs-CZ" sz="1900" dirty="0" smtClean="0"/>
              <a:t>“, který </a:t>
            </a:r>
            <a:r>
              <a:rPr lang="cs-CZ" sz="1900" dirty="0"/>
              <a:t>trestným činem ani přestupkem není, přestože toto jednání jejich zákonné znaky jinak </a:t>
            </a:r>
            <a:r>
              <a:rPr lang="cs-CZ" sz="1900" dirty="0" smtClean="0"/>
              <a:t>naplňuje, přičemž nebezpečí nelze odvrátit jinak a následek nesmí být stejně závažný nebo závažnější než ten, který hrozil.</a:t>
            </a:r>
          </a:p>
          <a:p>
            <a:r>
              <a:rPr lang="cs-CZ" sz="1900" b="1" u="sng" dirty="0" smtClean="0"/>
              <a:t>Svolení poškozeného </a:t>
            </a:r>
            <a:r>
              <a:rPr lang="cs-CZ" sz="1900" dirty="0" smtClean="0"/>
              <a:t>– svolením poškozeného se stává čin, který by jinak byl trestný, činem oprávněným, jde o zásadní podmínku beztrestnosti lékařského zákroku.</a:t>
            </a:r>
          </a:p>
          <a:p>
            <a:r>
              <a:rPr lang="cs-CZ" sz="1900" b="1" u="sng" dirty="0" smtClean="0"/>
              <a:t>Přípustné riziko </a:t>
            </a:r>
            <a:r>
              <a:rPr lang="cs-CZ" sz="1900" dirty="0" smtClean="0"/>
              <a:t>– bez rizika není možný vývoj vědeckého poznání, proto právní řád musí tolerovat i určitá přiměřená rizika, která jsou s touto dovolenou, prospěšnou činností a žádoucí činností spojena (např. vyvinutí nových léčivých přípravků, ověření nových léčebných metod, výzkum na kmenových buňkách apod.).   </a:t>
            </a:r>
            <a:endParaRPr lang="cs-CZ" sz="1900" dirty="0"/>
          </a:p>
        </p:txBody>
      </p:sp>
    </p:spTree>
    <p:extLst>
      <p:ext uri="{BB962C8B-B14F-4D97-AF65-F5344CB8AC3E}">
        <p14:creationId xmlns:p14="http://schemas.microsoft.com/office/powerpoint/2010/main" val="332576768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a:xfrm>
            <a:off x="457200" y="1340768"/>
            <a:ext cx="8229600" cy="4785395"/>
          </a:xfrm>
        </p:spPr>
        <p:txBody>
          <a:bodyPr>
            <a:normAutofit fontScale="70000" lnSpcReduction="20000"/>
          </a:bodyPr>
          <a:lstStyle/>
          <a:p>
            <a:r>
              <a:rPr lang="cs-CZ" b="1" dirty="0" smtClean="0"/>
              <a:t>Dělíme ji na</a:t>
            </a:r>
            <a:r>
              <a:rPr lang="cs-CZ" dirty="0" smtClean="0"/>
              <a:t>: smluvní a deliktní (mimosmluvní), </a:t>
            </a:r>
            <a:r>
              <a:rPr lang="cs-CZ" u="sng" dirty="0" smtClean="0"/>
              <a:t>subjektivní a objektivní</a:t>
            </a:r>
            <a:r>
              <a:rPr lang="cs-CZ" dirty="0" smtClean="0"/>
              <a:t>, odpovědnost za újmu a za vady z prodlení.</a:t>
            </a:r>
          </a:p>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 (profesní pojištění)</a:t>
            </a:r>
          </a:p>
          <a:p>
            <a:r>
              <a:rPr lang="cs-CZ" dirty="0" smtClean="0"/>
              <a:t>Je pro ni typické, že plní zejména kompenzační funkci, tj. má odčinit vzniklý nepříznivý následek. </a:t>
            </a:r>
          </a:p>
          <a:p>
            <a:r>
              <a:rPr lang="cs-CZ" u="sng" dirty="0"/>
              <a:t>Subjektivní o. </a:t>
            </a:r>
            <a:r>
              <a:rPr lang="cs-CZ" dirty="0"/>
              <a:t>– odpovědnost za zaviněné protiprávní jednání, škodu způsobil jiný subjekt než ten, komu škoda (újma) nastala</a:t>
            </a:r>
          </a:p>
          <a:p>
            <a:r>
              <a:rPr lang="cs-CZ" u="sng" dirty="0"/>
              <a:t>Objektivní o. </a:t>
            </a:r>
            <a:r>
              <a:rPr lang="cs-CZ" dirty="0"/>
              <a:t>– není zde vyžadováno zavinění, důležitá je existence újmy, nikoliv však vnitřní vztah škůdce k jednání a následku.</a:t>
            </a:r>
          </a:p>
          <a:p>
            <a:endParaRPr lang="cs-CZ" dirty="0" smtClean="0"/>
          </a:p>
          <a:p>
            <a:endParaRPr lang="cs-CZ" dirty="0" smtClean="0"/>
          </a:p>
        </p:txBody>
      </p:sp>
    </p:spTree>
    <p:extLst>
      <p:ext uri="{BB962C8B-B14F-4D97-AF65-F5344CB8AC3E}">
        <p14:creationId xmlns:p14="http://schemas.microsoft.com/office/powerpoint/2010/main" val="38144765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43615723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79096623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52958661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178499005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44186217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230115905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4265386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43359306"/>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216729933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91340608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166813526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55364610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185887669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80029720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213076799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0454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93834721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2597293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 (dle z. o specifických </a:t>
            </a:r>
            <a:r>
              <a:rPr lang="cs-CZ" sz="2000" dirty="0" err="1" smtClean="0"/>
              <a:t>zdr</a:t>
            </a:r>
            <a:r>
              <a:rPr lang="cs-CZ" sz="2000" dirty="0" smtClean="0"/>
              <a:t>. službách, transplantačního zák. aj.);</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08908261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4449455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51745626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79390943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101/2000 Sb., o ochraně osobních </a:t>
            </a:r>
            <a:r>
              <a:rPr lang="cs-CZ" dirty="0" smtClean="0"/>
              <a:t>údajů či podle zákona č. 258/2000 </a:t>
            </a:r>
            <a:r>
              <a:rPr lang="cs-CZ" dirty="0" err="1" smtClean="0"/>
              <a:t>Sb.,o</a:t>
            </a:r>
            <a:r>
              <a:rPr lang="cs-CZ" dirty="0" smtClean="0"/>
              <a:t>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8423128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Děkuji Vám za pozornost.</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2096622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8601120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a:t>
            </a:r>
            <a:r>
              <a:rPr lang="cs-CZ" u="sng" dirty="0" smtClean="0"/>
              <a:t> zdravot. pracovníky u 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0743282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75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601381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600016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584239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56834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48183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36413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47355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127286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371765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84955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941627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971600" y="1628800"/>
            <a:ext cx="6984776" cy="4320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3939055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1101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2950892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zdravotních služeb</a:t>
            </a:r>
            <a:endParaRPr lang="cs-CZ" dirty="0"/>
          </a:p>
        </p:txBody>
      </p:sp>
      <p:sp>
        <p:nvSpPr>
          <p:cNvPr id="3" name="Zástupný symbol pro obsah 2"/>
          <p:cNvSpPr>
            <a:spLocks noGrp="1"/>
          </p:cNvSpPr>
          <p:nvPr>
            <p:ph idx="1"/>
          </p:nvPr>
        </p:nvSpPr>
        <p:spPr/>
        <p:txBody>
          <a:bodyPr>
            <a:normAutofit fontScale="92500"/>
          </a:bodyPr>
          <a:lstStyle/>
          <a:p>
            <a:r>
              <a:rPr lang="cs-CZ" dirty="0" smtClean="0"/>
              <a:t>Poskytovatelem zdrav. služby může být jak FO, tak i PO, která splní podmínky pro poskytování zdravotních služeb a získá oprávnění k jejich poskytování.</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41767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221862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61445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4012062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1769217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80987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425984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46828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0071431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smtClean="0"/>
              <a:t>Právo na autonomii rozhodování – tzn. zdravotní </a:t>
            </a:r>
            <a:r>
              <a:rPr lang="cs-CZ" sz="1800" dirty="0"/>
              <a:t>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a:t>
            </a:r>
            <a:r>
              <a:rPr lang="cs-CZ" sz="1800" u="sng" dirty="0" smtClean="0"/>
              <a:t>úrovni </a:t>
            </a:r>
            <a:r>
              <a:rPr lang="cs-CZ" sz="1800" dirty="0" smtClean="0"/>
              <a:t>(postup Lege </a:t>
            </a:r>
            <a:r>
              <a:rPr lang="cs-CZ" sz="1800" dirty="0" err="1" smtClean="0"/>
              <a:t>artis</a:t>
            </a:r>
            <a:r>
              <a:rPr lang="cs-CZ" sz="1800" dirty="0" smtClean="0"/>
              <a:t>).</a:t>
            </a:r>
            <a:endParaRPr lang="cs-CZ" sz="1800" dirty="0"/>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smtClean="0"/>
              <a:t>poskytovatele </a:t>
            </a:r>
            <a:r>
              <a:rPr lang="cs-CZ" sz="1800" u="sng" dirty="0" err="1" smtClean="0"/>
              <a:t>zdr</a:t>
            </a:r>
            <a:r>
              <a:rPr lang="cs-CZ" sz="1800" u="sng" dirty="0" smtClean="0"/>
              <a:t>. služeb</a:t>
            </a:r>
            <a:r>
              <a:rPr lang="cs-CZ" sz="1800" dirty="0" smtClean="0"/>
              <a:t> a </a:t>
            </a:r>
            <a:r>
              <a:rPr lang="cs-CZ" sz="1800" u="sng" dirty="0" smtClean="0"/>
              <a:t>zdravotnické zařízení</a:t>
            </a:r>
            <a:r>
              <a:rPr lang="cs-CZ" sz="1800" dirty="0" smtClean="0"/>
              <a:t> (to ale neplatí v případě zdravotnické záchranné služby, </a:t>
            </a:r>
            <a:r>
              <a:rPr lang="cs-CZ" sz="1800" dirty="0" err="1" smtClean="0"/>
              <a:t>pracovnělékařské</a:t>
            </a:r>
            <a:r>
              <a:rPr lang="cs-CZ" sz="1800" dirty="0" smtClean="0"/>
              <a:t> služby a dále u osob ve výkonu trestu odnětí svobody aj.); toto právo může být omezeno zákonem (např.  Zákonem 258/2000 Sb. v souvislosti s infekčním onemocněním pacienta).  </a:t>
            </a:r>
            <a:endParaRPr lang="cs-CZ" sz="1800" dirty="0"/>
          </a:p>
          <a:p>
            <a:pPr algn="just"/>
            <a:r>
              <a:rPr lang="cs-CZ" sz="1800" b="1" dirty="0"/>
              <a:t>c)</a:t>
            </a:r>
            <a:r>
              <a:rPr lang="cs-CZ" sz="1800" dirty="0"/>
              <a:t> vyžádat si </a:t>
            </a:r>
            <a:r>
              <a:rPr lang="cs-CZ" sz="1800" u="sng" dirty="0"/>
              <a:t>konzultační </a:t>
            </a:r>
            <a:r>
              <a:rPr lang="cs-CZ" sz="1800" u="sng" dirty="0" smtClean="0"/>
              <a:t>služby </a:t>
            </a:r>
            <a:r>
              <a:rPr lang="cs-CZ" sz="1800" dirty="0" smtClean="0"/>
              <a:t>(tzv. second </a:t>
            </a:r>
            <a:r>
              <a:rPr lang="cs-CZ" sz="1800" dirty="0" err="1" smtClean="0"/>
              <a:t>opinion</a:t>
            </a:r>
            <a:r>
              <a:rPr lang="cs-CZ" sz="1800" dirty="0" smtClean="0"/>
              <a:t>) </a:t>
            </a:r>
            <a:r>
              <a:rPr lang="cs-CZ" sz="1800" dirty="0"/>
              <a:t>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00104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24600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a:t>Pacient má právo určit osoby, které mohou být o jeho zdravotním stavu informovány a které mohou nahlížet do jeho zdravotnické dokumentace.</a:t>
            </a:r>
          </a:p>
          <a:p>
            <a:r>
              <a:rPr lang="cs-CZ" dirty="0" smtClean="0"/>
              <a:t>Zákon zároveň stanoví omezení těchto dvou práv (právo znát a právo neznat svůj zdravotní stav)  - tzv. </a:t>
            </a:r>
            <a:r>
              <a:rPr lang="cs-CZ" i="1" dirty="0" smtClean="0"/>
              <a:t>terapeutické privilegium</a:t>
            </a:r>
            <a:r>
              <a:rPr lang="cs-CZ" dirty="0" smtClean="0"/>
              <a:t>, které umožňuje zadržet po určitou dobu informaci o zdravotním stavu pacienta, pokud by toto sdělení mohlo zjevně negativně ovlivnit jeho zdravotní stav.  TP nelze uplatnit v případě, kdy je v zájmu pacienta sdělit mu určité skutečnosti – především s ohledem na preventivní opatření a včasnou léčbu anebo v případě, kdy zdravotní stav pacienta představuje riziko po jeho okolí). </a:t>
            </a:r>
          </a:p>
        </p:txBody>
      </p:sp>
    </p:spTree>
    <p:extLst>
      <p:ext uri="{BB962C8B-B14F-4D97-AF65-F5344CB8AC3E}">
        <p14:creationId xmlns:p14="http://schemas.microsoft.com/office/powerpoint/2010/main" val="188102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405436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4108933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000" dirty="0" smtClean="0"/>
              <a:t>Spolu s nabytím účinnosti Úmluvy o biomedicíně byl do českého právního řádu uveden institut dříve vysloveného přání. </a:t>
            </a:r>
          </a:p>
          <a:p>
            <a:r>
              <a:rPr lang="cs-CZ" sz="20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000" dirty="0" smtClean="0"/>
              <a:t>Dříve vyslovené přání musí mít </a:t>
            </a:r>
            <a:r>
              <a:rPr lang="cs-CZ" sz="2000" u="sng" dirty="0" smtClean="0"/>
              <a:t>písemnou formu,</a:t>
            </a:r>
            <a:r>
              <a:rPr lang="cs-CZ" sz="2000" dirty="0" smtClean="0"/>
              <a:t>  </a:t>
            </a:r>
            <a:r>
              <a:rPr lang="cs-CZ" sz="2000" dirty="0"/>
              <a:t>musí být opatřeno </a:t>
            </a:r>
            <a:r>
              <a:rPr lang="cs-CZ" sz="2000" u="sng" dirty="0"/>
              <a:t>úředně ověřeným podpisem </a:t>
            </a:r>
            <a:r>
              <a:rPr lang="cs-CZ" sz="2000" u="sng" dirty="0" smtClean="0"/>
              <a:t>pacienta</a:t>
            </a:r>
            <a:r>
              <a:rPr lang="cs-CZ" sz="2000" dirty="0" smtClean="0"/>
              <a:t>.</a:t>
            </a:r>
          </a:p>
          <a:p>
            <a:r>
              <a:rPr lang="cs-CZ" sz="2000" dirty="0"/>
              <a:t>Původně </a:t>
            </a:r>
            <a:r>
              <a:rPr lang="cs-CZ" sz="2000" dirty="0" smtClean="0"/>
              <a:t>platilo na pět </a:t>
            </a:r>
            <a:r>
              <a:rPr lang="cs-CZ" sz="2000" dirty="0"/>
              <a:t>let, Ústavní soud ale tento limit zrušil s tím, že jde o omezování autonomie </a:t>
            </a:r>
            <a:r>
              <a:rPr lang="cs-CZ" sz="2000" dirty="0" smtClean="0"/>
              <a:t>pacienta. </a:t>
            </a:r>
          </a:p>
          <a:p>
            <a:r>
              <a:rPr lang="cs-CZ" sz="2000" dirty="0" smtClean="0"/>
              <a:t>Dříve vyslovené přání nesmí být respektováno, pokud by nabádalo k takovým postupům, které by vedly k aktivnímu způsobení smrti, mohlo by dojít k ohrožení dalších osob či došlo k vědeckému pokroku. </a:t>
            </a:r>
          </a:p>
          <a:p>
            <a:r>
              <a:rPr lang="cs-CZ" sz="2000" dirty="0" smtClean="0"/>
              <a:t>Dříve </a:t>
            </a:r>
            <a:r>
              <a:rPr lang="cs-CZ" sz="2000" dirty="0"/>
              <a:t>vyslovené přání nelze </a:t>
            </a:r>
            <a:r>
              <a:rPr lang="cs-CZ" sz="2000" dirty="0" smtClean="0"/>
              <a:t>uplatnit u nezletilých pacientů a u pacientů </a:t>
            </a:r>
            <a:r>
              <a:rPr lang="cs-CZ" sz="2000" dirty="0"/>
              <a:t>s omezenou </a:t>
            </a:r>
            <a:r>
              <a:rPr lang="cs-CZ" sz="2000" dirty="0" smtClean="0"/>
              <a:t>svéprávností.</a:t>
            </a:r>
            <a:endParaRPr lang="cs-CZ" sz="2000" dirty="0"/>
          </a:p>
        </p:txBody>
      </p:sp>
    </p:spTree>
    <p:extLst>
      <p:ext uri="{BB962C8B-B14F-4D97-AF65-F5344CB8AC3E}">
        <p14:creationId xmlns:p14="http://schemas.microsoft.com/office/powerpoint/2010/main" val="3080219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273731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dirty="0" smtClean="0"/>
              <a:t>Hospitalizace pacienta a poskytování zdravotních služeb může být někdy spojeno s </a:t>
            </a:r>
            <a:r>
              <a:rPr lang="cs-CZ" sz="1900" dirty="0" err="1" smtClean="0"/>
              <a:t>oemzením</a:t>
            </a:r>
            <a:r>
              <a:rPr lang="cs-CZ" sz="1900" dirty="0" smtClean="0"/>
              <a:t> volného pohybu pacienta nebo jeho omezením.</a:t>
            </a:r>
            <a:r>
              <a:rPr lang="cs-CZ" sz="1900" u="sng" dirty="0" smtClean="0"/>
              <a:t> </a:t>
            </a:r>
          </a:p>
          <a:p>
            <a:r>
              <a:rPr lang="cs-CZ" sz="1900" u="sng" dirty="0" smtClean="0"/>
              <a:t>K </a:t>
            </a:r>
            <a:r>
              <a:rPr lang="cs-CZ" sz="1900" u="sng" dirty="0"/>
              <a:t>omezení volného pohybu pacienta při poskytování zdravotních služeb lze </a:t>
            </a:r>
            <a:r>
              <a:rPr lang="cs-CZ" sz="1900" u="sng" dirty="0" smtClean="0"/>
              <a:t>použít tyto prostředky:</a:t>
            </a:r>
            <a:endParaRPr lang="cs-CZ" sz="1900" u="sng" dirty="0"/>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a:t>
            </a:r>
            <a:r>
              <a:rPr lang="cs-CZ" sz="1900" u="sng" dirty="0" smtClean="0"/>
              <a:t>po dobu, po kterou trvají důvody  jejich použití</a:t>
            </a:r>
            <a:r>
              <a:rPr lang="cs-CZ" sz="1900" dirty="0" smtClean="0"/>
              <a:t>.</a:t>
            </a:r>
          </a:p>
          <a:p>
            <a:r>
              <a:rPr lang="cs-CZ" sz="1900" dirty="0" smtClean="0"/>
              <a:t>Každé </a:t>
            </a:r>
            <a:r>
              <a:rPr lang="cs-CZ" sz="1900" dirty="0"/>
              <a:t>použití omezovacího prostředku, včetně důvodu jeho </a:t>
            </a:r>
            <a:r>
              <a:rPr lang="cs-CZ" sz="1900" dirty="0" smtClean="0"/>
              <a:t>použití se zaznamenává </a:t>
            </a:r>
            <a:r>
              <a:rPr lang="cs-CZ" sz="1900" dirty="0"/>
              <a:t>do zdravotnické dokumentace vedené o pacientovi.</a:t>
            </a:r>
          </a:p>
          <a:p>
            <a:endParaRPr lang="cs-CZ" sz="1900" dirty="0"/>
          </a:p>
        </p:txBody>
      </p:sp>
    </p:spTree>
    <p:extLst>
      <p:ext uri="{BB962C8B-B14F-4D97-AF65-F5344CB8AC3E}">
        <p14:creationId xmlns:p14="http://schemas.microsoft.com/office/powerpoint/2010/main" val="28228612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20772691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8099620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244079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433515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24111351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971993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947533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3777009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184878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220950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32838247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23346195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41561296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34940728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a:t>
            </a:r>
            <a:r>
              <a:rPr lang="cs-CZ" b="1" i="1" dirty="0" smtClean="0"/>
              <a:t>výhrada svědomí</a:t>
            </a:r>
            <a:r>
              <a:rPr lang="cs-CZ" dirty="0" smtClean="0"/>
              <a:t>).</a:t>
            </a:r>
            <a:endParaRPr lang="cs-CZ" dirty="0"/>
          </a:p>
          <a:p>
            <a:endParaRPr lang="cs-CZ" dirty="0"/>
          </a:p>
        </p:txBody>
      </p:sp>
    </p:spTree>
    <p:extLst>
      <p:ext uri="{BB962C8B-B14F-4D97-AF65-F5344CB8AC3E}">
        <p14:creationId xmlns:p14="http://schemas.microsoft.com/office/powerpoint/2010/main" val="9016608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0989748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64365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0145106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0862149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367363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101/2000 Sb., o ochraně osobních údajů.</a:t>
            </a:r>
          </a:p>
          <a:p>
            <a:endParaRPr lang="cs-CZ" dirty="0" smtClean="0"/>
          </a:p>
        </p:txBody>
      </p:sp>
    </p:spTree>
    <p:extLst>
      <p:ext uri="{BB962C8B-B14F-4D97-AF65-F5344CB8AC3E}">
        <p14:creationId xmlns:p14="http://schemas.microsoft.com/office/powerpoint/2010/main" val="36247609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24475591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386293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25847188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42270751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61924538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2364907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3686672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74242586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16388352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26458397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36075082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5961587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12318673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397838797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2052797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83575413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50384531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758662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401146424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76736541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u="sng"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24335799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7710687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0278655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33981591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117308612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88269034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60067116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smtClean="0"/>
              <a:t>lékařství. Posuzujícím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85486675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3754694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400975599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a:t>
            </a:r>
            <a:r>
              <a:rPr lang="cs-CZ" sz="2300" dirty="0" smtClean="0"/>
              <a:t>kvality </a:t>
            </a:r>
            <a:r>
              <a:rPr lang="cs-CZ" sz="2300" dirty="0"/>
              <a:t>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41289451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06887917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Odpovědnost ve zdravotnictví </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23756514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a:t>
            </a:r>
            <a:r>
              <a:rPr lang="cs-CZ" dirty="0" smtClean="0"/>
              <a:t>opomenutí (postup non lege </a:t>
            </a:r>
            <a:r>
              <a:rPr lang="cs-CZ" dirty="0" err="1" smtClean="0"/>
              <a:t>artis</a:t>
            </a:r>
            <a:r>
              <a:rPr lang="cs-CZ" dirty="0" smtClean="0"/>
              <a:t>);</a:t>
            </a:r>
          </a:p>
          <a:p>
            <a:r>
              <a:rPr lang="cs-CZ" dirty="0" smtClean="0"/>
              <a:t> </a:t>
            </a:r>
            <a:r>
              <a:rPr lang="cs-CZ" dirty="0"/>
              <a:t>b) </a:t>
            </a:r>
            <a:r>
              <a:rPr lang="cs-CZ" u="sng" dirty="0"/>
              <a:t>škodlivý následek</a:t>
            </a:r>
            <a:r>
              <a:rPr lang="cs-CZ" dirty="0"/>
              <a:t>, jímž se rozumí porušení nebo </a:t>
            </a:r>
            <a:r>
              <a:rPr lang="cs-CZ" dirty="0" smtClean="0"/>
              <a:t>ohrožení </a:t>
            </a:r>
            <a:r>
              <a:rPr lang="cs-CZ" dirty="0"/>
              <a:t>zákonem chráněných </a:t>
            </a:r>
            <a:r>
              <a:rPr lang="cs-CZ" dirty="0" smtClean="0"/>
              <a:t>hodnot, typicky újma;</a:t>
            </a:r>
          </a:p>
          <a:p>
            <a:r>
              <a:rPr lang="cs-CZ" dirty="0"/>
              <a:t>c) </a:t>
            </a:r>
            <a:r>
              <a:rPr lang="cs-CZ" u="sng" dirty="0"/>
              <a:t>příčinná souvislost </a:t>
            </a:r>
            <a:r>
              <a:rPr lang="cs-CZ" dirty="0"/>
              <a:t>mezi protiprávním jednáním či opomenutím a způsobeným škodlivým následkem; </a:t>
            </a:r>
            <a:endParaRPr lang="cs-CZ" dirty="0" smtClean="0"/>
          </a:p>
          <a:p>
            <a:r>
              <a:rPr lang="cs-CZ" dirty="0" smtClean="0"/>
              <a:t>d</a:t>
            </a:r>
            <a:r>
              <a:rPr lang="cs-CZ" dirty="0"/>
              <a:t>) </a:t>
            </a:r>
            <a:r>
              <a:rPr lang="cs-CZ" u="sng" dirty="0"/>
              <a:t>zavinění</a:t>
            </a:r>
            <a:r>
              <a:rPr lang="cs-CZ" dirty="0"/>
              <a:t> (s výjimkou případů </a:t>
            </a:r>
            <a:r>
              <a:rPr lang="cs-CZ" dirty="0" smtClean="0"/>
              <a:t>objektivní odpovědnosti)</a:t>
            </a:r>
          </a:p>
          <a:p>
            <a:r>
              <a:rPr lang="cs-CZ" dirty="0"/>
              <a:t>Rozlišujeme odpovědnost za zavinění (</a:t>
            </a:r>
            <a:r>
              <a:rPr lang="cs-CZ" b="1" dirty="0"/>
              <a:t>subjektivní odpovědnost</a:t>
            </a:r>
            <a:r>
              <a:rPr lang="cs-CZ" dirty="0"/>
              <a:t>) a odpovědnost bez zřetele na </a:t>
            </a:r>
            <a:r>
              <a:rPr lang="cs-CZ" dirty="0" smtClean="0"/>
              <a:t>zavinění (</a:t>
            </a:r>
            <a:r>
              <a:rPr lang="cs-CZ" b="1" dirty="0" smtClean="0"/>
              <a:t>odpovědnost objektivní</a:t>
            </a:r>
            <a:r>
              <a:rPr lang="cs-CZ" dirty="0" smtClean="0"/>
              <a:t>), ta buď připouští možnost liberace (vyvinění) anebo nikoliv (odpovědnost absolutní).</a:t>
            </a:r>
            <a:endParaRPr lang="cs-CZ" dirty="0"/>
          </a:p>
        </p:txBody>
      </p:sp>
    </p:spTree>
    <p:extLst>
      <p:ext uri="{BB962C8B-B14F-4D97-AF65-F5344CB8AC3E}">
        <p14:creationId xmlns:p14="http://schemas.microsoft.com/office/powerpoint/2010/main" val="379099272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9241639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267885237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384549676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(ultima ratio)</a:t>
            </a:r>
            <a:r>
              <a:rPr lang="cs-CZ" dirty="0" smtClean="0"/>
              <a:t>, 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242811082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18314541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3296234831"/>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4296</TotalTime>
  <Words>10274</Words>
  <Application>Microsoft Office PowerPoint</Application>
  <PresentationFormat>Předvádění na obrazovce (4:3)</PresentationFormat>
  <Paragraphs>839</Paragraphs>
  <Slides>134</Slides>
  <Notes>2</Notes>
  <HiddenSlides>0</HiddenSlides>
  <MMClips>0</MMClips>
  <ScaleCrop>false</ScaleCrop>
  <HeadingPairs>
    <vt:vector size="4" baseType="variant">
      <vt:variant>
        <vt:lpstr>Motiv</vt:lpstr>
      </vt:variant>
      <vt:variant>
        <vt:i4>1</vt:i4>
      </vt:variant>
      <vt:variant>
        <vt:lpstr>Nadpisy snímků</vt:lpstr>
      </vt:variant>
      <vt:variant>
        <vt:i4>134</vt:i4>
      </vt:variant>
    </vt:vector>
  </HeadingPairs>
  <TitlesOfParts>
    <vt:vector size="135" baseType="lpstr">
      <vt:lpstr>Motiv systému Office</vt:lpstr>
      <vt:lpstr>Zdravotnické právo ve vztahu k ošetřovatelství Právo a legislativa</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Poskytovatel zdravotních služeb</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Odpovědnost ve zdravotnictví </vt:lpstr>
      <vt:lpstr>Prezentace aplikace PowerPoint</vt:lpstr>
      <vt:lpstr>Prezentace aplikace PowerPoint</vt:lpstr>
      <vt:lpstr>Prezentace aplikace PowerPoint</vt:lpstr>
      <vt:lpstr>Odpovědnost poskytovatelů ZS a zdravotnických pracovníků</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Okolnosti vylučující protiprávnost</vt:lpstr>
      <vt:lpstr>Prezentace aplikace PowerPoint</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lpstr>Děkuji Vám za pozornost.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ve vztahu k ošetřovatelství</dc:title>
  <dc:creator>M</dc:creator>
  <cp:lastModifiedBy>M</cp:lastModifiedBy>
  <cp:revision>24</cp:revision>
  <dcterms:created xsi:type="dcterms:W3CDTF">2021-05-03T20:02:15Z</dcterms:created>
  <dcterms:modified xsi:type="dcterms:W3CDTF">2021-11-30T20:31:14Z</dcterms:modified>
</cp:coreProperties>
</file>