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7" r:id="rId4"/>
    <p:sldId id="282" r:id="rId5"/>
    <p:sldId id="283" r:id="rId6"/>
    <p:sldId id="298" r:id="rId7"/>
    <p:sldId id="299" r:id="rId8"/>
    <p:sldId id="284" r:id="rId9"/>
    <p:sldId id="280" r:id="rId10"/>
    <p:sldId id="285" r:id="rId11"/>
    <p:sldId id="286" r:id="rId12"/>
    <p:sldId id="300" r:id="rId13"/>
    <p:sldId id="301" r:id="rId14"/>
    <p:sldId id="302" r:id="rId15"/>
    <p:sldId id="263" r:id="rId16"/>
    <p:sldId id="264" r:id="rId17"/>
    <p:sldId id="294" r:id="rId18"/>
    <p:sldId id="315" r:id="rId19"/>
    <p:sldId id="316" r:id="rId20"/>
    <p:sldId id="317" r:id="rId21"/>
    <p:sldId id="318" r:id="rId22"/>
    <p:sldId id="319" r:id="rId23"/>
    <p:sldId id="320" r:id="rId24"/>
    <p:sldId id="330" r:id="rId25"/>
    <p:sldId id="321" r:id="rId26"/>
    <p:sldId id="322" r:id="rId27"/>
    <p:sldId id="323" r:id="rId28"/>
    <p:sldId id="271" r:id="rId29"/>
    <p:sldId id="326" r:id="rId30"/>
    <p:sldId id="275" r:id="rId31"/>
    <p:sldId id="324" r:id="rId32"/>
    <p:sldId id="265" r:id="rId33"/>
    <p:sldId id="266" r:id="rId34"/>
    <p:sldId id="327" r:id="rId35"/>
    <p:sldId id="272" r:id="rId36"/>
    <p:sldId id="329" r:id="rId37"/>
    <p:sldId id="328" r:id="rId38"/>
    <p:sldId id="287" r:id="rId39"/>
    <p:sldId id="288" r:id="rId40"/>
    <p:sldId id="303" r:id="rId41"/>
    <p:sldId id="257" r:id="rId42"/>
    <p:sldId id="258" r:id="rId43"/>
    <p:sldId id="289" r:id="rId44"/>
    <p:sldId id="306" r:id="rId45"/>
    <p:sldId id="291" r:id="rId46"/>
    <p:sldId id="296" r:id="rId47"/>
    <p:sldId id="304" r:id="rId48"/>
    <p:sldId id="305" r:id="rId49"/>
    <p:sldId id="290" r:id="rId50"/>
    <p:sldId id="307" r:id="rId51"/>
    <p:sldId id="308" r:id="rId52"/>
    <p:sldId id="262" r:id="rId53"/>
    <p:sldId id="259" r:id="rId54"/>
    <p:sldId id="260" r:id="rId55"/>
    <p:sldId id="261" r:id="rId56"/>
    <p:sldId id="269" r:id="rId57"/>
    <p:sldId id="292" r:id="rId58"/>
    <p:sldId id="310" r:id="rId59"/>
    <p:sldId id="309" r:id="rId60"/>
    <p:sldId id="293" r:id="rId61"/>
    <p:sldId id="270" r:id="rId62"/>
    <p:sldId id="278" r:id="rId63"/>
    <p:sldId id="312" r:id="rId64"/>
    <p:sldId id="313" r:id="rId65"/>
    <p:sldId id="314" r:id="rId66"/>
    <p:sldId id="357" r:id="rId67"/>
    <p:sldId id="398" r:id="rId68"/>
    <p:sldId id="401" r:id="rId69"/>
    <p:sldId id="402" r:id="rId70"/>
    <p:sldId id="354" r:id="rId71"/>
    <p:sldId id="355" r:id="rId72"/>
    <p:sldId id="356" r:id="rId73"/>
    <p:sldId id="353" r:id="rId74"/>
    <p:sldId id="332" r:id="rId75"/>
    <p:sldId id="341" r:id="rId76"/>
    <p:sldId id="333" r:id="rId77"/>
    <p:sldId id="358" r:id="rId78"/>
    <p:sldId id="385" r:id="rId79"/>
    <p:sldId id="393" r:id="rId80"/>
    <p:sldId id="386" r:id="rId81"/>
    <p:sldId id="387" r:id="rId82"/>
    <p:sldId id="377" r:id="rId83"/>
    <p:sldId id="388" r:id="rId84"/>
    <p:sldId id="389" r:id="rId85"/>
    <p:sldId id="390" r:id="rId86"/>
    <p:sldId id="392" r:id="rId87"/>
    <p:sldId id="311" r:id="rId88"/>
    <p:sldId id="279" r:id="rId89"/>
    <p:sldId id="395" r:id="rId90"/>
    <p:sldId id="394" r:id="rId91"/>
    <p:sldId id="396" r:id="rId92"/>
    <p:sldId id="363" r:id="rId93"/>
    <p:sldId id="273" r:id="rId94"/>
    <p:sldId id="391" r:id="rId95"/>
    <p:sldId id="338" r:id="rId96"/>
    <p:sldId id="342" r:id="rId97"/>
    <p:sldId id="346" r:id="rId98"/>
    <p:sldId id="347" r:id="rId99"/>
    <p:sldId id="348" r:id="rId100"/>
    <p:sldId id="349" r:id="rId101"/>
    <p:sldId id="325" r:id="rId102"/>
    <p:sldId id="350" r:id="rId103"/>
    <p:sldId id="351" r:id="rId104"/>
    <p:sldId id="352" r:id="rId105"/>
    <p:sldId id="295" r:id="rId106"/>
    <p:sldId id="403" r:id="rId107"/>
    <p:sldId id="404" r:id="rId108"/>
    <p:sldId id="405" r:id="rId109"/>
    <p:sldId id="406" r:id="rId110"/>
    <p:sldId id="407" r:id="rId111"/>
    <p:sldId id="408" r:id="rId112"/>
    <p:sldId id="409" r:id="rId113"/>
    <p:sldId id="411" r:id="rId114"/>
    <p:sldId id="410" r:id="rId115"/>
    <p:sldId id="267" r:id="rId116"/>
    <p:sldId id="268" r:id="rId117"/>
    <p:sldId id="276" r:id="rId118"/>
    <p:sldId id="335" r:id="rId119"/>
    <p:sldId id="331" r:id="rId120"/>
    <p:sldId id="340" r:id="rId121"/>
    <p:sldId id="334" r:id="rId122"/>
    <p:sldId id="336" r:id="rId123"/>
    <p:sldId id="339" r:id="rId124"/>
    <p:sldId id="277" r:id="rId125"/>
    <p:sldId id="337" r:id="rId126"/>
    <p:sldId id="274" r:id="rId1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88" autoAdjust="0"/>
  </p:normalViewPr>
  <p:slideViewPr>
    <p:cSldViewPr snapToGrid="0">
      <p:cViewPr varScale="1">
        <p:scale>
          <a:sx n="47" d="100"/>
          <a:sy n="47" d="100"/>
        </p:scale>
        <p:origin x="62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10FE4-A4CC-4811-B20E-28E4147C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E1F1C3-1523-4A67-8E4F-367115C48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6E5F4-A187-41F9-9058-365808A5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E67F9B-5605-4697-8E4C-D16F88E8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9CE466-94DB-4EE1-A557-C69CE5E2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9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5598D-291E-4976-9094-D9EA5012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20E9E5-C354-4183-A938-BEBA3F5F1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C5FFA-8339-44AE-AEF7-00244A66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0329B1-31DB-461B-B0E8-007DAD8D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EA9B9-712A-4FAC-BF32-76AF78C6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88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1124C2-D0CE-4F53-8C82-1A96201C3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E3467-8AA9-4C62-A6EA-A3CCA4F03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07B83C-D567-4870-BF8A-FA17A345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D07D7-7CCF-4878-97DE-44AB0E0C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C11414-2A06-43BB-BF6D-B0C9FC68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3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223A2-6BBC-452C-90F6-42CC74C1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27145-25EB-410F-A2E8-19CC92F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CB9CC-F328-47ED-84DD-BD9A16B9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3CCF34-224A-4AD3-89F2-6392633E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37B79-4767-4E5E-9C33-E29DD5B0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FDE56-0825-417A-AC37-35A5D64A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6AED3B-8486-45AF-AED4-5CC554D8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B9224-BAEE-4BE9-8AD4-4E8BF023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51A00F-11FA-4E5B-9239-E9E09091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F0B964-EA2F-4820-AEE4-6B19185A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728EF-D7F2-407C-9CE6-5753AF8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4601E-A2DB-49E7-9028-87DDD6865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9B298E-21AE-4676-9716-6DE0AE27A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191C13-E62F-47CC-BE1B-0A0A4C30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F83AB-B90D-4CBA-905B-54183F2B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DC4E3C-3CA7-4403-AA16-769C166E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8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AC67F-2BE5-4DCD-82D0-DE97BFD3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C4A16D-1204-4EB9-A730-3BD104899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AE101-00AB-4E09-84B0-6600F40CB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8B5641-9FAC-4F92-BB92-51B31376F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1CA7E8-B63C-49D8-846C-A6E257DED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9E1A94-A989-4A90-8728-D5597C9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403BF1-1E2D-4EDC-AC74-B27D8BA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C77D2F-141A-4D87-8DDB-0D476558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99BD3-0663-4D8E-83A1-A3618E06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955802-326B-4D22-B3DD-7E1B1359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87914F-593E-4E12-98C9-5D63E15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856A40-646F-49A6-8F0F-47ACC89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38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2E9D7E-05B1-4EC6-8E63-1625C65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15A4B8-C149-4D22-859F-26635075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1C6B2-83B6-42CA-B401-A62B65D1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71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8E73A-B1AF-4270-885F-C4FC83AF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ADEF4-99A0-4536-BE7B-57A6685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222C16-8464-4017-9775-D25D5BDDC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FDCA06-FCCD-4CC8-B7AD-20CB6509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57121-8C17-4912-9F41-E502595F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C8ED87-BCFA-43E0-9C83-BA9DF0D8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09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78922-1F43-4552-B162-DAB79FF8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21622B-45C5-4089-9398-4F11D0A53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C595B0-0ED3-4234-BEC0-163BFCB6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8F5642-04F7-4631-A196-7968E94B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BC3E5F-9F07-41D9-B80C-A7DDB1C0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8F64A9-0B07-4463-862E-B3233F10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F502E3-F2CB-4C87-8F0A-9CD52CE2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7CABEE-D392-4237-9D4D-44804C7D4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E7A74-9C44-4501-9A1E-8FE698497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F877-0DEC-40DD-9E9A-0C5AD05FBE10}" type="datetimeFigureOut">
              <a:rPr lang="cs-CZ" smtClean="0"/>
              <a:t>14.01.2022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D5ED1-C205-47C2-BA2D-2889BE2EA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BCB33-5AB3-4556-BFB0-1EBE0AF5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8381-45D0-4914-B9EE-119308A15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7F5F0-BAC0-4BBD-8D1A-463C7A5E7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4492"/>
            <a:ext cx="9089571" cy="24046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Speciální farmakologie</a:t>
            </a:r>
            <a:br>
              <a:rPr lang="cs-CZ" b="1" dirty="0">
                <a:latin typeface="Arial Black" panose="020B0A04020102020204" pitchFamily="34" charset="0"/>
              </a:rPr>
            </a:br>
            <a:br>
              <a:rPr lang="cs-CZ" sz="5400" b="1" dirty="0"/>
            </a:br>
            <a:r>
              <a:rPr lang="cs-CZ" sz="5400" b="1" dirty="0"/>
              <a:t>(Léčiva v záchranářské praxi)</a:t>
            </a:r>
          </a:p>
        </p:txBody>
      </p:sp>
    </p:spTree>
    <p:extLst>
      <p:ext uri="{BB962C8B-B14F-4D97-AF65-F5344CB8AC3E}">
        <p14:creationId xmlns:p14="http://schemas.microsoft.com/office/powerpoint/2010/main" val="970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8AC31-DF18-42A6-A8C7-75BD0FB6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77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Antivirotika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A2E1E-FF83-413C-B6C8-1AE28054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43" y="1469571"/>
            <a:ext cx="10515600" cy="50233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virostatika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využívají se k léčbě virových onemocnění, používají se velmi zřídka a to k léčbě závažných onemocnění virového původu a u pacientů s oslabenou imunitou.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roti některým virovým onemocněním se preventivně očkuje (chřipka, hepatitida, dětské infekce)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mechanismu účinku rozlišujeme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virotika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Inhibující adsorpci virů na hostitelskou citlivou buňku a jejich průnik do buňky: př.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γ-globuliny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amantadin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rimantadin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Inhibují intracelulární syntézu tzv. časných proteinů, pozdních proteinů či nukleových kyselin virů: př. pyrimidinová a purinová analoga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Idoxuridin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cytarabin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5-fluorouracil,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vidarabin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acyklovir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ganciklovir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foscarnet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fosfonooctová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kyselina,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interferony, </a:t>
            </a:r>
            <a: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remdesivir, </a:t>
            </a:r>
            <a:r>
              <a:rPr lang="cs-CZ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molnupiravir</a:t>
            </a:r>
            <a:endParaRPr lang="cs-CZ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Inhibují replikaci virové NK a nebo uvolňování virových částic: 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rifampicin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932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81643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  <a:cs typeface="Arial" pitchFamily="34" charset="0"/>
              </a:rPr>
              <a:t>Klasifikace antiepileptik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014" y="1224643"/>
            <a:ext cx="10629900" cy="55517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Hydantoináty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Fenytoin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Arial" pitchFamily="34" charset="0"/>
                <a:cs typeface="Arial" pitchFamily="34" charset="0"/>
              </a:rPr>
              <a:t>Barbituráty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Fenobarbital,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primidon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Sukcinimidy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Ethosuximid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Arial" pitchFamily="34" charset="0"/>
                <a:cs typeface="Arial" pitchFamily="34" charset="0"/>
              </a:rPr>
              <a:t>Deriváty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karboxamidu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Karbamazepin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eslikarbazepin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,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oxkarbazepin</a:t>
            </a:r>
            <a:endParaRPr lang="cs-CZ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Arial" pitchFamily="34" charset="0"/>
                <a:cs typeface="Arial" pitchFamily="34" charset="0"/>
              </a:rPr>
              <a:t>Deriváty monokarboxylových kyselin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Valproát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vigabatrin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,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tiagabin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Benzodiazepiny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Klonazepam</a:t>
            </a:r>
            <a:r>
              <a:rPr lang="cs-CZ" dirty="0">
                <a:latin typeface="Arial" pitchFamily="34" charset="0"/>
                <a:cs typeface="Arial" pitchFamily="34" charset="0"/>
              </a:rPr>
              <a:t>, diazepam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Arial" pitchFamily="34" charset="0"/>
                <a:cs typeface="Arial" pitchFamily="34" charset="0"/>
              </a:rPr>
              <a:t>Ostatní </a:t>
            </a:r>
          </a:p>
          <a:p>
            <a:pPr marL="914400" lvl="1" indent="-51435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Lamotrigin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topiramát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gabapentin</a:t>
            </a:r>
            <a:r>
              <a:rPr lang="cs-CZ" dirty="0">
                <a:latin typeface="Arial" pitchFamily="34" charset="0"/>
                <a:cs typeface="Arial" pitchFamily="34" charset="0"/>
              </a:rPr>
              <a:t>,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felbamát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levetiracetam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pregabalin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zonisamid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stiripentol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sultiam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lacosamid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914400" lvl="1" indent="-51435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C64A9-BE96-42EB-89E5-C7AFCC3F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Antiepileptika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619A2-AA18-4785-973A-8B15D813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40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Epanutin</a:t>
            </a:r>
            <a:r>
              <a:rPr lang="cs-CZ" sz="32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(</a:t>
            </a:r>
            <a:r>
              <a:rPr lang="cs-CZ" sz="32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fenytoin</a:t>
            </a:r>
            <a:r>
              <a:rPr lang="cs-CZ" sz="32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indikován ke kontrole status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epilepticus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tonicko-klonického typu (grand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nebo po těžkém poranění hlavy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používá v léčbě migrény, neuralgie trigeminu a některých psychóz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sinusová bradykardie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Nežádoucí účinky: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lokální toxicita,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podání hrozí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kardiovaskulární kolaps nebo deprese CNS, při rychlém podání hrozí hypotenze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92">
            <a:extLst>
              <a:ext uri="{FF2B5EF4-FFF2-40B4-BE49-F238E27FC236}">
                <a16:creationId xmlns:a16="http://schemas.microsoft.com/office/drawing/2014/main" id="{0E1B46B8-CEB1-4E5F-9D0B-0CE589CE7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"/>
          <a:stretch/>
        </p:blipFill>
        <p:spPr bwMode="auto">
          <a:xfrm>
            <a:off x="8537121" y="2231005"/>
            <a:ext cx="3564166" cy="312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105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Antimigrenika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2897"/>
            <a:ext cx="10750420" cy="5169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Migréna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chronické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neurovaskulární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onemocnění, charakterizované jednostrannou bolestí hlavy, doprovázené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fotofóbií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nevolností a zvracením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fáze: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I. Prodrom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změna nálady, neklid, nervozita, únava, deprese, podrážděnost, nechutenství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II. Aura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přítomna jen asi u 20% pacientů s migrénou, charakterizována abnormální funkcí některého smyslového orgánu (př. poruchy zorného pole, rozmazané vidění, blikající světla, černé skvrny, poruchy čichu a sluchu) a vymizí s nástupem bolestí hlavy.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III. Vlastní bolest hlavy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silné pulsující jednostranné bolesti hlavy, často lokalizované v okolí oka. Dále se objevuje abnormální citlivost na zrakové, zvukové, případně čichové i dotykové podněty. Silnější migrény bývají doprovázeny nevolností a zvracením.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Postdrom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postupné odeznívání bolestí hlavy a zotavování. Zůstává únava a nechutenství.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56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113906"/>
            <a:ext cx="11321934" cy="5519650"/>
          </a:xfrm>
        </p:spPr>
        <p:txBody>
          <a:bodyPr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 záchvatů migrény</a:t>
            </a:r>
          </a:p>
          <a:p>
            <a:pPr marL="514350" indent="-514350">
              <a:buAutoNum type="alphaLcParenR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Profilaktická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(preventivní léčba)</a:t>
            </a:r>
          </a:p>
          <a:p>
            <a:pPr marL="514350" indent="-514350"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 akutní ataky migrény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 závisí na závažnosti migrény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Lehká ataka: nemocný je schopen pokračovat v práci/společenských aktivitách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analgetiky-antipyretiky (paracetamol,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metamizol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a nesteroidními antirevmatiky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acetylsalicylová, ibuprofen,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diklofenac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indometacin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často kombinováno 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prokinetiky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ke zlepšení absorpce podávaných léků a omezení nevolnosti a zvracení (např.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metoclopramid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Antimigrenika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66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482810"/>
            <a:ext cx="11321934" cy="515074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Střední ataka: nemocný je omezen ve svých aktivitách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analgetiky - nesteroidními antirevmatiky (rektální, intramuskulární či intravenózní aplikace)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ergotaminy v kombinaci s kofeinem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antimigreniky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triptany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naratriptan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sumatriptan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Těžká ataka = nemocný není schopen jakékoli pracovní/společenské aktivity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antimigrenky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triptany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selektivní agonisté receptorů 5-HT1B/D (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sumatriptan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naratriptan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zolmitriptan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Antimigrenika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64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8161E-52FF-47DB-9B22-B0745E9F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Dýchací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85261-5816-4123-80A5-7904281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243" y="1977120"/>
            <a:ext cx="9601199" cy="4319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Léčiva k terapii kašle: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antitusika,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mukolytika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expektorancia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Léčba astmatu =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antiastmatika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Léčba alergií: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antihistaminika, kortikosteroidy, adrenalin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Léčba chronické bronchiální obstrukce: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bronchodilatancia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kortikosteroidy,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antileukotrieny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274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C949E-1A96-4D3F-A7E7-133180D9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Antitusika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A1E2B-FFE2-4641-AFD8-4B606248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5251903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léky sloužící k tlumení dráždivého kašle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kodeinová antitusika: nejúčinnější</a:t>
            </a:r>
          </a:p>
          <a:p>
            <a:pPr lvl="1" algn="just"/>
            <a:r>
              <a:rPr lang="cs-C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centrálně působící léky, snižují dráždivost dechového centra v prodloužené míše a tím zvyšují práh dráždivosti pro kašel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mohou být návykové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Př. Kodein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Diolan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(etylmorfin)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nekodeinová antitusika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netlumí dýchací centrum, nejsou návyková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působí tlumivě na reflexní zóny kašle v dýchacích cestách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Sinecod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Tussin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butamirát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Stoptussin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butamirát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guafenesim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Ditustat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Levopront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Dropropizin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06142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1F359-2B38-44D3-B31F-E7E90CF8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Mukolytika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5C79D-DBB9-407E-B7DB-0135E434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8"/>
            <a:ext cx="10515600" cy="4838245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štěpí bílkoviny sekretu, tím snižují jeho viskozitu a usnadňují uvolňování sekretu a jeho vykašlávání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</a:rPr>
              <a:t>po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dporují pohyb řasinkového epitelu, snižují dráždivost ke kašli a mají antioxidační účinek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určena k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léčbě akutního produktivního kašle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Př.: bromhexin (Bromhexin, </a:t>
            </a:r>
            <a:r>
              <a:rPr lang="cs-CZ" dirty="0" err="1">
                <a:latin typeface="Arial" panose="020B0604020202020204" pitchFamily="34" charset="0"/>
              </a:rPr>
              <a:t>Paxirazl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Mucohex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Bronchosan</a:t>
            </a:r>
            <a:r>
              <a:rPr lang="cs-CZ" dirty="0">
                <a:latin typeface="Arial" panose="020B0604020202020204" pitchFamily="34" charset="0"/>
              </a:rPr>
              <a:t>), N-</a:t>
            </a:r>
            <a:r>
              <a:rPr lang="cs-CZ" dirty="0" err="1">
                <a:latin typeface="Arial" panose="020B0604020202020204" pitchFamily="34" charset="0"/>
              </a:rPr>
              <a:t>acetylcystein</a:t>
            </a:r>
            <a:r>
              <a:rPr lang="cs-CZ" dirty="0">
                <a:latin typeface="Arial" panose="020B0604020202020204" pitchFamily="34" charset="0"/>
              </a:rPr>
              <a:t> (ACC long, </a:t>
            </a:r>
            <a:r>
              <a:rPr lang="cs-CZ" dirty="0" err="1">
                <a:latin typeface="Arial" panose="020B0604020202020204" pitchFamily="34" charset="0"/>
              </a:rPr>
              <a:t>Mucobene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solmucol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Fluimucil</a:t>
            </a:r>
            <a:r>
              <a:rPr lang="cs-CZ" dirty="0">
                <a:latin typeface="Arial" panose="020B0604020202020204" pitchFamily="34" charset="0"/>
              </a:rPr>
              <a:t>), </a:t>
            </a:r>
            <a:r>
              <a:rPr lang="cs-CZ" dirty="0" err="1">
                <a:latin typeface="Arial" panose="020B0604020202020204" pitchFamily="34" charset="0"/>
              </a:rPr>
              <a:t>mesna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Mistabron</a:t>
            </a:r>
            <a:r>
              <a:rPr lang="cs-CZ" dirty="0">
                <a:latin typeface="Arial" panose="020B0604020202020204" pitchFamily="34" charset="0"/>
              </a:rPr>
              <a:t>), </a:t>
            </a:r>
            <a:r>
              <a:rPr lang="cs-CZ" dirty="0" err="1">
                <a:latin typeface="Arial" panose="020B0604020202020204" pitchFamily="34" charset="0"/>
              </a:rPr>
              <a:t>ambroxol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Ambrobene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Ambrosan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Amroxol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Mucosolvan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Solvolan</a:t>
            </a:r>
            <a:r>
              <a:rPr lang="cs-CZ" dirty="0">
                <a:latin typeface="Arial" panose="020B0604020202020204" pitchFamily="34" charset="0"/>
              </a:rPr>
              <a:t>), </a:t>
            </a:r>
            <a:r>
              <a:rPr lang="cs-CZ" dirty="0" err="1">
                <a:latin typeface="Arial" panose="020B0604020202020204" pitchFamily="34" charset="0"/>
              </a:rPr>
              <a:t>erdostein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Erdomed</a:t>
            </a:r>
            <a:r>
              <a:rPr lang="cs-CZ" dirty="0"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2044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7642D-EE89-4ED3-A7C5-ABED3CCC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Expektorancia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F12157-8629-48AC-80C5-B0D46C5B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usnadňují odkašlávání, zřeďují usazené hleny a omezují dráždění sliznice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zánětu bronchiální sliznice je ochranný hlenový povlak průdušek suchý, zaschlé hleny ulpívají na stěnách dýchacích cest a ztěžují dýchání. Suchá zanícená sliznice je dráždivá, vznikají záchvaty kašle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Expektorancia mohou mít účinek 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spasmolytický (uvolnění stahů bronchů =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bronchodilatancia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sekretolytický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(zvýšení produkce řídkého hlenu).</a:t>
            </a:r>
          </a:p>
          <a:p>
            <a:pPr algn="just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Bronchodilatancia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př. efedrin</a:t>
            </a:r>
          </a:p>
        </p:txBody>
      </p:sp>
    </p:spTree>
    <p:extLst>
      <p:ext uri="{BB962C8B-B14F-4D97-AF65-F5344CB8AC3E}">
        <p14:creationId xmlns:p14="http://schemas.microsoft.com/office/powerpoint/2010/main" val="39033486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660B2-D3BB-423B-95DD-1CCD221F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Antiastmatika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EB5CC-4BCD-45B4-91AC-1F8E6254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896600" cy="5186589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používají se k léčbě bronchiálního akutního i chronického astmatu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látky, které buď rozšiřují bronchy, nebo ovlivňují patogenetické faktory navozující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bronchokonstrikci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Bronchodilatancia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uvolňují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křečíe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bronchiálních svalů a uvolňují hladké svaly průdušinek</a:t>
            </a:r>
          </a:p>
          <a:p>
            <a:pPr marL="457200" lvl="1" indent="0" algn="just">
              <a:buNone/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Aplikují se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nečastěji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podobě aerosolů (sprej)</a:t>
            </a:r>
            <a:endParaRPr lang="cs-C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H1-antihistaminika: 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vlivňují alergický zánět bronchiální sliznice, blokují účinky histaminu uvolňovaného při alergické reakci ve tkáních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Glukokortikoidy: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tlumí alergickou reakci a potlačují zánět bronchiální sliznice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9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5BC64-5A3E-438E-93A7-A298F491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Antimykotika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54456-D437-4B60-B444-E0C57435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" y="1189608"/>
            <a:ext cx="11250384" cy="530326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éčiva určená proti kvasinkám, kvasinkovým mikroorganismům a plísním; 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ozlišují se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lokální (povrchové) mykózy</a:t>
            </a:r>
            <a: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nejsou závažné, vyskytují se na sliznicích, kůži, nehtech,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systémové mykózy</a:t>
            </a:r>
            <a:r>
              <a:rPr lang="cs-CZ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mohou být i život ohrožující, jejich nejčastějším původcem je Candida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albicans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aspergillus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ykózy jsou vyvolávané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mikromycetami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dle chemické struktury můžeme antimykotika rozdělit na: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Imidazolová: 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clotrimazol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miconazol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ketocomazol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Triazolová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fluconazol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itroconazol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Polyenová: vysoce účinná, ale také vysoce toxická antimykotika, 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Amphotericin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09128154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703FA-34C8-42E4-97C1-750D1C0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489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Léčba alergií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25353-47AD-44DE-85B4-C8939DDB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871"/>
            <a:ext cx="10515600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Alergie: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nepřiměřená reakce imunitního systému na látky, které jsou běžnou součástí našeho prostředí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Alergen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původce alergické reakce, např. pyly, prach, potraviny, léčiva,…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alergeny aktivují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protilátky na povrchu žírných buněk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bazofilů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dojde k uvolnění mediátorů alergické reakce (histamin, …)</a:t>
            </a:r>
          </a:p>
          <a:p>
            <a:pPr algn="just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histamin se váže na H1 receptory a vyvolává typické projevy alergie (svědění až bolest, začervenání, otok, ztížené dýchání až dušnost, zvýšená sekrece žláz)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4156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8BC60-0284-41C3-988A-EF94B56F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4"/>
            <a:ext cx="10515600" cy="494166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H1-antihistaminika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reverzibilní kompetitivní antagonisté histaminu pro H1-receptor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potlačení svědění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potlačení vasodilatace (↓začervenání)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potlačení cévní permeability (↓otok)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zabránění kontrakce hladkým svalům bronchů (X ztížené dýchání)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Glukokortikoidy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Stabilizátory žírných buněk (prevence alergické reakce)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Specifická imunoterapie (vede ke snížení citlivosti pacienta na alergen)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0F0B9B9-8ED4-479B-AA72-6F032452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Léčba alergií</a:t>
            </a:r>
          </a:p>
        </p:txBody>
      </p:sp>
    </p:spTree>
    <p:extLst>
      <p:ext uri="{BB962C8B-B14F-4D97-AF65-F5344CB8AC3E}">
        <p14:creationId xmlns:p14="http://schemas.microsoft.com/office/powerpoint/2010/main" val="11279146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00E49E7-6DA0-40A5-BD9E-09D4A3EAD62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33600" y="293914"/>
            <a:ext cx="7886700" cy="1031650"/>
          </a:xfrm>
        </p:spPr>
        <p:txBody>
          <a:bodyPr/>
          <a:lstStyle/>
          <a:p>
            <a:pPr algn="ctr" eaLnBrk="1" hangingPunct="1"/>
            <a:r>
              <a:rPr lang="cs-CZ" altLang="cs-CZ" sz="4000" dirty="0">
                <a:latin typeface="Arial Black" panose="020B0A04020102020204" pitchFamily="34" charset="0"/>
              </a:rPr>
              <a:t>H</a:t>
            </a:r>
            <a:r>
              <a:rPr lang="cs-CZ" altLang="cs-CZ" sz="4000" baseline="-25000" dirty="0">
                <a:latin typeface="Arial Black" panose="020B0A04020102020204" pitchFamily="34" charset="0"/>
              </a:rPr>
              <a:t>1</a:t>
            </a:r>
            <a:r>
              <a:rPr lang="cs-CZ" altLang="cs-CZ" sz="4000" dirty="0">
                <a:latin typeface="Arial Black" panose="020B0A04020102020204" pitchFamily="34" charset="0"/>
              </a:rPr>
              <a:t>-antihistaminika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364AD26-4774-4EB4-AA8E-6205EDB32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" y="1354139"/>
            <a:ext cx="10891157" cy="498134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dirty="0">
                <a:latin typeface="Arial Black" panose="020B0A04020102020204" pitchFamily="34" charset="0"/>
              </a:rPr>
              <a:t>1. </a:t>
            </a:r>
            <a:r>
              <a:rPr lang="cs-CZ" altLang="cs-CZ" dirty="0">
                <a:latin typeface="Arial Black" panose="020B0A04020102020204" pitchFamily="34" charset="0"/>
                <a:cs typeface="Arial" panose="020B0604020202020204" pitchFamily="34" charset="0"/>
              </a:rPr>
              <a:t>generace:</a:t>
            </a:r>
          </a:p>
          <a:p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působí tlumivě – díky své struktuře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pronikají do CNS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chuti k jídlu</a:t>
            </a:r>
          </a:p>
          <a:p>
            <a:pPr eaLnBrk="1" hangingPunct="1"/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dimetinden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Fenistil</a:t>
            </a:r>
            <a:r>
              <a:rPr lang="cs-CZ" alt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moxastin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Kinedryl</a:t>
            </a:r>
            <a:r>
              <a:rPr lang="cs-CZ" alt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ketotifen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Vyšší generace: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novější látky, mají minimální sedativní účinky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širší antialergický účinek</a:t>
            </a: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málo nežádoucích účinků</a:t>
            </a:r>
          </a:p>
          <a:p>
            <a:pPr eaLnBrk="1" hangingPunct="1"/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cetirizin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levocetirizin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loratadin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desloratadin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azelastin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C427A56-4B90-48AC-A772-5E40A2316C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8585" y="929596"/>
            <a:ext cx="10874829" cy="5454875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steroidní hormony produkované fyziologicky v kůře nadledvin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kortisol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 kortikosteron, kortison)</a:t>
            </a:r>
          </a:p>
          <a:p>
            <a:pPr algn="just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jejich sekrece je regulována hormony hypothalamu (kortikotropin x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kortikoliberin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 algn="just"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ÚČINKY</a:t>
            </a:r>
          </a:p>
          <a:p>
            <a:pPr algn="just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protizánětlivé, imunosupresivní, protialergické,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antiproliferativní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MECHANISMUS ÚČINKU</a:t>
            </a:r>
          </a:p>
          <a:p>
            <a:pPr marL="360000" indent="-180000" algn="just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lipofilní charakter – dobrý prostup přes cytoplasmatickou membránu - receptor v cytoplasmě - vazba na receptor, vznik komplexu receptor-GK</a:t>
            </a:r>
          </a:p>
          <a:p>
            <a:pPr marL="360000" indent="-180000" algn="just"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komplex vstupuje do buněčného jádra, zde se váže na DNA a ovlivňuje proteosyntézu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30B0E3-851F-4EBE-9476-31C5B5B14440}"/>
              </a:ext>
            </a:extLst>
          </p:cNvPr>
          <p:cNvSpPr txBox="1"/>
          <p:nvPr/>
        </p:nvSpPr>
        <p:spPr>
          <a:xfrm>
            <a:off x="881743" y="221571"/>
            <a:ext cx="9552214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4000" dirty="0">
                <a:latin typeface="Arial Black" panose="020B0A04020102020204" pitchFamily="34" charset="0"/>
              </a:rPr>
              <a:t>Glukokortikoidy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3530D0A-0D98-49FE-806C-450F8BAB59D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 Black" panose="020B0A04020102020204" pitchFamily="34" charset="0"/>
              </a:rPr>
              <a:t>Stabilizátory žírných buněk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51A2EC04-D073-4410-AB57-FF53F080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látky, které zabraňují uvolňování prozánětlivých faktorů stabilizací membrány žírných buněk</a:t>
            </a:r>
          </a:p>
          <a:p>
            <a:pPr>
              <a:spcBef>
                <a:spcPts val="1200"/>
              </a:spcBef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 preventivní léčbě, neřeší akutní potíže</a:t>
            </a:r>
          </a:p>
          <a:p>
            <a:pPr>
              <a:spcBef>
                <a:spcPts val="1200"/>
              </a:spcBef>
            </a:pP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kromoglykát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ketotifen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nedokromil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Indikace: alergické rhinitidy a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konjuktivitidy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09BCA-CD3F-467B-8375-4BD6BF27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cs-CZ" b="1" dirty="0" err="1">
                <a:latin typeface="Arial Black" panose="020B0A04020102020204" pitchFamily="34" charset="0"/>
              </a:rPr>
              <a:t>Bronchodilatancia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16275-39C2-4B7A-B892-027ECE88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8011886" cy="5055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Ventolin</a:t>
            </a:r>
            <a:r>
              <a:rPr lang="cs-CZ" sz="3200" b="1" dirty="0">
                <a:latin typeface="Arial Black" panose="020B0A04020102020204" pitchFamily="34" charset="0"/>
              </a:rPr>
              <a:t> - </a:t>
            </a:r>
            <a:r>
              <a:rPr lang="cs-CZ" sz="3200" b="1" dirty="0" err="1">
                <a:latin typeface="Arial Black" panose="020B0A04020102020204" pitchFamily="34" charset="0"/>
              </a:rPr>
              <a:t>Salbutamoli</a:t>
            </a:r>
            <a:r>
              <a:rPr lang="cs-CZ" sz="3200" b="1" dirty="0">
                <a:latin typeface="Arial Black" panose="020B0A04020102020204" pitchFamily="34" charset="0"/>
              </a:rPr>
              <a:t> </a:t>
            </a:r>
            <a:r>
              <a:rPr lang="cs-CZ" sz="3200" b="1" dirty="0" err="1">
                <a:latin typeface="Arial Black" panose="020B0A04020102020204" pitchFamily="34" charset="0"/>
              </a:rPr>
              <a:t>sulfas</a:t>
            </a:r>
            <a:endParaRPr lang="cs-CZ" sz="3200" b="1" dirty="0">
              <a:latin typeface="Arial Black" panose="020B0A040201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několika minut uvolňuje v plicích svaly ve stěnách malých průdušek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pomáhá udržet dýchací cesty v plicích rozšířené a usnadňuje proudění vzduchu do průdušek a ven z průdušek, a tím usnadňuje dýchání.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zmírňuje pocit napětí na hrudi, sípání a kašel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užívá k usnadnění dýchání u bronchiálního astmatu a jiných plicních onemocnění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příznaky bronchiálního astmatu zahrnují dušnost, sípot, pocit tísně na hrudi a kašel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7B2A53-5940-4A8A-ACDE-455ED9C5B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53" y="2238375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31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3598E-B4BC-49B8-91EB-CBCA6F9B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1289957"/>
            <a:ext cx="8681882" cy="5202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err="1">
                <a:latin typeface="Arial Black" panose="020B0A04020102020204" pitchFamily="34" charset="0"/>
                <a:cs typeface="Arial" panose="020B0604020202020204" pitchFamily="34" charset="0"/>
              </a:rPr>
              <a:t>Berodual</a:t>
            </a:r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 N</a:t>
            </a:r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cs-CZ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ipratropii</a:t>
            </a:r>
            <a:r>
              <a:rPr lang="cs-CZ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bromidum</a:t>
            </a:r>
            <a:r>
              <a:rPr lang="cs-CZ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cs-CZ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fenoteroli</a:t>
            </a:r>
            <a:r>
              <a:rPr lang="cs-CZ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hydrobromidum</a:t>
            </a:r>
            <a:r>
              <a:rPr lang="cs-CZ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určený k prevenci a léčbě příznaků chronické bronchiální obstrukce spojené s reverzibilním (vratným) zúžením dýchacích cest (např. bronchiální astma), a zejména k prevenci a léčbě chronické obstrukční bronchitidy s emfyzémem (rozedmou) či bez něj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odstraňuje místní stažení hladkého svalstva průdušek a účinné rozšíření průdušek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akutním astmatickém záchvatu je doporučeno podání 2 inhalačních dávek (vdechů), což je ve většině případů dostačující k rychlému odstranění akutních příznaků.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3634B6-752E-42B7-9F7F-63139EB5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r="28400"/>
          <a:stretch/>
        </p:blipFill>
        <p:spPr>
          <a:xfrm>
            <a:off x="9114502" y="1835943"/>
            <a:ext cx="2644878" cy="402907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21DBDD3-F27B-4039-87C6-366CFB9D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cs-CZ" b="1" dirty="0" err="1">
                <a:latin typeface="Arial Black" panose="020B0A04020102020204" pitchFamily="34" charset="0"/>
              </a:rPr>
              <a:t>Bronchodilatancia</a:t>
            </a:r>
            <a:endParaRPr lang="cs-CZ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119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F4A7C-3ACD-4F61-B171-D86EE904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398"/>
          </a:xfrm>
        </p:spPr>
        <p:txBody>
          <a:bodyPr/>
          <a:lstStyle/>
          <a:p>
            <a:pPr algn="ctr"/>
            <a:r>
              <a:rPr lang="cs-CZ" b="1" dirty="0" err="1">
                <a:latin typeface="Arial Black" panose="020B0A04020102020204" pitchFamily="34" charset="0"/>
              </a:rPr>
              <a:t>Bronchodilatancia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D0A7C-CE13-4DA4-815E-B4564852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7328"/>
            <a:ext cx="6604819" cy="469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Bricanyl</a:t>
            </a:r>
            <a:r>
              <a:rPr lang="cs-CZ" sz="3200" b="1" dirty="0">
                <a:latin typeface="Arial Black" panose="020B0A04020102020204" pitchFamily="34" charset="0"/>
              </a:rPr>
              <a:t> – </a:t>
            </a:r>
            <a:r>
              <a:rPr lang="cs-CZ" sz="3200" b="1" dirty="0" err="1">
                <a:latin typeface="Arial Black" panose="020B0A04020102020204" pitchFamily="34" charset="0"/>
              </a:rPr>
              <a:t>terbutalin</a:t>
            </a:r>
            <a:endParaRPr lang="cs-CZ" sz="3200" b="1" dirty="0">
              <a:latin typeface="Arial Black" panose="020B0A040201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rozšiřuje dýchací cesty, usnadňuje dýchání;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užívá se při náhlém záchvatu dušnosti u pacientů s astmatem (záchvatovitá dušnost provázená slyšitelným sípáním z křečovitého sevření průdušek);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účinek se obvykle projeví v průběhu 5 minut od podání a přetrvává až 8 hodin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B2003A-B44B-43EA-AF2B-EA6E0476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1756" r="12156" b="12402"/>
          <a:stretch/>
        </p:blipFill>
        <p:spPr>
          <a:xfrm>
            <a:off x="8131290" y="1317524"/>
            <a:ext cx="3718836" cy="33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4F4F8-D612-476C-A505-7055D1C6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Antihistaminikum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ABD66-9C59-4677-9A8A-F2999E6A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748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Dithiaden</a:t>
            </a:r>
            <a:endParaRPr lang="cs-CZ" dirty="0">
              <a:latin typeface="Arial Black" panose="020B0A040201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antihistaminikum se sedativním účinkem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při léčbě akutních alergických stavů a reakcí (alergická rýma, bodnutí hmyzem, podání léku či pozření nějaké potraviny), využívá se i u anafylaktických šoků v návaznosti na podání adrenalinu</a:t>
            </a:r>
          </a:p>
        </p:txBody>
      </p:sp>
      <p:pic>
        <p:nvPicPr>
          <p:cNvPr id="4" name="obrázek 54">
            <a:extLst>
              <a:ext uri="{FF2B5EF4-FFF2-40B4-BE49-F238E27FC236}">
                <a16:creationId xmlns:a16="http://schemas.microsoft.com/office/drawing/2014/main" id="{3BDDBC56-6902-40B1-A96F-55AB7AC1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31" y="1848643"/>
            <a:ext cx="3621427" cy="3621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6832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1FB55-3CFA-466B-AA3A-95C1F7D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Kortikoidy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A91FB-F576-450D-9BBF-B53BFDC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928"/>
            <a:ext cx="7307156" cy="524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Rectodelt</a:t>
            </a:r>
            <a:r>
              <a:rPr lang="cs-CZ" dirty="0">
                <a:latin typeface="Arial Black" panose="020B0A04020102020204" pitchFamily="34" charset="0"/>
              </a:rPr>
              <a:t> (</a:t>
            </a:r>
            <a:r>
              <a:rPr lang="cs-CZ" dirty="0" err="1">
                <a:latin typeface="Arial Black" panose="020B0A04020102020204" pitchFamily="34" charset="0"/>
              </a:rPr>
              <a:t>Prednison</a:t>
            </a:r>
            <a:r>
              <a:rPr lang="cs-CZ" dirty="0">
                <a:latin typeface="Arial Black" panose="020B0A04020102020204" pitchFamily="34" charset="0"/>
              </a:rPr>
              <a:t>) - čípky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protizánětlivé, protialergické,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antiedematozní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 imunosupresivní účinky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dětí se používají při zánětu průdušek (spastická bronchitida) a otoku hrtanu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zelený zákal, nestabilní DM, žaludeční a duodenální vředy (neplatí při vitální indikaci!)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Pozor na současné podávání salicylátů a dalších nesteroidních antirevmatik – hrozí krvácení do GIT</a:t>
            </a:r>
          </a:p>
        </p:txBody>
      </p:sp>
      <p:pic>
        <p:nvPicPr>
          <p:cNvPr id="4" name="obrázek 28">
            <a:extLst>
              <a:ext uri="{FF2B5EF4-FFF2-40B4-BE49-F238E27FC236}">
                <a16:creationId xmlns:a16="http://schemas.microsoft.com/office/drawing/2014/main" id="{03C04FA3-2BE3-4758-9C4E-1C6703BAD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9"/>
          <a:stretch/>
        </p:blipFill>
        <p:spPr bwMode="auto">
          <a:xfrm>
            <a:off x="8145356" y="1983513"/>
            <a:ext cx="4046644" cy="2890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7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68822-C019-4344-8D79-C8BEA2BF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err="1">
                <a:latin typeface="Arial Black" panose="020B0A04020102020204" pitchFamily="34" charset="0"/>
              </a:rPr>
              <a:t>Antihelmintika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794FB-3AEF-4D43-BE66-B71DC40C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8557"/>
            <a:ext cx="10722429" cy="497431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působí proti parazitickým helmintům (červům)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usmrcují, inaktivují nebo paralyzují parazitární červy v hostitelském organismu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odčervení lidí a zvířat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Širokospektrá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Úzkospektrá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antinematoda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proti hlísticím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anticestoda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proti tasemnicím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antitrematoda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proti motolicím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benzimidazoly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makrocyklické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laktony,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imidazolthiazoly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tetrahydropyrimidiny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salicylanilidy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740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B3DA5-6073-4E28-960F-E7F5C016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Kortikoidy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20496-A268-48A9-B0C5-AE13EB9E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951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Solumedrol</a:t>
            </a:r>
            <a:r>
              <a:rPr lang="cs-CZ" dirty="0">
                <a:latin typeface="Arial Black" panose="020B0A04020102020204" pitchFamily="34" charset="0"/>
              </a:rPr>
              <a:t> (</a:t>
            </a:r>
            <a:r>
              <a:rPr lang="cs-CZ" dirty="0" err="1">
                <a:latin typeface="Arial Black" panose="020B0A04020102020204" pitchFamily="34" charset="0"/>
              </a:rPr>
              <a:t>methylprednisol</a:t>
            </a:r>
            <a:r>
              <a:rPr lang="cs-CZ" dirty="0">
                <a:latin typeface="Arial Black" panose="020B0A040201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silný protizánětlivý účinek (silnější než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Indikuje se v případě alergických reakcí, u edémů a dušností</a:t>
            </a:r>
          </a:p>
        </p:txBody>
      </p:sp>
      <p:pic>
        <p:nvPicPr>
          <p:cNvPr id="4" name="obrázek 58">
            <a:extLst>
              <a:ext uri="{FF2B5EF4-FFF2-40B4-BE49-F238E27FC236}">
                <a16:creationId xmlns:a16="http://schemas.microsoft.com/office/drawing/2014/main" id="{049C434D-BD8F-4A3A-962B-D87413163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79" y="1499394"/>
            <a:ext cx="3194050" cy="422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1090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1562A-48A9-4F6C-8E28-1F3F511C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Kortikoidy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C1AB0-3D84-4801-AD6D-C906C67B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367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Dexamed</a:t>
            </a:r>
            <a:endParaRPr lang="cs-CZ" dirty="0">
              <a:latin typeface="Arial Black" panose="020B0A040201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 protizánětlivý účinek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indikací je alergie, astma, edém laryngu, úrazový stav s hrozbou edému</a:t>
            </a:r>
          </a:p>
        </p:txBody>
      </p:sp>
      <p:pic>
        <p:nvPicPr>
          <p:cNvPr id="4" name="obrázek 91">
            <a:extLst>
              <a:ext uri="{FF2B5EF4-FFF2-40B4-BE49-F238E27FC236}">
                <a16:creationId xmlns:a16="http://schemas.microsoft.com/office/drawing/2014/main" id="{760FC55B-034C-4B2E-8463-E44C2A37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78" y="1690688"/>
            <a:ext cx="3804461" cy="3530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1809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A8FC8-469C-48AF-B366-B80CB8CD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Infuzní roztoky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11D47-6C1B-4FEC-AB35-9F8A0B2F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9352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Fyziologický roztok (roztok </a:t>
            </a:r>
            <a:r>
              <a:rPr lang="cs-CZ" dirty="0" err="1">
                <a:latin typeface="Arial Black" panose="020B0A04020102020204" pitchFamily="34" charset="0"/>
              </a:rPr>
              <a:t>NaCl</a:t>
            </a:r>
            <a:r>
              <a:rPr lang="cs-CZ" dirty="0">
                <a:latin typeface="Arial Black" panose="020B0A04020102020204" pitchFamily="34" charset="0"/>
              </a:rPr>
              <a:t>)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užívá se pro ztráty tělesných tekutin (dehydratace, krvácení, popáleniny) a při ztrátách sodíku v těle (zvýšené pocení kvůli vysoké horečce), může být použit také k rozpuštění jiných léčiv k podání v infuzi.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ancybox-img">
            <a:extLst>
              <a:ext uri="{FF2B5EF4-FFF2-40B4-BE49-F238E27FC236}">
                <a16:creationId xmlns:a16="http://schemas.microsoft.com/office/drawing/2014/main" id="{3D1D0D41-22E6-45CB-83AE-F64124D5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57" y="1522638"/>
            <a:ext cx="2626112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6860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FCF3C-0C26-42F8-BC59-0B3FDCA1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Infuzní roztoky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48E85-C21C-429B-86DF-E81260DE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6086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Infuzní roztok obsahující ionty Na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Cl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indikován k obnově ztrát extracelulární tekutiny, obnově rovnováhy sodíku, draslíku, vápníku a chloridů - léčbě izotonické dehydratace</a:t>
            </a:r>
          </a:p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hypervolémie, nekompenzované srdeční selhání, těžká hypertenze</a:t>
            </a:r>
          </a:p>
        </p:txBody>
      </p:sp>
      <p:pic>
        <p:nvPicPr>
          <p:cNvPr id="4" name="obrázek 114">
            <a:extLst>
              <a:ext uri="{FF2B5EF4-FFF2-40B4-BE49-F238E27FC236}">
                <a16:creationId xmlns:a16="http://schemas.microsoft.com/office/drawing/2014/main" id="{4AF139DF-1AD6-4A01-A41A-8E0B6A58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30" y="1690688"/>
            <a:ext cx="3137128" cy="4596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586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855B5-E07E-4511-8197-D58C01B4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Infuzní roztoky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82CAE-FDE6-470C-A559-0FB91DEE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6880123" cy="489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Glukóza 5%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indikována k léčbě deplece sacharidů a tekutin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 se též jako nosné medium pro jiná léčiva, která mají být pacientovi aplikována intravenózně </a:t>
            </a:r>
          </a:p>
        </p:txBody>
      </p:sp>
      <p:pic>
        <p:nvPicPr>
          <p:cNvPr id="4" name="obrázek 85">
            <a:extLst>
              <a:ext uri="{FF2B5EF4-FFF2-40B4-BE49-F238E27FC236}">
                <a16:creationId xmlns:a16="http://schemas.microsoft.com/office/drawing/2014/main" id="{EA9220F7-BDA9-4AF3-BE73-910AD564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07" y="1201717"/>
            <a:ext cx="2962275" cy="2055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569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D4336-ACA9-4EC9-B946-E8D6722C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29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Gelaspan</a:t>
            </a:r>
            <a:r>
              <a:rPr lang="cs-CZ" sz="32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4% 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koloidální náhražka plasmatického objemu v isotonickém, plně vyváženém roztoku elektrolytů sloužící k profylaxi a léčbě relativní nebo absolutní hypovolemie a šoku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Kontraindikace: hypervolemie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DA0E963-AFEB-4B2A-967C-B185AD24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Infuzní roztoky</a:t>
            </a:r>
            <a:endParaRPr lang="cs-CZ" dirty="0"/>
          </a:p>
        </p:txBody>
      </p:sp>
      <p:pic>
        <p:nvPicPr>
          <p:cNvPr id="5" name="obrázek 104">
            <a:extLst>
              <a:ext uri="{FF2B5EF4-FFF2-40B4-BE49-F238E27FC236}">
                <a16:creationId xmlns:a16="http://schemas.microsoft.com/office/drawing/2014/main" id="{BD91CC7C-E9CF-4294-926A-D879FED4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10" y="1537470"/>
            <a:ext cx="2301875" cy="4639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44039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58D38-2C3B-4ACF-BA29-3A5C7225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Infuzní roztoky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97D8E-15D3-45D1-A260-B5CD90B9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032"/>
            <a:ext cx="8984226" cy="4947931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Ardeanutrisol</a:t>
            </a:r>
            <a:r>
              <a:rPr lang="cs-CZ" sz="3200" b="1" dirty="0">
                <a:latin typeface="Arial Black" panose="020B0A04020102020204" pitchFamily="34" charset="0"/>
              </a:rPr>
              <a:t> 5-40%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infuzní roztok používaný jako zdroj energie a vody při infuzní léčbě po operacích, při šoku, otravách, jaterních onemocněních, zvracení a průjmech;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užívá se také jako prevence poklesu hladiny glukózy při předávkování ústy podávanými léky proti cukrovce nebo inzulínem a jako nosný roztok pro další léčiva. 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kontraindikován při vysoké hladině glukózy v těle a při snížené koncentraci draslíku v krvi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deanutrisol G 5% inf.sol.1x80ml | Pilulka.cz">
            <a:extLst>
              <a:ext uri="{FF2B5EF4-FFF2-40B4-BE49-F238E27FC236}">
                <a16:creationId xmlns:a16="http://schemas.microsoft.com/office/drawing/2014/main" id="{D4222462-C092-4026-8C6A-DC3929C5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00" y="1773187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FD843-50B0-4CF6-85A2-173E5C02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Antiprotozoální</a:t>
            </a:r>
            <a:r>
              <a:rPr lang="cs-CZ" dirty="0">
                <a:latin typeface="Arial Black" panose="020B0A04020102020204" pitchFamily="34" charset="0"/>
              </a:rPr>
              <a:t>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714D1-48DF-40CC-A33F-339D60E4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b="1" dirty="0"/>
              <a:t>Protozoa</a:t>
            </a:r>
            <a:r>
              <a:rPr lang="cs-CZ" sz="3200" dirty="0"/>
              <a:t> = jednobuněčné eukaryotní organismy</a:t>
            </a:r>
          </a:p>
          <a:p>
            <a:pPr algn="just"/>
            <a:r>
              <a:rPr lang="cs-CZ" sz="3200" dirty="0" err="1"/>
              <a:t>Toxoplasma</a:t>
            </a:r>
            <a:r>
              <a:rPr lang="cs-CZ" sz="3200" dirty="0"/>
              <a:t> </a:t>
            </a:r>
            <a:r>
              <a:rPr lang="cs-CZ" sz="3200" dirty="0" err="1"/>
              <a:t>gondií</a:t>
            </a:r>
            <a:r>
              <a:rPr lang="cs-CZ" sz="3200" dirty="0"/>
              <a:t> (výtrusovec) – rezervoár: kočka, onemocnění: toxoplazmóza; </a:t>
            </a:r>
          </a:p>
          <a:p>
            <a:pPr algn="just"/>
            <a:r>
              <a:rPr lang="cs-CZ" sz="3200" dirty="0" err="1"/>
              <a:t>Giardia</a:t>
            </a:r>
            <a:r>
              <a:rPr lang="cs-CZ" sz="3200" dirty="0"/>
              <a:t> </a:t>
            </a:r>
            <a:r>
              <a:rPr lang="cs-CZ" sz="3200" dirty="0" err="1"/>
              <a:t>lamblia</a:t>
            </a:r>
            <a:r>
              <a:rPr lang="cs-CZ" sz="3200" dirty="0"/>
              <a:t> (bičíkovec) – onemocnění: lambliózy = záněty tenkého střeva, průjmy a virové </a:t>
            </a:r>
            <a:r>
              <a:rPr lang="cs-CZ" sz="3200" dirty="0" err="1"/>
              <a:t>gastritidÿ</a:t>
            </a:r>
            <a:endParaRPr lang="cs-CZ" sz="3200" dirty="0"/>
          </a:p>
          <a:p>
            <a:pPr algn="just"/>
            <a:r>
              <a:rPr lang="cs-CZ" sz="3200" dirty="0" err="1"/>
              <a:t>Trichomonas</a:t>
            </a:r>
            <a:r>
              <a:rPr lang="cs-CZ" sz="3200" dirty="0"/>
              <a:t> vaginalis (bičenka poševní) – onemocnění: trichomoniáza = onemocnění močopohlavních cest</a:t>
            </a:r>
          </a:p>
          <a:p>
            <a:pPr marL="0" indent="0" algn="just">
              <a:buNone/>
            </a:pPr>
            <a:r>
              <a:rPr lang="cs-CZ" sz="3200" dirty="0"/>
              <a:t>= </a:t>
            </a:r>
            <a:r>
              <a:rPr lang="cs-CZ" sz="3200" b="1" dirty="0" err="1"/>
              <a:t>nitroimidazoly</a:t>
            </a:r>
            <a:r>
              <a:rPr lang="cs-CZ" sz="3200" b="1" dirty="0"/>
              <a:t>, </a:t>
            </a:r>
            <a:r>
              <a:rPr lang="cs-CZ" sz="3200" b="1" dirty="0" err="1"/>
              <a:t>nifuratel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96131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3CB6D-71FA-4E22-B0E5-BF68DFE3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118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Dezinficiencia</a:t>
            </a:r>
            <a:r>
              <a:rPr lang="cs-CZ" dirty="0">
                <a:latin typeface="Arial Black" panose="020B0A04020102020204" pitchFamily="34" charset="0"/>
              </a:rPr>
              <a:t> a antiseptika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E4ABD-2A3C-489B-B3B0-8BE9A58E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29"/>
            <a:ext cx="10515600" cy="54374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Antiseptika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látky s antimikrobiálním účinkem aplikované na živou tkáň</a:t>
            </a:r>
          </a:p>
          <a:p>
            <a:pPr marL="0" indent="0" algn="just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Dezinficiencia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látky s antimikrobiálním účinkem aplikované na neživé předměty (nástroje, povrchy, …)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Lokální antiseptika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3% peroxid vodíku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0,02-0,05% manganistan draselný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Povrchová antiseptika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Kyselina boritá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Formaldehyd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Dezinfekce operačních ran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4-chlorfenol, 4-chlorxylenol,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hexachlorofen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chlorhexidin</a:t>
            </a:r>
          </a:p>
        </p:txBody>
      </p:sp>
    </p:spTree>
    <p:extLst>
      <p:ext uri="{BB962C8B-B14F-4D97-AF65-F5344CB8AC3E}">
        <p14:creationId xmlns:p14="http://schemas.microsoft.com/office/powerpoint/2010/main" val="384647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3CB6D-71FA-4E22-B0E5-BF68DFE3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Dezinficiencia</a:t>
            </a:r>
            <a:r>
              <a:rPr lang="cs-CZ" dirty="0">
                <a:latin typeface="Arial Black" panose="020B0A04020102020204" pitchFamily="34" charset="0"/>
              </a:rPr>
              <a:t> a antiseptika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E4ABD-2A3C-489B-B3B0-8BE9A58E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43"/>
            <a:ext cx="7951839" cy="503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Ophthalmo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-Septonex -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carbethopendecinii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bromidum</a:t>
            </a:r>
            <a:endParaRPr lang="cs-CZ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Mast/kapky s antiseptickým účinkem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 se k léčbě akutního a chronického nehnisavého zánětu spojivek, očních víček a povrchových zánětů rohovky bez nutnosti nasazení antibiotik.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nehnisavý zánět očí se projevuje se zčervenáním oka, pálením, řezáním a svěděním očí.</a:t>
            </a:r>
          </a:p>
        </p:txBody>
      </p:sp>
      <p:pic>
        <p:nvPicPr>
          <p:cNvPr id="4" name="obrázek 16">
            <a:extLst>
              <a:ext uri="{FF2B5EF4-FFF2-40B4-BE49-F238E27FC236}">
                <a16:creationId xmlns:a16="http://schemas.microsoft.com/office/drawing/2014/main" id="{8459C574-4852-4F08-9173-D83BFF8C2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8790039" y="1967322"/>
            <a:ext cx="3122930" cy="2923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E1BCB9-1EBE-4954-B304-C91EFBF1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193"/>
            <a:ext cx="8831580" cy="463677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Peroxid vodíku – 3% roztok</a:t>
            </a:r>
          </a:p>
          <a:p>
            <a:pPr algn="just"/>
            <a:r>
              <a:rPr lang="cs-CZ" sz="3200" dirty="0"/>
              <a:t>Desinfekce k oplachování ran a k rychlejšímu zastavení krvácení u ran jako jsou odřeniny, oděrky, menší řezné a tržné rány, bodnutí hmyzem apod.. </a:t>
            </a:r>
          </a:p>
          <a:p>
            <a:pPr algn="just"/>
            <a:r>
              <a:rPr lang="cs-CZ" sz="3200" dirty="0"/>
              <a:t>Lze použít i k výplachům úst k odstranění zápachu.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9CA9B5-8580-4099-AAA6-6C85ECBF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Dezinficiencia</a:t>
            </a:r>
            <a:r>
              <a:rPr lang="cs-CZ" dirty="0">
                <a:latin typeface="Arial Black" panose="020B0A04020102020204" pitchFamily="34" charset="0"/>
              </a:rPr>
              <a:t> a antiseptika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A0C3C6-A79A-4B6A-8011-32B374BB1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0" y="1540193"/>
            <a:ext cx="1684020" cy="46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23056-9732-4F53-AD6E-DB074BCE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436"/>
            <a:ext cx="10515600" cy="1146393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Kardiovaskulární systém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B17DCA-DFC9-445D-A08F-DA5B36D4125E}"/>
              </a:ext>
            </a:extLst>
          </p:cNvPr>
          <p:cNvSpPr txBox="1"/>
          <p:nvPr/>
        </p:nvSpPr>
        <p:spPr>
          <a:xfrm>
            <a:off x="3461657" y="2303246"/>
            <a:ext cx="5248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Antihypertenziva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Antiarytmika</a:t>
            </a: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Kardiotonika</a:t>
            </a:r>
            <a:endParaRPr lang="cs-CZ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Diuretika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Vazodilatancia</a:t>
            </a: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Antianginózní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léčiva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Antitrombotika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2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0675"/>
            <a:ext cx="10515600" cy="961294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Antihypertenziva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1969"/>
            <a:ext cx="10515600" cy="5556739"/>
          </a:xfrm>
        </p:spPr>
        <p:txBody>
          <a:bodyPr>
            <a:noAutofit/>
          </a:bodyPr>
          <a:lstStyle/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mají za úkol snižovat hodnoty krevního tlaku 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hodnoty TK jsou podmíněny minutovým srdečním výdejem (MV) a rezistencí v arteriolách (PR):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TK = MV * PR</a:t>
            </a:r>
          </a:p>
          <a:p>
            <a:pPr algn="just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 limit: 130/80 mm </a:t>
            </a:r>
            <a:r>
              <a:rPr lang="cs-CZ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Hypertenze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primární = esenciální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sekundární = symptomatická</a:t>
            </a:r>
          </a:p>
          <a:p>
            <a:pPr marL="0" indent="0"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3 Stádia</a:t>
            </a:r>
          </a:p>
          <a:p>
            <a:pPr marL="571500" indent="-571500">
              <a:buAutoNum type="romanU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lehká hypertenze, bez orgánových změn</a:t>
            </a:r>
          </a:p>
          <a:p>
            <a:pPr marL="571500" indent="-571500">
              <a:buAutoNum type="romanU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středně těžká hypertenze, orgánové změny minimálně u 1 orgánu</a:t>
            </a:r>
          </a:p>
          <a:p>
            <a:pPr marL="571500" indent="-571500">
              <a:buAutoNum type="romanUcPeriod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těžká hypertenze, morfologické změny orgánů s poškozením funkce</a:t>
            </a:r>
          </a:p>
        </p:txBody>
      </p:sp>
    </p:spTree>
    <p:extLst>
      <p:ext uri="{BB962C8B-B14F-4D97-AF65-F5344CB8AC3E}">
        <p14:creationId xmlns:p14="http://schemas.microsoft.com/office/powerpoint/2010/main" val="343188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429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Léčba 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5015"/>
            <a:ext cx="10515600" cy="445477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Režimová opatření: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snížená konzumace soli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6g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/den)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snížená konzumace alkoholu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omezení kouření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snížení tělesné hmotnosti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pravidelná fyzická aktivita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omezení stresu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zvýšený příjem nenasycených mastných kyselin a iontů K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Mg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61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C8554-63F8-427C-979E-BB6F5B56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691697"/>
            <a:ext cx="11593286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Léčiva proti cizorodým organismům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8A2E4-F763-4E21-AA9B-2A2C8A52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43" y="2318659"/>
            <a:ext cx="6983186" cy="38476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/>
              <a:t>Antibiotika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Antivirotika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Antimykotika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err="1"/>
              <a:t>Antiprotozoální</a:t>
            </a:r>
            <a:r>
              <a:rPr lang="cs-CZ" sz="3200" dirty="0"/>
              <a:t> léčiva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err="1"/>
              <a:t>Antihelmintika</a:t>
            </a:r>
            <a:endParaRPr lang="cs-CZ" sz="3200" dirty="0"/>
          </a:p>
          <a:p>
            <a:pPr marL="514350" indent="-514350">
              <a:buFont typeface="+mj-lt"/>
              <a:buAutoNum type="arabicPeriod"/>
            </a:pPr>
            <a:r>
              <a:rPr lang="cs-CZ" sz="3200" dirty="0" err="1"/>
              <a:t>Dezinficiencia</a:t>
            </a:r>
            <a:r>
              <a:rPr lang="cs-CZ" sz="3200" dirty="0"/>
              <a:t> a antiseptika</a:t>
            </a:r>
          </a:p>
        </p:txBody>
      </p:sp>
    </p:spTree>
    <p:extLst>
      <p:ext uri="{BB962C8B-B14F-4D97-AF65-F5344CB8AC3E}">
        <p14:creationId xmlns:p14="http://schemas.microsoft.com/office/powerpoint/2010/main" val="410013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3517"/>
            <a:ext cx="10515600" cy="4699855"/>
          </a:xfrm>
        </p:spPr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několik různých skupin farmak, a to buďto jednotlivá farmaka samostatně nebo farmaka z různých skupin v kombinaci.</a:t>
            </a:r>
          </a:p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Používaná farmaka:</a:t>
            </a:r>
          </a:p>
          <a:p>
            <a:pPr lvl="0"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sympatotropní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farmaka</a:t>
            </a:r>
          </a:p>
          <a:p>
            <a:pPr lvl="0"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vazodilatancia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diuretika </a:t>
            </a: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kanálů </a:t>
            </a: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ACE-I a receptorů AG II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Antihypertenziva</a:t>
            </a:r>
          </a:p>
        </p:txBody>
      </p:sp>
    </p:spTree>
    <p:extLst>
      <p:ext uri="{BB962C8B-B14F-4D97-AF65-F5344CB8AC3E}">
        <p14:creationId xmlns:p14="http://schemas.microsoft.com/office/powerpoint/2010/main" val="161943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Vazodilatancia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0160"/>
            <a:ext cx="10751820" cy="530352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způsobují dilataci hladké svaloviny cév, což vede ke snížení periferní cévní rezistence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neovlivňují kompenzační mechanismy organismu, které jsou zprostředkovány baroreceptory, sympatickými nervy a systémem renin-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-aldosteron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není omezen průtok ledvinami, neovlivňují sexuální funkce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Zástupci: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Hydralaziny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Minoxidil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(u těžkých hypertenzí, užívá se v kombinaci s diuretiky)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Diazoxid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(ztěžuje vazokonstrikci, u urgentních stavů)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Nitroprussid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sodný (rychlý nástup účinku)</a:t>
            </a:r>
          </a:p>
        </p:txBody>
      </p:sp>
    </p:spTree>
    <p:extLst>
      <p:ext uri="{BB962C8B-B14F-4D97-AF65-F5344CB8AC3E}">
        <p14:creationId xmlns:p14="http://schemas.microsoft.com/office/powerpoint/2010/main" val="26857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Diuretika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708" y="1125415"/>
            <a:ext cx="10791092" cy="54354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zvyšují objem vylučované moči, tj. vyvolávají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diurézu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využívají se k odstranění nadbytečného množství tekutin a soli z organismu (zmenšují otoky), při intoxikacích, v léčbě hypertenze, alkalózy, či diabetes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insipidis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Rozdělení podle místa působení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proximální tubulus: inhibitory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karboanhydrázy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karboanhydráza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katalyzuje disociaci 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(vylučované močí)+ HCO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Henleova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klička: ovlivňují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symport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chloridových, sodných a draselných iontů v 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luminální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membráně, inhibují reabsorpci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zvyšují exkreci Mg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; 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furosemid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etozilin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distální tubulus: sulfonamidy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thiazidy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– nejvíce užívaná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symport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 a Cl</a:t>
            </a:r>
            <a:r>
              <a:rPr lang="cs-CZ" baseline="30000" dirty="0"/>
              <a:t>-</a:t>
            </a:r>
            <a:r>
              <a:rPr lang="cs-CZ" dirty="0"/>
              <a:t> a vylučování Ca</a:t>
            </a:r>
            <a:r>
              <a:rPr lang="cs-CZ" baseline="30000" dirty="0"/>
              <a:t>2+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sběrný kanálek = diuretika šetřící kalium: působí jako antagonisté aldosteronu (př.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spironolakton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amilorid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073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Blokátory Ca</a:t>
            </a:r>
            <a:r>
              <a:rPr lang="cs-CZ" baseline="30000" dirty="0">
                <a:latin typeface="Arial Black" panose="020B0A04020102020204" pitchFamily="34" charset="0"/>
              </a:rPr>
              <a:t>2+</a:t>
            </a:r>
            <a:r>
              <a:rPr lang="cs-CZ" dirty="0">
                <a:latin typeface="Arial Black" panose="020B0A04020102020204" pitchFamily="34" charset="0"/>
              </a:rPr>
              <a:t> kanálu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selektivně inhibují průchod vápenatých iontů přes membránu do buňky, což má za následek dilataci hladké svaloviny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nejcitlivější je hladká svalovina cév, méně citlivé potom svaly bronchů a gastrointestinálního traktu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snižují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inotropii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(kontraktilitu) myokardu, minutový výdej srdce a vodivost</a:t>
            </a:r>
          </a:p>
          <a:p>
            <a:pPr marL="514350" indent="-514350"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generace: non-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dihydropyridiny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nifedipin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generace: vysoce selektivní k cévám,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neučinkují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srdce – nelze použít k léčbě arytmie  (př.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amlodipin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lacidipin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871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E25D4-4070-4068-8775-1AF4BED6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ACE inhibitory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18D30-61AB-4AFD-99F0-C72717FC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99654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Angiotenziny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vazokonstrikční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účinky</a:t>
            </a:r>
          </a:p>
          <a:p>
            <a:pPr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II: stimuluje srdeční frekvenci, stimuluje sekreci aldosteronu (zvýšení reabsorpce Na, zvýšení uvolňování K)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ACE: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angiotenzinkonvertující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angiotenzinogen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--------renin---------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------- ACE-----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histidin + leucin +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---------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angiotenzinázy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 podání ACE inhibitorů dochází k poklesu tvorby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angiotenzinu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(AGII) a ke kumulaci bradykininu (vazodilatace) = snížení krevního tlaku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2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Antiarytmika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Arytmie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poruchy srdečního rytmu, které vznikají v důsledku odlišného vytváření nebo vedení elektrických vzruchů/impulzů v srdci.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srdce se normálně stahuje asi 60-100-krát za minutu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normální srdeční rytmus je sinusový</a:t>
            </a:r>
          </a:p>
          <a:p>
            <a:pPr marL="0" indent="0" algn="just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Bradyarytmie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abnormálně pomalý rytmus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implantace kardiostimulátoru</a:t>
            </a:r>
          </a:p>
          <a:p>
            <a:pPr marL="0" indent="0" algn="just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Tachyarytmie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abnormálně rychlý rytmus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kardioverze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defibrilace, katetrizační a chirurgická ablace</a:t>
            </a:r>
          </a:p>
        </p:txBody>
      </p:sp>
    </p:spTree>
    <p:extLst>
      <p:ext uri="{BB962C8B-B14F-4D97-AF65-F5344CB8AC3E}">
        <p14:creationId xmlns:p14="http://schemas.microsoft.com/office/powerpoint/2010/main" val="4214395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Antiarytmika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 skupiny léčiv: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Na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kanálů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využívají se především k léčbě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tachyarytmií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využívají se léčiva prodlužující dobu akčního potenciálu a rychlost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repolarizace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není výrazně ovlivněna (př.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propafenon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-receptorů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K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kanálů</a:t>
            </a:r>
          </a:p>
          <a:p>
            <a:pPr lvl="1" algn="just"/>
            <a:r>
              <a:rPr lang="cs-CZ" dirty="0"/>
              <a:t>prodlužení akčního potenciálu a útlum působení sympatiku, zpomalena </a:t>
            </a:r>
            <a:r>
              <a:rPr lang="cs-CZ" dirty="0" err="1"/>
              <a:t>repolarizace</a:t>
            </a:r>
            <a:endParaRPr lang="cs-CZ" dirty="0"/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využívají se hlavně při fibrilaci síní a komorové tachykardii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amiodaron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ibutilid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dofetilid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blokátory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kanálů  </a:t>
            </a:r>
          </a:p>
        </p:txBody>
      </p:sp>
    </p:spTree>
    <p:extLst>
      <p:ext uri="{BB962C8B-B14F-4D97-AF65-F5344CB8AC3E}">
        <p14:creationId xmlns:p14="http://schemas.microsoft.com/office/powerpoint/2010/main" val="138767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Kardiotonika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529" y="1169894"/>
            <a:ext cx="11397342" cy="5322981"/>
          </a:xfrm>
        </p:spPr>
        <p:txBody>
          <a:bodyPr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zvyšují srdeční výdej zvýšením síly srdeční kontrakce, tj. jde o skupinu léčiv s pozitivně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inotropním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účinkem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Srdeční glykosidy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izolovány z náprstníku červeného a vlnatého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digitalis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purpurea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lanata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z listů čemeřice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Helleborus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hlaváčku jarního či konvalinky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steroidní látky s laktonovým kruhem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působí inhibici Na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ATPázy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vzestup intracelulární koncentrace sodíku následně zvyšuje vzestup koncentrace vápníku, který zesiluje intenzitu stahu a působí vzestup minutového srdečního výdeje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Inhibitory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fosfodiesterázy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působí positivně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inotropně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chronotropně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2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79E77-A37C-4C7C-BE86-ECD62B96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Antihypertenziva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2AE4D-6FAA-40F4-8DFE-6E6EB336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102"/>
            <a:ext cx="8445909" cy="4717903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Tensiomin</a:t>
            </a:r>
            <a:r>
              <a:rPr lang="cs-CZ" sz="3200" b="1" dirty="0">
                <a:latin typeface="Arial Black" panose="020B0A04020102020204" pitchFamily="34" charset="0"/>
              </a:rPr>
              <a:t> – </a:t>
            </a:r>
            <a:r>
              <a:rPr lang="cs-CZ" sz="3200" b="1" dirty="0" err="1">
                <a:latin typeface="Arial Black" panose="020B0A04020102020204" pitchFamily="34" charset="0"/>
              </a:rPr>
              <a:t>captoprilum</a:t>
            </a:r>
            <a:endParaRPr lang="cs-CZ" sz="3200" b="1" dirty="0">
              <a:latin typeface="Arial Black" panose="020B0A040201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ACE inhibitor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krom léčby hypertenze se využívá též u srdečního selhání a po infarktu myokardu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výskytu hypertenze u diabetiků je lékem první nebo druhé volby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Počáteční dávka při léčbě hypertenze je 12,5 mg třikrát denně. Doporučená udržovací dávka je 25 mg třikrát denně.  Pro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potenciaci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účinku se využívá jeho kombinace s diuretiky.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3FEB34-AA32-4A2E-B48E-F49E4102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09" y="1377063"/>
            <a:ext cx="2240280" cy="11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79E77-A37C-4C7C-BE86-ECD62B96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062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Antihypertenziva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2AE4D-6FAA-40F4-8DFE-6E6EB336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806"/>
            <a:ext cx="6428014" cy="3264387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Ebrantil</a:t>
            </a:r>
            <a:endParaRPr lang="cs-CZ" sz="3200" b="1" dirty="0">
              <a:latin typeface="Arial Black" panose="020B0A04020102020204" pitchFamily="34" charset="0"/>
            </a:endParaRPr>
          </a:p>
          <a:p>
            <a:pPr algn="just"/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ntiadrenergní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látka určená pro léčbu hypertenzní krize a hypertenze rezistentní na běžnou terapii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nesmí podávat u pacientů s koarktací aorty (zúžení aorty) nebo při aortální stenóze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93">
            <a:extLst>
              <a:ext uri="{FF2B5EF4-FFF2-40B4-BE49-F238E27FC236}">
                <a16:creationId xmlns:a16="http://schemas.microsoft.com/office/drawing/2014/main" id="{D8CC337A-3D9D-4CDD-A315-00348E8F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 bwMode="auto">
          <a:xfrm>
            <a:off x="7609114" y="2240409"/>
            <a:ext cx="3394938" cy="3264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8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DAAD4-C166-41A4-B59E-16EFAB95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6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Antibiotika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FB113-0715-432B-8D74-8D2964FF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207"/>
            <a:ext cx="10515600" cy="4404434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skupina léčiv užívaná na obranu proti mikroorganizmům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inhibují jejich růst a množení =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bakteriostatický účinek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bakterie přímo usmrcují =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baktericidní účinek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buďto produkovány bakteriemi a houbami, nebo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semisyntetické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deriváty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či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syntetické substance;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dle spektra účinku rozlišujeme: 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	a) </a:t>
            </a:r>
            <a:r>
              <a:rPr lang="cs-CZ" dirty="0" err="1">
                <a:latin typeface="Arial" panose="020B0604020202020204" pitchFamily="34" charset="0"/>
              </a:rPr>
              <a:t>úzkospektrá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atb</a:t>
            </a:r>
            <a:r>
              <a:rPr lang="cs-CZ" dirty="0">
                <a:latin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	b) širokospektrá </a:t>
            </a:r>
            <a:r>
              <a:rPr lang="cs-CZ" dirty="0" err="1">
                <a:latin typeface="Arial" panose="020B0604020202020204" pitchFamily="34" charset="0"/>
              </a:rPr>
              <a:t>atb</a:t>
            </a:r>
            <a:r>
              <a:rPr lang="cs-CZ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vysoká selektivita účinku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0DDAA-435B-4525-A1DC-F48B0E7A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86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Antiarytmika</a:t>
            </a:r>
            <a:r>
              <a:rPr lang="cs-CZ" dirty="0">
                <a:latin typeface="Arial Black" panose="020B0A04020102020204" pitchFamily="34" charset="0"/>
              </a:rPr>
              <a:t> + Antihypertenziva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41247-9B8D-4C58-AF36-D2EC1EA1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5899"/>
            <a:ext cx="6518586" cy="46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Betaloc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Metoprolol</a:t>
            </a:r>
            <a:r>
              <a:rPr lang="cs-CZ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kardioselektivní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betablokátor (blokuje beta1-receptory v myokardu) = způsobuje blokování vzestupu tepové frekvence, srdečního výkonu, stažlivosti srdce a krevního tlaku;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indikován u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tachyarytmií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zejména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supraventrikulárních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tachykardií a akutního infarktu myokardu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F65B74-6911-45D7-BC6A-373227D3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/>
          <a:stretch/>
        </p:blipFill>
        <p:spPr>
          <a:xfrm>
            <a:off x="7356786" y="1946798"/>
            <a:ext cx="4622846" cy="37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2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0DDAA-435B-4525-A1DC-F48B0E7A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94886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Antiarytmika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41247-9B8D-4C58-AF36-D2EC1EA1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904"/>
            <a:ext cx="9334499" cy="557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Cordarone</a:t>
            </a:r>
            <a:r>
              <a:rPr lang="cs-CZ" sz="32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32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amiodaron</a:t>
            </a:r>
            <a:r>
              <a:rPr lang="cs-CZ" sz="32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indikován pouze u dospělých pacientů v léčbě těžkých poruch rytmu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léčbě těžké </a:t>
            </a:r>
            <a:r>
              <a:rPr lang="cs-CZ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supraventrikulární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poruchy rytmu s rychlou frekvencí komor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léčbě komorové tachykardie, závažné formy komorových extrasystol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léčbě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komorové fibrilace resistentní na elektrickou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kardioverzi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sinusová bradykardie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oběhové selhání, těhotenství a kojení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Nekombinovat s betablokátory,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warfarinem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fentanylem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obrázek 90">
            <a:extLst>
              <a:ext uri="{FF2B5EF4-FFF2-40B4-BE49-F238E27FC236}">
                <a16:creationId xmlns:a16="http://schemas.microsoft.com/office/drawing/2014/main" id="{996BCE8E-303C-4ECD-8905-45BA94B01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85" y="1030904"/>
            <a:ext cx="1252629" cy="479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985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C1C18-2BFA-449E-8617-A16D6BF8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Vazodilatancia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ABFDA-A74D-4AF5-A9B1-9A9A80DB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8026"/>
            <a:ext cx="9748157" cy="52048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32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Isoket</a:t>
            </a:r>
            <a:r>
              <a:rPr lang="cs-CZ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spray</a:t>
            </a:r>
            <a:r>
              <a:rPr lang="cs-CZ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- </a:t>
            </a:r>
            <a:r>
              <a:rPr lang="cs-CZ" sz="32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isosorbidi</a:t>
            </a:r>
            <a:r>
              <a:rPr lang="cs-CZ" sz="32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dinitras</a:t>
            </a:r>
            <a:endParaRPr lang="cs-CZ" sz="3200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sublingvální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sprej (</a:t>
            </a:r>
            <a:r>
              <a:rPr lang="cs-CZ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Nesmí se vdechovat!)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užívá se:</a:t>
            </a:r>
          </a:p>
          <a:p>
            <a:pPr lvl="1"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jako krátkodobá profylaxe a léčba záchvatu anginy pectoris</a:t>
            </a:r>
          </a:p>
          <a:p>
            <a:pPr lvl="1"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první pomoc při akutním infarktu myokardu s levostrannou srdeční nedostatečností při stabilním oběhu (systolický TK&gt;100 mm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podpůrná léčba akutního levostranného srdečního selhání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 akutní ataky anginy pectoris se aplikuje jednorázová dávka 3 vstřiků, u akutního infarktu myokardu nebo akutního srdečního selhání se začíná s 1–3 vstřiky.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Neaplikovat u závažné hypotenze!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E66F76-2379-4562-92B0-2C192AD24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r="24817"/>
          <a:stretch/>
        </p:blipFill>
        <p:spPr>
          <a:xfrm>
            <a:off x="10401300" y="1799303"/>
            <a:ext cx="161653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3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D08CF-AFB3-42FB-83E9-308AFCF9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188"/>
            <a:ext cx="7843684" cy="5233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err="1">
                <a:latin typeface="Arial Black" panose="020B0A04020102020204" pitchFamily="34" charset="0"/>
              </a:rPr>
              <a:t>Nitromint</a:t>
            </a:r>
            <a:r>
              <a:rPr lang="cs-CZ" sz="3200" b="1" dirty="0">
                <a:latin typeface="Arial Black" panose="020B0A04020102020204" pitchFamily="34" charset="0"/>
              </a:rPr>
              <a:t> - </a:t>
            </a:r>
            <a:r>
              <a:rPr lang="cs-CZ" sz="3200" b="1" dirty="0" err="1">
                <a:latin typeface="Arial Black" panose="020B0A04020102020204" pitchFamily="34" charset="0"/>
              </a:rPr>
              <a:t>glyceroli</a:t>
            </a:r>
            <a:r>
              <a:rPr lang="cs-CZ" sz="3200" b="1" dirty="0">
                <a:latin typeface="Arial Black" panose="020B0A04020102020204" pitchFamily="34" charset="0"/>
              </a:rPr>
              <a:t> </a:t>
            </a:r>
            <a:r>
              <a:rPr lang="cs-CZ" sz="3200" b="1" dirty="0" err="1">
                <a:latin typeface="Arial Black" panose="020B0A04020102020204" pitchFamily="34" charset="0"/>
              </a:rPr>
              <a:t>trinitratis</a:t>
            </a:r>
            <a:r>
              <a:rPr lang="cs-CZ" sz="3200" b="1" dirty="0"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působí relaxaci hladkého svalstva cév;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rozšiřuje periferní žíly, tepny a koronární arterie;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zmírňuje bolest na hrudi a zajišťuje dostatek kyslíku pro srdce;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aerosol se rychle vstřebává a jeho účinky jsou zřejmé během jedné minuty.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pomocný prostředek u akutních případů levostranné srdeční nedostatečnosti;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aerosolu před fyzickou námahou pomáhá předejít záchvatu anginy pectoris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56B68A-14B8-497B-B908-F9629FB9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19979"/>
          <a:stretch/>
        </p:blipFill>
        <p:spPr>
          <a:xfrm>
            <a:off x="8927690" y="1617919"/>
            <a:ext cx="2900516" cy="462915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7A13039-BB24-459A-AD1D-E83B4A61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062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Vazodilatancia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85237-4AE8-4755-9C5E-90184475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Diuretika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D822B-58CC-400F-9DC2-3745A604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7543"/>
            <a:ext cx="7839075" cy="47026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 err="1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Furosemid</a:t>
            </a:r>
            <a:endParaRPr lang="cs-CZ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ličkové diuretikum působící ve vzestupné části ramínka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Henleho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kličky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vyvolává zvýšené vylučování sodíku, chloridů a vody, ale také draslíku, vápníku a hořčíku, čímž působí hypotenzní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používá u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akutních a chronických edémů, u akutního selhání levé komory srdce (edém plic), edému mozku, u chronické insuficience ledvin</a:t>
            </a:r>
          </a:p>
          <a:p>
            <a:pPr algn="just"/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akutní glomerulonefritida, dehydratace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Nežádoucí účinky: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hypokalémie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hyponatrémie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96">
            <a:extLst>
              <a:ext uri="{FF2B5EF4-FFF2-40B4-BE49-F238E27FC236}">
                <a16:creationId xmlns:a16="http://schemas.microsoft.com/office/drawing/2014/main" id="{A0CCB25B-C8A2-456F-AC1F-30DC60EFE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2"/>
          <a:stretch/>
        </p:blipFill>
        <p:spPr bwMode="auto">
          <a:xfrm>
            <a:off x="8677275" y="1825624"/>
            <a:ext cx="3193596" cy="3832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00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2AE51-EB0E-48D4-B181-2DD437C3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Antitrombotika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3D8E-62DC-4458-A4ED-EF528539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297858"/>
            <a:ext cx="8354961" cy="51950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ACTILYSE</a:t>
            </a:r>
            <a:r>
              <a:rPr lang="cs-CZ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 – </a:t>
            </a:r>
            <a:r>
              <a:rPr lang="cs-CZ" sz="30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Alteplasum</a:t>
            </a:r>
            <a:endParaRPr lang="cs-CZ" sz="3000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Alteplasa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je vyráběna rekombinantní DNA technikou za použití ovariálních buněk čínského křečka. 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využívá se při trombolytické léčbě akutního infarktu myokardu, kdy se podává buďto ve zrychleném nebo 3 hodinovém dávkovací režimu, podle času zahájení léčby;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dále se používá k trombolytické léčbě akutní masivní plicní embolie doprovázené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hemodynamickou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nestabilitou, či fibrinolytickou léčbu akutních ischemických cévních mozkových příhod, kdy je rozhodující rychlost zahájení léčby (do 4,5 hodin od vzniku příznaků)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efekt léčby je závislý na čase; z tohoto důvodu časnější léčba zvyšuje pravděpodobnost příznivého výsledku léčby.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BF4B02-2AD7-4CA9-8234-ACCE0EFC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13" y="1802191"/>
            <a:ext cx="285750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2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2AE51-EB0E-48D4-B181-2DD437C3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Antitrombotika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3D8E-62DC-4458-A4ED-EF528539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453243"/>
            <a:ext cx="8354961" cy="503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Heparin</a:t>
            </a:r>
            <a:endParaRPr lang="cs-CZ" sz="3000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ntikoagulans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 profylaxi a terapii všech forem trombóz,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tromboembolií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určen k zahájení antikoagulační léčby před aplikací perorálních antikoagulancií</a:t>
            </a:r>
          </a:p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Kontraindikace: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žaludeční nebo dvanáctníkový vřed, jícnové varixy, trombocytopenie, purpura, krvácení </a:t>
            </a:r>
          </a:p>
          <a:p>
            <a:pPr marL="0" indent="0">
              <a:buNone/>
            </a:pP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Antidotem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heparinu je protamin sulfát.</a:t>
            </a:r>
            <a:endParaRPr lang="cs-CZ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Nežádoucí účinky: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emoragické projevy na různých místech</a:t>
            </a:r>
            <a:endParaRPr lang="cs-CZ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ek 102">
            <a:extLst>
              <a:ext uri="{FF2B5EF4-FFF2-40B4-BE49-F238E27FC236}">
                <a16:creationId xmlns:a16="http://schemas.microsoft.com/office/drawing/2014/main" id="{6D8824DF-E2D0-4C5C-80D3-67B36531C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2186759"/>
            <a:ext cx="3103482" cy="223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08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2AE51-EB0E-48D4-B181-2DD437C3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Antitrombotika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3D8E-62DC-4458-A4ED-EF528539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1453243"/>
            <a:ext cx="8354961" cy="4261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Kardegic</a:t>
            </a:r>
            <a:r>
              <a:rPr lang="cs-CZ" sz="3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30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acidum</a:t>
            </a:r>
            <a:r>
              <a:rPr lang="cs-CZ" sz="3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3000" b="1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acetylsalicylicum</a:t>
            </a:r>
            <a:r>
              <a:rPr lang="cs-CZ" sz="3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ntikoagulancium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antiagregancium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sloužící k léčbě akutních koronárních příhod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podání jen dospělým osobám</a:t>
            </a:r>
          </a:p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Kontraindikace: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astmata indukované podáváním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acetylsalicylátů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aktivní peptický vřed; poruchy hemokoagulace, užívání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metatraxátu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kyseliny acetylsalicylové</a:t>
            </a:r>
          </a:p>
          <a:p>
            <a:pPr marL="0" indent="0">
              <a:buNone/>
            </a:pPr>
            <a:r>
              <a:rPr lang="cs-CZ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Nežádouví</a:t>
            </a:r>
            <a:r>
              <a:rPr lang="cs-CZ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účinky: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krvácení (epistaxe, hematomy).</a:t>
            </a:r>
            <a:endParaRPr lang="cs-CZ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obrázek 108">
            <a:extLst>
              <a:ext uri="{FF2B5EF4-FFF2-40B4-BE49-F238E27FC236}">
                <a16:creationId xmlns:a16="http://schemas.microsoft.com/office/drawing/2014/main" id="{5F3067EF-5274-40A7-95BD-F0BE552B5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b="11094"/>
          <a:stretch/>
        </p:blipFill>
        <p:spPr bwMode="auto">
          <a:xfrm>
            <a:off x="8310376" y="2035449"/>
            <a:ext cx="3688233" cy="278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345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5D9C9-7605-4963-A2EE-A81777E7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8" y="310243"/>
            <a:ext cx="10515600" cy="1077687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Nervová soustava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8CEE3E-E916-4097-BCA9-05B861C2611F}"/>
              </a:ext>
            </a:extLst>
          </p:cNvPr>
          <p:cNvSpPr txBox="1"/>
          <p:nvPr/>
        </p:nvSpPr>
        <p:spPr>
          <a:xfrm>
            <a:off x="2416628" y="1387930"/>
            <a:ext cx="8425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Lokální anestetika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Celková anestetika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Analgetika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Psychofarmaka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Myorelaxancia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Sympatomimetika a sympatolytika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Parasympatomimentika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parasympatomimetika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Antiparkinsonika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Antiepileptika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Antimigrenika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Léčiva užívaná k léčbě RS</a:t>
            </a:r>
          </a:p>
        </p:txBody>
      </p:sp>
    </p:spTree>
    <p:extLst>
      <p:ext uri="{BB962C8B-B14F-4D97-AF65-F5344CB8AC3E}">
        <p14:creationId xmlns:p14="http://schemas.microsoft.com/office/powerpoint/2010/main" val="209998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87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Lokální anestetika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528"/>
            <a:ext cx="10515600" cy="4523014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působí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lokální (místní) znecitlivění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útlum vnímání bolesti a to reverzibilní blokací vedení vzruchu senzitivním neuronem;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plikují se v ionizované podobě, ve které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interagují s uzavřenými iontovými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cs-CZ" b="1" baseline="30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kanály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čímž znemožní jejich otevření a tedy průnik Na</a:t>
            </a:r>
            <a:r>
              <a:rPr lang="cs-CZ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iontů do buňky, což vede k blokaci vedení nervového vzruchu;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č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ím tenčí nervové vlákno, tím citlivější vůči působení lokálních anestetik – senzitivita vůči působení lokálních anestetik klesá: vegetativní vlákna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senzitivní vlákna (mizí nejprve vnímání tepla pak bolesti a nakonec dotyku)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motorická vlákna;</a:t>
            </a:r>
          </a:p>
        </p:txBody>
      </p:sp>
    </p:spTree>
    <p:extLst>
      <p:ext uri="{BB962C8B-B14F-4D97-AF65-F5344CB8AC3E}">
        <p14:creationId xmlns:p14="http://schemas.microsoft.com/office/powerpoint/2010/main" val="123589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DAAD4-C166-41A4-B59E-16EFAB95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817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Antibiotika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FB113-0715-432B-8D74-8D2964FF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Působí mechanismem: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inhibice syntézy buněčné stěny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(vhodné pro Gram-pozitivní);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porušení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stability cytoplazmatické membrány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(mění propustnost buněčné stěny);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inhibice syntézy bílkovin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inhibice syntézy nukleových kyselin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rizikům terapie antibiotiky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řadí možná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alergická reakce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podaná antibiotika, která je častá u penicilínů;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dalšími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nežádoucími účinky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jsou dyspeptické potíže, průjmy, hypovitaminóza K s následnými poruchami hemostázy;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 častém opakovaném podávání antibiotik může dojít k rozvoji 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rezistence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mikroorganizmů.</a:t>
            </a:r>
          </a:p>
        </p:txBody>
      </p:sp>
    </p:spTree>
    <p:extLst>
      <p:ext uri="{BB962C8B-B14F-4D97-AF65-F5344CB8AC3E}">
        <p14:creationId xmlns:p14="http://schemas.microsoft.com/office/powerpoint/2010/main" val="1470387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934502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Lokální anestetika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686"/>
            <a:ext cx="10515600" cy="54917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3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cs-CZ" sz="3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oxicita lokálních anestetik je podmíněna jejich absorpcí do oběhu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jejich následným účinkem na CNS a kardiovaskulární systém; </a:t>
            </a:r>
            <a:r>
              <a:rPr lang="cs-CZ" sz="3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</a:t>
            </a:r>
            <a:r>
              <a:rPr lang="cs-CZ" sz="3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ím pomaleji jsou lokální anestetika absorbována, tím menší je jejich toxicita.</a:t>
            </a:r>
          </a:p>
          <a:p>
            <a:pPr algn="just"/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podávat v co nejmenší možné koncentraci a s přísadou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vazokonstrikční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látky (př. adrenalin), která způsobuje pomalejší odplavování anestetika do systémové cirkulace, a tím prodlužuje jeho účinek a snižují toxicitu.</a:t>
            </a:r>
          </a:p>
          <a:p>
            <a:pPr algn="just"/>
            <a:r>
              <a:rPr lang="cs-CZ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plikace: a) povrchová: aplikace anestetika na povrch kůže či na sliznici; b) infiltrační: aplikace anestetika do tkáně; c) svodná: aplikace anestetika k nervovému kmeni nad místo zásahu; 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míšní (subarachnoidální): aplikace anestetika do páteřního kanálu. </a:t>
            </a:r>
          </a:p>
          <a:p>
            <a:pPr algn="just"/>
            <a:r>
              <a:rPr lang="cs-CZ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ůsobí různě dlouhou dobu - krátkodobý účinek: prokain,</a:t>
            </a:r>
            <a:r>
              <a:rPr lang="cs-CZ" sz="3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středně-dlouhodobý účinek: lidokain,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mepivakain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prilokain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dlouhodobý účinek: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tetrakain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ropivakain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bupivakain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cinchokain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cs-CZ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065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04B9C-C087-4FAB-8EEF-6BE47483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5"/>
            <a:ext cx="10515600" cy="859993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Lokální anestetika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5A955-E75B-4298-A906-70F76146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806"/>
            <a:ext cx="10847033" cy="4705679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/>
              <a:t>Mesocain</a:t>
            </a:r>
            <a:r>
              <a:rPr lang="cs-CZ" sz="3200" b="1" dirty="0"/>
              <a:t> gel - </a:t>
            </a:r>
            <a:r>
              <a:rPr lang="cs-CZ" sz="3200" b="1" dirty="0" err="1"/>
              <a:t>Trimecaini</a:t>
            </a:r>
            <a:r>
              <a:rPr lang="cs-CZ" sz="3200" b="1" dirty="0"/>
              <a:t> </a:t>
            </a:r>
            <a:r>
              <a:rPr lang="cs-CZ" sz="3200" b="1" dirty="0" err="1"/>
              <a:t>hydrochloridum</a:t>
            </a:r>
            <a:endParaRPr lang="cs-CZ" sz="3200" b="1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anestetické a antiseptické účinky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působí jako lubrikant (zvyšuje klouzavost)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některých typech vyšetření močového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trávicího ústrojí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 ke zlepšení klouzavosti zaváděných cévek, prevenci bolesti při instrumentálním urologickém vyšetření (anestezie sliznice močové trubice před dilatací cévkováním), zlepšení klouzavosti nástrojů a zmírnění bolestivosti při vyšetřování trávicího ústrojí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B55138-6271-4066-9758-4778012D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33" y="1629806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8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1972A-48F6-4514-8312-6D76EFFF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20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>
                <a:effectLst/>
                <a:latin typeface="Arial" panose="020B0604020202020204" pitchFamily="34" charset="0"/>
              </a:rPr>
              <a:t>Xylokain</a:t>
            </a:r>
            <a:r>
              <a:rPr lang="cs-CZ" b="1" dirty="0">
                <a:effectLst/>
                <a:latin typeface="Arial" panose="020B0604020202020204" pitchFamily="34" charset="0"/>
              </a:rPr>
              <a:t> sprej – </a:t>
            </a:r>
            <a:r>
              <a:rPr lang="cs-CZ" b="1" dirty="0" err="1">
                <a:effectLst/>
                <a:latin typeface="Arial" panose="020B0604020202020204" pitchFamily="34" charset="0"/>
              </a:rPr>
              <a:t>Lidocaine</a:t>
            </a:r>
            <a:r>
              <a:rPr lang="cs-CZ" b="1" dirty="0"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určen k použití na sliznice;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vyvolává účinnou povrchovou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anestezii, která trvá asi 10-15 minut;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nástup účinku </a:t>
            </a:r>
            <a:r>
              <a:rPr 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1-3 minuty po aplikaci v závislosti na místě aplikace;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nelze aplikovat na manžetu endotracheálních trubic vyrobených z plastu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2FA5C2-B4B0-4239-A41E-16B72608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81200"/>
            <a:ext cx="4876800" cy="48768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3CE759B-C481-49DC-904F-0A3FEFB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Lokální anestetika</a:t>
            </a:r>
          </a:p>
        </p:txBody>
      </p:sp>
    </p:spTree>
    <p:extLst>
      <p:ext uri="{BB962C8B-B14F-4D97-AF65-F5344CB8AC3E}">
        <p14:creationId xmlns:p14="http://schemas.microsoft.com/office/powerpoint/2010/main" val="1805346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84"/>
            <a:ext cx="10515600" cy="101395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Celková anestetika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1" y="1338943"/>
            <a:ext cx="11105965" cy="52749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narkotika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užívány k vyvolání narkózy – stav bezvědomí, je relaxováno příčně pruhované svalstvo, jsou potlačeny reflexní reakce, je potlačeno vnímání bolesti; způsobují amnézii na dobu svého působení.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ůsobení musí být reverzibilní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premedikace pacienta s cílem zvýšení účinku anestezie a minimalizace jejího rizika = využívají se analgetika, anxiolytika, neuroleptika, či antihistaminika. 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asociativní anestetika (působí komplexní útlum CNS); 2)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disociativní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anestetika (působí excitaci limbického systému a inhibici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thalamokortikálního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systému = navození hypnotického stavu, ale ne ztráta vědomí)</a:t>
            </a:r>
          </a:p>
        </p:txBody>
      </p:sp>
    </p:spTree>
    <p:extLst>
      <p:ext uri="{BB962C8B-B14F-4D97-AF65-F5344CB8AC3E}">
        <p14:creationId xmlns:p14="http://schemas.microsoft.com/office/powerpoint/2010/main" val="423941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91817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Celková anestetika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7" y="1061357"/>
            <a:ext cx="11105965" cy="5355772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lphaLcParenR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Inhalační: rozpustnost v tucích zvyšuje účinnost; působí ve 4 fázích – analgezie, excitace,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myorelaxace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(chirurgická narkóza), vazomotorický kolaps. Př.: dříve éter, dnes: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halothan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desfluran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isofluran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doplňkově rajský plyn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ntravenózní: rychlý nástup a krátkodobé působení; Př.: barbiturátová (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thiopental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metohexital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 nebarbiturátová (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ketamin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etomidat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propofol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silné opiáty –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fentanyl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alfentanil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remifentanil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ětšina celkových anestetik utlumuje dýchání a snižuje krevní tlak. Jediným celkovým anestetikem, které zvyšuje krevní tlak i srdeční frekvenci a zároveň netlumí dýchání je </a:t>
            </a:r>
            <a:r>
              <a:rPr lang="cs-CZ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ketamin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takže je možno využít ho u šokových stavů.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ři jejich použití je nutné mít připraveno resuscitační vybavení a bezpečně zajištěný i. v. vstup.</a:t>
            </a:r>
          </a:p>
          <a:p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8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D3A50-C78A-4184-BFBE-FB2B57D7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Celková anestetika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4ADC4-5FF3-498C-BEBA-7F87BB95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848"/>
            <a:ext cx="7293077" cy="38512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Thiopental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barbiturátové anestetikum pro úvod do celkové anestézie 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jediné anestetikum pro chirurgické zásahy s krátkou dobou trvání (15 min)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doporučena je pomalá injekční aplikace, aby se tak minimalizovala deprese dýchání a možnost předávkování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3C6A93-4D96-4D74-BFEB-F7DD6C84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7" y="1611283"/>
            <a:ext cx="313944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9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1D1F1-84C7-4D65-894F-D824D2AE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/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Celková anestetika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E1CCA-13EE-4ED8-80A4-79B598E6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7355"/>
            <a:ext cx="8708923" cy="4849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Propofol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nebarbiturátové intravenózní anestetikum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užívá se pro úvod a udržování celkové anestézie u dospělých, dospívajících a dětí starších 1 měsíce;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dále 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sedaci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během diagnostických a chirurgických úkonů samotný nebo v kombinaci s lokálními nebo regionálními anestetiky pro dospělé, dospívající a děti starších 1 měsíce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sedaci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 ventilovaných pacientů starších 16ti let na jednotce intenzivní péče</a:t>
            </a:r>
          </a:p>
        </p:txBody>
      </p:sp>
      <p:pic>
        <p:nvPicPr>
          <p:cNvPr id="4" name="obrázek 71">
            <a:extLst>
              <a:ext uri="{FF2B5EF4-FFF2-40B4-BE49-F238E27FC236}">
                <a16:creationId xmlns:a16="http://schemas.microsoft.com/office/drawing/2014/main" id="{4837A414-226A-48CC-8993-22A00963E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033" y="1327355"/>
            <a:ext cx="1262380" cy="4551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779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D3A50-C78A-4184-BFBE-FB2B57D7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Celková anestetika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4ADC4-5FF3-498C-BEBA-7F87BB95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9848"/>
            <a:ext cx="8975272" cy="4923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Calypsol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(</a:t>
            </a:r>
            <a:r>
              <a:rPr lang="cs-CZ" sz="2400" b="1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K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etamin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cs-CZ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disociativní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celkové anestetikum s krátkodobým účinkem 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používá se 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 převozu zraněných, u chirurgických výkonů do 15 minut; </a:t>
            </a:r>
          </a:p>
          <a:p>
            <a:pPr algn="just"/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 indikace: bronchospazmus rezistentní na běžnou terapii, adjuvantní léčba u astmatického stavu, úporná škytavka či priapismus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odává se intravenózně nebo intramuskulárně</a:t>
            </a:r>
          </a:p>
          <a:p>
            <a:pPr marL="0" indent="0" algn="just">
              <a:buNone/>
            </a:pPr>
            <a:r>
              <a:rPr lang="cs-CZ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Kontraindikace: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těžká hypertenze, těžké kardiovaskulární onemocnění, srdeční vada, glaukom</a:t>
            </a:r>
            <a:endParaRPr lang="cs-CZ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87">
            <a:extLst>
              <a:ext uri="{FF2B5EF4-FFF2-40B4-BE49-F238E27FC236}">
                <a16:creationId xmlns:a16="http://schemas.microsoft.com/office/drawing/2014/main" id="{0CA4403D-2B45-4513-873F-5D3B2058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r="17368" b="14232"/>
          <a:stretch/>
        </p:blipFill>
        <p:spPr bwMode="auto">
          <a:xfrm>
            <a:off x="9813471" y="1993239"/>
            <a:ext cx="2253343" cy="310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86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D3A50-C78A-4184-BFBE-FB2B57D7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Celková anestetika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4ADC4-5FF3-498C-BEBA-7F87BB95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848"/>
            <a:ext cx="5138057" cy="38512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Hypnomidate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etomidat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elkové anestetikum určené k úvodu do celkové anestezie</a:t>
            </a: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vhodný pro použití zejména u kardiaků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může způsobit přechodný pokles krevního tlaku</a:t>
            </a:r>
          </a:p>
          <a:p>
            <a:pPr marL="0" indent="0" algn="jus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YPNOMIDATE®">
            <a:extLst>
              <a:ext uri="{FF2B5EF4-FFF2-40B4-BE49-F238E27FC236}">
                <a16:creationId xmlns:a16="http://schemas.microsoft.com/office/drawing/2014/main" id="{22C8D99F-DA1B-4658-BF8F-5C6CB15A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569848"/>
            <a:ext cx="4675413" cy="46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93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109401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Analgetika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404257"/>
            <a:ext cx="11010900" cy="480060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látky, které s dostatečnou selektivitou snižují vnímání bolesti (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analgesie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stav bez bolesti);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činek analgetik může být zaměřen na ovlivnění procesů v CNS – takové látky se označují jako analgetika -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anodyna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převážně na periférii pak působí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analgetika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antipyretika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nesteroidní protizánětlivé látky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nodyna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řadíme sem opiáty (látky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obsažené v opiu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účinky morfinu: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morfin a kodein)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opioidy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(polo/syntetické látky jako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pethidin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fentanyl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tramadol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buprenorphin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či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butorphanol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9562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93997-E805-4E07-9CA1-FB20B5C4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21" y="1322614"/>
            <a:ext cx="11576957" cy="4980215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342900" algn="l"/>
              </a:tabLst>
            </a:pPr>
            <a:r>
              <a:rPr lang="cs-CZ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peniciliny: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inhibují syntézu buněčné stěny, 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úzkospektré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(penicilin) a širokospektré (ampicilin, amoxicilin);</a:t>
            </a:r>
          </a:p>
          <a:p>
            <a:pPr marL="342900" lvl="0" indent="-342900" algn="just">
              <a:buFont typeface="+mj-lt"/>
              <a:buAutoNum type="arabicParenR"/>
              <a:tabLst>
                <a:tab pos="342900" algn="l"/>
              </a:tabLst>
            </a:pPr>
            <a:r>
              <a:rPr lang="cs-CZ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cefalosporiny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baktericidní, inhibují syntézu buněčné stěny, podle účinnosti se rozlišují 4 generace:</a:t>
            </a:r>
          </a:p>
          <a:p>
            <a:pPr marL="742950" lvl="1" indent="-285750" algn="just">
              <a:buFont typeface="+mj-lt"/>
              <a:buAutoNum type="romanUcPeriod"/>
              <a:tabLst>
                <a:tab pos="6858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generace: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úzkospektrá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antibiotika – účinná hlavně proti stafylokokům,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cefalotin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cefazolin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cefapirin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cefalexin,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cefadroxil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cefaklor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</a:t>
            </a:r>
          </a:p>
          <a:p>
            <a:pPr marL="742950" lvl="1" indent="-285750" algn="just">
              <a:buFont typeface="+mj-lt"/>
              <a:buAutoNum type="romanUcPeriod"/>
              <a:tabLst>
                <a:tab pos="6858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generace: účinná proti infekcím způsobeným gramnegativními bakteriemi, odolná proti β-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laktamázám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cefuroxim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cefamandol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cefoxitin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romanUcPeriod"/>
              <a:tabLst>
                <a:tab pos="6858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generace: využívá se pro empirickou antibiotickou léčbu těžších, život ohrožujících infekcí, zástupci: </a:t>
            </a:r>
            <a:r>
              <a:rPr lang="cs-CZ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cefotaxim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ceftriaxon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ceftazidim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cefoperazon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romanUcPeriod"/>
              <a:tabLst>
                <a:tab pos="68580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generace: využívá se v léčbě závažných smíšených infekcí u nemocných s jiným těžkým onemocněním (imunosuprese,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neutropenie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cefpirom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cefepim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A13136A-C55D-4E46-996C-483A3017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48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Antibiotika</a:t>
            </a:r>
            <a:endParaRPr lang="cs-CZ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40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98348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Analgetika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042"/>
            <a:ext cx="10515600" cy="56000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Morfin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působí na CNS inhibičně = útlumu CNS projevující se únavou až spánkem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sedace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působí analgeticky (silné analgetikum), dochází k útlumu dechového centra v prodloužené míše, útlumu vazomotorického centra a útlumu centra pro kašel. Účinek terapeutické dávky morfinu trvá přibližně 4-5 hodin. Při pravidelném podávání se vyvíjí psychická (později i fyzická) závislost na opětovném podávání morfinu a zároveň tolerance, je tedy nutné neustále zvyšovat dávky pro dosažení stejného účinku.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Analgetika-antipyretika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neopioidní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analgetika: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působí pokles horečky a to útlumem termoregulačního centra v hypothalamu a mají analgetický účinek na periferní nervovou soustavu -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lokací produkce/uvolňování prostaglandinů a tím brání stimulaci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nociceptorů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Př.: </a:t>
            </a:r>
            <a:r>
              <a:rPr lang="cs-CZ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paracetamol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propyfenazon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metamizol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327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F37-92B2-4D69-8D2D-FBE7F1C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1"/>
            <a:ext cx="10515600" cy="98348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Analgetika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0156F-5B2D-4074-BE11-F4A3F460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Nesteroidní protizánětlivé látky </a:t>
            </a:r>
            <a:r>
              <a:rPr lang="cs-CZ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nesteroidní antirevmatika:</a:t>
            </a:r>
            <a:endParaRPr lang="cs-CZ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mají analgetické, antipyretické a protizánětlivé účinky; </a:t>
            </a: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hlavním mechanismem účinku je inhibice syntézy prostaglandinů, které slouží jako mediátory zánětu a bolesti</a:t>
            </a: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inhibují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cyklooxygenázu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která štěpí kyselinu arachidonovou na prostaglandiny. Př.: </a:t>
            </a:r>
            <a:r>
              <a:rPr lang="cs-CZ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kyselina acetylsalicylová; </a:t>
            </a:r>
            <a:r>
              <a:rPr lang="cs-CZ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indometacin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diklofenak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ibuprofen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celekoxib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rofekoxib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tenoxikam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piroxikam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meloxikam</a:t>
            </a: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692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21E84-170D-475C-8456-09FE6CC8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Analgetika - </a:t>
            </a:r>
            <a:r>
              <a:rPr lang="cs-CZ" b="1" dirty="0" err="1">
                <a:latin typeface="Arial Black" panose="020B0A04020102020204" pitchFamily="34" charset="0"/>
              </a:rPr>
              <a:t>anodyna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F179A4-7E18-4F4A-9D60-81339D3C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65"/>
            <a:ext cx="6607629" cy="4633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Tramal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tramadoli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hydrochloridum</a:t>
            </a:r>
            <a:endParaRPr lang="cs-CZ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řadí se mezi </a:t>
            </a: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opioidy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ovlivňuje CNS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 k léčbě středně silné až silné bolesti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enní dávka léčivé látky by neměla, kromě zvláštních klinických případů, překročit 400 mg.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určen k podání cestou intravenózní, intramuskulární, subkutánní 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 infuzi</a:t>
            </a:r>
          </a:p>
          <a:p>
            <a:pPr marL="0" indent="0"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7B1B4E-E60D-4B63-B2C5-E32B09B9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43" y="2043803"/>
            <a:ext cx="3915169" cy="39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3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37855-E25B-4BF9-A23F-080CEB51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Analgetika - antipyretika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41A26-7ACD-44AA-9A3B-E0FF4DBA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630"/>
            <a:ext cx="7426279" cy="4523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Paralen - Paracetamol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ezi terapeutické indikace patří horečka, zejména při akutních bakteriálních a virových infekcích, bolesti zubů, hlavy, neuralgie, bolesti svalů nebo kloubů nezánětlivé etiologie, bolesti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vertebrogenního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původu, bolestivá menstruace.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esmí se podávat při přecitlivělost na paracetamol, akutní hepatitis, poruchách jaterních a ledvinných funkcí.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514CF4-3A72-4EA5-83AC-0FB9A3D1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6" y="1169637"/>
            <a:ext cx="3304127" cy="26368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71BC91-9833-4236-BA2B-4BBE9637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79" y="3806443"/>
            <a:ext cx="3499485" cy="26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9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9FCDF-7A43-4804-8805-C741AEA8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14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Analgetika – nesteroidní antirevmatika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63733-813A-434D-8206-D6CE88CC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93" y="1622323"/>
            <a:ext cx="7944464" cy="4554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Anopyrin =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acidum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acetylsalicylicum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účinně tlumí bolest, snižuje horečku a užívá se i jako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antitrombotikum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vyšších dávkách má protizánětlivé účinky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podává se 200–400 mg per os (nutno rozžvýkat v ústech pro dosažení časnějšího účinku) jako základní opatření při podezření na infarkt nebo nestabilní anginu pectoris;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nepodávat při alergii na salicyláty, při zvýšené krvácivosti či při vředové chorobě.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566406-AE83-4A9C-8319-BDDE0DCB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71" y="211692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97F56-3682-4517-B0C5-5757F1B5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528"/>
            <a:ext cx="8295968" cy="4876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Ibalgin -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ibuprofenum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používá na tlumení bolestí, zánětů a horeček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abraňuje tvorbě tzv. prostaglandinů, které jsou odpovědné za vznik bolesti a zánětu a uvolňují se v místě poškození tkáně;</a:t>
            </a: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prázdném žaludku jsou jeho buňky vystaveny velmi vysoké lokální koncentraci léčiva, která může být lokálně toxická;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 prevenci a ochranu žaludeční sliznice je důležité užívat s jídlem a hodně zapíjet a nepřekračovat doporučené denní dávkování.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49">
            <a:extLst>
              <a:ext uri="{FF2B5EF4-FFF2-40B4-BE49-F238E27FC236}">
                <a16:creationId xmlns:a16="http://schemas.microsoft.com/office/drawing/2014/main" id="{6D70B94C-B314-4E19-B859-6E246FD2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559" y="1963379"/>
            <a:ext cx="2167255" cy="2400300"/>
          </a:xfrm>
          <a:prstGeom prst="rect">
            <a:avLst/>
          </a:prstGeom>
          <a:noFill/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B4B4D1B-15ED-44A9-979C-AA793953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140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Analgetika – nesteroidní antirevmatika</a:t>
            </a:r>
          </a:p>
        </p:txBody>
      </p:sp>
    </p:spTree>
    <p:extLst>
      <p:ext uri="{BB962C8B-B14F-4D97-AF65-F5344CB8AC3E}">
        <p14:creationId xmlns:p14="http://schemas.microsoft.com/office/powerpoint/2010/main" val="2666017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153F9-A46E-40E7-95C6-B25C2857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2192" cy="101139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Analgetika – nesteroidní antirevmatika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EFAB8-D866-461C-9EB6-CCD3A57D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9" y="1215882"/>
            <a:ext cx="8445820" cy="52769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Algifen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Neo - </a:t>
            </a: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Metamizolum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natricum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monohydricum</a:t>
            </a:r>
            <a:endParaRPr lang="cs-CZ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kombinovaný přípravek obsahující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metamizol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s bolest tlumícím účinkem a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pitofenon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který ovlivňuje křeče hladkého svalstva;</a:t>
            </a:r>
          </a:p>
          <a:p>
            <a:pPr algn="just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účinek nastupuje obvykle během 15 minut a trvá minimálně 4 hodiny;</a:t>
            </a:r>
          </a:p>
          <a:p>
            <a:pPr algn="just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užívá se při křečovitých bolestech v oblasti břišní – žaludku, střeva, žlučových a močových cest, při bolestivé menstruaci, migréně a bolestech zubů, k předcházení bolesti při instrumentálním vyšetření a tlumení bolesti po malých operačních výkonech;</a:t>
            </a:r>
          </a:p>
          <a:p>
            <a:pPr algn="just"/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nesmí podávat dětem do 10 let, těhotným ženám, při známé přecitlivělosti na léčivé látky, při poruchách krvetvorby 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0CA452-4305-4862-8823-9187D36AF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2043" r="5360" b="7813"/>
          <a:stretch/>
        </p:blipFill>
        <p:spPr>
          <a:xfrm>
            <a:off x="8931729" y="2055875"/>
            <a:ext cx="3050016" cy="35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33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B6D70-3ED4-45C2-B759-D17E704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1045030"/>
            <a:ext cx="10892901" cy="5653172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ovlivňují lidskou psychiku; využívají se při léčení duševních poruch tzv. psychóz (= změněné vnímání reality), mají multifaktoriální etiologii;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armakoterapie doplněna o psychoterapii,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psychoedukaci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elektrokonvulzívní, rehabilitační a pracovní terapii</a:t>
            </a:r>
          </a:p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Skupiny psychofarmak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Psychostimulancia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psychotronika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látky zvyšující schopnost udržet se v bdělém stavu, odstraňující pocit únavy, zvyšující psychickou i fyzickou odolnost. V CNS v synapsích zvyšují koncentraci noradrenalinu a dopaminu na periferii se chovají jako sympatomimetika.</a:t>
            </a:r>
          </a:p>
          <a:p>
            <a:pPr marL="0" indent="0" algn="just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metylxantiny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kofein,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theofylin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theobromin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efedrin; amfetamin, metamfetamin.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6B45A7-12E1-4043-8FD7-81220631968C}"/>
              </a:ext>
            </a:extLst>
          </p:cNvPr>
          <p:cNvSpPr txBox="1">
            <a:spLocks/>
          </p:cNvSpPr>
          <p:nvPr/>
        </p:nvSpPr>
        <p:spPr>
          <a:xfrm>
            <a:off x="838200" y="293914"/>
            <a:ext cx="10515600" cy="91439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600" dirty="0">
                <a:latin typeface="Arial Black" panose="020B0A04020102020204" pitchFamily="34" charset="0"/>
              </a:rPr>
              <a:t>Psychofarmaka</a:t>
            </a:r>
          </a:p>
        </p:txBody>
      </p:sp>
    </p:spTree>
    <p:extLst>
      <p:ext uri="{BB962C8B-B14F-4D97-AF65-F5344CB8AC3E}">
        <p14:creationId xmlns:p14="http://schemas.microsoft.com/office/powerpoint/2010/main" val="2907042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B6D70-3ED4-45C2-B759-D17E704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1355271"/>
            <a:ext cx="10892901" cy="506185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 startAt="2"/>
            </a:pP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Sedativa a hypnotika: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átky tlumící CNS;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působí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útlum duševní i motorické aktivity, zklidňují a vedou k ospalosti, navození spánku</a:t>
            </a:r>
          </a:p>
          <a:p>
            <a:pPr marL="0" indent="0" algn="just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Př. </a:t>
            </a:r>
            <a:r>
              <a:rPr lang="cs-CZ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antifobika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selektivně ovlivňují emocionální změny, bez současného ovlivnění duševní koncentrace a výkonu (benzodiazepiny); </a:t>
            </a:r>
            <a:r>
              <a:rPr lang="cs-CZ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trankvilizéry</a:t>
            </a: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antineurotika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selektivně ovlivňují emocionální změny</a:t>
            </a:r>
          </a:p>
          <a:p>
            <a:pPr marL="514350" indent="-514350" algn="just">
              <a:buFont typeface="+mj-lt"/>
              <a:buAutoNum type="alphaLcParenR" startAt="3"/>
            </a:pP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Anxiolytika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„malé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trankvilizéry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léčiva využívaná při léčbě patologických úzkostí; odstraňují strach, napětí a úzkost a současně způsobují útlum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myorelaxaci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ovlivnění na úrovní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GABAergního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noradrenergního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(blokuje se vyplavení noradrenalinu)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serotonergního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systému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6B45A7-12E1-4043-8FD7-81220631968C}"/>
              </a:ext>
            </a:extLst>
          </p:cNvPr>
          <p:cNvSpPr txBox="1">
            <a:spLocks/>
          </p:cNvSpPr>
          <p:nvPr/>
        </p:nvSpPr>
        <p:spPr>
          <a:xfrm>
            <a:off x="838200" y="440871"/>
            <a:ext cx="10515600" cy="9144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600" dirty="0">
                <a:latin typeface="Arial Black" panose="020B0A04020102020204" pitchFamily="34" charset="0"/>
              </a:rPr>
              <a:t>Psychofarmaka</a:t>
            </a:r>
          </a:p>
        </p:txBody>
      </p:sp>
    </p:spTree>
    <p:extLst>
      <p:ext uri="{BB962C8B-B14F-4D97-AF65-F5344CB8AC3E}">
        <p14:creationId xmlns:p14="http://schemas.microsoft.com/office/powerpoint/2010/main" val="281649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B6D70-3ED4-45C2-B759-D17E704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1338943"/>
            <a:ext cx="10892901" cy="535925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lphaLcParenR" startAt="4"/>
            </a:pP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Antimanika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dysforika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tymoprofylaktika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látky v pozitivním slova smyslu ovlivňující nestabilitu nálady a emoční výkyvy; Př.: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valproát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sodný, soli lithia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Neuroleptika 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antipsychotika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„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velké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trankvilizéry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blokují různé typy postsynaptických dopaminových, případně i serotoninových (5-HT) receptorů v CNS, čímž snižují účinek dopaminu v mozku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Psychodysleptika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psychedelika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psychotomimetika</a:t>
            </a: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cs-CZ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vyvolávají psychotické stavy; ovlivňují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neurotransmisi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mozku; způsobují změny vědomí, vize, halucinace,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pseudohalucinace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snové obrazy, změny myšlení a nálad;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halucinogeny: působí hlavně halucinace; b)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delirogeny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způsobují hlavně změny vědomí; Př.: LSD, amfetamin,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kanabinoidy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(hašiš, marihuana),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ketamin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skopolamin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6B45A7-12E1-4043-8FD7-81220631968C}"/>
              </a:ext>
            </a:extLst>
          </p:cNvPr>
          <p:cNvSpPr txBox="1">
            <a:spLocks/>
          </p:cNvSpPr>
          <p:nvPr/>
        </p:nvSpPr>
        <p:spPr>
          <a:xfrm>
            <a:off x="838200" y="290427"/>
            <a:ext cx="10515600" cy="104851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600" dirty="0">
                <a:latin typeface="Arial Black" panose="020B0A04020102020204" pitchFamily="34" charset="0"/>
              </a:rPr>
              <a:t>Psychofarmaka</a:t>
            </a:r>
          </a:p>
        </p:txBody>
      </p:sp>
    </p:spTree>
    <p:extLst>
      <p:ext uri="{BB962C8B-B14F-4D97-AF65-F5344CB8AC3E}">
        <p14:creationId xmlns:p14="http://schemas.microsoft.com/office/powerpoint/2010/main" val="20367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93997-E805-4E07-9CA1-FB20B5C4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469571"/>
            <a:ext cx="11034943" cy="435973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arenR" startAt="3"/>
              <a:tabLst>
                <a:tab pos="342900" algn="l"/>
              </a:tabLst>
            </a:pP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monobaktamy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karbapenemy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baktericidní, rezervované pro nejtěžší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multirezistentní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infekce,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aztreonam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imipenem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meropenem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arenR" startAt="3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glykopeptidová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antibiotika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baktericidní, inhibují syntézu buněčné stěny, účinné proti infekcím způsobených hlavně grampozitivními bakteriemi,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vankomycin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teikoplanin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arenR" startAt="3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makrolidy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bakteriostatické, inhibují syntézu větších bílkovinných polymerů, účinné proti infekcím způsobených hlavně grampozitivními bakteriemi, zástupci: erytromycin,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klaritromycin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azitromycin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A13136A-C55D-4E46-996C-483A3017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44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Antibiotika</a:t>
            </a:r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50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F983-7C78-4329-ADDF-47F11AFB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226"/>
            <a:ext cx="10515600" cy="1010913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Praktická doporučení pro podání psychofarmak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277BE-AD1D-4C10-9632-BE004D02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8" y="1322772"/>
            <a:ext cx="10279602" cy="5250001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enzodiazepin: k odstranění stresu a zklidnění hysterického pacienta;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Neuroleptikum: ke z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klidnění nemocného s různou formou psychózy, který sám sebe nekontroluje, je agresivní a nebezpečný.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plikují-li se vyšší dávky sedativ nebo neuroleptik, nebo dojde-li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velmi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silnému účinku je důležité mít připraven kyslík, pomůcky k zajištění dýchacích cest a urgentní intubaci.</a:t>
            </a:r>
          </a:p>
          <a:p>
            <a:pPr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areaguje-li pacient po aplikaci sedativa (stává se hlavně u benzodiazepinů) opačně než očekáváme - prudkým a agresivní neklidem, zmateností a agresivitou,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důležité zabránit zranění pacienta, a nepodávat další dávku.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72732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E026-9B8B-4E18-8BA1-9A1572FA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Psychofarmaka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30F68-A2C5-4A29-A318-6AC08D90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523"/>
            <a:ext cx="10822858" cy="4185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>
                <a:latin typeface="Arial Black" panose="020B0A04020102020204" pitchFamily="34" charset="0"/>
              </a:rPr>
              <a:t>Diazepam</a:t>
            </a:r>
          </a:p>
          <a:p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anxyolitikum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sedativum,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myorelaxanc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užívá se ke krátkodobé léčbě při závažných stavech úzkosti (max. 3-5 týdnů), ke zklidnění a ke snížení zvýšeného svalového napětí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dále se užívá u epileptických křečí (může být podáván i dlouhodobě) i k zabránění jejich vzniku, v léčbě abstinenčního syndromu u alkoholiků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účinek se zakládá na ovlivnění limbického systému, thalamu a hypothalamu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řadí se do skupiny benzodiazepinu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B51D57-FF2F-41D3-B188-3B77D3BC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8427" r="9355" b="8992"/>
          <a:stretch/>
        </p:blipFill>
        <p:spPr>
          <a:xfrm>
            <a:off x="6759804" y="4291971"/>
            <a:ext cx="4901254" cy="24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2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A93FD-265D-4B1C-BED8-B0BA0796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Psychofarmaka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B6E1F-C06E-4920-8286-7615386A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52"/>
            <a:ext cx="10706100" cy="51360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98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Apaurin</a:t>
            </a:r>
            <a:r>
              <a:rPr lang="cs-CZ" sz="9800" b="1" dirty="0">
                <a:latin typeface="Arial Black" panose="020B0A04020102020204" pitchFamily="34" charset="0"/>
                <a:cs typeface="Arial" panose="020B0604020202020204" pitchFamily="34" charset="0"/>
              </a:rPr>
              <a:t> - diazepam</a:t>
            </a:r>
          </a:p>
          <a:p>
            <a:pPr marL="0" indent="0" algn="just">
              <a:buNone/>
            </a:pPr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= anxiolytikum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benzodiazepin s širokým spektrem účinku;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působí hlavně v limbickém systému, hypotalamu a mozečku;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účinkuje anxiolyticky, </a:t>
            </a:r>
            <a:r>
              <a:rPr lang="cs-CZ" sz="8600" dirty="0" err="1">
                <a:latin typeface="Arial" panose="020B0604020202020204" pitchFamily="34" charset="0"/>
                <a:cs typeface="Arial" panose="020B0604020202020204" pitchFamily="34" charset="0"/>
              </a:rPr>
              <a:t>hypnosedativně</a:t>
            </a:r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8600" dirty="0" err="1">
                <a:latin typeface="Arial" panose="020B0604020202020204" pitchFamily="34" charset="0"/>
                <a:cs typeface="Arial" panose="020B0604020202020204" pitchFamily="34" charset="0"/>
              </a:rPr>
              <a:t>myorelaxačně</a:t>
            </a:r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 a antikonvulzivně;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užívá se u akutních stavů úzkosti, vzrušení, abstinenčního syndromu (delirium tremens), u akutních centrálních a periferních svalových křečí;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využívá se též při anestézii jako premedikace k indukci anestézie;</a:t>
            </a:r>
          </a:p>
          <a:p>
            <a:pPr algn="just"/>
            <a:r>
              <a:rPr lang="cs-CZ" sz="8600" dirty="0">
                <a:latin typeface="Arial" panose="020B0604020202020204" pitchFamily="34" charset="0"/>
                <a:cs typeface="Arial" panose="020B0604020202020204" pitchFamily="34" charset="0"/>
              </a:rPr>
              <a:t>v porodnictví se užívá pro usnadnění zahájení porodu, při eklampsii a preeklampsii.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8D7991-504C-41F8-88E9-6E7B661E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73" y="118602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9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E026-9B8B-4E18-8BA1-9A1572FA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Psychofarmaka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30F68-A2C5-4A29-A318-6AC08D90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1317522"/>
            <a:ext cx="8474529" cy="501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b="1" dirty="0" err="1">
                <a:latin typeface="Arial Black" panose="020B0A04020102020204" pitchFamily="34" charset="0"/>
              </a:rPr>
              <a:t>Plegomazin</a:t>
            </a:r>
            <a:endParaRPr lang="cs-CZ" sz="3500" b="1" dirty="0">
              <a:latin typeface="Arial Black" panose="020B0A040201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antipsychotikum, neuroleptikum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ke zvládnutí motorického a psychického neklidu u dospělých (u schizofrenie, manické fáze bipolární poruchy, těžké poruchy chování)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užívání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citalopramu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escitalopramu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nežádoucí účinky: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sedace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poruchy koordinace pohybu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73">
            <a:extLst>
              <a:ext uri="{FF2B5EF4-FFF2-40B4-BE49-F238E27FC236}">
                <a16:creationId xmlns:a16="http://schemas.microsoft.com/office/drawing/2014/main" id="{4C9A3383-02CA-4C34-8ABE-9562A005D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2747" r="9636" b="6929"/>
          <a:stretch/>
        </p:blipFill>
        <p:spPr bwMode="auto">
          <a:xfrm>
            <a:off x="9078686" y="1632857"/>
            <a:ext cx="2803071" cy="315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0200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E026-9B8B-4E18-8BA1-9A1572FA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Psychofarmaka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30F68-A2C5-4A29-A318-6AC08D90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1317522"/>
            <a:ext cx="8474529" cy="501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b="1" dirty="0">
                <a:latin typeface="Arial Black" panose="020B0A04020102020204" pitchFamily="34" charset="0"/>
              </a:rPr>
              <a:t>Midazolam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Sedativum, hypnotikum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sedaci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neklidných pacientů, k navození anestezie, či jako premedikace před anestezií 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akutní dechová deprese, těžká dechová nedostatečnost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nežádoucí účinky: euforie, křeče,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kardiodeprese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apnoe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111">
            <a:extLst>
              <a:ext uri="{FF2B5EF4-FFF2-40B4-BE49-F238E27FC236}">
                <a16:creationId xmlns:a16="http://schemas.microsoft.com/office/drawing/2014/main" id="{5D3727A5-CCF1-443D-B0D0-4FEA4942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15" b="13245"/>
          <a:stretch/>
        </p:blipFill>
        <p:spPr bwMode="auto">
          <a:xfrm>
            <a:off x="9669236" y="1098543"/>
            <a:ext cx="2054678" cy="4405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7051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7E026-9B8B-4E18-8BA1-9A1572FA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Psychofarmaka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30F68-A2C5-4A29-A318-6AC08D90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8" y="1317522"/>
            <a:ext cx="8115300" cy="501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b="1" dirty="0" err="1">
                <a:latin typeface="Arial Black" panose="020B0A04020102020204" pitchFamily="34" charset="0"/>
              </a:rPr>
              <a:t>Haloperidol</a:t>
            </a:r>
            <a:endParaRPr lang="cs-CZ" sz="3500" b="1" dirty="0">
              <a:latin typeface="Arial Black" panose="020B0A040201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neuroleptikum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u onemocnění ovlivňujících způsob myšlení a chování</a:t>
            </a:r>
          </a:p>
          <a:p>
            <a:pPr algn="just"/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srdeční arytmie, Parkinson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nežádoucí účinky: neklid, třes, bolesti hlavy, závratě, abnormální představy, problémy s viděním,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neuroleptický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maligní syndrom (rychlé bušení srdce, pocení, horečka, změny TK, zrychlené dýchání, ztuhlost svalů, ztráta vědomí)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101">
            <a:extLst>
              <a:ext uri="{FF2B5EF4-FFF2-40B4-BE49-F238E27FC236}">
                <a16:creationId xmlns:a16="http://schemas.microsoft.com/office/drawing/2014/main" id="{CA334310-DF82-4A06-B972-1867B40F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9" t="6920" r="1556" b="24216"/>
          <a:stretch/>
        </p:blipFill>
        <p:spPr bwMode="auto">
          <a:xfrm>
            <a:off x="8899877" y="1995423"/>
            <a:ext cx="3047195" cy="2867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1915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Antidepresiva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0233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alt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Deprese:</a:t>
            </a:r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onemocnění spojené s poruchami nálady, ale ovlivněno je též myšlení, chování a fyziologické fungování organizmu. Depresivní pacienti většinou pociťují silnou únavu, vyčerpanost až malátnost, trpí pocity nedostatečnosti, méněcennosti, beznaděje a viny a mají zpomalené myšlení. Intenzita obtíží většinou kolísá v průběhu dne.</a:t>
            </a:r>
          </a:p>
          <a:p>
            <a:pPr algn="just"/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spojeny s poklesem hladiny noradrenalinu, dopaminu a serotoninu</a:t>
            </a:r>
          </a:p>
          <a:p>
            <a:pPr marL="0" indent="0" algn="just">
              <a:buNone/>
            </a:pPr>
            <a:r>
              <a:rPr lang="cs-CZ" alt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Antidepresiva:</a:t>
            </a:r>
          </a:p>
          <a:p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zlepšují náladu, snižují úzkost</a:t>
            </a:r>
          </a:p>
          <a:p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zvyšují hladiny serotoninu, noradrenalinu, dopaminu</a:t>
            </a:r>
          </a:p>
          <a:p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působení po 2 – 3 týdnech užívání</a:t>
            </a:r>
          </a:p>
          <a:p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nejsou návyková</a:t>
            </a:r>
          </a:p>
          <a:p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jejich účinnost u dětí je výrazně menší než u dospělých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708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4338337-9C60-4E14-B9BB-BC7AD0109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 Black" panose="020B0A04020102020204" pitchFamily="34" charset="0"/>
              </a:rPr>
              <a:t>Antidepresiva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233F3E1-8318-4607-88B3-67EF5F5F3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18557"/>
            <a:ext cx="10515600" cy="4974318"/>
          </a:xfrm>
        </p:spPr>
        <p:txBody>
          <a:bodyPr>
            <a:normAutofit/>
          </a:bodyPr>
          <a:lstStyle/>
          <a:p>
            <a:pPr algn="just"/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amfifilní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molekuly s kladným nábojem – mají tedy možnost vázat se jak na proteiny, tak se akumulovat v lipidové dvojvrstvě</a:t>
            </a:r>
          </a:p>
          <a:p>
            <a:pPr algn="just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umožňují lepší přenos vzruchu v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neurotransmiterových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systémech mozku tím, že zvyšují dostupnost chemických přenašečů na nervových zakončeních</a:t>
            </a:r>
          </a:p>
          <a:p>
            <a:pPr marL="0" indent="0" algn="just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2 skupiny: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inhibitory monoaminooxidázy (MAO) =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thymoeretika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(brání degradaci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neurotransmitérů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inhibitory zpětného vychytávání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neurotransmitérů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thymoleptika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9EB5E-7A71-4199-BD08-4C31FE14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>
                <a:latin typeface="Arial Black" panose="020B0A04020102020204" pitchFamily="34" charset="0"/>
              </a:rPr>
              <a:t>Antidepresiva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4374B-3B90-4238-B084-76787FAC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045030"/>
            <a:ext cx="11413672" cy="54478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4 generace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thymoleptik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I. Generace: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tzv. tricyklická antidepresiva – např.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nortriptylin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norimipramin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dosulepin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amitriptylin,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imipramin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klomipramin</a:t>
            </a:r>
            <a:endParaRPr lang="cs-CZ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II. Generace: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k nim lepší snášenlivost než u 1. generace, mají silnější účinek a nejsou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kardiotoxické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např.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maprotilin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mianserin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trazodon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viloxazin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Generace: </a:t>
            </a: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antidepresiva se selektivní inhibicí zpětného vychytávání serotoninu (SSRI) jsou dnes velmi často léky volby u depresí, slouží k dlouhodobému podávání – např.: </a:t>
            </a:r>
          </a:p>
          <a:p>
            <a:pPr lvl="1" algn="just"/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Fluoxetin (PROZAC, DEPREX aj.)</a:t>
            </a:r>
          </a:p>
          <a:p>
            <a:pPr lvl="1"/>
            <a:r>
              <a:rPr lang="cs-CZ" alt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Fluvoxamin</a:t>
            </a:r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(FEVARIN)</a:t>
            </a:r>
          </a:p>
          <a:p>
            <a:pPr lvl="1"/>
            <a:r>
              <a:rPr lang="cs-CZ" alt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Sertralin</a:t>
            </a:r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(ZOLOFT, ASENTRA, SERLIFT aj.)</a:t>
            </a:r>
          </a:p>
          <a:p>
            <a:pPr lvl="1"/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Paroxetin (SEROXAT, REMOOD, PAROLEX aj.)</a:t>
            </a:r>
          </a:p>
          <a:p>
            <a:pPr lvl="1"/>
            <a:r>
              <a:rPr lang="cs-CZ" alt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Citalopram</a:t>
            </a:r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(SEROPRAM, CITALEC aj.)</a:t>
            </a:r>
          </a:p>
          <a:p>
            <a:pPr lvl="1"/>
            <a:r>
              <a:rPr lang="cs-CZ" alt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Escitalopram</a:t>
            </a:r>
            <a:r>
              <a:rPr lang="cs-CZ" alt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(CIPRALEX)</a:t>
            </a:r>
          </a:p>
          <a:p>
            <a:pPr marL="514350" indent="-514350">
              <a:buFont typeface="+mj-lt"/>
              <a:buAutoNum type="alphaLcParenR"/>
            </a:pP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84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9EB5E-7A71-4199-BD08-4C31FE14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>
                <a:latin typeface="Arial Black" panose="020B0A04020102020204" pitchFamily="34" charset="0"/>
              </a:rPr>
              <a:t>Antidepresiva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4374B-3B90-4238-B084-76787FAC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30"/>
            <a:ext cx="10722429" cy="54478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4 generace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thymoleptik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IV. Generace: antidepresiva se selektivní inhibicí zpětného vychytávání serotoninu a noradrenalinu nebo dopaminu a noradrenalinu (duální antidepresiva)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Venlafaxin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(EFFECTIN, OLWEXYA, ARGOFAN)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Milnacipran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(IXEL)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Mirtazapin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(REMERON, MIRZATEN, ESPRITAL)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Trazodon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(TRITTICO)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Tianeptin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(COAXIL)</a:t>
            </a:r>
          </a:p>
          <a:p>
            <a:pPr lvl="1"/>
            <a:r>
              <a:rPr lang="cs-CZ" alt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Bupropion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(WELLBUTRIN)</a:t>
            </a:r>
          </a:p>
          <a:p>
            <a:pPr marL="514350" indent="-514350">
              <a:buFont typeface="+mj-lt"/>
              <a:buAutoNum type="alphaLcParenR" startAt="5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?V. generace: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antidepresiva se selektivní inhibicí zpětného vychytávání serotoninu, noradrenalinu a dopaminu?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5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8898A-433F-4C57-AB0F-E9A9F2E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9857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linkosamidy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bakteriostatické, účinné proti infekcím způsobených hlavně grampozitivními bakteriemi,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linkomycin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klindamycin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tetracykliny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bakteriostatické, širokospektrá antibiotika dobře účinná proti většině infekcí způsobených grampozitivními i gramnegativními bakteriemi, účinkují i na chlamydie,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riketsie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či mykoplazmata, zástupci: tetracyklin, doxycyklin,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minocyklin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aminoglykosidy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baktericidní, účinné proti infekcím způsobených hlavně gramnegativními bakteriemi, a jen proti některým grampozitivním bakteriím (př.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aureus, či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epidermidis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nepůsobí na anaerobní bakterie, zástupci: gentamycin, neomycin, streptomycin, amikacin,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netilmicin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A0EA994-64DE-495D-8000-C4D682B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Antibiotika</a:t>
            </a:r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03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Svalová kontrakce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8098"/>
            <a:ext cx="10515600" cy="471886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fyziologicky je impuls vedený nervem k presynaptickému zakončení – dochází k uvolňování Ca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dochází k vyplavení acetylcholinu z presynaptického zakončení do synaptické štěrbiny – na postsynaptické membráně se aktivují nikotinové receptory – otevření Na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depolarizace motorické ploténky – svalová kontrakce</a:t>
            </a:r>
          </a:p>
          <a:p>
            <a:pPr marL="0" indent="0">
              <a:buNone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Ovlivnění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Presynaptické = snížení uvolňování acetylcholinu ze zakončení (př. botulotoxin)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Postsynapticky</a:t>
            </a:r>
            <a:r>
              <a:rPr lang="cs-CZ" dirty="0"/>
              <a:t> = ovlivnění nikotinových receptorů</a:t>
            </a:r>
          </a:p>
        </p:txBody>
      </p:sp>
    </p:spTree>
    <p:extLst>
      <p:ext uri="{BB962C8B-B14F-4D97-AF65-F5344CB8AC3E}">
        <p14:creationId xmlns:p14="http://schemas.microsoft.com/office/powerpoint/2010/main" val="33030793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0985"/>
            <a:ext cx="10515600" cy="746983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Myorelaxancia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037968"/>
            <a:ext cx="10515601" cy="551111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Periferní =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myorelaxancia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ovlivňují přímo neuromuskulární ploténku 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Nedepolarizující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kompetitivní antagonismus vůči acetylcholinu na nikotinových receptorech (afinita k receptoru, chybí mu vnitřní aktivita) (=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pachykurarové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pankuronium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vekuronium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atrakurium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rokuronium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dochází k útlumu dýchání = nutná řízená ventilace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Depolarizující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agonisté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cholinergních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receptorů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leptokurarové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suxamethonium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Působí dvoufázově: 1) depolarizace (dlouhodobá depolarizace -depolarizační blokáda – ztráta elektrické dráždivosti membrány 2)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desenzitivizace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(zavřené Na kanály, částečná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repolarizace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přetrvává relaxace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ostatní (př. botulotoxin)</a:t>
            </a:r>
          </a:p>
        </p:txBody>
      </p:sp>
    </p:spTree>
    <p:extLst>
      <p:ext uri="{BB962C8B-B14F-4D97-AF65-F5344CB8AC3E}">
        <p14:creationId xmlns:p14="http://schemas.microsoft.com/office/powerpoint/2010/main" val="11986631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89339" y="1154956"/>
            <a:ext cx="5011737" cy="5591174"/>
            <a:chOff x="1331" y="539"/>
            <a:chExt cx="3157" cy="3522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694" t="2769" r="4520" b="30769"/>
            <a:stretch>
              <a:fillRect/>
            </a:stretch>
          </p:blipFill>
          <p:spPr bwMode="auto">
            <a:xfrm>
              <a:off x="1331" y="539"/>
              <a:ext cx="3083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Rectangle 21"/>
            <p:cNvSpPr>
              <a:spLocks noChangeArrowheads="1"/>
            </p:cNvSpPr>
            <p:nvPr/>
          </p:nvSpPr>
          <p:spPr bwMode="auto">
            <a:xfrm>
              <a:off x="1467" y="2649"/>
              <a:ext cx="1043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3" name="Rectangle 20"/>
            <p:cNvSpPr>
              <a:spLocks noChangeArrowheads="1"/>
            </p:cNvSpPr>
            <p:nvPr/>
          </p:nvSpPr>
          <p:spPr bwMode="auto">
            <a:xfrm>
              <a:off x="2964" y="2648"/>
              <a:ext cx="136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2231" y="1029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2217" y="1015"/>
              <a:ext cx="9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3766" y="1029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1711" y="1908"/>
              <a:ext cx="635" cy="154"/>
            </a:xfrm>
            <a:prstGeom prst="rect">
              <a:avLst/>
            </a:prstGeom>
            <a:solidFill>
              <a:srgbClr val="FFD8C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000" b="1"/>
                <a:t>depolarizace</a:t>
              </a:r>
              <a:endParaRPr lang="en-US" sz="1000" b="1"/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327" y="1912"/>
              <a:ext cx="635" cy="154"/>
            </a:xfrm>
            <a:prstGeom prst="rect">
              <a:avLst/>
            </a:prstGeom>
            <a:solidFill>
              <a:srgbClr val="FFD8C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000" b="1" dirty="0"/>
                <a:t>depolarizace</a:t>
              </a:r>
              <a:endParaRPr lang="en-US" sz="1000" b="1" dirty="0"/>
            </a:p>
          </p:txBody>
        </p:sp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3417" y="2421"/>
              <a:ext cx="635" cy="154"/>
            </a:xfrm>
            <a:prstGeom prst="rect">
              <a:avLst/>
            </a:prstGeom>
            <a:solidFill>
              <a:srgbClr val="FFD8C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000" b="1" dirty="0"/>
                <a:t>kontrakce</a:t>
              </a:r>
              <a:endParaRPr lang="en-US" sz="1000" b="1" dirty="0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1784" y="2421"/>
              <a:ext cx="635" cy="154"/>
            </a:xfrm>
            <a:prstGeom prst="rect">
              <a:avLst/>
            </a:prstGeom>
            <a:solidFill>
              <a:srgbClr val="FFD8C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000" b="1" dirty="0"/>
                <a:t>kontrakce</a:t>
              </a:r>
              <a:endParaRPr lang="en-US" sz="1000" b="1" dirty="0"/>
            </a:p>
          </p:txBody>
        </p:sp>
        <p:sp>
          <p:nvSpPr>
            <p:cNvPr id="14351" name="Text Box 16"/>
            <p:cNvSpPr txBox="1">
              <a:spLocks noChangeArrowheads="1"/>
            </p:cNvSpPr>
            <p:nvPr/>
          </p:nvSpPr>
          <p:spPr bwMode="auto">
            <a:xfrm>
              <a:off x="1485" y="3140"/>
              <a:ext cx="13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900" b="1"/>
                <a:t>repolarizace nervosvalové ploténky</a:t>
              </a:r>
              <a:endParaRPr lang="en-US" sz="900" b="1"/>
            </a:p>
          </p:txBody>
        </p:sp>
        <p:sp>
          <p:nvSpPr>
            <p:cNvPr id="14352" name="Text Box 17"/>
            <p:cNvSpPr txBox="1">
              <a:spLocks noChangeArrowheads="1"/>
            </p:cNvSpPr>
            <p:nvPr/>
          </p:nvSpPr>
          <p:spPr bwMode="auto">
            <a:xfrm>
              <a:off x="3100" y="3147"/>
              <a:ext cx="138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 dirty="0"/>
                <a:t>trvalá depolarizace  nervosvalové ploténky</a:t>
              </a:r>
              <a:endParaRPr lang="en-US" sz="900" b="1" dirty="0"/>
            </a:p>
          </p:txBody>
        </p:sp>
        <p:sp>
          <p:nvSpPr>
            <p:cNvPr id="14353" name="Text Box 18"/>
            <p:cNvSpPr txBox="1">
              <a:spLocks noChangeArrowheads="1"/>
            </p:cNvSpPr>
            <p:nvPr/>
          </p:nvSpPr>
          <p:spPr bwMode="auto">
            <a:xfrm>
              <a:off x="1509" y="2620"/>
              <a:ext cx="9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/>
                <a:t>rychlé štěpení Ach acetylcholinesterasou</a:t>
              </a:r>
              <a:endParaRPr lang="en-US" sz="900" b="1"/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auto">
            <a:xfrm>
              <a:off x="3110" y="2606"/>
              <a:ext cx="12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/>
                <a:t>sukcinylcholin se acetylcholinesterasou nerozkládá</a:t>
              </a:r>
              <a:endParaRPr lang="en-US" sz="900" b="1"/>
            </a:p>
          </p:txBody>
        </p:sp>
        <p:pic>
          <p:nvPicPr>
            <p:cNvPr id="14355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 l="54106" t="47644" r="4520" b="46281"/>
            <a:stretch>
              <a:fillRect/>
            </a:stretch>
          </p:blipFill>
          <p:spPr bwMode="auto">
            <a:xfrm>
              <a:off x="3013" y="3541"/>
              <a:ext cx="140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4694" t="41313" r="59233" b="56030"/>
            <a:stretch>
              <a:fillRect/>
            </a:stretch>
          </p:blipFill>
          <p:spPr bwMode="auto">
            <a:xfrm>
              <a:off x="1334" y="3744"/>
              <a:ext cx="12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Rectangle 25"/>
            <p:cNvSpPr>
              <a:spLocks noChangeArrowheads="1"/>
            </p:cNvSpPr>
            <p:nvPr/>
          </p:nvSpPr>
          <p:spPr bwMode="auto">
            <a:xfrm>
              <a:off x="1512" y="3618"/>
              <a:ext cx="953" cy="206"/>
            </a:xfrm>
            <a:prstGeom prst="rect">
              <a:avLst/>
            </a:prstGeom>
            <a:gradFill rotWithShape="1">
              <a:gsLst>
                <a:gs pos="0">
                  <a:srgbClr val="FFF4EE"/>
                </a:gs>
                <a:gs pos="100000">
                  <a:srgbClr val="FFD8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Text Box 26"/>
            <p:cNvSpPr txBox="1">
              <a:spLocks noChangeArrowheads="1"/>
            </p:cNvSpPr>
            <p:nvPr/>
          </p:nvSpPr>
          <p:spPr bwMode="auto">
            <a:xfrm>
              <a:off x="1516" y="3601"/>
              <a:ext cx="8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 dirty="0"/>
                <a:t>může vzniknout nový AP a kontrakce</a:t>
              </a:r>
              <a:endParaRPr lang="en-US" sz="900" b="1" dirty="0"/>
            </a:p>
          </p:txBody>
        </p:sp>
        <p:sp>
          <p:nvSpPr>
            <p:cNvPr id="14359" name="Text Box 27"/>
            <p:cNvSpPr txBox="1">
              <a:spLocks noChangeArrowheads="1"/>
            </p:cNvSpPr>
            <p:nvPr/>
          </p:nvSpPr>
          <p:spPr bwMode="auto">
            <a:xfrm>
              <a:off x="3082" y="3828"/>
              <a:ext cx="10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 dirty="0"/>
                <a:t>vznik AP a  kontrakce nejsou možné</a:t>
              </a:r>
              <a:endParaRPr lang="en-US" sz="900" b="1" dirty="0"/>
            </a:p>
          </p:txBody>
        </p:sp>
        <p:sp>
          <p:nvSpPr>
            <p:cNvPr id="14360" name="Text Box 28"/>
            <p:cNvSpPr txBox="1">
              <a:spLocks noChangeArrowheads="1"/>
            </p:cNvSpPr>
            <p:nvPr/>
          </p:nvSpPr>
          <p:spPr bwMode="auto">
            <a:xfrm>
              <a:off x="3100" y="970"/>
              <a:ext cx="726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 dirty="0" err="1">
                  <a:solidFill>
                    <a:srgbClr val="4D4D4D"/>
                  </a:solidFill>
                </a:rPr>
                <a:t>Sukcinylcholin</a:t>
              </a:r>
              <a:endParaRPr lang="en-US" sz="1000" b="1" dirty="0">
                <a:solidFill>
                  <a:srgbClr val="4D4D4D"/>
                </a:solidFill>
              </a:endParaRPr>
            </a:p>
          </p:txBody>
        </p:sp>
        <p:sp>
          <p:nvSpPr>
            <p:cNvPr id="14361" name="Text Box 29"/>
            <p:cNvSpPr txBox="1">
              <a:spLocks noChangeArrowheads="1"/>
            </p:cNvSpPr>
            <p:nvPr/>
          </p:nvSpPr>
          <p:spPr bwMode="auto">
            <a:xfrm>
              <a:off x="3061" y="2086"/>
              <a:ext cx="72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>
                  <a:solidFill>
                    <a:srgbClr val="4D4D4D"/>
                  </a:solidFill>
                </a:rPr>
                <a:t>Sukcinylcholin</a:t>
              </a:r>
              <a:endParaRPr lang="en-US" sz="900" b="1">
                <a:solidFill>
                  <a:srgbClr val="4D4D4D"/>
                </a:solidFill>
              </a:endParaRPr>
            </a:p>
          </p:txBody>
        </p:sp>
        <p:sp>
          <p:nvSpPr>
            <p:cNvPr id="14362" name="Text Box 30"/>
            <p:cNvSpPr txBox="1">
              <a:spLocks noChangeArrowheads="1"/>
            </p:cNvSpPr>
            <p:nvPr/>
          </p:nvSpPr>
          <p:spPr bwMode="auto">
            <a:xfrm>
              <a:off x="2534" y="2317"/>
              <a:ext cx="318" cy="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800" dirty="0"/>
                <a:t>buňka koster. svalu</a:t>
              </a:r>
              <a:endParaRPr lang="en-US" sz="800" dirty="0"/>
            </a:p>
          </p:txBody>
        </p:sp>
        <p:sp>
          <p:nvSpPr>
            <p:cNvPr id="14363" name="Text Box 31"/>
            <p:cNvSpPr txBox="1">
              <a:spLocks noChangeArrowheads="1"/>
            </p:cNvSpPr>
            <p:nvPr/>
          </p:nvSpPr>
          <p:spPr bwMode="auto">
            <a:xfrm>
              <a:off x="1833" y="2149"/>
              <a:ext cx="1033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900" b="1"/>
                <a:t>šíření akčního potenciálu</a:t>
              </a:r>
              <a:endParaRPr lang="en-US" sz="900" b="1"/>
            </a:p>
          </p:txBody>
        </p:sp>
      </p:grp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 l="51695" t="80426" r="5237" b="3830"/>
          <a:stretch>
            <a:fillRect/>
          </a:stretch>
        </p:blipFill>
        <p:spPr bwMode="auto">
          <a:xfrm>
            <a:off x="8475664" y="5567364"/>
            <a:ext cx="2192337" cy="1290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 l="4646" t="80951" r="53131" b="3305"/>
          <a:stretch>
            <a:fillRect/>
          </a:stretch>
        </p:blipFill>
        <p:spPr bwMode="auto">
          <a:xfrm>
            <a:off x="1524000" y="5562600"/>
            <a:ext cx="2159000" cy="129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Nadpis 1"/>
          <p:cNvSpPr>
            <a:spLocks noGrp="1"/>
          </p:cNvSpPr>
          <p:nvPr>
            <p:ph type="title"/>
          </p:nvPr>
        </p:nvSpPr>
        <p:spPr>
          <a:xfrm>
            <a:off x="1981200" y="307230"/>
            <a:ext cx="8229600" cy="739776"/>
          </a:xfrm>
        </p:spPr>
        <p:txBody>
          <a:bodyPr/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Depolarizující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myorelaxancia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9408368" y="5733258"/>
            <a:ext cx="1224136" cy="216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800" b="1" dirty="0">
                <a:latin typeface="Arial" pitchFamily="34" charset="0"/>
                <a:cs typeface="Arial" pitchFamily="34" charset="0"/>
              </a:rPr>
              <a:t>trvalá depolarizace </a:t>
            </a:r>
            <a:endParaRPr lang="cs-CZ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0780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Myorelaxancia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822" y="1482812"/>
            <a:ext cx="10216978" cy="506627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Centrální = spasmolytika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působí tlumivě na CNS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snižují klidový tonus svalů bez ztráty volní kontrakce</a:t>
            </a:r>
          </a:p>
          <a:p>
            <a:pPr lvl="1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útlum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polysynaptických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drah v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CNS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cs-CZ" sz="2800" dirty="0">
                <a:latin typeface="Arial" pitchFamily="34" charset="0"/>
                <a:cs typeface="Arial" pitchFamily="34" charset="0"/>
              </a:rPr>
              <a:t>tlumí reflexy vedoucí ke spastickým reakcím</a:t>
            </a:r>
          </a:p>
          <a:p>
            <a:pPr marL="0" indent="0" algn="just">
              <a:buNone/>
            </a:pPr>
            <a:r>
              <a:rPr lang="cs-CZ" u="sng" dirty="0">
                <a:latin typeface="Arial" pitchFamily="34" charset="0"/>
                <a:cs typeface="Arial" pitchFamily="34" charset="0"/>
              </a:rPr>
              <a:t>Rozdělení: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Benzodiazepinová (diazepam, tetrazepam)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Nebenzodiazepinová 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dantrolen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baklofen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tolperison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tizanidin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98589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8E95-BFE4-4E8B-9C95-6E4072E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Myorelaxantium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EBCD4-C105-4FE6-9C4B-CDA37ACE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56705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>
                <a:latin typeface="Arial Black" panose="020B0A04020102020204" pitchFamily="34" charset="0"/>
              </a:rPr>
              <a:t>Arduan</a:t>
            </a:r>
            <a:endParaRPr lang="cs-CZ" sz="3200" dirty="0">
              <a:latin typeface="Arial Black" panose="020B0A04020102020204" pitchFamily="34" charset="0"/>
            </a:endParaRPr>
          </a:p>
          <a:p>
            <a:pPr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nedepolarizující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nervosvalové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myorelaxantium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(nevyvolává svalové záškuby)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zajišťuje reverzibilní relaxaci kosterní svaloviny – využívá se jakou součást celkové anestezie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vyvolává relaxaci dýchacího svalstva – využívá se pro adaptaci pacienta na umělou plicní ventilaci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jeho účinek je možné neutralizovat podáním inhibitorů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acetylcholinesterázy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79">
            <a:extLst>
              <a:ext uri="{FF2B5EF4-FFF2-40B4-BE49-F238E27FC236}">
                <a16:creationId xmlns:a16="http://schemas.microsoft.com/office/drawing/2014/main" id="{E3AF399B-34F3-4EA9-986D-8B5A6EEBC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5"/>
          <a:stretch/>
        </p:blipFill>
        <p:spPr bwMode="auto">
          <a:xfrm>
            <a:off x="9405257" y="2294845"/>
            <a:ext cx="2137683" cy="263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7827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563E4-13E8-483D-9519-DBE38E8A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Myorelaxantium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55CAC-9F9A-4CEE-997E-4C2CD388D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720"/>
            <a:ext cx="806087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Suxamethonium</a:t>
            </a:r>
            <a:r>
              <a:rPr lang="cs-CZ" dirty="0">
                <a:latin typeface="Arial Black" panose="020B0A04020102020204" pitchFamily="34" charset="0"/>
              </a:rPr>
              <a:t> jodid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depolarizující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relaxant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periferního svalstva (velmi účinný na svalstvo hrtanu)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velmi krátkodobý účinek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k usnadnění intubace a mechanické ventilace a při vážném laryngospasmu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podává se pouze pacientům v bezvědomí</a:t>
            </a:r>
          </a:p>
        </p:txBody>
      </p:sp>
      <p:pic>
        <p:nvPicPr>
          <p:cNvPr id="5" name="obrázek 59">
            <a:extLst>
              <a:ext uri="{FF2B5EF4-FFF2-40B4-BE49-F238E27FC236}">
                <a16:creationId xmlns:a16="http://schemas.microsoft.com/office/drawing/2014/main" id="{77006286-6048-43E7-96B4-686FD354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9156" r="20153" b="11628"/>
          <a:stretch/>
        </p:blipFill>
        <p:spPr bwMode="auto">
          <a:xfrm>
            <a:off x="9095012" y="1387930"/>
            <a:ext cx="2711471" cy="488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6039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3B375-E9B8-4311-8500-D822C90C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Spazmolytikum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00930-D160-46F7-93B2-9DDBB492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9768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Arial Black" panose="020B0A04020102020204" pitchFamily="34" charset="0"/>
                <a:cs typeface="Arial" panose="020B0604020202020204" pitchFamily="34" charset="0"/>
              </a:rPr>
              <a:t>Buscopan</a:t>
            </a:r>
            <a:endParaRPr lang="cs-CZ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účinkuje na hladkou svalovinu GIT, biliárního a urogenitálního traktu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při spazmech – koliky renální, biliární, spasmy v oblasti GIT, urogenitálního traktu</a:t>
            </a:r>
          </a:p>
          <a:p>
            <a:pPr marL="0" indent="0" algn="just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Kontraindikace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tachykardie, neléčený glaukom, mechanická stenóza GIT </a:t>
            </a:r>
          </a:p>
        </p:txBody>
      </p:sp>
      <p:pic>
        <p:nvPicPr>
          <p:cNvPr id="4" name="obrázek 84">
            <a:extLst>
              <a:ext uri="{FF2B5EF4-FFF2-40B4-BE49-F238E27FC236}">
                <a16:creationId xmlns:a16="http://schemas.microsoft.com/office/drawing/2014/main" id="{D8BA3D1D-A858-43FE-9FB4-A11B43A9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1741" r="4293" b="7576"/>
          <a:stretch/>
        </p:blipFill>
        <p:spPr bwMode="auto">
          <a:xfrm>
            <a:off x="10335986" y="871264"/>
            <a:ext cx="1409699" cy="562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638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171" y="365126"/>
            <a:ext cx="11283043" cy="121874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Látky ovlivňující vegetativní nervový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786" y="1583872"/>
            <a:ext cx="11484428" cy="490900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Vegetativní = autonomní nervy</a:t>
            </a:r>
          </a:p>
          <a:p>
            <a:pPr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nejsou ovlivnitelné vůlí</a:t>
            </a:r>
          </a:p>
          <a:p>
            <a:pPr eaLnBrk="1" hangingPunct="1"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inervace hladké svaloviny cév, stěn orgánů a žláz</a:t>
            </a:r>
          </a:p>
          <a:p>
            <a:pPr eaLnBrk="1" hangingPunct="1"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zrychlují a zpomalují tep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Sympatická: vycházejí z hrudního a bederního úseku míchy, stimulace aktivity, receptory spřaženy s G-proteinem,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neurotransmitér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noraderenalin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-receptory: noradrenalin &gt; adrenalin &gt;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isopropylnoradrenalin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-receptory: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isopropylnoradrenalin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&gt; adrenalin &gt; noradrenalin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Parasympatická: vycházejí z prodloužené míchy a křížové míchy, tlumení aktivity,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neurotransmitér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acetylcholin</a:t>
            </a:r>
          </a:p>
        </p:txBody>
      </p:sp>
    </p:spTree>
    <p:extLst>
      <p:ext uri="{BB962C8B-B14F-4D97-AF65-F5344CB8AC3E}">
        <p14:creationId xmlns:p14="http://schemas.microsoft.com/office/powerpoint/2010/main" val="23440393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150C41-A499-4251-989A-FA44EEFC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76"/>
            <a:ext cx="9201150" cy="690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latin typeface="Times New Roman" panose="02020603050405020304" pitchFamily="18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5FC4DA30-387A-47E9-990A-33009601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2150"/>
            <a:ext cx="3203575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957D000-C63D-439D-BC1A-6B305AF1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"/>
          <a:stretch>
            <a:fillRect/>
          </a:stretch>
        </p:blipFill>
        <p:spPr bwMode="auto">
          <a:xfrm>
            <a:off x="6959600" y="692150"/>
            <a:ext cx="37084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C65D33F7-036D-4557-8017-89E6B0F2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76"/>
            <a:ext cx="299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latin typeface="Times New Roman" panose="02020603050405020304" pitchFamily="18" charset="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B8BA387-331C-42B0-8B0F-B5D85978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61914"/>
            <a:ext cx="3024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parasympatikus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15FFB2E-BE16-4A63-AEF8-66DDB639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4" y="3176"/>
            <a:ext cx="337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latin typeface="Times New Roman" panose="02020603050405020304" pitchFamily="18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CC8DD444-8902-499E-BCEF-4E5D55B5A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6" y="61914"/>
            <a:ext cx="2295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ympatikus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2C803175-043F-46B7-ABDF-7D4F64E8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767014"/>
            <a:ext cx="1685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115B34F4-54E7-4DF8-8265-ECCA92906F0F}"/>
              </a:ext>
            </a:extLst>
          </p:cNvPr>
          <p:cNvCxnSpPr/>
          <p:nvPr/>
        </p:nvCxnSpPr>
        <p:spPr>
          <a:xfrm>
            <a:off x="1524000" y="69215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7B89159-0977-4641-9D2A-5F69EA34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3198168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78851" name="Picture 3" descr="obr">
            <a:extLst>
              <a:ext uri="{FF2B5EF4-FFF2-40B4-BE49-F238E27FC236}">
                <a16:creationId xmlns:a16="http://schemas.microsoft.com/office/drawing/2014/main" id="{AB3E4895-E12A-460C-9B68-A591BC7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30541"/>
            <a:ext cx="5495470" cy="63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AAE8185B-8F48-49D5-B853-FFE3266C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5392738"/>
            <a:ext cx="16922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Arial Narrow" panose="020B0606020202030204" pitchFamily="34" charset="0"/>
              </a:rPr>
              <a:t>(podle Geršl V, Štěrba M: Farmakologie pro farmaceuty II., 2007.)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8898A-433F-4C57-AB0F-E9A9F2E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5387795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chloramfenikol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bakteriostatický, širokospektré antibiotikum, vzhledem k vysoké toxicitě se užívá převážně pouze v případech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meningokové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pneumokokové infekce CNS, u anaerobních infekcí CNS, u salmonel a tyfu;</a:t>
            </a:r>
          </a:p>
          <a:p>
            <a:pPr marL="34290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sulfonamidy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bakteriostatické, účinné jak proti infekcím způsobených grampozitivními tak gramnegativními bakteriemi, zástupci: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sulfisoxazol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sulfathiazol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sulfasalazin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sulfamethoxazol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kotrimoxazol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kombinované chemoterapeutikum, baktericidní, využívá se v léčbě infekcí horních a dolních cest dýchacích, ORL infekcí, infekcí močových cest, kapavky a k léčbě tyfu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 startAt="6"/>
              <a:tabLst>
                <a:tab pos="342900" algn="l"/>
              </a:tabLst>
            </a:pP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chinolonová</a:t>
            </a:r>
            <a:r>
              <a:rPr lang="cs-CZ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chemoterapeutika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baktericidní; rozlišují se 4 generace: 3. generace jsou širokospektrá antibiotika dobře účinná proti většině infekcí (př.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ofloxacin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4. generace jsou rezervní antibiotika působící na řadu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multirezistentních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mikroorganizmů; zástupce: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parfloxacin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A0EA994-64DE-495D-8000-C4D682B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3188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Antibiotika</a:t>
            </a:r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958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20FE0A2A-C626-40C6-BA56-DA116C24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03289"/>
            <a:ext cx="8642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LÁTKY OVLIVŇUJÍCÍ VEGETATIVNÍ NERVOVÝ SYSTÉM</a:t>
            </a:r>
          </a:p>
          <a:p>
            <a:pPr>
              <a:defRPr/>
            </a:pP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   PARASYMPATOTROPNÍ</a:t>
            </a:r>
          </a:p>
          <a:p>
            <a:pPr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PARASYMPATOMIMETIKA</a:t>
            </a: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PARASYMPATOLYTIKA</a:t>
            </a:r>
          </a:p>
          <a:p>
            <a:pPr>
              <a:defRPr/>
            </a:pP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   SYMPATOTROPNÍ</a:t>
            </a: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SYMPATOMIMETIKA</a:t>
            </a:r>
          </a:p>
          <a:p>
            <a:pPr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SYMPATOLYTIKA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4493A-8E60-42A8-A362-A62AC947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Parasympatomimetika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47704-D4A4-4BEA-860C-C12A491D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7" y="1463677"/>
            <a:ext cx="11136085" cy="5012870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cholinomimetika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Přímá: látky stimulující muskarinové a nikotinové receptory parasympatiku, CNS i nervosvalové ploténky (muskarinové = M, nikotinové = N) 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Agonisté M receptorů: estery cholinu (acetylcholin,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metacholin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Agonisté N receptorů: acetylcholin, nikotin, lobelin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Nepřímá: neovlivňují receptor, jsou to blokátory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acetylcholinesterázy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Reverzibilní: karbamáty (fyzostigmin,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neostigmin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Ireverzibilní: organofosfáty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paraoxon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dyflos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 bojové látky: sarin,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soman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tabun, VX látky, GV látky)</a:t>
            </a:r>
          </a:p>
        </p:txBody>
      </p:sp>
    </p:spTree>
    <p:extLst>
      <p:ext uri="{BB962C8B-B14F-4D97-AF65-F5344CB8AC3E}">
        <p14:creationId xmlns:p14="http://schemas.microsoft.com/office/powerpoint/2010/main" val="2824313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F886A5-B45C-4329-BB93-EE9E482C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198169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17411" name="Picture 4" descr="obr">
            <a:extLst>
              <a:ext uri="{FF2B5EF4-FFF2-40B4-BE49-F238E27FC236}">
                <a16:creationId xmlns:a16="http://schemas.microsoft.com/office/drawing/2014/main" id="{4290DDC9-35A3-4CD7-A6E9-5CC69B9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" y="551769"/>
            <a:ext cx="9878785" cy="58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538F5BDD-6075-4B95-AF37-F068E068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400801"/>
            <a:ext cx="838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(podle Geršl V, Štěrba M: Farmakologie pro farmaceuty II., 2007.)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E077A-2A7C-4BB4-9417-F9EBD02B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Parasympatomimetika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5883C-94A1-4B64-852D-18B959CA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056" y="1567543"/>
            <a:ext cx="9771743" cy="4925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Indikace:</a:t>
            </a:r>
          </a:p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Přímá </a:t>
            </a:r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parasympatomimetika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postoperační a neurogenní ileus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retence moče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glaukom</a:t>
            </a:r>
          </a:p>
          <a:p>
            <a:pPr marL="0" indent="0">
              <a:buNone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Nepřímá </a:t>
            </a:r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parasympatomimetika</a:t>
            </a:r>
            <a:endParaRPr lang="cs-CZ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postoperační a neurogenní ileus, retence moče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glaukom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myastenia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gravis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Alzheimer</a:t>
            </a:r>
          </a:p>
        </p:txBody>
      </p:sp>
    </p:spTree>
    <p:extLst>
      <p:ext uri="{BB962C8B-B14F-4D97-AF65-F5344CB8AC3E}">
        <p14:creationId xmlns:p14="http://schemas.microsoft.com/office/powerpoint/2010/main" val="8087086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FAF9-2D3D-4A10-8BD4-1A973058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Parasympatolytika</a:t>
            </a:r>
            <a:r>
              <a:rPr lang="cs-CZ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56578-EE2C-4461-95AF-F7E351A1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7542"/>
            <a:ext cx="10640787" cy="492533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Způsobují reverzibilní kompatibilní blokádu muskarinových receptorů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Terciární amoniové báze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Přirozené alkaloidy (vstřebávají se v GIT)</a:t>
            </a:r>
          </a:p>
          <a:p>
            <a:pPr lvl="2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atropin – z rulíku zlomocného, durmanu obecného</a:t>
            </a:r>
          </a:p>
          <a:p>
            <a:pPr lvl="2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skopolamin – blín černý  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Polosyntetické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deriváty</a:t>
            </a:r>
          </a:p>
          <a:p>
            <a:pPr lvl="2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cyklopentolát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ipratropium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homatropin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04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E077A-2A7C-4BB4-9417-F9EBD02B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Parasympatolytika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5883C-94A1-4B64-852D-18B959CA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925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Indikace: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Parkinsonova choroba – potlačují třes díky útlumu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cholinergní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dráhy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kinetózy – př. skopolamin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ke zvýšení srdeční frekvence při bradykardii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navození mydriázy pro diagnostické účely (vyšetření očního pozadí)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ovlivnění střevní hypermobility (silný lék proti průjmu v kombinaci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opioidem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léčbě astmatu – způsobují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bronchodilataci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 otrav (inhibitory ACHE, houbami)</a:t>
            </a:r>
          </a:p>
        </p:txBody>
      </p:sp>
    </p:spTree>
    <p:extLst>
      <p:ext uri="{BB962C8B-B14F-4D97-AF65-F5344CB8AC3E}">
        <p14:creationId xmlns:p14="http://schemas.microsoft.com/office/powerpoint/2010/main" val="193168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7F6B-87EE-484A-9B9A-94C96C6C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Parasympatolytika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78FBD-A9D0-451A-A049-B5FA32D2A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Kvartérní amoniové báze (hydrofilní)</a:t>
            </a:r>
          </a:p>
          <a:p>
            <a:r>
              <a:rPr lang="cs-CZ" dirty="0"/>
              <a:t> antagonisté proti muskarinovým a nikotinovým receptorům</a:t>
            </a:r>
          </a:p>
          <a:p>
            <a:r>
              <a:rPr lang="cs-CZ" dirty="0"/>
              <a:t>působí jako spasmolytika GIT (např. </a:t>
            </a:r>
            <a:r>
              <a:rPr lang="cs-CZ" dirty="0" err="1"/>
              <a:t>butylbromidskopolaminu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04368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A958A-B5F7-4A9C-8516-B03A27BC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Parasympatomimetika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C771FF-2851-43C6-9A0F-83CD23B5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538357" cy="48053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Syntostigmin</a:t>
            </a:r>
            <a:endParaRPr lang="cs-CZ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útlum střevní peristaltiky (až paralytický ileus),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antidotum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myorelaxačního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účinku tubokurarinu.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kontraindikace: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obstrukční ileus, peritonitis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řípravek může někdy vyvolat paradoxní nežádoucí účinky - tachykardii a hypertenzi.  </a:t>
            </a:r>
          </a:p>
          <a:p>
            <a:endParaRPr lang="cs-CZ" dirty="0"/>
          </a:p>
        </p:txBody>
      </p:sp>
      <p:pic>
        <p:nvPicPr>
          <p:cNvPr id="4" name="obrázek 70">
            <a:extLst>
              <a:ext uri="{FF2B5EF4-FFF2-40B4-BE49-F238E27FC236}">
                <a16:creationId xmlns:a16="http://schemas.microsoft.com/office/drawing/2014/main" id="{563F241C-83AB-46BB-9F11-E2DE0FE14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371600"/>
            <a:ext cx="342899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8182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7E1ED-3016-4323-A14C-46483B17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559"/>
          </a:xfrm>
        </p:spPr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Parasympatolytika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4BB37-462F-44E8-8FCA-DF843485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592"/>
            <a:ext cx="8060871" cy="51771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Atropin - </a:t>
            </a:r>
            <a:r>
              <a:rPr lang="cs-CZ" sz="3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atropini</a:t>
            </a:r>
            <a:r>
              <a:rPr lang="cs-CZ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sulfas</a:t>
            </a:r>
            <a:r>
              <a:rPr lang="cs-CZ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monohydricus</a:t>
            </a:r>
            <a:endParaRPr lang="cs-CZ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blokátor acetylcholinu – tedy parasympatických vláken</a:t>
            </a:r>
          </a:p>
          <a:p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snižuje sekreci slinných, potních, žaludečních žláz a žláz dýchacího systému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vyvolá tachykardii, relaxaci hladkého svalstva, rozšíření zorniček, zvyšuje se nitrooční tlak a nepřímo i tělesnou teplotu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užívá se 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 akutním infarktu ke zvládnutí bradykardicko-hypotenzního syndromu, fibrilace </a:t>
            </a:r>
            <a:b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flutru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síní s pomalou komorovou odpovědí</a:t>
            </a:r>
          </a:p>
          <a:p>
            <a:r>
              <a:rPr lang="cs-CZ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ále se používá u bradykardie a u </a:t>
            </a:r>
            <a:r>
              <a:rPr lang="cs-CZ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bradyarytmií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vyvolaných předávkováním digitálisovými glykosidy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2E3F8C-FA11-448E-AE41-E4D0C9AE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666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27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2C584-CCD9-4432-8C1E-55E88E04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Sympatomimetika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818FA-1C51-4BD7-9B5A-50AA0B0F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256" y="1825625"/>
            <a:ext cx="10076543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l-GR" dirty="0"/>
              <a:t>α</a:t>
            </a:r>
            <a:r>
              <a:rPr lang="cs-CZ" dirty="0"/>
              <a:t>, </a:t>
            </a:r>
            <a:r>
              <a:rPr lang="el-GR" dirty="0"/>
              <a:t>β</a:t>
            </a:r>
            <a:r>
              <a:rPr lang="cs-CZ" dirty="0"/>
              <a:t> – </a:t>
            </a:r>
            <a:r>
              <a:rPr lang="cs-CZ" dirty="0" err="1"/>
              <a:t>mimetika</a:t>
            </a:r>
            <a:r>
              <a:rPr lang="cs-CZ" dirty="0"/>
              <a:t>: noradrenalin, adrenalin, dopamin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α1</a:t>
            </a:r>
            <a:r>
              <a:rPr lang="cs-CZ" dirty="0"/>
              <a:t> – </a:t>
            </a:r>
            <a:r>
              <a:rPr lang="cs-CZ" dirty="0" err="1"/>
              <a:t>mimetika</a:t>
            </a:r>
            <a:r>
              <a:rPr lang="cs-CZ" dirty="0"/>
              <a:t>: </a:t>
            </a:r>
            <a:r>
              <a:rPr lang="cs-CZ" dirty="0" err="1"/>
              <a:t>hydroxy</a:t>
            </a:r>
            <a:r>
              <a:rPr lang="cs-CZ" dirty="0"/>
              <a:t>-amfetamin, </a:t>
            </a:r>
            <a:r>
              <a:rPr lang="cs-CZ" dirty="0" err="1"/>
              <a:t>fenylefrin</a:t>
            </a:r>
            <a:r>
              <a:rPr lang="cs-CZ" dirty="0"/>
              <a:t>, </a:t>
            </a:r>
            <a:r>
              <a:rPr lang="cs-CZ" dirty="0" err="1"/>
              <a:t>metoxamin</a:t>
            </a:r>
            <a:r>
              <a:rPr lang="cs-CZ" dirty="0"/>
              <a:t>, </a:t>
            </a:r>
            <a:r>
              <a:rPr lang="cs-CZ" dirty="0" err="1"/>
              <a:t>oxymetazolin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α</a:t>
            </a:r>
            <a:r>
              <a:rPr lang="cs-CZ" dirty="0"/>
              <a:t>2 – </a:t>
            </a:r>
            <a:r>
              <a:rPr lang="cs-CZ" dirty="0" err="1"/>
              <a:t>mimetika</a:t>
            </a:r>
            <a:r>
              <a:rPr lang="cs-CZ" dirty="0"/>
              <a:t>: </a:t>
            </a:r>
            <a:r>
              <a:rPr lang="cs-CZ" dirty="0" err="1"/>
              <a:t>klonidin</a:t>
            </a:r>
            <a:r>
              <a:rPr lang="cs-CZ" dirty="0"/>
              <a:t>, </a:t>
            </a:r>
            <a:r>
              <a:rPr lang="cs-CZ" dirty="0" err="1"/>
              <a:t>metyldopa</a:t>
            </a:r>
            <a:r>
              <a:rPr lang="cs-CZ" dirty="0"/>
              <a:t>, </a:t>
            </a:r>
            <a:r>
              <a:rPr lang="cs-CZ" dirty="0" err="1"/>
              <a:t>brimodinin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β</a:t>
            </a:r>
            <a:r>
              <a:rPr lang="cs-CZ" dirty="0"/>
              <a:t> – </a:t>
            </a:r>
            <a:r>
              <a:rPr lang="cs-CZ" dirty="0" err="1"/>
              <a:t>mimetika</a:t>
            </a:r>
            <a:r>
              <a:rPr lang="cs-CZ" dirty="0"/>
              <a:t>: </a:t>
            </a:r>
            <a:r>
              <a:rPr lang="cs-CZ" dirty="0" err="1"/>
              <a:t>dobutamin</a:t>
            </a:r>
            <a:r>
              <a:rPr lang="cs-CZ" dirty="0"/>
              <a:t>, </a:t>
            </a:r>
            <a:r>
              <a:rPr lang="cs-CZ" dirty="0" err="1"/>
              <a:t>isoprenalin</a:t>
            </a:r>
            <a:r>
              <a:rPr lang="cs-CZ" dirty="0"/>
              <a:t>, </a:t>
            </a:r>
            <a:r>
              <a:rPr lang="cs-CZ" dirty="0" err="1"/>
              <a:t>terbutalin</a:t>
            </a:r>
            <a:r>
              <a:rPr lang="cs-CZ" dirty="0"/>
              <a:t>, </a:t>
            </a:r>
            <a:r>
              <a:rPr lang="cs-CZ" dirty="0" err="1"/>
              <a:t>fenoterol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nepřímo působící: efedrin, pseudoefedrin, amfetamin, tricyklická antidepresiva</a:t>
            </a:r>
          </a:p>
        </p:txBody>
      </p:sp>
    </p:spTree>
    <p:extLst>
      <p:ext uri="{BB962C8B-B14F-4D97-AF65-F5344CB8AC3E}">
        <p14:creationId xmlns:p14="http://schemas.microsoft.com/office/powerpoint/2010/main" val="345536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2D8F4-E465-40A5-8935-42AF5D39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Antibiotika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66C1D5-9152-4CC2-9B20-A8BE942C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1"/>
            <a:ext cx="7302910" cy="4928265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Cefotaxim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/>
              <a:t>Cefalosporin III. generace</a:t>
            </a:r>
          </a:p>
          <a:p>
            <a:r>
              <a:rPr lang="cs-CZ" dirty="0"/>
              <a:t>používá k léčbě závažných infekcí vyvolaných bakteriemi (jak G+ tak G-)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0FF9F1-17D8-41A9-9BA3-DB6C1B483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6129" r="17137" b="8872"/>
          <a:stretch/>
        </p:blipFill>
        <p:spPr>
          <a:xfrm>
            <a:off x="8252952" y="1248698"/>
            <a:ext cx="2989006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30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C79D519-3749-4717-82CD-D2BA95CD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164" y="150812"/>
            <a:ext cx="7920038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dirty="0">
                <a:latin typeface="Arial Black" panose="020B0A04020102020204" pitchFamily="34" charset="0"/>
              </a:rPr>
              <a:t>Indikace sympatomimetik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 b="1" dirty="0">
              <a:solidFill>
                <a:srgbClr val="0070C0"/>
              </a:solidFill>
              <a:latin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altLang="cs-C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sympatomimetika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Vasokonstrikce - lokální vasokonstrikce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Mydriáza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altLang="cs-C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sympatomimetika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TK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u hypertenze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altLang="cs-C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sympatomimetika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Stimulace funkce srdce.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Stimulace převodního systému v srdci.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Akutní alergické reakce (zejména adrenalin).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altLang="cs-CZ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sympatomimetika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Bronchodilatace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Akutní alergické reakce.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Nepřímo působící sympatomimetika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Anorektické a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psychostimulační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účinky.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B21DA-4F4F-4305-84C9-B56D344E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Sympatolytika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921C1-AACE-4E01-8C8D-BE247191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629" y="1422400"/>
            <a:ext cx="10207171" cy="5070475"/>
          </a:xfrm>
        </p:spPr>
        <p:txBody>
          <a:bodyPr>
            <a:no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antiadrenergní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látky, adrenergní antagonisté</a:t>
            </a:r>
          </a:p>
          <a:p>
            <a:pPr fontAlgn="ctr">
              <a:spcBef>
                <a:spcPct val="0"/>
              </a:spcBef>
              <a:buFontTx/>
              <a:buNone/>
            </a:pPr>
            <a:r>
              <a:rPr lang="en-GB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Neselektivní</a:t>
            </a:r>
            <a:r>
              <a:rPr lang="en-GB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alfa-</a:t>
            </a:r>
            <a:r>
              <a:rPr lang="en-GB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sympatolytika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Blok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eceptor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u)</a:t>
            </a:r>
            <a:endParaRPr lang="en-GB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Syntetick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é: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tolazolin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fentolamin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fenoxybenzamin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Indikace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feochromocytom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stimulace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HCl,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retence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moče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ámelové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alkaloidy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dihydroergokristin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(migréna)</a:t>
            </a:r>
          </a:p>
          <a:p>
            <a:pPr fontAlgn="ctr"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sympatolytika</a:t>
            </a:r>
            <a:endParaRPr lang="en-GB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Indikace: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hypertenze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srdeční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selhání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obstrukce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močových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hyperplázie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prostaty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prazosin, terazosin,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metazosin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urapidil,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indoramin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alfuzosin</a:t>
            </a:r>
          </a:p>
          <a:p>
            <a:pPr fontAlgn="ctr"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sympatolytika</a:t>
            </a:r>
            <a:endParaRPr lang="en-GB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Indikace: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poruch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erekce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psychického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rázu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Yohimbin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zvyšuje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výdej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noradrenalinu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vazodilata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pánve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104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bdélník 2">
            <a:extLst>
              <a:ext uri="{FF2B5EF4-FFF2-40B4-BE49-F238E27FC236}">
                <a16:creationId xmlns:a16="http://schemas.microsoft.com/office/drawing/2014/main" id="{B6D92632-6026-4268-A1F7-0B208E9E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67" y="1305833"/>
            <a:ext cx="639660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Snižují srdeční frekvenci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Snižují sílu kontrakce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Snižují vodivost převodního systému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Snižují vzrušivost myokardu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Korigují hypertenzi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Působí bronchospasmus</a:t>
            </a:r>
          </a:p>
        </p:txBody>
      </p:sp>
      <p:sp>
        <p:nvSpPr>
          <p:cNvPr id="105475" name="TextovéPole 5">
            <a:extLst>
              <a:ext uri="{FF2B5EF4-FFF2-40B4-BE49-F238E27FC236}">
                <a16:creationId xmlns:a16="http://schemas.microsoft.com/office/drawing/2014/main" id="{FAFB0AE8-CD4C-4E02-8A03-9FE6A0D8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14" y="466497"/>
            <a:ext cx="550817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Účinky </a:t>
            </a:r>
            <a:r>
              <a:rPr lang="cs-CZ" altLang="cs-CZ" sz="4000" b="1" dirty="0">
                <a:latin typeface="Symbol" panose="05050102010706020507" pitchFamily="18" charset="2"/>
                <a:cs typeface="Arial" panose="020B0604020202020204" pitchFamily="34" charset="0"/>
              </a:rPr>
              <a:t>b-</a:t>
            </a:r>
            <a:r>
              <a:rPr lang="cs-CZ" alt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blokátorů</a:t>
            </a: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D3136CB-D64E-4934-921A-8E3500D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772" y="2860912"/>
            <a:ext cx="512993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Indikace užití</a:t>
            </a:r>
            <a:endParaRPr lang="cs-CZ" alt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Arteriální hypertenze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Arytmie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Ischemická choroba srdeční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Léčba srdečního selhání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Hypertrofická kardiomyopatie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Glaukom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Migréna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72BB6-8906-49E0-B9EF-4AFF140E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Sympatomimetika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71FA2-5B15-48B3-B571-CA06A909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7354"/>
            <a:ext cx="8991601" cy="5165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Adrenalin – </a:t>
            </a:r>
            <a:r>
              <a:rPr lang="cs-CZ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epinefrinum</a:t>
            </a:r>
            <a:endParaRPr lang="cs-CZ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injekční roztok k léčbě život ohrožujících stavů</a:t>
            </a:r>
          </a:p>
          <a:p>
            <a:pPr lvl="1"/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srdeční zástavy v průběhu neodkladné resuscitace, </a:t>
            </a:r>
          </a:p>
          <a:p>
            <a:pPr lvl="1"/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fibrilace komor; </a:t>
            </a:r>
          </a:p>
          <a:p>
            <a:pPr lvl="1"/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periferního selhávání krevního oběhu při dostatečné náplni krevního</a:t>
            </a:r>
            <a:b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řečiště;</a:t>
            </a:r>
          </a:p>
          <a:p>
            <a:pPr lvl="1"/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anafylaktického a endotoxinového šoku; </a:t>
            </a:r>
          </a:p>
          <a:p>
            <a:pPr lvl="1"/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akutního zúžení průdušek, otoku hrtanu na alergickém podkladě; </a:t>
            </a:r>
          </a:p>
          <a:p>
            <a:r>
              <a:rPr lang="cs-CZ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ále se využívá k zúžení cév při místním znecitlivění, k omezení kapilárního krvácení, k odstranění překrvení sliznic.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23A948-7A88-4A63-B133-66D8E07E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1909863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72BB6-8906-49E0-B9EF-4AFF140E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Sympatomimetika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71FA2-5B15-48B3-B571-CA06A909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4"/>
            <a:ext cx="8436078" cy="5165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500" b="1" dirty="0">
                <a:latin typeface="Arial Black" panose="020B0A04020102020204" pitchFamily="34" charset="0"/>
                <a:cs typeface="Arial" panose="020B0604020202020204" pitchFamily="34" charset="0"/>
              </a:rPr>
              <a:t>Adrenalin - </a:t>
            </a:r>
            <a:r>
              <a:rPr lang="cs-CZ" sz="45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epinefrinum</a:t>
            </a:r>
            <a:endParaRPr lang="cs-CZ" sz="45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místním znecitlivění, k omezení kapilárního krvácení, k odstranění překrvení sliznic. </a:t>
            </a:r>
          </a:p>
          <a:p>
            <a:pPr>
              <a:lnSpc>
                <a:spcPct val="150000"/>
              </a:lnSpc>
            </a:pP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stimuluje α- i β-adrenergní receptory, a to v závislosti na podané dávce: do 2 </a:t>
            </a:r>
            <a:r>
              <a:rPr lang="cs-CZ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μg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/min vyvolává především výraznou relaxaci hladké svaloviny dělohy, respiračního traktu a některých cév (pokles diastolického tlaku) a středně zvětšuje sílu a frekvenci srdečních stahů; v dávkách 4 - 10 </a:t>
            </a:r>
            <a:r>
              <a:rPr lang="cs-CZ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μg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/min zesiluje účinky na srdce a přidávají se slabé účinky na většinu inervované cévní a </a:t>
            </a:r>
            <a:r>
              <a:rPr lang="cs-CZ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pilomotorické</a:t>
            </a:r>
            <a:r>
              <a:rPr lang="cs-CZ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hladké svaloviny (vazokonstrikce, mydriáza).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23A948-7A88-4A63-B133-66D8E07E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35" y="2428875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00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E42FE-B149-4D1F-A836-F51B82CF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Sympatomimetika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455F2-A8A7-42FB-B058-781C0FE5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1929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 Black" panose="020B0A04020102020204" pitchFamily="34" charset="0"/>
              </a:rPr>
              <a:t>Isoprenalin</a:t>
            </a:r>
            <a:endParaRPr lang="cs-CZ" dirty="0">
              <a:latin typeface="Arial Black" panose="020B0A040201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etamimetikum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neselektivní agonista β-receptorů</a:t>
            </a:r>
          </a:p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zvyšuje sílu kontrakce myokardu a srdeční frekvenci,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vazodilatuje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plicní řečiště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se při kolapsu krevního oběhu, jako terapie trvalé bradykardie, při poruše převodního systému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bradyarytmie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obrázek 107">
            <a:extLst>
              <a:ext uri="{FF2B5EF4-FFF2-40B4-BE49-F238E27FC236}">
                <a16:creationId xmlns:a16="http://schemas.microsoft.com/office/drawing/2014/main" id="{24914451-B215-4C9D-A3FD-B09A59F6C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7"/>
          <a:stretch/>
        </p:blipFill>
        <p:spPr bwMode="auto">
          <a:xfrm>
            <a:off x="7560129" y="2348139"/>
            <a:ext cx="4474175" cy="274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7496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79EFC-0434-4DD2-84B3-648BF4A3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Arial Black" panose="020B0A04020102020204" pitchFamily="34" charset="0"/>
              </a:rPr>
              <a:t>Antiparkinsonika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70B337-3BDC-4AB8-B994-3F0C99FB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417638"/>
            <a:ext cx="9944100" cy="4963690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degenerativní choroba, progresivní porucha hybnosti = klidový třes x svalová rigidita, hypokineze</a:t>
            </a:r>
          </a:p>
          <a:p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Neurochemické změny = snížená hladina dopaminu  </a:t>
            </a:r>
          </a:p>
          <a:p>
            <a:pPr marL="0" indent="0">
              <a:buNone/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dopamin (MAO+COMT) =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homovanilová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Léčiva dodávající dopamin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Levodopa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Agonisté dopaminu (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pramipexol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ropinirol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rotigotin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Inhibitory MAO (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Selegilin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rasagilin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) a COMT (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Entakapon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tolkapon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Hluboká mozková stimulace (zákrok pod kontrolou MRI) – elektrody do </a:t>
            </a:r>
            <a:r>
              <a:rPr lang="cs-CZ" sz="2600" dirty="0" err="1">
                <a:latin typeface="Arial" panose="020B0604020202020204" pitchFamily="34" charset="0"/>
                <a:cs typeface="Arial" pitchFamily="34" charset="0"/>
              </a:rPr>
              <a:t>subthalamických</a:t>
            </a:r>
            <a:r>
              <a:rPr lang="cs-CZ" sz="2600" dirty="0">
                <a:latin typeface="Arial" panose="020B0604020202020204" pitchFamily="34" charset="0"/>
                <a:cs typeface="Arial" pitchFamily="34" charset="0"/>
              </a:rPr>
              <a:t> jader + generátory impulzů pod kůži na hrudníku </a:t>
            </a:r>
          </a:p>
        </p:txBody>
      </p:sp>
    </p:spTree>
    <p:extLst>
      <p:ext uri="{BB962C8B-B14F-4D97-AF65-F5344CB8AC3E}">
        <p14:creationId xmlns:p14="http://schemas.microsoft.com/office/powerpoint/2010/main" val="27973237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D2CA9-DC53-4A42-AA29-053A8F5B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Antiepileptika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5120B-EBBD-4D46-8F3B-81F6FD7A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996043"/>
            <a:ext cx="11087099" cy="5666013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cs-CZ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Epilepsie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chronické záchvatovité onemocnění, při kterém v mozku vznikají patologické elektrické výboje, dochází k poruchám vědomí a rozličným motorickým (svalové křeče vs. atonie) senzorickým (porucha čití, audiovizuální halucinace), vegetativním (změna reakce zornic, závrať, nevolnost, zvracení) a psychickým změnám (pláč, smích, aj.). </a:t>
            </a:r>
            <a:endParaRPr lang="cs-CZ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Parciální záchvaty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Prosté (jednoduché) – zachované vědomí, projeví se např. krátkodobými křečemi končetin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Komplexní – alterované vědomí (změněné stavy vědomí), př. psychomotorické záchvaty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eriod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Sekundárně generalizované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644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ADF79-94F5-4D72-B16E-B03C7D45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cs-CZ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Generalizované záchvaty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romanLcPeriod"/>
            </a:pPr>
            <a:r>
              <a:rPr lang="cs-CZ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Grand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nejdramatičtější typ záchvatu, nemocný najednou ztratí vědomí, spadne a následují tónicko-klonické křeče (napnutí a prudké záškuby velkého počtu svalů v celém těle), po skončení křečí pacient nabude vědomí, ale je zmatený a na dobu záchvatu má úplnou amnézii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romanLcPeriod"/>
            </a:pPr>
            <a:r>
              <a:rPr lang="cs-CZ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Petit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absence – náhlá porucha vědomí trvající několik sekund, většinou bez křečí a pádu, člověk se zastaví uprostřed prováděné činnosti, na dobu záchvatu má amnézie, po skončení záchvatu pokračuje v předcházející činnosti; až 100 záchvatů/den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cs-CZ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epilepticus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extrémně dlouho (více jak 5 min.) trvající epileptický záchvat (tonicko-klonické křeče) – sled na sebe navazujících záchvatů aniž by pacient mezi nimi nabyl vědomí – život ohrožující stav, mortalita cca 10%</a:t>
            </a:r>
          </a:p>
        </p:txBody>
      </p:sp>
    </p:spTree>
    <p:extLst>
      <p:ext uri="{BB962C8B-B14F-4D97-AF65-F5344CB8AC3E}">
        <p14:creationId xmlns:p14="http://schemas.microsoft.com/office/powerpoint/2010/main" val="40747965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1DF0F-C1EF-4FAD-B73B-5DB7F026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9906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Cílem léčby epilepsie je potlačení vzniku záchvatů, pokud možno trvalé nebo alespoň dlouhodobé a zamezení relapsu.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Mechanismus účinku:</a:t>
            </a:r>
          </a:p>
          <a:p>
            <a:pPr marL="571500" indent="-571500"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Aktivace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GABA</a:t>
            </a:r>
            <a:r>
              <a:rPr lang="cs-CZ" dirty="0">
                <a:latin typeface="Arial" pitchFamily="34" charset="0"/>
                <a:cs typeface="Arial" pitchFamily="34" charset="0"/>
              </a:rPr>
              <a:t> zprostředkované synaptické inhibice</a:t>
            </a:r>
          </a:p>
          <a:p>
            <a:pPr marL="571500" indent="-571500"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Modifikace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iontových kanálů </a:t>
            </a:r>
            <a:r>
              <a:rPr lang="cs-CZ" dirty="0">
                <a:latin typeface="Arial" pitchFamily="34" charset="0"/>
                <a:cs typeface="Arial" pitchFamily="34" charset="0"/>
              </a:rPr>
              <a:t>zodpovědných za převod vzruchu (Na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cs-CZ" dirty="0">
                <a:latin typeface="Arial" pitchFamily="34" charset="0"/>
                <a:cs typeface="Arial" pitchFamily="34" charset="0"/>
              </a:rPr>
              <a:t>, K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cs-CZ" dirty="0">
                <a:latin typeface="Arial" pitchFamily="34" charset="0"/>
                <a:cs typeface="Arial" pitchFamily="34" charset="0"/>
              </a:rPr>
              <a:t>, Ca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++</a:t>
            </a:r>
            <a:r>
              <a:rPr lang="cs-CZ" dirty="0">
                <a:latin typeface="Arial" pitchFamily="34" charset="0"/>
                <a:cs typeface="Arial" pitchFamily="34" charset="0"/>
              </a:rPr>
              <a:t>, Mg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++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Látky blokující excitační aktivitu na úrovni excitačních transmiterů –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L-glutamát,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aspartát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Rozdělení: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Úzkospektrá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antiepileptika: většinou účinná na parciální záchvaty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Širokospektrá antiepileptika: většinou schopna potlačit jak parciální tak generalizované záchvaty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AA74209-00EC-4AA1-8143-F8CE0A72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Antiepileptika</a:t>
            </a:r>
          </a:p>
        </p:txBody>
      </p:sp>
    </p:spTree>
    <p:extLst>
      <p:ext uri="{BB962C8B-B14F-4D97-AF65-F5344CB8AC3E}">
        <p14:creationId xmlns:p14="http://schemas.microsoft.com/office/powerpoint/2010/main" val="1527510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8197</Words>
  <Application>Microsoft Office PowerPoint</Application>
  <PresentationFormat>Širokoúhlá obrazovka</PresentationFormat>
  <Paragraphs>855</Paragraphs>
  <Slides>126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126</vt:i4>
      </vt:variant>
    </vt:vector>
  </HeadingPairs>
  <TitlesOfParts>
    <vt:vector size="135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Motiv Office</vt:lpstr>
      <vt:lpstr>Speciální farmakologie  (Léčiva v záchranářské praxi)</vt:lpstr>
      <vt:lpstr>Léčiva proti cizorodým organismům</vt:lpstr>
      <vt:lpstr>Antibiotika</vt:lpstr>
      <vt:lpstr>Antibiotika</vt:lpstr>
      <vt:lpstr>Antibiotika</vt:lpstr>
      <vt:lpstr>Antibiotika</vt:lpstr>
      <vt:lpstr>Antibiotika</vt:lpstr>
      <vt:lpstr>Antibiotika</vt:lpstr>
      <vt:lpstr>Antibiotika</vt:lpstr>
      <vt:lpstr>Antivirotika</vt:lpstr>
      <vt:lpstr>Antimykotika</vt:lpstr>
      <vt:lpstr>Antihelmintika</vt:lpstr>
      <vt:lpstr>Antiprotozoální látky</vt:lpstr>
      <vt:lpstr>Dezinficiencia a antiseptika</vt:lpstr>
      <vt:lpstr>Dezinficiencia a antiseptika</vt:lpstr>
      <vt:lpstr>Dezinficiencia a antiseptika</vt:lpstr>
      <vt:lpstr>Kardiovaskulární systém</vt:lpstr>
      <vt:lpstr>Antihypertenziva</vt:lpstr>
      <vt:lpstr>Léčba hypertenze</vt:lpstr>
      <vt:lpstr>Antihypertenziva</vt:lpstr>
      <vt:lpstr>Vazodilatancia</vt:lpstr>
      <vt:lpstr>Diuretika</vt:lpstr>
      <vt:lpstr>Blokátory Ca2+ kanálu</vt:lpstr>
      <vt:lpstr>ACE inhibitory</vt:lpstr>
      <vt:lpstr>Antiarytmika</vt:lpstr>
      <vt:lpstr>Antiarytmika</vt:lpstr>
      <vt:lpstr>Kardiotonika</vt:lpstr>
      <vt:lpstr>Antihypertenziva</vt:lpstr>
      <vt:lpstr>Antihypertenziva</vt:lpstr>
      <vt:lpstr>Antiarytmika + Antihypertenziva</vt:lpstr>
      <vt:lpstr>Antiarytmika</vt:lpstr>
      <vt:lpstr>Vazodilatancia</vt:lpstr>
      <vt:lpstr>Vazodilatancia</vt:lpstr>
      <vt:lpstr>Diuretika</vt:lpstr>
      <vt:lpstr>Antitrombotika</vt:lpstr>
      <vt:lpstr>Antitrombotika</vt:lpstr>
      <vt:lpstr>Antitrombotika</vt:lpstr>
      <vt:lpstr>Nervová soustava</vt:lpstr>
      <vt:lpstr>Lokální anestetika</vt:lpstr>
      <vt:lpstr>Lokální anestetika</vt:lpstr>
      <vt:lpstr>Lokální anestetika</vt:lpstr>
      <vt:lpstr>Lokální anestetika</vt:lpstr>
      <vt:lpstr>Celková anestetika</vt:lpstr>
      <vt:lpstr>Celková anestetika</vt:lpstr>
      <vt:lpstr>Celková anestetika</vt:lpstr>
      <vt:lpstr>Celková anestetika</vt:lpstr>
      <vt:lpstr>Celková anestetika</vt:lpstr>
      <vt:lpstr>Celková anestetika</vt:lpstr>
      <vt:lpstr>Analgetika</vt:lpstr>
      <vt:lpstr>Analgetika</vt:lpstr>
      <vt:lpstr>Analgetika</vt:lpstr>
      <vt:lpstr>Analgetika - anodyna</vt:lpstr>
      <vt:lpstr>Analgetika - antipyretika</vt:lpstr>
      <vt:lpstr>Analgetika – nesteroidní antirevmatika</vt:lpstr>
      <vt:lpstr>Analgetika – nesteroidní antirevmatika</vt:lpstr>
      <vt:lpstr>Analgetika – nesteroidní antirevmatika</vt:lpstr>
      <vt:lpstr>Prezentace aplikace PowerPoint</vt:lpstr>
      <vt:lpstr>Prezentace aplikace PowerPoint</vt:lpstr>
      <vt:lpstr>Prezentace aplikace PowerPoint</vt:lpstr>
      <vt:lpstr>Praktická doporučení pro podání psychofarmak</vt:lpstr>
      <vt:lpstr>Psychofarmaka</vt:lpstr>
      <vt:lpstr>Psychofarmaka</vt:lpstr>
      <vt:lpstr>Psychofarmaka</vt:lpstr>
      <vt:lpstr>Psychofarmaka</vt:lpstr>
      <vt:lpstr>Psychofarmaka</vt:lpstr>
      <vt:lpstr>Antidepresiva</vt:lpstr>
      <vt:lpstr>Antidepresiva</vt:lpstr>
      <vt:lpstr>Antidepresiva</vt:lpstr>
      <vt:lpstr>Antidepresiva</vt:lpstr>
      <vt:lpstr>Svalová kontrakce</vt:lpstr>
      <vt:lpstr>Myorelaxancia</vt:lpstr>
      <vt:lpstr>Depolarizující myorelaxancia</vt:lpstr>
      <vt:lpstr>Myorelaxancia</vt:lpstr>
      <vt:lpstr>Myorelaxantium</vt:lpstr>
      <vt:lpstr>Myorelaxantium</vt:lpstr>
      <vt:lpstr>Spazmolytikum</vt:lpstr>
      <vt:lpstr>Látky ovlivňující vegetativní nervový systém</vt:lpstr>
      <vt:lpstr>Prezentace aplikace PowerPoint</vt:lpstr>
      <vt:lpstr>Prezentace aplikace PowerPoint</vt:lpstr>
      <vt:lpstr>Prezentace aplikace PowerPoint</vt:lpstr>
      <vt:lpstr>Parasympatomimetika</vt:lpstr>
      <vt:lpstr>Prezentace aplikace PowerPoint</vt:lpstr>
      <vt:lpstr>Parasympatomimetika</vt:lpstr>
      <vt:lpstr>Parasympatolytika </vt:lpstr>
      <vt:lpstr>Parasympatolytika</vt:lpstr>
      <vt:lpstr>Parasympatolytika </vt:lpstr>
      <vt:lpstr>Parasympatomimetika</vt:lpstr>
      <vt:lpstr>Parasympatolytika</vt:lpstr>
      <vt:lpstr>Sympatomimetika</vt:lpstr>
      <vt:lpstr>Prezentace aplikace PowerPoint</vt:lpstr>
      <vt:lpstr>Sympatolytika</vt:lpstr>
      <vt:lpstr>Prezentace aplikace PowerPoint</vt:lpstr>
      <vt:lpstr>Sympatomimetika</vt:lpstr>
      <vt:lpstr>Sympatomimetika</vt:lpstr>
      <vt:lpstr>Sympatomimetika</vt:lpstr>
      <vt:lpstr>Antiparkinsonika</vt:lpstr>
      <vt:lpstr>Antiepileptika</vt:lpstr>
      <vt:lpstr>Prezentace aplikace PowerPoint</vt:lpstr>
      <vt:lpstr>Antiepileptika</vt:lpstr>
      <vt:lpstr>Klasifikace antiepileptik</vt:lpstr>
      <vt:lpstr>Antiepileptika</vt:lpstr>
      <vt:lpstr>Antimigrenika</vt:lpstr>
      <vt:lpstr>Antimigrenika</vt:lpstr>
      <vt:lpstr>Antimigrenika</vt:lpstr>
      <vt:lpstr>Dýchací soustava</vt:lpstr>
      <vt:lpstr>Antitusika</vt:lpstr>
      <vt:lpstr>Mukolytika</vt:lpstr>
      <vt:lpstr>Expektorancia</vt:lpstr>
      <vt:lpstr>Antiastmatika</vt:lpstr>
      <vt:lpstr>Léčba alergií</vt:lpstr>
      <vt:lpstr>Léčba alergií</vt:lpstr>
      <vt:lpstr>H1-antihistaminika</vt:lpstr>
      <vt:lpstr>Prezentace aplikace PowerPoint</vt:lpstr>
      <vt:lpstr>Stabilizátory žírných buněk</vt:lpstr>
      <vt:lpstr>Bronchodilatancia</vt:lpstr>
      <vt:lpstr>Bronchodilatancia</vt:lpstr>
      <vt:lpstr>Bronchodilatancia</vt:lpstr>
      <vt:lpstr>Antihistaminikum</vt:lpstr>
      <vt:lpstr>Kortikoidy</vt:lpstr>
      <vt:lpstr>Kortikoidy</vt:lpstr>
      <vt:lpstr>Kortikoidy</vt:lpstr>
      <vt:lpstr>Infuzní roztoky</vt:lpstr>
      <vt:lpstr>Infuzní roztoky</vt:lpstr>
      <vt:lpstr>Infuzní roztoky</vt:lpstr>
      <vt:lpstr>Infuzní roztoky</vt:lpstr>
      <vt:lpstr>Infuzní roztoky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farmakologie Léčiva v záchranářské praxi</dc:title>
  <dc:creator>Lucie Vávrová</dc:creator>
  <cp:lastModifiedBy>Lucie Vávrová</cp:lastModifiedBy>
  <cp:revision>309</cp:revision>
  <dcterms:created xsi:type="dcterms:W3CDTF">2021-11-19T19:11:07Z</dcterms:created>
  <dcterms:modified xsi:type="dcterms:W3CDTF">2022-01-14T00:10:29Z</dcterms:modified>
</cp:coreProperties>
</file>