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97" r:id="rId4"/>
    <p:sldId id="282" r:id="rId5"/>
    <p:sldId id="283" r:id="rId6"/>
    <p:sldId id="298" r:id="rId7"/>
    <p:sldId id="299" r:id="rId8"/>
    <p:sldId id="284" r:id="rId9"/>
    <p:sldId id="280" r:id="rId10"/>
    <p:sldId id="285" r:id="rId11"/>
    <p:sldId id="286" r:id="rId12"/>
    <p:sldId id="300" r:id="rId13"/>
    <p:sldId id="301" r:id="rId14"/>
    <p:sldId id="302" r:id="rId15"/>
    <p:sldId id="263" r:id="rId16"/>
    <p:sldId id="264" r:id="rId17"/>
    <p:sldId id="294" r:id="rId18"/>
    <p:sldId id="315" r:id="rId19"/>
    <p:sldId id="316" r:id="rId20"/>
    <p:sldId id="317" r:id="rId21"/>
    <p:sldId id="318" r:id="rId22"/>
    <p:sldId id="319" r:id="rId23"/>
    <p:sldId id="320" r:id="rId24"/>
    <p:sldId id="330" r:id="rId25"/>
    <p:sldId id="321" r:id="rId26"/>
    <p:sldId id="322" r:id="rId27"/>
    <p:sldId id="323" r:id="rId28"/>
    <p:sldId id="271" r:id="rId29"/>
    <p:sldId id="326" r:id="rId30"/>
    <p:sldId id="275" r:id="rId31"/>
    <p:sldId id="324" r:id="rId32"/>
    <p:sldId id="265" r:id="rId33"/>
    <p:sldId id="266" r:id="rId34"/>
    <p:sldId id="327" r:id="rId35"/>
    <p:sldId id="272" r:id="rId36"/>
    <p:sldId id="329" r:id="rId37"/>
    <p:sldId id="328" r:id="rId38"/>
    <p:sldId id="287" r:id="rId39"/>
    <p:sldId id="288" r:id="rId40"/>
    <p:sldId id="303" r:id="rId41"/>
    <p:sldId id="257" r:id="rId42"/>
    <p:sldId id="258" r:id="rId43"/>
    <p:sldId id="289" r:id="rId44"/>
    <p:sldId id="306" r:id="rId45"/>
    <p:sldId id="291" r:id="rId46"/>
    <p:sldId id="296" r:id="rId47"/>
    <p:sldId id="304" r:id="rId48"/>
    <p:sldId id="305" r:id="rId49"/>
    <p:sldId id="290" r:id="rId50"/>
    <p:sldId id="307" r:id="rId51"/>
    <p:sldId id="308" r:id="rId52"/>
    <p:sldId id="262" r:id="rId53"/>
    <p:sldId id="259" r:id="rId54"/>
    <p:sldId id="260" r:id="rId55"/>
    <p:sldId id="261" r:id="rId56"/>
    <p:sldId id="269" r:id="rId57"/>
    <p:sldId id="292" r:id="rId58"/>
    <p:sldId id="310" r:id="rId59"/>
    <p:sldId id="309" r:id="rId60"/>
    <p:sldId id="293" r:id="rId61"/>
    <p:sldId id="270" r:id="rId62"/>
    <p:sldId id="278" r:id="rId63"/>
    <p:sldId id="312" r:id="rId64"/>
    <p:sldId id="313" r:id="rId65"/>
    <p:sldId id="314" r:id="rId66"/>
    <p:sldId id="357" r:id="rId67"/>
    <p:sldId id="398" r:id="rId68"/>
    <p:sldId id="401" r:id="rId69"/>
    <p:sldId id="402" r:id="rId70"/>
    <p:sldId id="354" r:id="rId71"/>
    <p:sldId id="355" r:id="rId72"/>
    <p:sldId id="356" r:id="rId73"/>
    <p:sldId id="353" r:id="rId74"/>
    <p:sldId id="332" r:id="rId75"/>
    <p:sldId id="341" r:id="rId76"/>
    <p:sldId id="333" r:id="rId77"/>
    <p:sldId id="358" r:id="rId78"/>
    <p:sldId id="385" r:id="rId79"/>
    <p:sldId id="393" r:id="rId80"/>
    <p:sldId id="386" r:id="rId81"/>
    <p:sldId id="387" r:id="rId82"/>
    <p:sldId id="377" r:id="rId83"/>
    <p:sldId id="388" r:id="rId84"/>
    <p:sldId id="389" r:id="rId85"/>
    <p:sldId id="390" r:id="rId86"/>
    <p:sldId id="392" r:id="rId87"/>
    <p:sldId id="311" r:id="rId88"/>
    <p:sldId id="279" r:id="rId89"/>
    <p:sldId id="395" r:id="rId90"/>
    <p:sldId id="394" r:id="rId91"/>
    <p:sldId id="396" r:id="rId92"/>
    <p:sldId id="363" r:id="rId93"/>
    <p:sldId id="273" r:id="rId94"/>
    <p:sldId id="391" r:id="rId95"/>
    <p:sldId id="338" r:id="rId96"/>
    <p:sldId id="342" r:id="rId97"/>
    <p:sldId id="346" r:id="rId98"/>
    <p:sldId id="347" r:id="rId99"/>
    <p:sldId id="348" r:id="rId100"/>
    <p:sldId id="349" r:id="rId101"/>
    <p:sldId id="325" r:id="rId102"/>
    <p:sldId id="350" r:id="rId103"/>
    <p:sldId id="351" r:id="rId104"/>
    <p:sldId id="352" r:id="rId105"/>
    <p:sldId id="295" r:id="rId106"/>
    <p:sldId id="403" r:id="rId107"/>
    <p:sldId id="404" r:id="rId108"/>
    <p:sldId id="405" r:id="rId109"/>
    <p:sldId id="406" r:id="rId110"/>
    <p:sldId id="407" r:id="rId111"/>
    <p:sldId id="408" r:id="rId112"/>
    <p:sldId id="409" r:id="rId113"/>
    <p:sldId id="411" r:id="rId114"/>
    <p:sldId id="410" r:id="rId115"/>
    <p:sldId id="267" r:id="rId116"/>
    <p:sldId id="268" r:id="rId117"/>
    <p:sldId id="276" r:id="rId118"/>
    <p:sldId id="335" r:id="rId119"/>
    <p:sldId id="331" r:id="rId120"/>
    <p:sldId id="340" r:id="rId121"/>
    <p:sldId id="334" r:id="rId122"/>
    <p:sldId id="336" r:id="rId123"/>
    <p:sldId id="339" r:id="rId124"/>
    <p:sldId id="277" r:id="rId125"/>
    <p:sldId id="337" r:id="rId126"/>
    <p:sldId id="274" r:id="rId12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088" autoAdjust="0"/>
  </p:normalViewPr>
  <p:slideViewPr>
    <p:cSldViewPr snapToGrid="0">
      <p:cViewPr varScale="1">
        <p:scale>
          <a:sx n="47" d="100"/>
          <a:sy n="47" d="100"/>
        </p:scale>
        <p:origin x="62" y="6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viewProps" Target="view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theme" Target="theme/theme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310FE4-A4CC-4811-B20E-28E4147C47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FE1F1C3-1523-4A67-8E4F-367115C487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C76E5F4-A187-41F9-9058-365808A52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BF877-0DEC-40DD-9E9A-0C5AD05FBE10}" type="datetimeFigureOut">
              <a:rPr lang="cs-CZ" smtClean="0"/>
              <a:t>14.01.2022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DE67F9B-5605-4697-8E4C-D16F88E8A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59CE466-94DB-4EE1-A557-C69CE5E2B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8381-45D0-4914-B9EE-119308A155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9922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35598D-291E-4976-9094-D9EA50128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520E9E5-C354-4183-A938-BEBA3F5F1E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8FC5FFA-8339-44AE-AEF7-00244A669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BF877-0DEC-40DD-9E9A-0C5AD05FBE10}" type="datetimeFigureOut">
              <a:rPr lang="cs-CZ" smtClean="0"/>
              <a:t>14.01.2022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70329B1-31DB-461B-B0E8-007DAD8D2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EFEA9B9-712A-4FAC-BF32-76AF78C65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8381-45D0-4914-B9EE-119308A155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1882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C1124C2-D0CE-4F53-8C82-1A96201C3F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93E3467-8AA9-4C62-A6EA-A3CCA4F030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607B83C-D567-4870-BF8A-FA17A3456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BF877-0DEC-40DD-9E9A-0C5AD05FBE10}" type="datetimeFigureOut">
              <a:rPr lang="cs-CZ" smtClean="0"/>
              <a:t>14.01.2022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CAD07D7-7CCF-4878-97DE-44AB0E0C1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AC11414-2A06-43BB-BF6D-B0C9FC68D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8381-45D0-4914-B9EE-119308A155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6303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E223A2-6BBC-452C-90F6-42CC74C10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AA27145-25EB-410F-A2E8-19CC92FECE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26CB9CC-F328-47ED-84DD-BD9A16B9F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BF877-0DEC-40DD-9E9A-0C5AD05FBE10}" type="datetimeFigureOut">
              <a:rPr lang="cs-CZ" smtClean="0"/>
              <a:t>14.01.2022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F3CCF34-224A-4AD3-89F2-6392633E7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3637B79-4767-4E5E-9C33-E29DD5B0E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8381-45D0-4914-B9EE-119308A155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688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3FDE56-0825-417A-AC37-35A5D64AC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B6AED3B-8486-45AF-AED4-5CC554D827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FB9224-BAEE-4BE9-8AD4-4E8BF0232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BF877-0DEC-40DD-9E9A-0C5AD05FBE10}" type="datetimeFigureOut">
              <a:rPr lang="cs-CZ" smtClean="0"/>
              <a:t>14.01.2022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851A00F-11FA-4E5B-9239-E9E090918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5F0B964-EA2F-4820-AEE4-6B19185AE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8381-45D0-4914-B9EE-119308A155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6826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E728EF-D7F2-407C-9CE6-5753AF861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64601E-A2DB-49E7-9028-87DDD68653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79B298E-21AE-4676-9716-6DE0AE27AE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E191C13-E62F-47CC-BE1B-0A0A4C308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BF877-0DEC-40DD-9E9A-0C5AD05FBE10}" type="datetimeFigureOut">
              <a:rPr lang="cs-CZ" smtClean="0"/>
              <a:t>14.01.2022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35F83AB-B90D-4CBA-905B-54183F2B9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0DC4E3C-3CA7-4403-AA16-769C166EB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8381-45D0-4914-B9EE-119308A155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283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FAC67F-2BE5-4DCD-82D0-DE97BFD3B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4C4A16D-1204-4EB9-A730-3BD1048993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92AE101-00AB-4E09-84B0-6600F40CB0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68B5641-9FAC-4F92-BB92-51B31376FF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41CA7E8-B63C-49D8-846C-A6E257DED8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89E1A94-A989-4A90-8728-D5597C938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BF877-0DEC-40DD-9E9A-0C5AD05FBE10}" type="datetimeFigureOut">
              <a:rPr lang="cs-CZ" smtClean="0"/>
              <a:t>14.01.2022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E403BF1-1E2D-4EDC-AC74-B27D8BA71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BC77D2F-141A-4D87-8DDB-0D4765589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8381-45D0-4914-B9EE-119308A155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2078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D99BD3-0663-4D8E-83A1-A3618E068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F955802-326B-4D22-B3DD-7E1B13597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BF877-0DEC-40DD-9E9A-0C5AD05FBE10}" type="datetimeFigureOut">
              <a:rPr lang="cs-CZ" smtClean="0"/>
              <a:t>14.01.2022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087914F-593E-4E12-98C9-5D63E15B4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B856A40-646F-49A6-8F0F-47ACC894E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8381-45D0-4914-B9EE-119308A155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4384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2E9D7E-05B1-4EC6-8E63-1625C6552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BF877-0DEC-40DD-9E9A-0C5AD05FBE10}" type="datetimeFigureOut">
              <a:rPr lang="cs-CZ" smtClean="0"/>
              <a:t>14.01.2022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715A4B8-C149-4D22-859F-266350757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BB1C6B2-83B6-42CA-B401-A62B65D10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8381-45D0-4914-B9EE-119308A155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5719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8E73A-B1AF-4270-885F-C4FC83AFE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F8ADEF4-99A0-4536-BE7B-57A66855A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9222C16-8464-4017-9775-D25D5BDDC2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AFDCA06-FCCD-4CC8-B7AD-20CB6509A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BF877-0DEC-40DD-9E9A-0C5AD05FBE10}" type="datetimeFigureOut">
              <a:rPr lang="cs-CZ" smtClean="0"/>
              <a:t>14.01.2022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3B57121-8C17-4912-9F41-E502595FE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EC8ED87-BCFA-43E0-9C83-BA9DF0D80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8381-45D0-4914-B9EE-119308A155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4090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878922-1F43-4552-B162-DAB79FF84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721622B-45C5-4089-9398-4F11D0A53E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2C595B0-0ED3-4234-BEC0-163BFCB6DA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08F5642-04F7-4631-A196-7968E94BD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BF877-0DEC-40DD-9E9A-0C5AD05FBE10}" type="datetimeFigureOut">
              <a:rPr lang="cs-CZ" smtClean="0"/>
              <a:t>14.01.2022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3BC3E5F-9F07-41D9-B80C-A7DDB1C0E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F8F64A9-0B07-4463-862E-B3233F105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38381-45D0-4914-B9EE-119308A155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8051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AF502E3-F2CB-4C87-8F0A-9CD52CE23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37CABEE-D392-4237-9D4D-44804C7D4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DFE7A74-9C44-4501-9A1E-8FE6984976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BF877-0DEC-40DD-9E9A-0C5AD05FBE10}" type="datetimeFigureOut">
              <a:rPr lang="cs-CZ" smtClean="0"/>
              <a:t>14.01.2022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11D5ED1-C205-47C2-BA2D-2889BE2EAE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06BCB33-5AB3-4556-BFB0-1EBE0AF508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38381-45D0-4914-B9EE-119308A155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8380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ebp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C7F5F0-BAC0-4BBD-8D1A-463C7A5E7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24492"/>
            <a:ext cx="9089571" cy="2404608"/>
          </a:xfrm>
        </p:spPr>
        <p:txBody>
          <a:bodyPr>
            <a:normAutofit fontScale="90000"/>
          </a:bodyPr>
          <a:lstStyle/>
          <a:p>
            <a:r>
              <a:rPr lang="cs-CZ" b="1" dirty="0">
                <a:latin typeface="Arial Black" panose="020B0A04020102020204" pitchFamily="34" charset="0"/>
              </a:rPr>
              <a:t>Speciální farmakologie</a:t>
            </a:r>
            <a:br>
              <a:rPr lang="cs-CZ" b="1" dirty="0">
                <a:latin typeface="Arial Black" panose="020B0A04020102020204" pitchFamily="34" charset="0"/>
              </a:rPr>
            </a:br>
            <a:br>
              <a:rPr lang="cs-CZ" sz="5400" b="1" dirty="0"/>
            </a:br>
            <a:r>
              <a:rPr lang="cs-CZ" sz="5400" b="1" dirty="0"/>
              <a:t>(Léčiva v záchranářské praxi)</a:t>
            </a:r>
          </a:p>
        </p:txBody>
      </p:sp>
    </p:spTree>
    <p:extLst>
      <p:ext uri="{BB962C8B-B14F-4D97-AF65-F5344CB8AC3E}">
        <p14:creationId xmlns:p14="http://schemas.microsoft.com/office/powerpoint/2010/main" val="97091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78AC31-DF18-42A6-A8C7-75BD0FB6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8770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latin typeface="Arial Black" panose="020B0A04020102020204" pitchFamily="34" charset="0"/>
              </a:rPr>
              <a:t>Antivirotika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3A2E1E-FF83-413C-B6C8-1AE2805429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3643" y="1469571"/>
            <a:ext cx="10515600" cy="502330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cs-CZ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</a:t>
            </a:r>
            <a:r>
              <a:rPr lang="cs-CZ" b="1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virostatika</a:t>
            </a:r>
            <a:r>
              <a:rPr lang="cs-CZ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využívají se k léčbě virových onemocnění, používají se velmi zřídka a to k léčbě závažných onemocnění virového původu a u pacientů s oslabenou imunitou.</a:t>
            </a:r>
          </a:p>
          <a:p>
            <a:pPr algn="just"/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roti některým virovým onemocněním se preventivně očkuje (chřipka, hepatitida, dětské infekce) 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Dle mechanismu účinku rozlišujeme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virotika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</a:tabLst>
            </a:pP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Inhibující adsorpci virů na hostitelskou citlivou buňku a jejich průnik do buňky: př. </a:t>
            </a:r>
            <a:r>
              <a:rPr lang="cs-CZ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γ-globuliny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amantadin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rimantadin</a:t>
            </a:r>
            <a:endParaRPr lang="cs-CZ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</a:tabLst>
            </a:pP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Inhibují intracelulární syntézu tzv. časných proteinů, pozdních proteinů či nukleových kyselin virů: př. pyrimidinová a purinová analoga (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Idoxuridin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cytarabin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5-fluorouracil,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vidarabin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), </a:t>
            </a:r>
            <a:r>
              <a:rPr lang="cs-CZ" b="1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acyklovir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ganciklovir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foscarnet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fosfonooctová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kyselina, </a:t>
            </a:r>
            <a:r>
              <a:rPr lang="cs-CZ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interferony, </a:t>
            </a:r>
            <a:r>
              <a:rPr lang="cs-CZ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remdesivir, </a:t>
            </a:r>
            <a:r>
              <a:rPr lang="cs-CZ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molnupiravir</a:t>
            </a:r>
            <a:endParaRPr lang="cs-CZ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</a:tabLst>
            </a:pP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Inhibují replikaci virové NK a nebo uvolňování virových částic: př.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rifampicin</a:t>
            </a:r>
            <a:endParaRPr lang="cs-CZ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99329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4000" y="81643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latin typeface="Arial Black" panose="020B0A04020102020204" pitchFamily="34" charset="0"/>
                <a:cs typeface="Arial" pitchFamily="34" charset="0"/>
              </a:rPr>
              <a:t>Klasifikace antiepileptik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4014" y="1224643"/>
            <a:ext cx="10629900" cy="5551714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b="1" dirty="0" err="1">
                <a:latin typeface="Arial" pitchFamily="34" charset="0"/>
                <a:cs typeface="Arial" pitchFamily="34" charset="0"/>
              </a:rPr>
              <a:t>Hydantoináty</a:t>
            </a:r>
            <a:endParaRPr lang="cs-CZ" b="1" dirty="0">
              <a:latin typeface="Arial" pitchFamily="34" charset="0"/>
              <a:cs typeface="Arial" pitchFamily="34" charset="0"/>
            </a:endParaRPr>
          </a:p>
          <a:p>
            <a:pPr marL="914400" lvl="1" indent="-514350">
              <a:buNone/>
            </a:pPr>
            <a:r>
              <a:rPr lang="cs-CZ" dirty="0">
                <a:latin typeface="Arial" pitchFamily="34" charset="0"/>
                <a:cs typeface="Arial" pitchFamily="34" charset="0"/>
              </a:rPr>
              <a:t>  </a:t>
            </a:r>
            <a:r>
              <a:rPr lang="cs-CZ" dirty="0" err="1">
                <a:latin typeface="Arial" pitchFamily="34" charset="0"/>
                <a:cs typeface="Arial" pitchFamily="34" charset="0"/>
              </a:rPr>
              <a:t>Fenytoin</a:t>
            </a:r>
            <a:endParaRPr lang="cs-CZ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cs-CZ" b="1" dirty="0">
                <a:latin typeface="Arial" pitchFamily="34" charset="0"/>
                <a:cs typeface="Arial" pitchFamily="34" charset="0"/>
              </a:rPr>
              <a:t>Barbituráty </a:t>
            </a:r>
          </a:p>
          <a:p>
            <a:pPr marL="914400" lvl="1" indent="-514350">
              <a:buNone/>
            </a:pPr>
            <a:r>
              <a:rPr lang="cs-CZ" dirty="0">
                <a:latin typeface="Arial" pitchFamily="34" charset="0"/>
                <a:cs typeface="Arial" pitchFamily="34" charset="0"/>
              </a:rPr>
              <a:t>  Fenobarbital, </a:t>
            </a:r>
            <a:r>
              <a:rPr lang="cs-CZ" dirty="0" err="1">
                <a:latin typeface="Arial" pitchFamily="34" charset="0"/>
                <a:cs typeface="Arial" pitchFamily="34" charset="0"/>
              </a:rPr>
              <a:t>primidon</a:t>
            </a:r>
            <a:endParaRPr lang="cs-CZ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cs-CZ" b="1" dirty="0" err="1">
                <a:latin typeface="Arial" pitchFamily="34" charset="0"/>
                <a:cs typeface="Arial" pitchFamily="34" charset="0"/>
              </a:rPr>
              <a:t>Sukcinimidy</a:t>
            </a:r>
            <a:r>
              <a:rPr lang="cs-CZ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914400" lvl="1" indent="-514350">
              <a:buNone/>
            </a:pPr>
            <a:r>
              <a:rPr lang="cs-CZ" dirty="0">
                <a:latin typeface="Arial" pitchFamily="34" charset="0"/>
                <a:cs typeface="Arial" pitchFamily="34" charset="0"/>
              </a:rPr>
              <a:t>  </a:t>
            </a:r>
            <a:r>
              <a:rPr lang="cs-CZ" dirty="0" err="1">
                <a:latin typeface="Arial" pitchFamily="34" charset="0"/>
                <a:cs typeface="Arial" pitchFamily="34" charset="0"/>
              </a:rPr>
              <a:t>Ethosuximid</a:t>
            </a:r>
            <a:endParaRPr lang="cs-CZ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cs-CZ" b="1" dirty="0">
                <a:latin typeface="Arial" pitchFamily="34" charset="0"/>
                <a:cs typeface="Arial" pitchFamily="34" charset="0"/>
              </a:rPr>
              <a:t>Deriváty </a:t>
            </a:r>
            <a:r>
              <a:rPr lang="cs-CZ" b="1" dirty="0" err="1">
                <a:latin typeface="Arial" pitchFamily="34" charset="0"/>
                <a:cs typeface="Arial" pitchFamily="34" charset="0"/>
              </a:rPr>
              <a:t>karboxamidu</a:t>
            </a:r>
            <a:r>
              <a:rPr lang="cs-CZ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914400" lvl="1" indent="-514350">
              <a:buNone/>
            </a:pPr>
            <a:r>
              <a:rPr lang="cs-CZ" dirty="0">
                <a:latin typeface="Arial" pitchFamily="34" charset="0"/>
                <a:cs typeface="Arial" pitchFamily="34" charset="0"/>
              </a:rPr>
              <a:t>  </a:t>
            </a:r>
            <a:r>
              <a:rPr lang="cs-CZ" dirty="0" err="1">
                <a:latin typeface="Arial" pitchFamily="34" charset="0"/>
                <a:cs typeface="Arial" pitchFamily="34" charset="0"/>
              </a:rPr>
              <a:t>Karbamazepin</a:t>
            </a:r>
            <a:r>
              <a:rPr lang="cs-CZ" i="1" dirty="0">
                <a:latin typeface="Arial" pitchFamily="34" charset="0"/>
                <a:cs typeface="Arial" pitchFamily="34" charset="0"/>
              </a:rPr>
              <a:t>, </a:t>
            </a:r>
            <a:r>
              <a:rPr lang="cs-CZ" i="1" dirty="0" err="1">
                <a:latin typeface="Arial" pitchFamily="34" charset="0"/>
                <a:cs typeface="Arial" pitchFamily="34" charset="0"/>
              </a:rPr>
              <a:t>eslikarbazepin</a:t>
            </a:r>
            <a:r>
              <a:rPr lang="cs-CZ" i="1" dirty="0">
                <a:latin typeface="Arial" pitchFamily="34" charset="0"/>
                <a:cs typeface="Arial" pitchFamily="34" charset="0"/>
              </a:rPr>
              <a:t>,</a:t>
            </a:r>
            <a:r>
              <a:rPr lang="cs-CZ" i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i="1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oxkarbazepin</a:t>
            </a:r>
            <a:endParaRPr lang="cs-CZ" i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cs-CZ" b="1" dirty="0">
                <a:latin typeface="Arial" pitchFamily="34" charset="0"/>
                <a:cs typeface="Arial" pitchFamily="34" charset="0"/>
              </a:rPr>
              <a:t>Deriváty monokarboxylových kyselin </a:t>
            </a:r>
          </a:p>
          <a:p>
            <a:pPr marL="914400" lvl="1" indent="-514350">
              <a:buNone/>
            </a:pPr>
            <a:r>
              <a:rPr lang="cs-CZ" dirty="0">
                <a:latin typeface="Arial" pitchFamily="34" charset="0"/>
                <a:cs typeface="Arial" pitchFamily="34" charset="0"/>
              </a:rPr>
              <a:t>  </a:t>
            </a:r>
            <a:r>
              <a:rPr lang="cs-CZ" dirty="0" err="1">
                <a:latin typeface="Arial" pitchFamily="34" charset="0"/>
                <a:cs typeface="Arial" pitchFamily="34" charset="0"/>
              </a:rPr>
              <a:t>Valproát</a:t>
            </a:r>
            <a:r>
              <a:rPr lang="cs-CZ" dirty="0">
                <a:latin typeface="Arial" pitchFamily="34" charset="0"/>
                <a:cs typeface="Arial" pitchFamily="34" charset="0"/>
              </a:rPr>
              <a:t>, </a:t>
            </a:r>
            <a:r>
              <a:rPr lang="cs-CZ" i="1" dirty="0" err="1">
                <a:latin typeface="Arial" pitchFamily="34" charset="0"/>
                <a:cs typeface="Arial" pitchFamily="34" charset="0"/>
              </a:rPr>
              <a:t>vigabatrin</a:t>
            </a:r>
            <a:r>
              <a:rPr lang="cs-CZ" i="1" dirty="0">
                <a:latin typeface="Arial" pitchFamily="34" charset="0"/>
                <a:cs typeface="Arial" pitchFamily="34" charset="0"/>
              </a:rPr>
              <a:t>,</a:t>
            </a:r>
            <a:r>
              <a:rPr lang="cs-CZ" dirty="0">
                <a:latin typeface="Arial" pitchFamily="34" charset="0"/>
                <a:cs typeface="Arial" pitchFamily="34" charset="0"/>
              </a:rPr>
              <a:t> </a:t>
            </a:r>
            <a:r>
              <a:rPr lang="cs-CZ" i="1" dirty="0" err="1">
                <a:latin typeface="Arial" pitchFamily="34" charset="0"/>
                <a:cs typeface="Arial" pitchFamily="34" charset="0"/>
              </a:rPr>
              <a:t>tiagabin</a:t>
            </a:r>
            <a:r>
              <a:rPr lang="cs-CZ" i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cs-CZ" b="1" dirty="0" err="1">
                <a:latin typeface="Arial" pitchFamily="34" charset="0"/>
                <a:cs typeface="Arial" pitchFamily="34" charset="0"/>
              </a:rPr>
              <a:t>Benzodiazepiny</a:t>
            </a:r>
            <a:r>
              <a:rPr lang="cs-CZ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914400" lvl="1" indent="-514350">
              <a:buNone/>
            </a:pPr>
            <a:r>
              <a:rPr lang="cs-CZ" dirty="0">
                <a:latin typeface="Arial" pitchFamily="34" charset="0"/>
                <a:cs typeface="Arial" pitchFamily="34" charset="0"/>
              </a:rPr>
              <a:t>  </a:t>
            </a:r>
            <a:r>
              <a:rPr lang="cs-CZ" dirty="0" err="1">
                <a:latin typeface="Arial" pitchFamily="34" charset="0"/>
                <a:cs typeface="Arial" pitchFamily="34" charset="0"/>
              </a:rPr>
              <a:t>Klonazepam</a:t>
            </a:r>
            <a:r>
              <a:rPr lang="cs-CZ" dirty="0">
                <a:latin typeface="Arial" pitchFamily="34" charset="0"/>
                <a:cs typeface="Arial" pitchFamily="34" charset="0"/>
              </a:rPr>
              <a:t>, diazepam</a:t>
            </a:r>
          </a:p>
          <a:p>
            <a:pPr marL="514350" indent="-514350">
              <a:buFont typeface="+mj-lt"/>
              <a:buAutoNum type="arabicPeriod"/>
            </a:pPr>
            <a:r>
              <a:rPr lang="cs-CZ" b="1" dirty="0">
                <a:latin typeface="Arial" pitchFamily="34" charset="0"/>
                <a:cs typeface="Arial" pitchFamily="34" charset="0"/>
              </a:rPr>
              <a:t>Ostatní </a:t>
            </a:r>
          </a:p>
          <a:p>
            <a:pPr marL="914400" lvl="1" indent="-514350">
              <a:buNone/>
            </a:pPr>
            <a:r>
              <a:rPr lang="cs-CZ" dirty="0">
                <a:latin typeface="Arial" pitchFamily="34" charset="0"/>
                <a:cs typeface="Arial" pitchFamily="34" charset="0"/>
              </a:rPr>
              <a:t>  </a:t>
            </a:r>
            <a:r>
              <a:rPr lang="cs-CZ" dirty="0" err="1">
                <a:latin typeface="Arial" pitchFamily="34" charset="0"/>
                <a:cs typeface="Arial" pitchFamily="34" charset="0"/>
              </a:rPr>
              <a:t>Lamotrigin</a:t>
            </a:r>
            <a:r>
              <a:rPr lang="cs-CZ" dirty="0">
                <a:latin typeface="Arial" pitchFamily="34" charset="0"/>
                <a:cs typeface="Arial" pitchFamily="34" charset="0"/>
              </a:rPr>
              <a:t>, </a:t>
            </a:r>
            <a:r>
              <a:rPr lang="cs-CZ" dirty="0" err="1">
                <a:latin typeface="Arial" pitchFamily="34" charset="0"/>
                <a:cs typeface="Arial" pitchFamily="34" charset="0"/>
              </a:rPr>
              <a:t>topiramát</a:t>
            </a:r>
            <a:r>
              <a:rPr lang="cs-CZ" dirty="0">
                <a:latin typeface="Arial" pitchFamily="34" charset="0"/>
                <a:cs typeface="Arial" pitchFamily="34" charset="0"/>
              </a:rPr>
              <a:t>, </a:t>
            </a:r>
            <a:r>
              <a:rPr lang="cs-CZ" dirty="0" err="1">
                <a:latin typeface="Arial" pitchFamily="34" charset="0"/>
                <a:cs typeface="Arial" pitchFamily="34" charset="0"/>
              </a:rPr>
              <a:t>gabapentin</a:t>
            </a:r>
            <a:r>
              <a:rPr lang="cs-CZ" dirty="0">
                <a:latin typeface="Arial" pitchFamily="34" charset="0"/>
                <a:cs typeface="Arial" pitchFamily="34" charset="0"/>
              </a:rPr>
              <a:t>,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felbamát</a:t>
            </a:r>
            <a:r>
              <a:rPr lang="cs-CZ" dirty="0">
                <a:latin typeface="Arial" pitchFamily="34" charset="0"/>
                <a:cs typeface="Arial" pitchFamily="34" charset="0"/>
              </a:rPr>
              <a:t>, </a:t>
            </a:r>
            <a:r>
              <a:rPr lang="cs-CZ" dirty="0" err="1">
                <a:latin typeface="Arial" pitchFamily="34" charset="0"/>
                <a:cs typeface="Arial" pitchFamily="34" charset="0"/>
              </a:rPr>
              <a:t>levetiracetam</a:t>
            </a:r>
            <a:r>
              <a:rPr lang="cs-CZ" dirty="0">
                <a:latin typeface="Arial" pitchFamily="34" charset="0"/>
                <a:cs typeface="Arial" pitchFamily="34" charset="0"/>
              </a:rPr>
              <a:t>, </a:t>
            </a:r>
            <a:r>
              <a:rPr lang="cs-CZ" dirty="0" err="1">
                <a:latin typeface="Arial" pitchFamily="34" charset="0"/>
                <a:cs typeface="Arial" pitchFamily="34" charset="0"/>
              </a:rPr>
              <a:t>pregabalin</a:t>
            </a:r>
            <a:r>
              <a:rPr lang="cs-CZ" dirty="0">
                <a:latin typeface="Arial" pitchFamily="34" charset="0"/>
                <a:cs typeface="Arial" pitchFamily="34" charset="0"/>
              </a:rPr>
              <a:t>, </a:t>
            </a:r>
            <a:r>
              <a:rPr lang="cs-CZ" dirty="0" err="1">
                <a:latin typeface="Arial" pitchFamily="34" charset="0"/>
                <a:cs typeface="Arial" pitchFamily="34" charset="0"/>
              </a:rPr>
              <a:t>zonisamid</a:t>
            </a:r>
            <a:r>
              <a:rPr lang="cs-CZ" dirty="0">
                <a:latin typeface="Arial" pitchFamily="34" charset="0"/>
                <a:cs typeface="Arial" pitchFamily="34" charset="0"/>
              </a:rPr>
              <a:t>, </a:t>
            </a:r>
            <a:r>
              <a:rPr lang="cs-CZ" dirty="0" err="1">
                <a:latin typeface="Arial" pitchFamily="34" charset="0"/>
                <a:cs typeface="Arial" pitchFamily="34" charset="0"/>
              </a:rPr>
              <a:t>stiripentol</a:t>
            </a:r>
            <a:r>
              <a:rPr lang="cs-CZ" dirty="0">
                <a:latin typeface="Arial" pitchFamily="34" charset="0"/>
                <a:cs typeface="Arial" pitchFamily="34" charset="0"/>
              </a:rPr>
              <a:t>, </a:t>
            </a:r>
            <a:r>
              <a:rPr lang="cs-CZ" dirty="0" err="1">
                <a:latin typeface="Arial" pitchFamily="34" charset="0"/>
                <a:cs typeface="Arial" pitchFamily="34" charset="0"/>
              </a:rPr>
              <a:t>sultiam</a:t>
            </a:r>
            <a:r>
              <a:rPr lang="cs-CZ" dirty="0">
                <a:latin typeface="Arial" pitchFamily="34" charset="0"/>
                <a:cs typeface="Arial" pitchFamily="34" charset="0"/>
              </a:rPr>
              <a:t> </a:t>
            </a:r>
            <a:r>
              <a:rPr lang="cs-CZ" dirty="0" err="1">
                <a:latin typeface="Arial" pitchFamily="34" charset="0"/>
                <a:cs typeface="Arial" pitchFamily="34" charset="0"/>
              </a:rPr>
              <a:t>lacosamid</a:t>
            </a:r>
            <a:r>
              <a:rPr lang="cs-CZ" dirty="0">
                <a:latin typeface="Arial" pitchFamily="34" charset="0"/>
                <a:cs typeface="Arial" pitchFamily="34" charset="0"/>
              </a:rPr>
              <a:t>, </a:t>
            </a:r>
          </a:p>
          <a:p>
            <a:pPr marL="914400" lvl="1" indent="-514350">
              <a:buNone/>
            </a:pPr>
            <a:endParaRPr lang="cs-CZ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DC64A9-BE96-42EB-89E5-C7AFCC3F3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Antiepileptika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7619A2-AA18-4785-973A-8B15D8138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424057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3200" dirty="0" err="1"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Epanutin</a:t>
            </a:r>
            <a:r>
              <a:rPr lang="cs-CZ" sz="3200" dirty="0"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 (</a:t>
            </a:r>
            <a:r>
              <a:rPr lang="cs-CZ" sz="3200" dirty="0" err="1"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fenytoin</a:t>
            </a:r>
            <a:r>
              <a:rPr lang="cs-CZ" sz="3200" dirty="0"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)</a:t>
            </a:r>
          </a:p>
          <a:p>
            <a:pPr algn="just"/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indikován ke kontrole status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epilepticus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tonicko-klonického typu (grand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mal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nebo po těžkém poranění hlavy</a:t>
            </a:r>
          </a:p>
          <a:p>
            <a:pPr algn="just"/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používá v léčbě migrény, neuralgie trigeminu a některých psychóz</a:t>
            </a:r>
          </a:p>
          <a:p>
            <a:pPr marL="0" indent="0" algn="just">
              <a:buNone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Kontraindikace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sinusová bradykardie</a:t>
            </a:r>
          </a:p>
          <a:p>
            <a:pPr marL="0" indent="0" algn="just">
              <a:buNone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Nežádoucí účinky: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lokální toxicita, při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i.v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podání hrozí</a:t>
            </a: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kardiovaskulární kolaps nebo deprese CNS, při rychlém podání hrozí hypotenze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92">
            <a:extLst>
              <a:ext uri="{FF2B5EF4-FFF2-40B4-BE49-F238E27FC236}">
                <a16:creationId xmlns:a16="http://schemas.microsoft.com/office/drawing/2014/main" id="{0E1B46B8-CEB1-4E5F-9D0B-0CE589CE74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61"/>
          <a:stretch/>
        </p:blipFill>
        <p:spPr bwMode="auto">
          <a:xfrm>
            <a:off x="8537121" y="2231005"/>
            <a:ext cx="3564166" cy="31247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51054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Antimigrenika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92897"/>
            <a:ext cx="10750420" cy="516915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Migréna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chronické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neurovaskulární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onemocnění, charakterizované jednostrannou bolestí hlavy, doprovázené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fotofóbií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nevolností a zvracením</a:t>
            </a:r>
          </a:p>
          <a:p>
            <a:pPr marL="0" indent="0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4 fáze: </a:t>
            </a:r>
          </a:p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I. Prodrom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změna nálady, neklid, nervozita, únava, deprese, podrážděnost, nechutenství</a:t>
            </a:r>
          </a:p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II. Aura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přítomna jen asi u 20% pacientů s migrénou, charakterizována abnormální funkcí některého smyslového orgánu (př. poruchy zorného pole, rozmazané vidění, blikající světla, černé skvrny, poruchy čichu a sluchu) a vymizí s nástupem bolestí hlavy.</a:t>
            </a:r>
          </a:p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III. Vlastní bolest hlavy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silné pulsující jednostranné bolesti hlavy, často lokalizované v okolí oka. Dále se objevuje abnormální citlivost na zrakové, zvukové, případně čichové i dotykové podněty. Silnější migrény bývají doprovázeny nevolností a zvracením.</a:t>
            </a:r>
          </a:p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IV. 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Postdrom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postupné odeznívání bolestí hlavy a zotavování. Zůstává únava a nechutenství.</a:t>
            </a: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4561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1891" y="1113906"/>
            <a:ext cx="11321934" cy="5519650"/>
          </a:xfrm>
        </p:spPr>
        <p:txBody>
          <a:bodyPr>
            <a:no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léčba záchvatů migrény</a:t>
            </a:r>
          </a:p>
          <a:p>
            <a:pPr marL="514350" indent="-514350">
              <a:buAutoNum type="alphaLcParenR"/>
            </a:pP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Profilaktická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(preventivní léčba)</a:t>
            </a:r>
          </a:p>
          <a:p>
            <a:pPr marL="514350" indent="-514350">
              <a:buAutoNum type="alphaLcParenR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Léčba akutní ataky migrény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Léčba závisí na závažnosti migrény</a:t>
            </a:r>
          </a:p>
          <a:p>
            <a:pPr marL="514350" indent="-514350">
              <a:buFont typeface="+mj-lt"/>
              <a:buAutoNum type="alphaUcPeriod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Lehká ataka: nemocný je schopen pokračovat v práci/společenských aktivitách</a:t>
            </a:r>
          </a:p>
          <a:p>
            <a:pPr lvl="1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léčba analgetiky-antipyretiky (paracetamol,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metamizol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) a nesteroidními antirevmatiky (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kys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. acetylsalicylová, ibuprofen,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diklofenac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indometacin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často kombinováno s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prokinetiky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ke zlepšení absorpce podávaných léků a omezení nevolnosti a zvracení (např.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metoclopramid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8780"/>
          </a:xfrm>
        </p:spPr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Antimigrenika</a:t>
            </a:r>
            <a:endParaRPr lang="cs-CZ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1664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1891" y="1482810"/>
            <a:ext cx="11321934" cy="5150745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Střední ataka: nemocný je omezen ve svých aktivitách</a:t>
            </a:r>
          </a:p>
          <a:p>
            <a:pPr lvl="1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Léčba analgetiky - nesteroidními antirevmatiky (rektální, intramuskulární či intravenózní aplikace)</a:t>
            </a:r>
          </a:p>
          <a:p>
            <a:pPr lvl="1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Léčba ergotaminy v kombinaci s kofeinem</a:t>
            </a:r>
          </a:p>
          <a:p>
            <a:pPr lvl="1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Léčba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antimigreniky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triptany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naratriptan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sumatriptan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514350" indent="-514350">
              <a:buFont typeface="+mj-lt"/>
              <a:buAutoNum type="alphaUcPeriod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Těžká ataka = nemocný není schopen jakékoli pracovní/společenské aktivity</a:t>
            </a:r>
          </a:p>
          <a:p>
            <a:pPr lvl="1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Léčba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antimigrenky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triptany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cs-CZ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selektivní agonisté receptorů 5-HT1B/D (</a:t>
            </a:r>
            <a:r>
              <a:rPr lang="cs-CZ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sumatriptan</a:t>
            </a:r>
            <a:r>
              <a:rPr lang="cs-CZ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cs-CZ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naratriptan</a:t>
            </a:r>
            <a:r>
              <a:rPr lang="cs-CZ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cs-CZ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zolmitriptan</a:t>
            </a:r>
            <a:r>
              <a:rPr lang="cs-CZ" sz="2800" dirty="0"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8780"/>
          </a:xfrm>
        </p:spPr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Antimigrenika</a:t>
            </a:r>
            <a:endParaRPr lang="cs-CZ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196464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58161E-52FF-47DB-9B22-B0745E9F9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1068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Dýchací soustava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285261-5816-4123-80A5-790428153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3243" y="1977120"/>
            <a:ext cx="9601199" cy="431981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Léčiva k terapii kašle:</a:t>
            </a:r>
            <a:b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antitusika, </a:t>
            </a:r>
            <a:r>
              <a:rPr lang="cs-CZ" sz="3200" dirty="0" err="1">
                <a:latin typeface="Arial" panose="020B0604020202020204" pitchFamily="34" charset="0"/>
                <a:cs typeface="Arial" panose="020B0604020202020204" pitchFamily="34" charset="0"/>
              </a:rPr>
              <a:t>mukolytika</a:t>
            </a: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, expektorancia</a:t>
            </a:r>
          </a:p>
          <a:p>
            <a:pPr marL="514350" indent="-514350">
              <a:buFont typeface="+mj-lt"/>
              <a:buAutoNum type="arabicParenR"/>
            </a:pP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Léčba astmatu = </a:t>
            </a:r>
            <a:r>
              <a:rPr lang="cs-CZ" sz="3200" dirty="0" err="1">
                <a:latin typeface="Arial" panose="020B0604020202020204" pitchFamily="34" charset="0"/>
                <a:cs typeface="Arial" panose="020B0604020202020204" pitchFamily="34" charset="0"/>
              </a:rPr>
              <a:t>antiastmatika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arenR"/>
            </a:pP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Léčba alergií:</a:t>
            </a:r>
            <a:b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antihistaminika, kortikosteroidy, adrenalin</a:t>
            </a:r>
          </a:p>
          <a:p>
            <a:pPr marL="514350" indent="-514350">
              <a:buFont typeface="+mj-lt"/>
              <a:buAutoNum type="arabicParenR"/>
            </a:pP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Léčba chronické bronchiální obstrukce:</a:t>
            </a:r>
            <a:b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200" dirty="0" err="1">
                <a:latin typeface="Arial" panose="020B0604020202020204" pitchFamily="34" charset="0"/>
                <a:cs typeface="Arial" panose="020B0604020202020204" pitchFamily="34" charset="0"/>
              </a:rPr>
              <a:t>bronchodilatancia</a:t>
            </a: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, kortikosteroidy, </a:t>
            </a:r>
            <a:r>
              <a:rPr lang="cs-CZ" sz="3200" dirty="0" err="1">
                <a:latin typeface="Arial" panose="020B0604020202020204" pitchFamily="34" charset="0"/>
                <a:cs typeface="Arial" panose="020B0604020202020204" pitchFamily="34" charset="0"/>
              </a:rPr>
              <a:t>antileukotrieny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12746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AC949E-1A96-4D3F-A7E7-133180D9C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71789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Antitusika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AA1E2B-FFE2-4641-AFD8-4B606248E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0971"/>
            <a:ext cx="10515600" cy="5251903"/>
          </a:xfrm>
        </p:spPr>
        <p:txBody>
          <a:bodyPr>
            <a:normAutofit/>
          </a:bodyPr>
          <a:lstStyle/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léky sloužící k tlumení dráždivého kašle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kodeinová antitusika: nejúčinnější</a:t>
            </a:r>
          </a:p>
          <a:p>
            <a:pPr lvl="1" algn="just"/>
            <a:r>
              <a:rPr lang="cs-CZ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centrálně působící léky, snižují dráždivost dechového centra v prodloužené míše a tím zvyšují práh dráždivosti pro kašel</a:t>
            </a:r>
          </a:p>
          <a:p>
            <a:pPr lvl="1" algn="just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mohou být návykové</a:t>
            </a:r>
          </a:p>
          <a:p>
            <a:pPr lvl="1" algn="just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Př. Kodein a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Diolan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(etylmorfin)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nekodeinová antitusika</a:t>
            </a:r>
          </a:p>
          <a:p>
            <a:pPr lvl="1" algn="just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netlumí dýchací centrum, nejsou návyková</a:t>
            </a:r>
          </a:p>
          <a:p>
            <a:pPr lvl="1" algn="just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působí tlumivě na reflexní zóny kašle v dýchacích cestách</a:t>
            </a:r>
          </a:p>
          <a:p>
            <a:pPr lvl="1" algn="just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Př.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Sinecod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Tussin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butamirát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Stoptussin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butamirát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guafenesim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Ditustat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Levopront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Dropropizin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70614281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81F359-2B38-44D3-B31F-E7E90CF80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8246"/>
          </a:xfrm>
        </p:spPr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Mukolytika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A5C79D-DBB9-407E-B7DB-0135E434E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4628"/>
            <a:ext cx="10515600" cy="4838245"/>
          </a:xfrm>
        </p:spPr>
        <p:txBody>
          <a:bodyPr>
            <a:normAutofit/>
          </a:bodyPr>
          <a:lstStyle/>
          <a:p>
            <a:pPr algn="just"/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štěpí bílkoviny sekretu, tím snižují jeho viskozitu a usnadňují uvolňování sekretu a jeho vykašlávání</a:t>
            </a:r>
          </a:p>
          <a:p>
            <a:pPr algn="just"/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</a:rPr>
              <a:t>po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dporují pohyb řasinkového epitelu, snižují dráždivost ke kašli a mají antioxidační účinek</a:t>
            </a:r>
          </a:p>
          <a:p>
            <a:pPr algn="just"/>
            <a:r>
              <a:rPr lang="cs-CZ" dirty="0">
                <a:latin typeface="Arial" panose="020B0604020202020204" pitchFamily="34" charset="0"/>
              </a:rPr>
              <a:t>určena k 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léčbě akutního produktivního kašle</a:t>
            </a:r>
          </a:p>
          <a:p>
            <a:pPr algn="just"/>
            <a:r>
              <a:rPr lang="cs-CZ" dirty="0">
                <a:latin typeface="Arial" panose="020B0604020202020204" pitchFamily="34" charset="0"/>
              </a:rPr>
              <a:t>Př.: bromhexin (Bromhexin, </a:t>
            </a:r>
            <a:r>
              <a:rPr lang="cs-CZ" dirty="0" err="1">
                <a:latin typeface="Arial" panose="020B0604020202020204" pitchFamily="34" charset="0"/>
              </a:rPr>
              <a:t>Paxirazl</a:t>
            </a:r>
            <a:r>
              <a:rPr lang="cs-CZ" dirty="0">
                <a:latin typeface="Arial" panose="020B0604020202020204" pitchFamily="34" charset="0"/>
              </a:rPr>
              <a:t>, </a:t>
            </a:r>
            <a:r>
              <a:rPr lang="cs-CZ" dirty="0" err="1">
                <a:latin typeface="Arial" panose="020B0604020202020204" pitchFamily="34" charset="0"/>
              </a:rPr>
              <a:t>Mucohex</a:t>
            </a:r>
            <a:r>
              <a:rPr lang="cs-CZ" dirty="0">
                <a:latin typeface="Arial" panose="020B0604020202020204" pitchFamily="34" charset="0"/>
              </a:rPr>
              <a:t>, </a:t>
            </a:r>
            <a:r>
              <a:rPr lang="cs-CZ" dirty="0" err="1">
                <a:latin typeface="Arial" panose="020B0604020202020204" pitchFamily="34" charset="0"/>
              </a:rPr>
              <a:t>Bronchosan</a:t>
            </a:r>
            <a:r>
              <a:rPr lang="cs-CZ" dirty="0">
                <a:latin typeface="Arial" panose="020B0604020202020204" pitchFamily="34" charset="0"/>
              </a:rPr>
              <a:t>), N-</a:t>
            </a:r>
            <a:r>
              <a:rPr lang="cs-CZ" dirty="0" err="1">
                <a:latin typeface="Arial" panose="020B0604020202020204" pitchFamily="34" charset="0"/>
              </a:rPr>
              <a:t>acetylcystein</a:t>
            </a:r>
            <a:r>
              <a:rPr lang="cs-CZ" dirty="0">
                <a:latin typeface="Arial" panose="020B0604020202020204" pitchFamily="34" charset="0"/>
              </a:rPr>
              <a:t> (ACC long, </a:t>
            </a:r>
            <a:r>
              <a:rPr lang="cs-CZ" dirty="0" err="1">
                <a:latin typeface="Arial" panose="020B0604020202020204" pitchFamily="34" charset="0"/>
              </a:rPr>
              <a:t>Mucobene</a:t>
            </a:r>
            <a:r>
              <a:rPr lang="cs-CZ" dirty="0">
                <a:latin typeface="Arial" panose="020B0604020202020204" pitchFamily="34" charset="0"/>
              </a:rPr>
              <a:t>, </a:t>
            </a:r>
            <a:r>
              <a:rPr lang="cs-CZ" dirty="0" err="1">
                <a:latin typeface="Arial" panose="020B0604020202020204" pitchFamily="34" charset="0"/>
              </a:rPr>
              <a:t>solmucol</a:t>
            </a:r>
            <a:r>
              <a:rPr lang="cs-CZ" dirty="0">
                <a:latin typeface="Arial" panose="020B0604020202020204" pitchFamily="34" charset="0"/>
              </a:rPr>
              <a:t>, </a:t>
            </a:r>
            <a:r>
              <a:rPr lang="cs-CZ" dirty="0" err="1">
                <a:latin typeface="Arial" panose="020B0604020202020204" pitchFamily="34" charset="0"/>
              </a:rPr>
              <a:t>Fluimucil</a:t>
            </a:r>
            <a:r>
              <a:rPr lang="cs-CZ" dirty="0">
                <a:latin typeface="Arial" panose="020B0604020202020204" pitchFamily="34" charset="0"/>
              </a:rPr>
              <a:t>), </a:t>
            </a:r>
            <a:r>
              <a:rPr lang="cs-CZ" dirty="0" err="1">
                <a:latin typeface="Arial" panose="020B0604020202020204" pitchFamily="34" charset="0"/>
              </a:rPr>
              <a:t>mesna</a:t>
            </a:r>
            <a:r>
              <a:rPr lang="cs-CZ" dirty="0">
                <a:latin typeface="Arial" panose="020B0604020202020204" pitchFamily="34" charset="0"/>
              </a:rPr>
              <a:t> (</a:t>
            </a:r>
            <a:r>
              <a:rPr lang="cs-CZ" dirty="0" err="1">
                <a:latin typeface="Arial" panose="020B0604020202020204" pitchFamily="34" charset="0"/>
              </a:rPr>
              <a:t>Mistabron</a:t>
            </a:r>
            <a:r>
              <a:rPr lang="cs-CZ" dirty="0">
                <a:latin typeface="Arial" panose="020B0604020202020204" pitchFamily="34" charset="0"/>
              </a:rPr>
              <a:t>), </a:t>
            </a:r>
            <a:r>
              <a:rPr lang="cs-CZ" dirty="0" err="1">
                <a:latin typeface="Arial" panose="020B0604020202020204" pitchFamily="34" charset="0"/>
              </a:rPr>
              <a:t>ambroxol</a:t>
            </a:r>
            <a:r>
              <a:rPr lang="cs-CZ" dirty="0">
                <a:latin typeface="Arial" panose="020B0604020202020204" pitchFamily="34" charset="0"/>
              </a:rPr>
              <a:t> (</a:t>
            </a:r>
            <a:r>
              <a:rPr lang="cs-CZ" dirty="0" err="1">
                <a:latin typeface="Arial" panose="020B0604020202020204" pitchFamily="34" charset="0"/>
              </a:rPr>
              <a:t>Ambrobene</a:t>
            </a:r>
            <a:r>
              <a:rPr lang="cs-CZ" dirty="0">
                <a:latin typeface="Arial" panose="020B0604020202020204" pitchFamily="34" charset="0"/>
              </a:rPr>
              <a:t>, </a:t>
            </a:r>
            <a:r>
              <a:rPr lang="cs-CZ" dirty="0" err="1">
                <a:latin typeface="Arial" panose="020B0604020202020204" pitchFamily="34" charset="0"/>
              </a:rPr>
              <a:t>Ambrosan</a:t>
            </a:r>
            <a:r>
              <a:rPr lang="cs-CZ" dirty="0">
                <a:latin typeface="Arial" panose="020B0604020202020204" pitchFamily="34" charset="0"/>
              </a:rPr>
              <a:t>, </a:t>
            </a:r>
            <a:r>
              <a:rPr lang="cs-CZ" dirty="0" err="1">
                <a:latin typeface="Arial" panose="020B0604020202020204" pitchFamily="34" charset="0"/>
              </a:rPr>
              <a:t>Amroxol</a:t>
            </a:r>
            <a:r>
              <a:rPr lang="cs-CZ" dirty="0">
                <a:latin typeface="Arial" panose="020B0604020202020204" pitchFamily="34" charset="0"/>
              </a:rPr>
              <a:t>, </a:t>
            </a:r>
            <a:r>
              <a:rPr lang="cs-CZ" dirty="0" err="1">
                <a:latin typeface="Arial" panose="020B0604020202020204" pitchFamily="34" charset="0"/>
              </a:rPr>
              <a:t>Mucosolvan</a:t>
            </a:r>
            <a:r>
              <a:rPr lang="cs-CZ" dirty="0">
                <a:latin typeface="Arial" panose="020B0604020202020204" pitchFamily="34" charset="0"/>
              </a:rPr>
              <a:t>, </a:t>
            </a:r>
            <a:r>
              <a:rPr lang="cs-CZ" dirty="0" err="1">
                <a:latin typeface="Arial" panose="020B0604020202020204" pitchFamily="34" charset="0"/>
              </a:rPr>
              <a:t>Solvolan</a:t>
            </a:r>
            <a:r>
              <a:rPr lang="cs-CZ" dirty="0">
                <a:latin typeface="Arial" panose="020B0604020202020204" pitchFamily="34" charset="0"/>
              </a:rPr>
              <a:t>), </a:t>
            </a:r>
            <a:r>
              <a:rPr lang="cs-CZ" dirty="0" err="1">
                <a:latin typeface="Arial" panose="020B0604020202020204" pitchFamily="34" charset="0"/>
              </a:rPr>
              <a:t>erdostein</a:t>
            </a:r>
            <a:r>
              <a:rPr lang="cs-CZ" dirty="0">
                <a:latin typeface="Arial" panose="020B0604020202020204" pitchFamily="34" charset="0"/>
              </a:rPr>
              <a:t> (</a:t>
            </a:r>
            <a:r>
              <a:rPr lang="cs-CZ" dirty="0" err="1">
                <a:latin typeface="Arial" panose="020B0604020202020204" pitchFamily="34" charset="0"/>
              </a:rPr>
              <a:t>Erdomed</a:t>
            </a:r>
            <a:r>
              <a:rPr lang="cs-CZ" dirty="0">
                <a:latin typeface="Arial" panose="020B0604020202020204" pitchFamily="34" charset="0"/>
              </a:rPr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320442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27642D-EE89-4ED3-A7C5-ABED3CCC2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5332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Expektorancia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F12157-8629-48AC-80C5-B0D46C5BC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8057"/>
            <a:ext cx="10515600" cy="4848906"/>
          </a:xfrm>
        </p:spPr>
        <p:txBody>
          <a:bodyPr>
            <a:normAutofit/>
          </a:bodyPr>
          <a:lstStyle/>
          <a:p>
            <a:pPr algn="just"/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usnadňují odkašlávání, zřeďují usazené hleny a omezují dráždění sliznice</a:t>
            </a:r>
          </a:p>
          <a:p>
            <a:pPr algn="just"/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Při zánětu bronchiální sliznice je ochranný hlenový povlak průdušek suchý, zaschlé hleny ulpívají na stěnách dýchacích cest a ztěžují dýchání. Suchá zanícená sliznice je dráždivá, vznikají záchvaty kašle</a:t>
            </a:r>
            <a:r>
              <a:rPr lang="cs-C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Expektorancia mohou mít účinek </a:t>
            </a:r>
            <a:r>
              <a:rPr lang="cs-CZ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spasmolytický (uvolnění stahů bronchů = </a:t>
            </a:r>
            <a:r>
              <a:rPr lang="cs-CZ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bronchodilatancia</a:t>
            </a:r>
            <a:r>
              <a:rPr lang="cs-CZ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lang="cs-CZ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sekretolytický</a:t>
            </a:r>
            <a:r>
              <a:rPr lang="cs-CZ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(zvýšení produkce řídkého hlenu).</a:t>
            </a:r>
          </a:p>
          <a:p>
            <a:pPr algn="just"/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Bronchodilatancia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př. efedrin</a:t>
            </a:r>
          </a:p>
        </p:txBody>
      </p:sp>
    </p:spTree>
    <p:extLst>
      <p:ext uri="{BB962C8B-B14F-4D97-AF65-F5344CB8AC3E}">
        <p14:creationId xmlns:p14="http://schemas.microsoft.com/office/powerpoint/2010/main" val="390334861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B660B2-D3BB-423B-95DD-1CCD221F0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1161"/>
          </a:xfrm>
        </p:spPr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Antiastmatika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CAEB5CC-4BCD-45B4-91AC-1F8E62543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6286"/>
            <a:ext cx="10896600" cy="5186589"/>
          </a:xfrm>
        </p:spPr>
        <p:txBody>
          <a:bodyPr>
            <a:noAutofit/>
          </a:bodyPr>
          <a:lstStyle/>
          <a:p>
            <a:pPr algn="just"/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používají se k léčbě bronchiálního akutního i chronického astmatu</a:t>
            </a:r>
          </a:p>
          <a:p>
            <a:pPr algn="just"/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látky, které buď rozšiřují bronchy, nebo ovlivňují patogenetické faktory navozující </a:t>
            </a:r>
            <a:r>
              <a:rPr lang="cs-CZ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bronchokonstrikci</a:t>
            </a:r>
            <a:endParaRPr lang="cs-CZ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lphaLcParenR"/>
            </a:pP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Bronchodilatancia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uvolňují </a:t>
            </a:r>
            <a:r>
              <a:rPr lang="cs-CZ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křečíe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bronchiálních svalů a uvolňují hladké svaly průdušinek</a:t>
            </a:r>
          </a:p>
          <a:p>
            <a:pPr marL="457200" lvl="1" indent="0" algn="just">
              <a:buNone/>
            </a:pP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Aplikují se </a:t>
            </a:r>
            <a:r>
              <a:rPr lang="cs-CZ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nečastěji</a:t>
            </a:r>
            <a:r>
              <a:rPr lang="cs-CZ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 podobě aerosolů (sprej)</a:t>
            </a:r>
            <a:endParaRPr lang="cs-CZ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lphaLcParenR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H1-antihistaminika: o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vlivňují alergický zánět bronchiální sliznice, blokují účinky histaminu uvolňovaného při alergické reakci ve tkáních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lphaLcParenR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Glukokortikoidy: 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tlumí alergickou reakci a potlačují zánět bronchiální sliznice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392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95BC64-5A3E-438E-93A7-A298F4916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4483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latin typeface="Arial Black" panose="020B0A04020102020204" pitchFamily="34" charset="0"/>
              </a:rPr>
              <a:t>Antimykotika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354456-D437-4B60-B444-E0C5743523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187" y="1189608"/>
            <a:ext cx="11250384" cy="5303267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éčiva určená proti kvasinkám, kvasinkovým mikroorganismům a plísním; </a:t>
            </a:r>
          </a:p>
          <a:p>
            <a:pPr algn="just"/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ozlišují se </a:t>
            </a:r>
            <a:r>
              <a:rPr lang="cs-CZ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lokální (povrchové) mykózy</a:t>
            </a:r>
            <a:r>
              <a:rPr lang="cs-CZ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nejsou závažné, vyskytují se na sliznicích, kůži, nehtech, </a:t>
            </a:r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</a:t>
            </a:r>
            <a:r>
              <a:rPr lang="cs-CZ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systémové mykózy</a:t>
            </a:r>
            <a:r>
              <a:rPr lang="cs-CZ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mohou být i život ohrožující, jejich nejčastějším původcem je Candida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albicans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aspergillus</a:t>
            </a:r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</a:t>
            </a:r>
          </a:p>
          <a:p>
            <a:pPr algn="just"/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ykózy jsou vyvolávané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mikromycetami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cs-CZ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dle chemické struktury můžeme antimykotika rozdělit na:</a:t>
            </a: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</a:tabLst>
            </a:pP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Imidazolová: př.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clotrimazol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miconazol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econazol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ketocomazol</a:t>
            </a:r>
            <a:endParaRPr lang="cs-CZ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</a:tabLst>
            </a:pP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Triazolová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př.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fluconazol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itroconazol</a:t>
            </a:r>
            <a:endParaRPr lang="cs-CZ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</a:tabLst>
            </a:pP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Polyenová: vysoce účinná, ale také vysoce toxická antimykotika, př.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Amphotericin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</a:t>
            </a:r>
          </a:p>
        </p:txBody>
      </p:sp>
    </p:spTree>
    <p:extLst>
      <p:ext uri="{BB962C8B-B14F-4D97-AF65-F5344CB8AC3E}">
        <p14:creationId xmlns:p14="http://schemas.microsoft.com/office/powerpoint/2010/main" val="1091281542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9703FA-34C8-42E4-97C1-750D1C07F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7489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Léčba alergií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025353-47AD-44DE-85B4-C8939DDB3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3871"/>
            <a:ext cx="10515600" cy="46046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Alergie: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nepřiměřená reakce imunitního systému na látky, které jsou běžnou součástí našeho prostředí</a:t>
            </a:r>
          </a:p>
          <a:p>
            <a:pPr marL="0" indent="0" algn="just" eaLnBrk="1" fontAlgn="auto" hangingPunct="1">
              <a:spcAft>
                <a:spcPts val="0"/>
              </a:spcAft>
              <a:buNone/>
              <a:defRPr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Alergen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původce alergické reakce, např. pyly, prach, potraviny, léčiva,…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alergeny aktivují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IgE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protilátky na povrchu žírných buněk a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bazofilů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– dojde k uvolnění mediátorů alergické reakce (histamin, …)</a:t>
            </a:r>
          </a:p>
          <a:p>
            <a:pPr algn="just">
              <a:defRPr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histamin se váže na H1 receptory a vyvolává typické projevy alergie (svědění až bolest, začervenání, otok, ztížené dýchání až dušnost, zvýšená sekrece žláz)</a:t>
            </a:r>
            <a:endParaRPr lang="cs-CZ" sz="28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041560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B8BC60-0284-41C3-988A-EF94B56FF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1214"/>
            <a:ext cx="10515600" cy="4941661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lphaLcParenR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H1-antihistaminika</a:t>
            </a:r>
          </a:p>
          <a:p>
            <a:pPr lvl="1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reverzibilní kompetitivní antagonisté histaminu pro H1-receptor</a:t>
            </a:r>
          </a:p>
          <a:p>
            <a:pPr lvl="1" eaLnBrk="1" hangingPunct="1"/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potlačení svědění</a:t>
            </a:r>
          </a:p>
          <a:p>
            <a:pPr lvl="1" eaLnBrk="1" hangingPunct="1"/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potlačení vasodilatace (↓začervenání)</a:t>
            </a:r>
          </a:p>
          <a:p>
            <a:pPr lvl="1" eaLnBrk="1" hangingPunct="1"/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potlačení cévní permeability (↓otok)</a:t>
            </a:r>
          </a:p>
          <a:p>
            <a:pPr lvl="1" eaLnBrk="1" hangingPunct="1"/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zabránění kontrakce hladkým svalům bronchů (X ztížené dýchání)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Glukokortikoidy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Stabilizátory žírných buněk (prevence alergické reakce)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Specifická imunoterapie (vede ke snížení citlivosti pacienta na alergen)</a:t>
            </a:r>
          </a:p>
          <a:p>
            <a:pPr marL="514350" indent="-514350">
              <a:buFont typeface="+mj-lt"/>
              <a:buAutoNum type="alphaLcParenR"/>
            </a:pPr>
            <a:endParaRPr lang="cs-CZ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C0F0B9B9-8ED4-479B-AA72-6F032452A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Léčba alergií</a:t>
            </a:r>
          </a:p>
        </p:txBody>
      </p:sp>
    </p:spTree>
    <p:extLst>
      <p:ext uri="{BB962C8B-B14F-4D97-AF65-F5344CB8AC3E}">
        <p14:creationId xmlns:p14="http://schemas.microsoft.com/office/powerpoint/2010/main" val="112791468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>
            <a:extLst>
              <a:ext uri="{FF2B5EF4-FFF2-40B4-BE49-F238E27FC236}">
                <a16:creationId xmlns:a16="http://schemas.microsoft.com/office/drawing/2014/main" id="{600E49E7-6DA0-40A5-BD9E-09D4A3EAD622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133600" y="293914"/>
            <a:ext cx="7886700" cy="1031650"/>
          </a:xfrm>
        </p:spPr>
        <p:txBody>
          <a:bodyPr/>
          <a:lstStyle/>
          <a:p>
            <a:pPr algn="ctr" eaLnBrk="1" hangingPunct="1"/>
            <a:r>
              <a:rPr lang="cs-CZ" altLang="cs-CZ" sz="4000" dirty="0">
                <a:latin typeface="Arial Black" panose="020B0A04020102020204" pitchFamily="34" charset="0"/>
              </a:rPr>
              <a:t>H</a:t>
            </a:r>
            <a:r>
              <a:rPr lang="cs-CZ" altLang="cs-CZ" sz="4000" baseline="-25000" dirty="0">
                <a:latin typeface="Arial Black" panose="020B0A04020102020204" pitchFamily="34" charset="0"/>
              </a:rPr>
              <a:t>1</a:t>
            </a:r>
            <a:r>
              <a:rPr lang="cs-CZ" altLang="cs-CZ" sz="4000" dirty="0">
                <a:latin typeface="Arial Black" panose="020B0A04020102020204" pitchFamily="34" charset="0"/>
              </a:rPr>
              <a:t>-antihistaminika</a:t>
            </a:r>
          </a:p>
        </p:txBody>
      </p:sp>
      <p:sp>
        <p:nvSpPr>
          <p:cNvPr id="15363" name="Zástupný symbol pro obsah 2">
            <a:extLst>
              <a:ext uri="{FF2B5EF4-FFF2-40B4-BE49-F238E27FC236}">
                <a16:creationId xmlns:a16="http://schemas.microsoft.com/office/drawing/2014/main" id="{0364AD26-4774-4EB4-AA8E-6205EDB32D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2757" y="1354139"/>
            <a:ext cx="10891157" cy="4981347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cs-CZ" altLang="cs-CZ" dirty="0">
                <a:latin typeface="Arial Black" panose="020B0A04020102020204" pitchFamily="34" charset="0"/>
              </a:rPr>
              <a:t>1. </a:t>
            </a:r>
            <a:r>
              <a:rPr lang="cs-CZ" altLang="cs-CZ" dirty="0">
                <a:latin typeface="Arial Black" panose="020B0A04020102020204" pitchFamily="34" charset="0"/>
                <a:cs typeface="Arial" panose="020B0604020202020204" pitchFamily="34" charset="0"/>
              </a:rPr>
              <a:t>generace:</a:t>
            </a:r>
          </a:p>
          <a:p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působí tlumivě – díky své struktuře </a:t>
            </a:r>
            <a:r>
              <a:rPr lang="cs-CZ" altLang="cs-CZ" b="1" dirty="0">
                <a:latin typeface="Arial" panose="020B0604020202020204" pitchFamily="34" charset="0"/>
                <a:cs typeface="Arial" panose="020B0604020202020204" pitchFamily="34" charset="0"/>
              </a:rPr>
              <a:t>pronikají do CNS</a:t>
            </a:r>
          </a:p>
          <a:p>
            <a:pPr eaLnBrk="1" hangingPunct="1"/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zvýšení chuti k jídlu</a:t>
            </a:r>
          </a:p>
          <a:p>
            <a:pPr eaLnBrk="1" hangingPunct="1"/>
            <a:r>
              <a:rPr lang="cs-CZ" alt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dimetinden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Fenistil</a:t>
            </a:r>
            <a:r>
              <a:rPr lang="cs-CZ" altLang="cs-CZ" baseline="30000" dirty="0"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cs-CZ" alt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moxastin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Kinedryl</a:t>
            </a:r>
            <a:r>
              <a:rPr lang="cs-CZ" altLang="cs-CZ" baseline="30000" dirty="0"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cs-CZ" alt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ketotifen</a:t>
            </a:r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cs-CZ" altLang="cs-CZ" b="1" dirty="0">
                <a:latin typeface="Arial Black" panose="020B0A04020102020204" pitchFamily="34" charset="0"/>
                <a:cs typeface="Arial" panose="020B0604020202020204" pitchFamily="34" charset="0"/>
              </a:rPr>
              <a:t>Vyšší generace:</a:t>
            </a:r>
          </a:p>
          <a:p>
            <a:pPr eaLnBrk="1" hangingPunct="1"/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novější látky, mají minimální sedativní účinky</a:t>
            </a:r>
          </a:p>
          <a:p>
            <a:pPr eaLnBrk="1" hangingPunct="1"/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širší antialergický účinek</a:t>
            </a:r>
          </a:p>
          <a:p>
            <a:pPr eaLnBrk="1" hangingPunct="1"/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málo nežádoucích účinků</a:t>
            </a:r>
          </a:p>
          <a:p>
            <a:pPr eaLnBrk="1" hangingPunct="1"/>
            <a:r>
              <a:rPr lang="cs-CZ" alt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cetirizin</a:t>
            </a:r>
            <a:r>
              <a:rPr lang="cs-CZ" altLang="cs-CZ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levocetirizin</a:t>
            </a:r>
            <a:r>
              <a:rPr lang="cs-CZ" altLang="cs-CZ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loratadin</a:t>
            </a:r>
            <a:r>
              <a:rPr lang="cs-CZ" altLang="cs-CZ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desloratadin</a:t>
            </a:r>
            <a:r>
              <a:rPr lang="cs-CZ" altLang="cs-CZ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azelastin</a:t>
            </a:r>
            <a:endParaRPr lang="cs-CZ" alt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cs-CZ" altLang="cs-CZ" dirty="0"/>
          </a:p>
        </p:txBody>
      </p:sp>
    </p:spTree>
    <p:custDataLst>
      <p:tags r:id="rId1"/>
    </p:custData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>
            <a:extLst>
              <a:ext uri="{FF2B5EF4-FFF2-40B4-BE49-F238E27FC236}">
                <a16:creationId xmlns:a16="http://schemas.microsoft.com/office/drawing/2014/main" id="{5C427A56-4B90-48AC-A772-5E40A2316C5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58585" y="929596"/>
            <a:ext cx="10874829" cy="5454875"/>
          </a:xfrm>
        </p:spPr>
        <p:txBody>
          <a:bodyPr rtlCol="0">
            <a:noAutofit/>
          </a:bodyPr>
          <a:lstStyle/>
          <a:p>
            <a:pPr algn="just">
              <a:defRPr/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steroidní hormony produkované fyziologicky v kůře nadledvin (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kortisol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, kortikosteron, kortison)</a:t>
            </a:r>
          </a:p>
          <a:p>
            <a:pPr algn="just">
              <a:defRPr/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jejich sekrece je regulována hormony hypothalamu (kortikotropin x 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kortikoliberin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0" indent="0" algn="just">
              <a:buNone/>
              <a:defRPr/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ÚČINKY</a:t>
            </a:r>
          </a:p>
          <a:p>
            <a:pPr algn="just">
              <a:defRPr/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protizánětlivé, imunosupresivní, protialergické, 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antiproliferativní</a:t>
            </a:r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MECHANISMUS ÚČINKU</a:t>
            </a:r>
          </a:p>
          <a:p>
            <a:pPr marL="360000" indent="-180000" algn="just">
              <a:defRPr/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lipofilní charakter – dobrý prostup přes cytoplasmatickou membránu - receptor v cytoplasmě - vazba na receptor, vznik komplexu receptor-GK</a:t>
            </a:r>
          </a:p>
          <a:p>
            <a:pPr marL="360000" indent="-180000" algn="just">
              <a:defRPr/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komplex vstupuje do buněčného jádra, zde se váže na DNA a ovlivňuje proteosyntézu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3330B0E3-851F-4EBE-9476-31C5B5B14440}"/>
              </a:ext>
            </a:extLst>
          </p:cNvPr>
          <p:cNvSpPr txBox="1"/>
          <p:nvPr/>
        </p:nvSpPr>
        <p:spPr>
          <a:xfrm>
            <a:off x="881743" y="221571"/>
            <a:ext cx="9552214" cy="708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sz="4000" dirty="0">
                <a:latin typeface="Arial Black" panose="020B0A04020102020204" pitchFamily="34" charset="0"/>
              </a:rPr>
              <a:t>Glukokortikoidy</a:t>
            </a:r>
          </a:p>
        </p:txBody>
      </p:sp>
    </p:spTree>
    <p:custDataLst>
      <p:tags r:id="rId1"/>
    </p:custData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1">
            <a:extLst>
              <a:ext uri="{FF2B5EF4-FFF2-40B4-BE49-F238E27FC236}">
                <a16:creationId xmlns:a16="http://schemas.microsoft.com/office/drawing/2014/main" id="{E3530D0A-0D98-49FE-806C-450F8BAB59DF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algn="ctr"/>
            <a:r>
              <a:rPr lang="cs-CZ" altLang="cs-CZ" dirty="0">
                <a:latin typeface="Arial Black" panose="020B0A04020102020204" pitchFamily="34" charset="0"/>
              </a:rPr>
              <a:t>Stabilizátory žírných buněk</a:t>
            </a:r>
          </a:p>
        </p:txBody>
      </p:sp>
      <p:sp>
        <p:nvSpPr>
          <p:cNvPr id="17411" name="Zástupný symbol pro obsah 2">
            <a:extLst>
              <a:ext uri="{FF2B5EF4-FFF2-40B4-BE49-F238E27FC236}">
                <a16:creationId xmlns:a16="http://schemas.microsoft.com/office/drawing/2014/main" id="{51A2EC04-D073-4410-AB57-FF53F0801D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látky, které zabraňují uvolňování prozánětlivých faktorů stabilizací membrány žírných buněk</a:t>
            </a:r>
          </a:p>
          <a:p>
            <a:pPr>
              <a:spcBef>
                <a:spcPts val="1200"/>
              </a:spcBef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k preventivní léčbě, neřeší akutní potíže</a:t>
            </a:r>
          </a:p>
          <a:p>
            <a:pPr>
              <a:spcBef>
                <a:spcPts val="1200"/>
              </a:spcBef>
            </a:pPr>
            <a:r>
              <a:rPr lang="cs-CZ" alt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kromoglykát</a:t>
            </a:r>
            <a:r>
              <a:rPr lang="cs-CZ" altLang="cs-CZ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ketotifen</a:t>
            </a:r>
            <a:r>
              <a:rPr lang="cs-CZ" altLang="cs-CZ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nedokromil</a:t>
            </a:r>
            <a:endParaRPr lang="cs-CZ" alt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Indikace: alergické rhinitidy a 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konjuktivitidy</a:t>
            </a:r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altLang="cs-CZ" dirty="0"/>
          </a:p>
        </p:txBody>
      </p:sp>
    </p:spTree>
    <p:custDataLst>
      <p:tags r:id="rId1"/>
    </p:custData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109BCA-CD3F-467B-8375-4BD6BF274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4410"/>
          </a:xfrm>
        </p:spPr>
        <p:txBody>
          <a:bodyPr/>
          <a:lstStyle/>
          <a:p>
            <a:pPr algn="ctr"/>
            <a:r>
              <a:rPr lang="cs-CZ" b="1" dirty="0" err="1">
                <a:latin typeface="Arial Black" panose="020B0A04020102020204" pitchFamily="34" charset="0"/>
              </a:rPr>
              <a:t>Bronchodilatancia</a:t>
            </a:r>
            <a:endParaRPr lang="cs-CZ" b="1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516275-39C2-4B7A-B892-027ECE889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6914"/>
            <a:ext cx="8011886" cy="505595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3200" b="1" dirty="0" err="1">
                <a:latin typeface="Arial Black" panose="020B0A04020102020204" pitchFamily="34" charset="0"/>
              </a:rPr>
              <a:t>Ventolin</a:t>
            </a:r>
            <a:r>
              <a:rPr lang="cs-CZ" sz="3200" b="1" dirty="0">
                <a:latin typeface="Arial Black" panose="020B0A04020102020204" pitchFamily="34" charset="0"/>
              </a:rPr>
              <a:t> - </a:t>
            </a:r>
            <a:r>
              <a:rPr lang="cs-CZ" sz="3200" b="1" dirty="0" err="1">
                <a:latin typeface="Arial Black" panose="020B0A04020102020204" pitchFamily="34" charset="0"/>
              </a:rPr>
              <a:t>Salbutamoli</a:t>
            </a:r>
            <a:r>
              <a:rPr lang="cs-CZ" sz="3200" b="1" dirty="0">
                <a:latin typeface="Arial Black" panose="020B0A04020102020204" pitchFamily="34" charset="0"/>
              </a:rPr>
              <a:t> </a:t>
            </a:r>
            <a:r>
              <a:rPr lang="cs-CZ" sz="3200" b="1" dirty="0" err="1">
                <a:latin typeface="Arial Black" panose="020B0A04020102020204" pitchFamily="34" charset="0"/>
              </a:rPr>
              <a:t>sulfas</a:t>
            </a:r>
            <a:endParaRPr lang="cs-CZ" sz="3200" b="1" dirty="0">
              <a:latin typeface="Arial Black" panose="020B0A04020102020204" pitchFamily="34" charset="0"/>
            </a:endParaRP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do několika minut uvolňuje v plicích svaly ve stěnách malých průdušek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pomáhá udržet dýchací cesty v plicích rozšířené a usnadňuje proudění vzduchu do průdušek a ven z průdušek, a tím usnadňuje dýchání.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zmírňuje pocit napětí na hrudi, sípání a kašel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užívá k usnadnění dýchání u bronchiálního astmatu a jiných plicních onemocnění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příznaky bronchiálního astmatu zahrnují dušnost, sípot, pocit tísně na hrudi a kašel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47B2A53-5940-4A8A-ACDE-455ED9C5B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153" y="2238375"/>
            <a:ext cx="285750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65313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63598E-B4BC-49B8-91EB-CBCA6F9B58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620" y="1289957"/>
            <a:ext cx="8681882" cy="520291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dirty="0" err="1">
                <a:latin typeface="Arial Black" panose="020B0A04020102020204" pitchFamily="34" charset="0"/>
                <a:cs typeface="Arial" panose="020B0604020202020204" pitchFamily="34" charset="0"/>
              </a:rPr>
              <a:t>Berodual</a:t>
            </a:r>
            <a:r>
              <a:rPr lang="cs-CZ" b="1" dirty="0">
                <a:latin typeface="Arial Black" panose="020B0A04020102020204" pitchFamily="34" charset="0"/>
                <a:cs typeface="Arial" panose="020B0604020202020204" pitchFamily="34" charset="0"/>
              </a:rPr>
              <a:t> N</a:t>
            </a:r>
            <a:r>
              <a:rPr lang="cs-CZ" dirty="0">
                <a:latin typeface="Arial Black" panose="020B0A04020102020204" pitchFamily="34" charset="0"/>
                <a:cs typeface="Arial" panose="020B0604020202020204" pitchFamily="34" charset="0"/>
              </a:rPr>
              <a:t> - </a:t>
            </a:r>
            <a:r>
              <a:rPr lang="cs-CZ" b="1" dirty="0" err="1"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ipratropii</a:t>
            </a:r>
            <a:r>
              <a:rPr lang="cs-CZ" b="1" dirty="0"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bromidum</a:t>
            </a:r>
            <a:r>
              <a:rPr lang="cs-CZ" b="1" dirty="0"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 </a:t>
            </a:r>
            <a:r>
              <a:rPr lang="cs-CZ" b="1" dirty="0" err="1"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fenoteroli</a:t>
            </a:r>
            <a:r>
              <a:rPr lang="cs-CZ" b="1" dirty="0"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hydrobromidum</a:t>
            </a:r>
            <a:r>
              <a:rPr lang="cs-CZ" b="1" dirty="0"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určený k prevenci a léčbě příznaků chronické bronchiální obstrukce spojené s reverzibilním (vratným) zúžením dýchacích cest (např. bronchiální astma), a zejména k prevenci a léčbě chronické obstrukční bronchitidy s emfyzémem (rozedmou) či bez něj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odstraňuje místní stažení hladkého svalstva průdušek a účinné rozšíření průdušek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při akutním astmatickém záchvatu je doporučeno podání 2 inhalačních dávek (vdechů), což je ve většině případů dostačující k rychlému odstranění akutních příznaků.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13634B6-752E-42B7-9F7F-63139EB559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40" r="28400"/>
          <a:stretch/>
        </p:blipFill>
        <p:spPr>
          <a:xfrm>
            <a:off x="9114502" y="1835943"/>
            <a:ext cx="2644878" cy="4029075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A21DBDD3-F27B-4039-87C6-366CFB9DE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/>
          <a:lstStyle/>
          <a:p>
            <a:pPr algn="ctr"/>
            <a:r>
              <a:rPr lang="cs-CZ" b="1" dirty="0" err="1">
                <a:latin typeface="Arial Black" panose="020B0A04020102020204" pitchFamily="34" charset="0"/>
              </a:rPr>
              <a:t>Bronchodilatancia</a:t>
            </a:r>
            <a:endParaRPr lang="cs-CZ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21192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9F4A7C-3ACD-4F61-B171-D86EE9041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2398"/>
          </a:xfrm>
        </p:spPr>
        <p:txBody>
          <a:bodyPr/>
          <a:lstStyle/>
          <a:p>
            <a:pPr algn="ctr"/>
            <a:r>
              <a:rPr lang="cs-CZ" b="1" dirty="0" err="1">
                <a:latin typeface="Arial Black" panose="020B0A04020102020204" pitchFamily="34" charset="0"/>
              </a:rPr>
              <a:t>Bronchodilatancia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7D0A7C-CE13-4DA4-815E-B4564852A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517328"/>
            <a:ext cx="6604819" cy="46922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 err="1">
                <a:latin typeface="Arial Black" panose="020B0A04020102020204" pitchFamily="34" charset="0"/>
              </a:rPr>
              <a:t>Bricanyl</a:t>
            </a:r>
            <a:r>
              <a:rPr lang="cs-CZ" sz="3200" b="1" dirty="0">
                <a:latin typeface="Arial Black" panose="020B0A04020102020204" pitchFamily="34" charset="0"/>
              </a:rPr>
              <a:t> – </a:t>
            </a:r>
            <a:r>
              <a:rPr lang="cs-CZ" sz="3200" b="1" dirty="0" err="1">
                <a:latin typeface="Arial Black" panose="020B0A04020102020204" pitchFamily="34" charset="0"/>
              </a:rPr>
              <a:t>terbutalin</a:t>
            </a:r>
            <a:endParaRPr lang="cs-CZ" sz="3200" b="1" dirty="0">
              <a:latin typeface="Arial Black" panose="020B0A04020102020204" pitchFamily="34" charset="0"/>
            </a:endParaRP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rozšiřuje dýchací cesty, usnadňuje dýchání;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užívá se při náhlém záchvatu dušnosti u pacientů s astmatem (záchvatovitá dušnost provázená slyšitelným sípáním z křečovitého sevření průdušek);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účinek se obvykle projeví v průběhu 5 minut od podání a přetrvává až 8 hodin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4B2003A-B44B-43EA-AF2B-EA6E0476C0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7" t="11756" r="12156" b="12402"/>
          <a:stretch/>
        </p:blipFill>
        <p:spPr>
          <a:xfrm>
            <a:off x="8131290" y="1317524"/>
            <a:ext cx="3718836" cy="3386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478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A4F4F8-D612-476C-A505-7055D1C60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Antihistaminikum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CABD66-9C59-4677-9A8A-F2999E6AFF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97486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 err="1">
                <a:latin typeface="Arial Black" panose="020B0A04020102020204" pitchFamily="34" charset="0"/>
              </a:rPr>
              <a:t>Dithiaden</a:t>
            </a:r>
            <a:endParaRPr lang="cs-CZ" dirty="0">
              <a:latin typeface="Arial Black" panose="020B0A04020102020204" pitchFamily="34" charset="0"/>
            </a:endParaRP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antihistaminikum se sedativním účinkem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využívá se při léčbě akutních alergických stavů a reakcí (alergická rýma, bodnutí hmyzem, podání léku či pozření nějaké potraviny), využívá se i u anafylaktických šoků v návaznosti na podání adrenalinu</a:t>
            </a:r>
          </a:p>
        </p:txBody>
      </p:sp>
      <p:pic>
        <p:nvPicPr>
          <p:cNvPr id="4" name="obrázek 54">
            <a:extLst>
              <a:ext uri="{FF2B5EF4-FFF2-40B4-BE49-F238E27FC236}">
                <a16:creationId xmlns:a16="http://schemas.microsoft.com/office/drawing/2014/main" id="{3BDDBC56-6902-40B1-A96F-55AB7AC1EB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031" y="1848643"/>
            <a:ext cx="3621427" cy="36214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3683276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D1FB55-3CFA-466B-AA3A-95C1F7D61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Kortikoidy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FA91FB-F576-450D-9BBF-B53BFDCEA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7928"/>
            <a:ext cx="7307156" cy="52414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err="1">
                <a:latin typeface="Arial Black" panose="020B0A04020102020204" pitchFamily="34" charset="0"/>
              </a:rPr>
              <a:t>Rectodelt</a:t>
            </a:r>
            <a:r>
              <a:rPr lang="cs-CZ" dirty="0">
                <a:latin typeface="Arial Black" panose="020B0A04020102020204" pitchFamily="34" charset="0"/>
              </a:rPr>
              <a:t> (</a:t>
            </a:r>
            <a:r>
              <a:rPr lang="cs-CZ" dirty="0" err="1">
                <a:latin typeface="Arial Black" panose="020B0A04020102020204" pitchFamily="34" charset="0"/>
              </a:rPr>
              <a:t>Prednison</a:t>
            </a:r>
            <a:r>
              <a:rPr lang="cs-CZ" dirty="0">
                <a:latin typeface="Arial Black" panose="020B0A04020102020204" pitchFamily="34" charset="0"/>
              </a:rPr>
              <a:t>) - čípky</a:t>
            </a:r>
          </a:p>
          <a:p>
            <a:pPr algn="just"/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á protizánětlivé, protialergické,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antiedematozní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a imunosupresivní účinky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u dětí se používají při zánětu průdušek (spastická bronchitida) a otoku hrtanu</a:t>
            </a:r>
          </a:p>
          <a:p>
            <a:pPr marL="0" indent="0" algn="just">
              <a:buNone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Kontraindikace: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zelený zákal, nestabilní DM, žaludeční a duodenální vředy (neplatí při vitální indikaci!)</a:t>
            </a:r>
          </a:p>
          <a:p>
            <a:pPr marL="0" indent="0" algn="just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Pozor na současné podávání salicylátů a dalších nesteroidních antirevmatik – hrozí krvácení do GIT</a:t>
            </a:r>
          </a:p>
        </p:txBody>
      </p:sp>
      <p:pic>
        <p:nvPicPr>
          <p:cNvPr id="4" name="obrázek 28">
            <a:extLst>
              <a:ext uri="{FF2B5EF4-FFF2-40B4-BE49-F238E27FC236}">
                <a16:creationId xmlns:a16="http://schemas.microsoft.com/office/drawing/2014/main" id="{03C04FA3-2BE3-4758-9C4E-1C6703BAD0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99"/>
          <a:stretch/>
        </p:blipFill>
        <p:spPr bwMode="auto">
          <a:xfrm>
            <a:off x="8145356" y="1983513"/>
            <a:ext cx="4046644" cy="28909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8877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968822-C019-4344-8D79-C8BEA2BF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 err="1">
                <a:latin typeface="Arial Black" panose="020B0A04020102020204" pitchFamily="34" charset="0"/>
              </a:rPr>
              <a:t>Antihelmintika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1794FB-3AEF-4D43-BE66-B71DC40C9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18557"/>
            <a:ext cx="10722429" cy="4974318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působí proti parazitickým helmintům (červům)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usmrcují, inaktivují nebo paralyzují parazitární červy v hostitelském organismu</a:t>
            </a:r>
          </a:p>
          <a:p>
            <a:pPr marL="0" indent="0" algn="just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= odčervení lidí a zvířat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Širokospektrá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Úzkospektrá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antinematoda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= proti hlísticím</a:t>
            </a:r>
          </a:p>
          <a:p>
            <a:pPr marL="0" indent="0" algn="just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anticestoda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= proti tasemnicím</a:t>
            </a:r>
          </a:p>
          <a:p>
            <a:pPr marL="0" indent="0" algn="just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antitrematoda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= proti motolicím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benzimidazoly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makrocyklické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laktony,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imidazolthiazoly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tetrahydropyrimidiny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salicylanilidy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97404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BB3DA5-6073-4E28-960F-E7F5C0165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Kortikoidy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220496-A268-48A9-B0C5-AE13EB9EB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999514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 err="1">
                <a:latin typeface="Arial Black" panose="020B0A04020102020204" pitchFamily="34" charset="0"/>
              </a:rPr>
              <a:t>Solumedrol</a:t>
            </a:r>
            <a:r>
              <a:rPr lang="cs-CZ" dirty="0">
                <a:latin typeface="Arial Black" panose="020B0A04020102020204" pitchFamily="34" charset="0"/>
              </a:rPr>
              <a:t> (</a:t>
            </a:r>
            <a:r>
              <a:rPr lang="cs-CZ" dirty="0" err="1">
                <a:latin typeface="Arial Black" panose="020B0A04020102020204" pitchFamily="34" charset="0"/>
              </a:rPr>
              <a:t>methylprednisol</a:t>
            </a:r>
            <a:r>
              <a:rPr lang="cs-CZ" dirty="0">
                <a:latin typeface="Arial Black" panose="020B0A04020102020204" pitchFamily="34" charset="0"/>
              </a:rPr>
              <a:t>)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silný protizánětlivý účinek (silnější než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prednison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Indikuje se v případě alergických reakcí, u edémů a dušností</a:t>
            </a:r>
          </a:p>
        </p:txBody>
      </p:sp>
      <p:pic>
        <p:nvPicPr>
          <p:cNvPr id="4" name="obrázek 58">
            <a:extLst>
              <a:ext uri="{FF2B5EF4-FFF2-40B4-BE49-F238E27FC236}">
                <a16:creationId xmlns:a16="http://schemas.microsoft.com/office/drawing/2014/main" id="{049C434D-BD8F-4A3A-962B-D87413163B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3679" y="1499394"/>
            <a:ext cx="3194050" cy="42230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4109057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81562A-48A9-4F6C-8E28-1F3F511C5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Kortikoidy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1C1AB0-3D84-4801-AD6D-C906C67B2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433678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 err="1">
                <a:latin typeface="Arial Black" panose="020B0A04020102020204" pitchFamily="34" charset="0"/>
              </a:rPr>
              <a:t>Dexamed</a:t>
            </a:r>
            <a:endParaRPr lang="cs-CZ" dirty="0">
              <a:latin typeface="Arial Black" panose="020B0A04020102020204" pitchFamily="34" charset="0"/>
            </a:endParaRP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má protizánětlivý účinek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indikací je alergie, astma, edém laryngu, úrazový stav s hrozbou edému</a:t>
            </a:r>
          </a:p>
        </p:txBody>
      </p:sp>
      <p:pic>
        <p:nvPicPr>
          <p:cNvPr id="4" name="obrázek 91">
            <a:extLst>
              <a:ext uri="{FF2B5EF4-FFF2-40B4-BE49-F238E27FC236}">
                <a16:creationId xmlns:a16="http://schemas.microsoft.com/office/drawing/2014/main" id="{760FC55B-034C-4B2E-8463-E44C2A37A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878" y="1690688"/>
            <a:ext cx="3804461" cy="35306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89180935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AA8FC8-469C-48AF-B366-B80CB8CD2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Infuzní roztoky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111D47-6C1B-4FEC-AB35-9F8A0B2FE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093529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>
                <a:latin typeface="Arial Black" panose="020B0A04020102020204" pitchFamily="34" charset="0"/>
              </a:rPr>
              <a:t>Fyziologický roztok (roztok </a:t>
            </a:r>
            <a:r>
              <a:rPr lang="cs-CZ" dirty="0" err="1">
                <a:latin typeface="Arial Black" panose="020B0A04020102020204" pitchFamily="34" charset="0"/>
              </a:rPr>
              <a:t>NaCl</a:t>
            </a:r>
            <a:r>
              <a:rPr lang="cs-CZ" dirty="0">
                <a:latin typeface="Arial Black" panose="020B0A04020102020204" pitchFamily="34" charset="0"/>
              </a:rPr>
              <a:t>)</a:t>
            </a:r>
          </a:p>
          <a:p>
            <a:pPr algn="just"/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 užívá se pro ztráty tělesných tekutin (dehydratace, krvácení, popáleniny) a při ztrátách sodíku v těle (zvýšené pocení kvůli vysoké horečce), může být použit také k rozpuštění jiných léčiv k podání v infuzi.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fancybox-img">
            <a:extLst>
              <a:ext uri="{FF2B5EF4-FFF2-40B4-BE49-F238E27FC236}">
                <a16:creationId xmlns:a16="http://schemas.microsoft.com/office/drawing/2014/main" id="{3D1D0D41-22E6-45CB-83AE-F64124D542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3357" y="1522638"/>
            <a:ext cx="2626112" cy="44862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0168601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FFCF3C-0C26-42F8-BC59-0B3FDCA14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Infuzní roztoky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548E85-C21C-429B-86DF-E81260DE2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326086" cy="4351338"/>
          </a:xfrm>
        </p:spPr>
        <p:txBody>
          <a:bodyPr>
            <a:norm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Infuzní roztok obsahující ionty Na</a:t>
            </a:r>
            <a:r>
              <a:rPr lang="cs-CZ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K</a:t>
            </a:r>
            <a:r>
              <a:rPr lang="cs-CZ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Ca</a:t>
            </a:r>
            <a:r>
              <a:rPr lang="cs-CZ" baseline="30000" dirty="0">
                <a:latin typeface="Arial" panose="020B0604020202020204" pitchFamily="34" charset="0"/>
                <a:cs typeface="Arial" panose="020B0604020202020204" pitchFamily="34" charset="0"/>
              </a:rPr>
              <a:t>2+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Cl</a:t>
            </a:r>
            <a:r>
              <a:rPr lang="cs-CZ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indikován k obnově ztrát extracelulární tekutiny, obnově rovnováhy sodíku, draslíku, vápníku a chloridů - léčbě izotonické dehydratace</a:t>
            </a:r>
          </a:p>
          <a:p>
            <a:pPr marL="0" indent="0">
              <a:buNone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Kontraindikace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hypervolémie, nekompenzované srdeční selhání, těžká hypertenze</a:t>
            </a:r>
          </a:p>
        </p:txBody>
      </p:sp>
      <p:pic>
        <p:nvPicPr>
          <p:cNvPr id="4" name="obrázek 114">
            <a:extLst>
              <a:ext uri="{FF2B5EF4-FFF2-40B4-BE49-F238E27FC236}">
                <a16:creationId xmlns:a16="http://schemas.microsoft.com/office/drawing/2014/main" id="{4AF139DF-1AD6-4A01-A41A-8E0B6A58EA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830" y="1690688"/>
            <a:ext cx="3137128" cy="45968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2795861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5855B5-E07E-4511-8197-D58C01B4A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5585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Infuzní roztoky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C82CAE-FDE6-470C-A559-0FB91DEEA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8194"/>
            <a:ext cx="6880123" cy="48987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Glukóza 5%</a:t>
            </a:r>
          </a:p>
          <a:p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indikována k léčbě deplece sacharidů a tekutin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používá se též jako nosné medium pro jiná léčiva, která mají být pacientovi aplikována intravenózně </a:t>
            </a:r>
          </a:p>
        </p:txBody>
      </p:sp>
      <p:pic>
        <p:nvPicPr>
          <p:cNvPr id="4" name="obrázek 85">
            <a:extLst>
              <a:ext uri="{FF2B5EF4-FFF2-40B4-BE49-F238E27FC236}">
                <a16:creationId xmlns:a16="http://schemas.microsoft.com/office/drawing/2014/main" id="{EA9220F7-BDA9-4AF3-BE73-910AD564E8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3907" y="1201717"/>
            <a:ext cx="2962275" cy="20554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1356953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FD4336-ACA9-4EC9-B946-E8D6722C6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962900" cy="4351338"/>
          </a:xfrm>
        </p:spPr>
        <p:txBody>
          <a:bodyPr/>
          <a:lstStyle/>
          <a:p>
            <a:pPr marL="0" indent="0">
              <a:buNone/>
            </a:pPr>
            <a:r>
              <a:rPr lang="cs-CZ" sz="3200" dirty="0" err="1"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Gelaspan</a:t>
            </a:r>
            <a:r>
              <a:rPr lang="cs-CZ" sz="3200" dirty="0"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 4% </a:t>
            </a:r>
          </a:p>
          <a:p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koloidální náhražka plasmatického objemu v isotonickém, plně vyváženém roztoku elektrolytů sloužící k profylaxi a léčbě relativní nebo absolutní hypovolemie a šoku</a:t>
            </a:r>
          </a:p>
          <a:p>
            <a:pPr marL="0" indent="0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Kontraindikace: hypervolemie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0DA0E963-AFEB-4B2A-967C-B185AD245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Infuzní roztoky</a:t>
            </a:r>
            <a:endParaRPr lang="cs-CZ" dirty="0"/>
          </a:p>
        </p:txBody>
      </p:sp>
      <p:pic>
        <p:nvPicPr>
          <p:cNvPr id="5" name="obrázek 104">
            <a:extLst>
              <a:ext uri="{FF2B5EF4-FFF2-40B4-BE49-F238E27FC236}">
                <a16:creationId xmlns:a16="http://schemas.microsoft.com/office/drawing/2014/main" id="{BD91CC7C-E9CF-4294-926A-D879FED47D6D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7110" y="1537470"/>
            <a:ext cx="2301875" cy="4639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5440396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758D38-2C3B-4ACF-BA29-3A5C7225A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5081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Infuzní roztoky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497D8E-15D3-45D1-A260-B5CD90B91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9032"/>
            <a:ext cx="8984226" cy="4947931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err="1">
                <a:latin typeface="Arial Black" panose="020B0A04020102020204" pitchFamily="34" charset="0"/>
              </a:rPr>
              <a:t>Ardeanutrisol</a:t>
            </a:r>
            <a:r>
              <a:rPr lang="cs-CZ" sz="3200" b="1" dirty="0">
                <a:latin typeface="Arial Black" panose="020B0A04020102020204" pitchFamily="34" charset="0"/>
              </a:rPr>
              <a:t> 5-40%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infuzní roztok používaný jako zdroj energie a vody při infuzní léčbě po operacích, při šoku, otravách, jaterních onemocněních, zvracení a průjmech; 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užívá se také jako prevence poklesu hladiny glukózy při předávkování ústy podávanými léky proti cukrovce nebo inzulínem a jako nosný roztok pro další léčiva. </a:t>
            </a:r>
          </a:p>
          <a:p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 kontraindikován při vysoké hladině glukózy v těle a při snížené koncentraci draslíku v krvi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Ardeanutrisol G 5% inf.sol.1x80ml | Pilulka.cz">
            <a:extLst>
              <a:ext uri="{FF2B5EF4-FFF2-40B4-BE49-F238E27FC236}">
                <a16:creationId xmlns:a16="http://schemas.microsoft.com/office/drawing/2014/main" id="{D4222462-C092-4026-8C6A-DC3929C544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000" y="1773187"/>
            <a:ext cx="2085975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3856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1FD843-50B0-4CF6-85A2-173E5C027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Antiprotozoální</a:t>
            </a:r>
            <a:r>
              <a:rPr lang="cs-CZ" dirty="0">
                <a:latin typeface="Arial Black" panose="020B0A04020102020204" pitchFamily="34" charset="0"/>
              </a:rPr>
              <a:t> látky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1714D1-48DF-40CC-A33F-339D60E4C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3200" b="1" dirty="0"/>
              <a:t>Protozoa</a:t>
            </a:r>
            <a:r>
              <a:rPr lang="cs-CZ" sz="3200" dirty="0"/>
              <a:t> = jednobuněčné eukaryotní organismy</a:t>
            </a:r>
          </a:p>
          <a:p>
            <a:pPr algn="just"/>
            <a:r>
              <a:rPr lang="cs-CZ" sz="3200" dirty="0" err="1"/>
              <a:t>Toxoplasma</a:t>
            </a:r>
            <a:r>
              <a:rPr lang="cs-CZ" sz="3200" dirty="0"/>
              <a:t> </a:t>
            </a:r>
            <a:r>
              <a:rPr lang="cs-CZ" sz="3200" dirty="0" err="1"/>
              <a:t>gondií</a:t>
            </a:r>
            <a:r>
              <a:rPr lang="cs-CZ" sz="3200" dirty="0"/>
              <a:t> (výtrusovec) – rezervoár: kočka, onemocnění: toxoplazmóza; </a:t>
            </a:r>
          </a:p>
          <a:p>
            <a:pPr algn="just"/>
            <a:r>
              <a:rPr lang="cs-CZ" sz="3200" dirty="0" err="1"/>
              <a:t>Giardia</a:t>
            </a:r>
            <a:r>
              <a:rPr lang="cs-CZ" sz="3200" dirty="0"/>
              <a:t> </a:t>
            </a:r>
            <a:r>
              <a:rPr lang="cs-CZ" sz="3200" dirty="0" err="1"/>
              <a:t>lamblia</a:t>
            </a:r>
            <a:r>
              <a:rPr lang="cs-CZ" sz="3200" dirty="0"/>
              <a:t> (bičíkovec) – onemocnění: lambliózy = záněty tenkého střeva, průjmy a virové </a:t>
            </a:r>
            <a:r>
              <a:rPr lang="cs-CZ" sz="3200" dirty="0" err="1"/>
              <a:t>gastritidÿ</a:t>
            </a:r>
            <a:endParaRPr lang="cs-CZ" sz="3200" dirty="0"/>
          </a:p>
          <a:p>
            <a:pPr algn="just"/>
            <a:r>
              <a:rPr lang="cs-CZ" sz="3200" dirty="0" err="1"/>
              <a:t>Trichomonas</a:t>
            </a:r>
            <a:r>
              <a:rPr lang="cs-CZ" sz="3200" dirty="0"/>
              <a:t> vaginalis (bičenka poševní) – onemocnění: trichomoniáza = onemocnění močopohlavních cest</a:t>
            </a:r>
          </a:p>
          <a:p>
            <a:pPr marL="0" indent="0" algn="just">
              <a:buNone/>
            </a:pPr>
            <a:r>
              <a:rPr lang="cs-CZ" sz="3200" dirty="0"/>
              <a:t>= </a:t>
            </a:r>
            <a:r>
              <a:rPr lang="cs-CZ" sz="3200" b="1" dirty="0" err="1"/>
              <a:t>nitroimidazoly</a:t>
            </a:r>
            <a:r>
              <a:rPr lang="cs-CZ" sz="3200" b="1" dirty="0"/>
              <a:t>, </a:t>
            </a:r>
            <a:r>
              <a:rPr lang="cs-CZ" sz="3200" b="1" dirty="0" err="1"/>
              <a:t>nifuratel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2961318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93CB6D-71FA-4E22-B0E5-BF68DFE36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88118"/>
          </a:xfrm>
        </p:spPr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Dezinficiencia</a:t>
            </a:r>
            <a:r>
              <a:rPr lang="cs-CZ" dirty="0">
                <a:latin typeface="Arial Black" panose="020B0A04020102020204" pitchFamily="34" charset="0"/>
              </a:rPr>
              <a:t> a antiseptika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9E4ABD-2A3C-489B-B3B0-8BE9A58E2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3629"/>
            <a:ext cx="10515600" cy="543741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Antiseptika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= látky s antimikrobiálním účinkem aplikované na živou tkáň</a:t>
            </a:r>
          </a:p>
          <a:p>
            <a:pPr marL="0" indent="0" algn="just">
              <a:buNone/>
            </a:pP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Dezinficiencia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= látky s antimikrobiálním účinkem aplikované na neživé předměty (nástroje, povrchy, …)</a:t>
            </a:r>
          </a:p>
          <a:p>
            <a:pPr algn="just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Lokální antiseptika</a:t>
            </a:r>
          </a:p>
          <a:p>
            <a:pPr marL="0" indent="0" algn="just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3% peroxid vodíku</a:t>
            </a:r>
          </a:p>
          <a:p>
            <a:pPr marL="0" indent="0" algn="just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0,02-0,05% manganistan draselný</a:t>
            </a:r>
          </a:p>
          <a:p>
            <a:pPr algn="just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Povrchová antiseptika</a:t>
            </a:r>
          </a:p>
          <a:p>
            <a:pPr marL="0" indent="0" algn="just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Kyselina boritá</a:t>
            </a:r>
          </a:p>
          <a:p>
            <a:pPr marL="0" indent="0" algn="just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Formaldehyd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Dezinfekce operačních ran</a:t>
            </a:r>
          </a:p>
          <a:p>
            <a:pPr marL="0" indent="0" algn="just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4-chlorfenol, 4-chlorxylenol,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hexachlorofen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chlorhexidin</a:t>
            </a:r>
          </a:p>
        </p:txBody>
      </p:sp>
    </p:spTree>
    <p:extLst>
      <p:ext uri="{BB962C8B-B14F-4D97-AF65-F5344CB8AC3E}">
        <p14:creationId xmlns:p14="http://schemas.microsoft.com/office/powerpoint/2010/main" val="38464719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93CB6D-71FA-4E22-B0E5-BF68DFE36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Dezinficiencia</a:t>
            </a:r>
            <a:r>
              <a:rPr lang="cs-CZ" dirty="0">
                <a:latin typeface="Arial Black" panose="020B0A04020102020204" pitchFamily="34" charset="0"/>
              </a:rPr>
              <a:t> a antiseptika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9E4ABD-2A3C-489B-B3B0-8BE9A58E2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3243"/>
            <a:ext cx="7951839" cy="5039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Ophthalmo</a:t>
            </a:r>
            <a:r>
              <a:rPr lang="cs-CZ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-Septonex - </a:t>
            </a:r>
            <a:r>
              <a:rPr lang="cs-CZ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carbethopendecinii</a:t>
            </a:r>
            <a:r>
              <a:rPr lang="cs-CZ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bromidum</a:t>
            </a:r>
            <a:endParaRPr lang="cs-CZ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Mast/kapky s antiseptickým účinkem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používá se k léčbě akutního a chronického nehnisavého zánětu spojivek, očních víček a povrchových zánětů rohovky bez nutnosti nasazení antibiotik. 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nehnisavý zánět očí se projevuje se zčervenáním oka, pálením, řezáním a svěděním očí.</a:t>
            </a:r>
          </a:p>
        </p:txBody>
      </p:sp>
      <p:pic>
        <p:nvPicPr>
          <p:cNvPr id="4" name="obrázek 16">
            <a:extLst>
              <a:ext uri="{FF2B5EF4-FFF2-40B4-BE49-F238E27FC236}">
                <a16:creationId xmlns:a16="http://schemas.microsoft.com/office/drawing/2014/main" id="{8459C574-4852-4F08-9173-D83BFF8C29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62"/>
          <a:stretch/>
        </p:blipFill>
        <p:spPr bwMode="auto">
          <a:xfrm>
            <a:off x="8790039" y="1967322"/>
            <a:ext cx="3122930" cy="29233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366123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E1BCB9-1EBE-4954-B304-C91EFBF197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0193"/>
            <a:ext cx="8831580" cy="4636770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/>
              <a:t>Peroxid vodíku – 3% roztok</a:t>
            </a:r>
          </a:p>
          <a:p>
            <a:pPr algn="just"/>
            <a:r>
              <a:rPr lang="cs-CZ" sz="3200" dirty="0"/>
              <a:t>Desinfekce k oplachování ran a k rychlejšímu zastavení krvácení u ran jako jsou odřeniny, oděrky, menší řezné a tržné rány, bodnutí hmyzem apod.. </a:t>
            </a:r>
          </a:p>
          <a:p>
            <a:pPr algn="just"/>
            <a:r>
              <a:rPr lang="cs-CZ" sz="3200" dirty="0"/>
              <a:t>Lze použít i k výplachům úst k odstranění zápachu.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0A9CA9B5-8580-4099-AAA6-6C85ECBFA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60552"/>
          </a:xfrm>
        </p:spPr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Dezinficiencia</a:t>
            </a:r>
            <a:r>
              <a:rPr lang="cs-CZ" dirty="0">
                <a:latin typeface="Arial Black" panose="020B0A04020102020204" pitchFamily="34" charset="0"/>
              </a:rPr>
              <a:t> a antiseptika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6A0C3C6-A79A-4B6A-8011-32B374BB1D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780" y="1540193"/>
            <a:ext cx="1684020" cy="463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5426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423056-9732-4F53-AD6E-DB074BCE9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4436"/>
            <a:ext cx="10515600" cy="1146393"/>
          </a:xfrm>
        </p:spPr>
        <p:txBody>
          <a:bodyPr/>
          <a:lstStyle/>
          <a:p>
            <a:pPr algn="ctr"/>
            <a:r>
              <a:rPr lang="cs-CZ" b="1" dirty="0">
                <a:latin typeface="Arial Black" panose="020B0A04020102020204" pitchFamily="34" charset="0"/>
              </a:rPr>
              <a:t>Kardiovaskulární systém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6EB17DCA-DFC9-445D-A08F-DA5B36D4125E}"/>
              </a:ext>
            </a:extLst>
          </p:cNvPr>
          <p:cNvSpPr txBox="1"/>
          <p:nvPr/>
        </p:nvSpPr>
        <p:spPr>
          <a:xfrm>
            <a:off x="3461657" y="2303246"/>
            <a:ext cx="524881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 Antihypertenziva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Antiarytmika</a:t>
            </a:r>
            <a:endParaRPr lang="cs-CZ" sz="3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cs-CZ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Kardiotonika</a:t>
            </a:r>
            <a:endParaRPr lang="cs-CZ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cs-CZ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Diuretika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Vazodilatancia</a:t>
            </a:r>
            <a:endParaRPr lang="cs-CZ" sz="3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cs-CZ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Antianginózní</a:t>
            </a:r>
            <a:r>
              <a:rPr lang="cs-CZ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léčiva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600" dirty="0" err="1">
                <a:latin typeface="Arial" panose="020B0604020202020204" pitchFamily="34" charset="0"/>
                <a:cs typeface="Arial" panose="020B0604020202020204" pitchFamily="34" charset="0"/>
              </a:rPr>
              <a:t>Antitrombotika</a:t>
            </a:r>
            <a:endParaRPr lang="cs-C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5236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40675"/>
            <a:ext cx="10515600" cy="961294"/>
          </a:xfrm>
        </p:spPr>
        <p:txBody>
          <a:bodyPr/>
          <a:lstStyle/>
          <a:p>
            <a:pPr algn="ctr"/>
            <a:r>
              <a:rPr lang="cs-CZ" b="1" dirty="0">
                <a:latin typeface="Arial Black" panose="020B0A04020102020204" pitchFamily="34" charset="0"/>
              </a:rPr>
              <a:t>Antihypertenziva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01969"/>
            <a:ext cx="10515600" cy="5556739"/>
          </a:xfrm>
        </p:spPr>
        <p:txBody>
          <a:bodyPr>
            <a:noAutofit/>
          </a:bodyPr>
          <a:lstStyle/>
          <a:p>
            <a:pPr algn="just"/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mají za úkol snižovat hodnoty krevního tlaku </a:t>
            </a:r>
          </a:p>
          <a:p>
            <a:pPr algn="just"/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hodnoty TK jsou podmíněny minutovým srdečním výdejem (MV) a rezistencí v arteriolách (PR): </a:t>
            </a: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TK = MV * PR</a:t>
            </a:r>
          </a:p>
          <a:p>
            <a:pPr algn="just"/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 limit: 130/80 mm </a:t>
            </a:r>
            <a:r>
              <a:rPr lang="cs-CZ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Hg</a:t>
            </a:r>
            <a:endParaRPr lang="cs-CZ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Hypertenze </a:t>
            </a:r>
          </a:p>
          <a:p>
            <a:pPr marL="514350" indent="-514350">
              <a:buFont typeface="+mj-lt"/>
              <a:buAutoNum type="alphaLcParenR"/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primární = esenciální</a:t>
            </a:r>
          </a:p>
          <a:p>
            <a:pPr marL="514350" indent="-514350">
              <a:buFont typeface="+mj-lt"/>
              <a:buAutoNum type="alphaLcParenR"/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sekundární = symptomatická</a:t>
            </a:r>
          </a:p>
          <a:p>
            <a:pPr marL="0" indent="0">
              <a:buNone/>
            </a:pP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3 Stádia</a:t>
            </a:r>
          </a:p>
          <a:p>
            <a:pPr marL="571500" indent="-571500">
              <a:buAutoNum type="romanUcPeriod"/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lehká hypertenze, bez orgánových změn</a:t>
            </a:r>
          </a:p>
          <a:p>
            <a:pPr marL="571500" indent="-571500">
              <a:buAutoNum type="romanUcPeriod"/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středně těžká hypertenze, orgánové změny minimálně u 1 orgánu</a:t>
            </a:r>
          </a:p>
          <a:p>
            <a:pPr marL="571500" indent="-571500">
              <a:buAutoNum type="romanUcPeriod"/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těžká hypertenze, morfologické změny orgánů s poškozením funkce</a:t>
            </a:r>
          </a:p>
        </p:txBody>
      </p:sp>
    </p:spTree>
    <p:extLst>
      <p:ext uri="{BB962C8B-B14F-4D97-AF65-F5344CB8AC3E}">
        <p14:creationId xmlns:p14="http://schemas.microsoft.com/office/powerpoint/2010/main" val="34318893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35429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Léčba hypertenze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735015"/>
            <a:ext cx="10515600" cy="4454770"/>
          </a:xfrm>
        </p:spPr>
        <p:txBody>
          <a:bodyPr/>
          <a:lstStyle/>
          <a:p>
            <a:pPr marL="0" indent="0" algn="just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Režimová opatření: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snížená konzumace soli (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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6g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/den)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snížená konzumace alkoholu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omezení kouření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snížení tělesné hmotnosti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pravidelná fyzická aktivita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omezení stresu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zvýšený příjem nenasycených mastných kyselin a iontů K</a:t>
            </a:r>
            <a:r>
              <a:rPr lang="cs-CZ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Ca</a:t>
            </a:r>
            <a:r>
              <a:rPr lang="cs-CZ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a Mg</a:t>
            </a:r>
            <a:r>
              <a:rPr lang="cs-CZ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2619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DC8554-63F8-427C-979E-BB6F5B565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528" y="691697"/>
            <a:ext cx="11593286" cy="1325563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Léčiva proti cizorodým organismům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D8A2E4-F763-4E21-AA9B-2A2C8A52C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0143" y="2318659"/>
            <a:ext cx="6983186" cy="384764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sz="3200" dirty="0"/>
              <a:t>Antibiotika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3200" dirty="0"/>
              <a:t>Antivirotika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3200" dirty="0"/>
              <a:t>Antimykotika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3200" dirty="0" err="1"/>
              <a:t>Antiprotozoální</a:t>
            </a:r>
            <a:r>
              <a:rPr lang="cs-CZ" sz="3200" dirty="0"/>
              <a:t> léčiva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3200" dirty="0" err="1"/>
              <a:t>Antihelmintika</a:t>
            </a:r>
            <a:endParaRPr lang="cs-CZ" sz="3200" dirty="0"/>
          </a:p>
          <a:p>
            <a:pPr marL="514350" indent="-514350">
              <a:buFont typeface="+mj-lt"/>
              <a:buAutoNum type="arabicPeriod"/>
            </a:pPr>
            <a:r>
              <a:rPr lang="cs-CZ" sz="3200" dirty="0" err="1"/>
              <a:t>Dezinficiencia</a:t>
            </a:r>
            <a:r>
              <a:rPr lang="cs-CZ" sz="3200" dirty="0"/>
              <a:t> a antiseptika</a:t>
            </a:r>
          </a:p>
        </p:txBody>
      </p:sp>
    </p:spTree>
    <p:extLst>
      <p:ext uri="{BB962C8B-B14F-4D97-AF65-F5344CB8AC3E}">
        <p14:creationId xmlns:p14="http://schemas.microsoft.com/office/powerpoint/2010/main" val="41001354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63517"/>
            <a:ext cx="10515600" cy="4699855"/>
          </a:xfrm>
        </p:spPr>
        <p:txBody>
          <a:bodyPr/>
          <a:lstStyle/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využívá několik různých skupin farmak, a to buďto jednotlivá farmaka samostatně nebo farmaka z různých skupin v kombinaci.</a:t>
            </a:r>
          </a:p>
          <a:p>
            <a:pPr marL="0" indent="0" algn="just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Používaná farmaka:</a:t>
            </a:r>
          </a:p>
          <a:p>
            <a:pPr lvl="0" algn="just"/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sympatotropní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farmaka</a:t>
            </a:r>
          </a:p>
          <a:p>
            <a:pPr lvl="0" algn="just"/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vazodilatancia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diuretika </a:t>
            </a:r>
          </a:p>
          <a:p>
            <a:pPr lvl="0"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blokátory Ca</a:t>
            </a:r>
            <a:r>
              <a:rPr lang="cs-CZ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kanálů </a:t>
            </a:r>
          </a:p>
          <a:p>
            <a:pPr lvl="0"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blokátory ACE-I a receptorů AG II</a:t>
            </a: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latin typeface="Arial Black" panose="020B0A04020102020204" pitchFamily="34" charset="0"/>
              </a:rPr>
              <a:t>Antihypertenziva</a:t>
            </a:r>
          </a:p>
        </p:txBody>
      </p:sp>
    </p:spTree>
    <p:extLst>
      <p:ext uri="{BB962C8B-B14F-4D97-AF65-F5344CB8AC3E}">
        <p14:creationId xmlns:p14="http://schemas.microsoft.com/office/powerpoint/2010/main" val="16194355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20775"/>
          </a:xfrm>
        </p:spPr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Vazodilatancia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80160"/>
            <a:ext cx="10751820" cy="5303520"/>
          </a:xfrm>
        </p:spPr>
        <p:txBody>
          <a:bodyPr>
            <a:norm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způsobují dilataci hladké svaloviny cév, což vede ke snížení periferní cévní rezistence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neovlivňují kompenzační mechanismy organismu, které jsou zprostředkovány baroreceptory, sympatickými nervy a systémem renin-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angiotenzin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-aldosteron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není omezen průtok ledvinami, neovlivňují sexuální funkce</a:t>
            </a:r>
          </a:p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Zástupci:</a:t>
            </a:r>
          </a:p>
          <a:p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Hydralaziny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Minoxidil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(u těžkých hypertenzí, užívá se v kombinaci s diuretiky)</a:t>
            </a:r>
          </a:p>
          <a:p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Diazoxid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(ztěžuje vazokonstrikci, u urgentních stavů)</a:t>
            </a:r>
          </a:p>
          <a:p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Nitroprussid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sodný (rychlý nástup účinku)</a:t>
            </a:r>
          </a:p>
        </p:txBody>
      </p:sp>
    </p:spTree>
    <p:extLst>
      <p:ext uri="{BB962C8B-B14F-4D97-AF65-F5344CB8AC3E}">
        <p14:creationId xmlns:p14="http://schemas.microsoft.com/office/powerpoint/2010/main" val="2685799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0290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Diuretika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62708" y="1125415"/>
            <a:ext cx="10791092" cy="543540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zvyšují objem vylučované moči, tj. vyvolávají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diurézu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využívají se k odstranění nadbytečného množství tekutin a soli z organismu (zmenšují otoky), při intoxikacích, v léčbě hypertenze, alkalózy, či diabetes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insipidis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renalis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Rozdělení podle místa působení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lphaLcParenR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proximální tubulus: inhibitory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karboanhydrázy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karboanhydráza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katalyzuje disociaci H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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H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3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O</a:t>
            </a:r>
            <a:r>
              <a:rPr lang="cs-CZ" baseline="30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+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(vylučované močí)+ HCO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3</a:t>
            </a:r>
            <a:r>
              <a:rPr lang="cs-CZ" baseline="300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-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lphaLcParenR"/>
            </a:pP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Henleova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klička: ovlivňují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symport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chloridových, sodných a draselných iontů v 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luminální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membráně, inhibují reabsorpci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a zvyšují exkreci Mg</a:t>
            </a:r>
            <a:r>
              <a:rPr lang="cs-CZ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a Ca</a:t>
            </a:r>
            <a:r>
              <a:rPr lang="cs-CZ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 ; př.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furosemid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etozilin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lphaLcParenR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distální tubulus: sulfonamidy (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thiazidy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) – nejvíce užívaná</a:t>
            </a:r>
          </a:p>
          <a:p>
            <a:pPr lvl="1"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blokují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symport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/>
              <a:t>Na</a:t>
            </a:r>
            <a:r>
              <a:rPr lang="cs-CZ" baseline="30000" dirty="0"/>
              <a:t>+</a:t>
            </a:r>
            <a:r>
              <a:rPr lang="cs-CZ" dirty="0"/>
              <a:t> a Cl</a:t>
            </a:r>
            <a:r>
              <a:rPr lang="cs-CZ" baseline="30000" dirty="0"/>
              <a:t>-</a:t>
            </a:r>
            <a:r>
              <a:rPr lang="cs-CZ" dirty="0"/>
              <a:t> a vylučování Ca</a:t>
            </a:r>
            <a:r>
              <a:rPr lang="cs-CZ" baseline="30000" dirty="0"/>
              <a:t>2+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sběrný kanálek = diuretika šetřící kalium: působí jako antagonisté aldosteronu (př.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spironolakton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amilorid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007385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11983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Blokátory Ca</a:t>
            </a:r>
            <a:r>
              <a:rPr lang="cs-CZ" baseline="30000" dirty="0">
                <a:latin typeface="Arial Black" panose="020B0A04020102020204" pitchFamily="34" charset="0"/>
              </a:rPr>
              <a:t>2+</a:t>
            </a:r>
            <a:r>
              <a:rPr lang="cs-CZ" dirty="0">
                <a:latin typeface="Arial Black" panose="020B0A04020102020204" pitchFamily="34" charset="0"/>
              </a:rPr>
              <a:t> kanálu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486275"/>
          </a:xfrm>
        </p:spPr>
        <p:txBody>
          <a:bodyPr/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selektivně inhibují průchod vápenatých iontů přes membránu do buňky, což má za následek dilataci hladké svaloviny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nejcitlivější je hladká svalovina cév, méně citlivé potom svaly bronchů a gastrointestinálního traktu 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snižují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inotropii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(kontraktilitu) myokardu, minutový výdej srdce a vodivost</a:t>
            </a:r>
          </a:p>
          <a:p>
            <a:pPr marL="514350" indent="-514350">
              <a:buAutoNum type="arabicPeriod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generace: non-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dihydropyridiny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(př.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verapamil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nifedipin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generace: vysoce selektivní k cévám,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neučinkují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na srdce – nelze použít k léčbě arytmie  (př.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amlodipin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lacidipin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687165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8E25D4-4070-4068-8775-1AF4BED65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1161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ACE inhibitory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118D30-61AB-4AFD-99F0-C72717FCF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6286"/>
            <a:ext cx="10515600" cy="4996543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Angiotenziny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vazokonstrikční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účinky</a:t>
            </a:r>
          </a:p>
          <a:p>
            <a:pPr algn="just"/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Angiotenzin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II: stimuluje srdeční frekvenci, stimuluje sekreci aldosteronu (zvýšení reabsorpce Na, zvýšení uvolňování K)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ACE: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angiotenzinkonvertující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systém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(1) </a:t>
            </a:r>
            <a:r>
              <a:rPr lang="cs-CZ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angiotenzinogen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--------renin---------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angiotenzin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(2) </a:t>
            </a:r>
            <a:r>
              <a:rPr lang="cs-CZ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angiotenzin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 ------- ACE-----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 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histidin + leucin + </a:t>
            </a:r>
            <a:r>
              <a:rPr lang="cs-CZ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angiotenzin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II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(3) </a:t>
            </a:r>
            <a:r>
              <a:rPr lang="cs-CZ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angiotenzin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II ---------</a:t>
            </a:r>
            <a:r>
              <a:rPr lang="cs-CZ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angiotenzinázy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----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 </a:t>
            </a:r>
            <a:r>
              <a:rPr lang="cs-CZ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angiotenzin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III</a:t>
            </a:r>
          </a:p>
          <a:p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při podání ACE inhibitorů dochází k poklesu tvorby </a:t>
            </a:r>
            <a:r>
              <a:rPr lang="cs-CZ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angiotenzinu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II (AGII) a ke kumulaci bradykininu (vazodilatace) = snížení krevního tlaku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4297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Antiarytmika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77108"/>
            <a:ext cx="10515600" cy="4699855"/>
          </a:xfrm>
        </p:spPr>
        <p:txBody>
          <a:bodyPr/>
          <a:lstStyle/>
          <a:p>
            <a:pPr marL="0" indent="0" algn="just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Arytmie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= poruchy srdečního rytmu, které vznikají v důsledku odlišného vytváření nebo vedení elektrických vzruchů/impulzů v srdci.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srdce se normálně stahuje asi 60-100-krát za minutu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normální srdeční rytmus je sinusový</a:t>
            </a:r>
          </a:p>
          <a:p>
            <a:pPr marL="0" indent="0" algn="just">
              <a:buNone/>
            </a:pP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Bradyarytmie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abnormálně pomalý rytmus</a:t>
            </a:r>
          </a:p>
          <a:p>
            <a:pPr marL="0" indent="0" algn="just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léčba: implantace kardiostimulátoru</a:t>
            </a:r>
          </a:p>
          <a:p>
            <a:pPr marL="0" indent="0" algn="just">
              <a:buNone/>
            </a:pP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Tachyarytmie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abnormálně rychlý rytmus</a:t>
            </a:r>
          </a:p>
          <a:p>
            <a:pPr marL="0" indent="0" algn="just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léčba: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kardioverze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defibrilace, katetrizační a chirurgická ablace</a:t>
            </a:r>
          </a:p>
        </p:txBody>
      </p:sp>
    </p:spTree>
    <p:extLst>
      <p:ext uri="{BB962C8B-B14F-4D97-AF65-F5344CB8AC3E}">
        <p14:creationId xmlns:p14="http://schemas.microsoft.com/office/powerpoint/2010/main" val="42143955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Antiarytmika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77108"/>
            <a:ext cx="10515600" cy="469985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4 skupiny léčiv: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blokátory Na</a:t>
            </a:r>
            <a:r>
              <a:rPr lang="cs-CZ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kanálů</a:t>
            </a:r>
          </a:p>
          <a:p>
            <a:pPr lvl="1"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využívají se především k léčbě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tachyarytmií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využívají se léčiva prodlužující dobu akčního potenciálu a rychlost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repolarizace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není výrazně ovlivněna (př.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propafenon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blokátory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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-receptorů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blokátory K</a:t>
            </a:r>
            <a:r>
              <a:rPr lang="cs-CZ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kanálů</a:t>
            </a:r>
          </a:p>
          <a:p>
            <a:pPr lvl="1" algn="just"/>
            <a:r>
              <a:rPr lang="cs-CZ" dirty="0"/>
              <a:t>prodlužení akčního potenciálu a útlum působení sympatiku, zpomalena </a:t>
            </a:r>
            <a:r>
              <a:rPr lang="cs-CZ" dirty="0" err="1"/>
              <a:t>repolarizace</a:t>
            </a:r>
            <a:endParaRPr lang="cs-CZ" dirty="0"/>
          </a:p>
          <a:p>
            <a:pPr lvl="1"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využívají se hlavně při fibrilaci síní a komorové tachykardii</a:t>
            </a:r>
          </a:p>
          <a:p>
            <a:pPr lvl="1"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Př.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amiodaron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ibutilid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dofetilid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blokátory Ca</a:t>
            </a:r>
            <a:r>
              <a:rPr lang="cs-CZ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kanálů  </a:t>
            </a:r>
          </a:p>
        </p:txBody>
      </p:sp>
    </p:spTree>
    <p:extLst>
      <p:ext uri="{BB962C8B-B14F-4D97-AF65-F5344CB8AC3E}">
        <p14:creationId xmlns:p14="http://schemas.microsoft.com/office/powerpoint/2010/main" val="13876727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9581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Kardiotonika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3529" y="1169894"/>
            <a:ext cx="11397342" cy="5322981"/>
          </a:xfrm>
        </p:spPr>
        <p:txBody>
          <a:bodyPr>
            <a:no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zvyšují srdeční výdej zvýšením síly srdeční kontrakce, tj. jde o skupinu léčiv s pozitivně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inotropním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účinkem</a:t>
            </a:r>
          </a:p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Srdeční glykosidy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izolovány z náprstníku červeného a vlnatého (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digitalis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purpurea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lanata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), z listů čemeřice (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Helleborus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niger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), hlaváčku jarního či konvalinky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steroidní látky s laktonovým kruhem 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působí inhibici Na</a:t>
            </a:r>
            <a:r>
              <a:rPr lang="cs-CZ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/K</a:t>
            </a:r>
            <a:r>
              <a:rPr lang="cs-CZ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ATPázy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vzestup intracelulární koncentrace sodíku následně zvyšuje vzestup koncentrace vápníku, který zesiluje intenzitu stahu a působí vzestup minutového srdečního výdeje </a:t>
            </a:r>
          </a:p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Inhibitory 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fosfodiesterázy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působí positivně </a:t>
            </a:r>
            <a:r>
              <a:rPr lang="cs-CZ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inotropně</a:t>
            </a:r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lang="cs-CZ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chronotropně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3233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279E77-A37C-4C7C-BE86-ECD62B966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4243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Antihypertenziva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C2AE4D-6FAA-40F4-8DFE-6E6EB336D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7102"/>
            <a:ext cx="8445909" cy="4717903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err="1">
                <a:latin typeface="Arial Black" panose="020B0A04020102020204" pitchFamily="34" charset="0"/>
              </a:rPr>
              <a:t>Tensiomin</a:t>
            </a:r>
            <a:r>
              <a:rPr lang="cs-CZ" sz="3200" b="1" dirty="0">
                <a:latin typeface="Arial Black" panose="020B0A04020102020204" pitchFamily="34" charset="0"/>
              </a:rPr>
              <a:t> – </a:t>
            </a:r>
            <a:r>
              <a:rPr lang="cs-CZ" sz="3200" b="1" dirty="0" err="1">
                <a:latin typeface="Arial Black" panose="020B0A04020102020204" pitchFamily="34" charset="0"/>
              </a:rPr>
              <a:t>captoprilum</a:t>
            </a:r>
            <a:endParaRPr lang="cs-CZ" sz="3200" b="1" dirty="0">
              <a:latin typeface="Arial Black" panose="020B0A04020102020204" pitchFamily="34" charset="0"/>
            </a:endParaRP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ACE inhibitor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krom léčby hypertenze se využívá též u srdečního selhání a po infarktu myokardu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při výskytu hypertenze u diabetiků je lékem první nebo druhé volby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Počáteční dávka při léčbě hypertenze je 12,5 mg třikrát denně. Doporučená udržovací dávka je 25 mg třikrát denně.  Pro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potenciaci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účinku se využívá jeho kombinace s diuretiky.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F3FEB34-AA32-4A2E-B48E-F49E41029F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4109" y="1377063"/>
            <a:ext cx="2240280" cy="113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6674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279E77-A37C-4C7C-BE86-ECD62B966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38062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Antihypertenziva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C2AE4D-6FAA-40F4-8DFE-6E6EB336D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6806"/>
            <a:ext cx="6428014" cy="3264387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err="1">
                <a:latin typeface="Arial Black" panose="020B0A04020102020204" pitchFamily="34" charset="0"/>
              </a:rPr>
              <a:t>Ebrantil</a:t>
            </a:r>
            <a:endParaRPr lang="cs-CZ" sz="3200" b="1" dirty="0">
              <a:latin typeface="Arial Black" panose="020B0A04020102020204" pitchFamily="34" charset="0"/>
            </a:endParaRPr>
          </a:p>
          <a:p>
            <a:pPr algn="just"/>
            <a:r>
              <a:rPr lang="cs-CZ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ntiadrenergní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látka určená pro léčbu hypertenzní krize a hypertenze rezistentní na běžnou terapii</a:t>
            </a:r>
          </a:p>
          <a:p>
            <a:pPr algn="just"/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nesmí podávat u pacientů s koarktací aorty (zúžení aorty) nebo při aortální stenóze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93">
            <a:extLst>
              <a:ext uri="{FF2B5EF4-FFF2-40B4-BE49-F238E27FC236}">
                <a16:creationId xmlns:a16="http://schemas.microsoft.com/office/drawing/2014/main" id="{D8CC337A-3D9D-4CDD-A315-00348E8FEF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29"/>
          <a:stretch/>
        </p:blipFill>
        <p:spPr bwMode="auto">
          <a:xfrm>
            <a:off x="7609114" y="2240409"/>
            <a:ext cx="3394938" cy="3264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180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CDAAD4-C166-41A4-B59E-16EFAB950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1160"/>
          </a:xfrm>
        </p:spPr>
        <p:txBody>
          <a:bodyPr>
            <a:normAutofit/>
          </a:bodyPr>
          <a:lstStyle/>
          <a:p>
            <a:pPr algn="ctr"/>
            <a:r>
              <a:rPr lang="cs-CZ" sz="4000" dirty="0">
                <a:latin typeface="Arial Black" panose="020B0A04020102020204" pitchFamily="34" charset="0"/>
              </a:rPr>
              <a:t>Antibiotika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AFB113-0715-432B-8D74-8D2964FF72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0207"/>
            <a:ext cx="10515600" cy="4404434"/>
          </a:xfrm>
        </p:spPr>
        <p:txBody>
          <a:bodyPr>
            <a:normAutofit/>
          </a:bodyPr>
          <a:lstStyle/>
          <a:p>
            <a:pPr algn="just"/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skupina léčiv užívaná na obranu proti mikroorganizmům</a:t>
            </a:r>
            <a:endParaRPr lang="cs-CZ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lvl="1" algn="just"/>
            <a:r>
              <a:rPr lang="cs-CZ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inhibují jejich růst a množení = </a:t>
            </a:r>
            <a:r>
              <a:rPr lang="cs-CZ" sz="2800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bakteriostatický účinek</a:t>
            </a:r>
            <a:endParaRPr lang="cs-CZ" sz="2800" b="1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lvl="1" algn="just"/>
            <a:r>
              <a:rPr lang="cs-CZ" sz="2800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cs-CZ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bakterie přímo usmrcují = </a:t>
            </a:r>
            <a:r>
              <a:rPr lang="cs-CZ" sz="2800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baktericidní účinek</a:t>
            </a:r>
          </a:p>
          <a:p>
            <a:pPr algn="just"/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buďto produkovány bakteriemi a houbami, nebo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semisyntetické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deriváty </a:t>
            </a:r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</a:rPr>
              <a:t>či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syntetické substance;</a:t>
            </a:r>
          </a:p>
          <a:p>
            <a:pPr algn="just"/>
            <a:r>
              <a:rPr lang="cs-CZ" dirty="0">
                <a:latin typeface="Arial" panose="020B0604020202020204" pitchFamily="34" charset="0"/>
              </a:rPr>
              <a:t>dle spektra účinku rozlišujeme: </a:t>
            </a:r>
          </a:p>
          <a:p>
            <a:pPr marL="0" indent="0" algn="just">
              <a:buNone/>
            </a:pPr>
            <a:r>
              <a:rPr lang="cs-CZ" dirty="0">
                <a:latin typeface="Arial" panose="020B0604020202020204" pitchFamily="34" charset="0"/>
              </a:rPr>
              <a:t>	a) </a:t>
            </a:r>
            <a:r>
              <a:rPr lang="cs-CZ" dirty="0" err="1">
                <a:latin typeface="Arial" panose="020B0604020202020204" pitchFamily="34" charset="0"/>
              </a:rPr>
              <a:t>úzkospektrá</a:t>
            </a:r>
            <a:r>
              <a:rPr lang="cs-CZ" dirty="0">
                <a:latin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</a:rPr>
              <a:t>atb</a:t>
            </a:r>
            <a:r>
              <a:rPr lang="cs-CZ" dirty="0">
                <a:latin typeface="Arial" panose="020B0604020202020204" pitchFamily="34" charset="0"/>
              </a:rPr>
              <a:t>;</a:t>
            </a:r>
          </a:p>
          <a:p>
            <a:pPr marL="0" indent="0" algn="just">
              <a:buNone/>
            </a:pPr>
            <a:r>
              <a:rPr lang="cs-CZ" dirty="0">
                <a:latin typeface="Arial" panose="020B0604020202020204" pitchFamily="34" charset="0"/>
              </a:rPr>
              <a:t>	b) širokospektrá </a:t>
            </a:r>
            <a:r>
              <a:rPr lang="cs-CZ" dirty="0" err="1">
                <a:latin typeface="Arial" panose="020B0604020202020204" pitchFamily="34" charset="0"/>
              </a:rPr>
              <a:t>atb</a:t>
            </a:r>
            <a:r>
              <a:rPr lang="cs-CZ" dirty="0">
                <a:latin typeface="Arial" panose="020B0604020202020204" pitchFamily="34" charset="0"/>
              </a:rPr>
              <a:t>.</a:t>
            </a:r>
          </a:p>
          <a:p>
            <a:pPr algn="just"/>
            <a:r>
              <a:rPr lang="cs-CZ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vysoká selektivita účinku</a:t>
            </a:r>
            <a:endParaRPr lang="cs-CZ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7627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E0DDAA-435B-4525-A1DC-F48B0E7A1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8863"/>
          </a:xfrm>
        </p:spPr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Antiarytmika</a:t>
            </a:r>
            <a:r>
              <a:rPr lang="cs-CZ" dirty="0">
                <a:latin typeface="Arial Black" panose="020B0A04020102020204" pitchFamily="34" charset="0"/>
              </a:rPr>
              <a:t> + Antihypertenziva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141247-9B8D-4C58-AF36-D2EC1EA1F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85899"/>
            <a:ext cx="6518586" cy="46910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Betaloc</a:t>
            </a:r>
            <a:r>
              <a:rPr 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cs-CZ" sz="32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Metoprolol</a:t>
            </a:r>
            <a:r>
              <a:rPr lang="cs-CZ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cs-CZ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kardioselektivní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betablokátor (blokuje beta1-receptory v myokardu) = způsobuje blokování vzestupu tepové frekvence, srdečního výkonu, stažlivosti srdce a krevního tlaku;</a:t>
            </a:r>
          </a:p>
          <a:p>
            <a:pPr algn="just"/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indikován u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tachyarytmií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zejména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supraventrikulárních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tachykardií a akutního infarktu myokardu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EF65B74-6911-45D7-BC6A-373227D340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0"/>
          <a:stretch/>
        </p:blipFill>
        <p:spPr>
          <a:xfrm>
            <a:off x="7356786" y="1946798"/>
            <a:ext cx="4622846" cy="371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4628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E0DDAA-435B-4525-A1DC-F48B0E7A1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0825"/>
            <a:ext cx="10515600" cy="948863"/>
          </a:xfrm>
        </p:spPr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Antiarytmika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141247-9B8D-4C58-AF36-D2EC1EA1F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30904"/>
            <a:ext cx="9334499" cy="55762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3200" b="1" dirty="0" err="1"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Cordarone</a:t>
            </a:r>
            <a:r>
              <a:rPr lang="cs-CZ" sz="3200" b="1" dirty="0"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cs-CZ" sz="3200" b="1" dirty="0" err="1"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amiodaron</a:t>
            </a:r>
            <a:r>
              <a:rPr lang="cs-CZ" sz="3200" b="1" dirty="0"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 algn="just"/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indikován pouze u dospělých pacientů v léčbě těžkých poruch rytmu</a:t>
            </a:r>
          </a:p>
          <a:p>
            <a:pPr algn="just"/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</a:t>
            </a:r>
            <a:r>
              <a:rPr lang="cs-CZ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léčbě těžké </a:t>
            </a:r>
            <a:r>
              <a:rPr lang="cs-CZ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supraventrikulární</a:t>
            </a:r>
            <a:r>
              <a:rPr lang="cs-CZ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poruchy rytmu s rychlou frekvencí komor</a:t>
            </a:r>
          </a:p>
          <a:p>
            <a:pPr algn="just"/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</a:t>
            </a:r>
            <a:r>
              <a:rPr lang="cs-CZ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léčbě komorové tachykardie, závažné formy komorových extrasystol</a:t>
            </a:r>
          </a:p>
          <a:p>
            <a:pPr algn="just"/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</a:t>
            </a:r>
            <a:r>
              <a:rPr lang="cs-CZ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léčbě 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komorové fibrilace resistentní na elektrickou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kardioverzi</a:t>
            </a:r>
            <a:endParaRPr lang="cs-CZ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Kontraindikace: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sinusová bradykardie</a:t>
            </a:r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oběhové selhání, těhotenství a kojení</a:t>
            </a:r>
          </a:p>
          <a:p>
            <a:pPr marL="0" indent="0" algn="just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Nekombinovat s betablokátory,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warfarinem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fentanylem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pic>
        <p:nvPicPr>
          <p:cNvPr id="6" name="obrázek 90">
            <a:extLst>
              <a:ext uri="{FF2B5EF4-FFF2-40B4-BE49-F238E27FC236}">
                <a16:creationId xmlns:a16="http://schemas.microsoft.com/office/drawing/2014/main" id="{996BCE8E-303C-4ECD-8905-45BA94B012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6985" y="1030904"/>
            <a:ext cx="1252629" cy="47961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039853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7C1C18-2BFA-449E-8617-A16D6BF8E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2901"/>
          </a:xfrm>
        </p:spPr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Vazodilatancia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2ABFDA-A74D-4AF5-A9B1-9A9A80DBD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88026"/>
            <a:ext cx="9748157" cy="52048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sz="3200" b="1" dirty="0" err="1">
                <a:latin typeface="Arial Black" panose="020B0A04020102020204" pitchFamily="34" charset="0"/>
                <a:cs typeface="Arial" panose="020B0604020202020204" pitchFamily="34" charset="0"/>
              </a:rPr>
              <a:t>Isoket</a:t>
            </a:r>
            <a:r>
              <a:rPr lang="cs-CZ" sz="3200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cs-CZ" sz="3200" b="1" dirty="0" err="1">
                <a:latin typeface="Arial Black" panose="020B0A04020102020204" pitchFamily="34" charset="0"/>
                <a:cs typeface="Arial" panose="020B0604020202020204" pitchFamily="34" charset="0"/>
              </a:rPr>
              <a:t>spray</a:t>
            </a:r>
            <a:r>
              <a:rPr lang="cs-CZ" sz="3200" b="1" dirty="0">
                <a:latin typeface="Arial Black" panose="020B0A04020102020204" pitchFamily="34" charset="0"/>
                <a:cs typeface="Arial" panose="020B0604020202020204" pitchFamily="34" charset="0"/>
              </a:rPr>
              <a:t> - </a:t>
            </a:r>
            <a:r>
              <a:rPr lang="cs-CZ" sz="3200" b="1" dirty="0" err="1"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isosorbidi</a:t>
            </a:r>
            <a:r>
              <a:rPr lang="cs-CZ" sz="3200" b="1" dirty="0"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3200" b="1" dirty="0" err="1"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dinitras</a:t>
            </a:r>
            <a:endParaRPr lang="cs-CZ" sz="3200" b="1" dirty="0">
              <a:effectLst/>
              <a:latin typeface="Arial Black" panose="020B0A040201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600" dirty="0" err="1">
                <a:latin typeface="Arial" panose="020B0604020202020204" pitchFamily="34" charset="0"/>
                <a:cs typeface="Arial" panose="020B0604020202020204" pitchFamily="34" charset="0"/>
              </a:rPr>
              <a:t>sublingvální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 sprej (</a:t>
            </a:r>
            <a:r>
              <a:rPr lang="cs-CZ" sz="2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Nesmí se vdechovat!)</a:t>
            </a:r>
            <a:endParaRPr lang="cs-CZ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 užívá se:</a:t>
            </a:r>
          </a:p>
          <a:p>
            <a:pPr lvl="1" algn="just"/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jako krátkodobá profylaxe a léčba záchvatu anginy pectoris</a:t>
            </a:r>
          </a:p>
          <a:p>
            <a:pPr lvl="1" algn="just"/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první pomoc při akutním infarktu myokardu s levostrannou srdeční nedostatečností při stabilním oběhu (systolický TK&gt;100 mm </a:t>
            </a:r>
            <a:r>
              <a:rPr lang="cs-CZ" sz="2600" dirty="0" err="1">
                <a:latin typeface="Arial" panose="020B0604020202020204" pitchFamily="34" charset="0"/>
                <a:cs typeface="Arial" panose="020B0604020202020204" pitchFamily="34" charset="0"/>
              </a:rPr>
              <a:t>Hg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 algn="just"/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podpůrná léčba akutního levostranného srdečního selhání</a:t>
            </a:r>
          </a:p>
          <a:p>
            <a:pPr algn="just"/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u akutní ataky anginy pectoris se aplikuje jednorázová dávka 3 vstřiků, u akutního infarktu myokardu nebo akutního srdečního selhání se začíná s 1–3 vstřiky.</a:t>
            </a:r>
          </a:p>
          <a:p>
            <a:pPr algn="just"/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Neaplikovat u závažné hypotenze! 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FE66F76-2379-4562-92B0-2C192AD242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62" r="24817"/>
          <a:stretch/>
        </p:blipFill>
        <p:spPr>
          <a:xfrm>
            <a:off x="10401300" y="1799303"/>
            <a:ext cx="1616530" cy="353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8937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AD08CF-AFB3-42FB-83E9-308AFCF94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7188"/>
            <a:ext cx="7843684" cy="52339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3200" b="1" dirty="0" err="1">
                <a:latin typeface="Arial Black" panose="020B0A04020102020204" pitchFamily="34" charset="0"/>
              </a:rPr>
              <a:t>Nitromint</a:t>
            </a:r>
            <a:r>
              <a:rPr lang="cs-CZ" sz="3200" b="1" dirty="0">
                <a:latin typeface="Arial Black" panose="020B0A04020102020204" pitchFamily="34" charset="0"/>
              </a:rPr>
              <a:t> - </a:t>
            </a:r>
            <a:r>
              <a:rPr lang="cs-CZ" sz="3200" b="1" dirty="0" err="1">
                <a:latin typeface="Arial Black" panose="020B0A04020102020204" pitchFamily="34" charset="0"/>
              </a:rPr>
              <a:t>glyceroli</a:t>
            </a:r>
            <a:r>
              <a:rPr lang="cs-CZ" sz="3200" b="1" dirty="0">
                <a:latin typeface="Arial Black" panose="020B0A04020102020204" pitchFamily="34" charset="0"/>
              </a:rPr>
              <a:t> </a:t>
            </a:r>
            <a:r>
              <a:rPr lang="cs-CZ" sz="3200" b="1" dirty="0" err="1">
                <a:latin typeface="Arial Black" panose="020B0A04020102020204" pitchFamily="34" charset="0"/>
              </a:rPr>
              <a:t>trinitratis</a:t>
            </a:r>
            <a:r>
              <a:rPr lang="cs-CZ" sz="3200" b="1" dirty="0">
                <a:latin typeface="Arial Black" panose="020B0A04020102020204" pitchFamily="34" charset="0"/>
              </a:rPr>
              <a:t> 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působí relaxaci hladkého svalstva cév;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rozšiřuje periferní žíly, tepny a koronární arterie;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zmírňuje bolest na hrudi a zajišťuje dostatek kyslíku pro srdce;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aerosol se rychle vstřebává a jeho účinky jsou zřejmé během jedné minuty.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pomocný prostředek u akutních případů levostranné srdeční nedostatečnosti;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použití aerosolu před fyzickou námahou pomáhá předejít záchvatu anginy pectoris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356B68A-14B8-497B-B908-F9629FB9FF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64" r="19979"/>
          <a:stretch/>
        </p:blipFill>
        <p:spPr>
          <a:xfrm>
            <a:off x="8927690" y="1617919"/>
            <a:ext cx="2900516" cy="4629150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A7A13039-BB24-459A-AD1D-E83B4A61A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2062"/>
          </a:xfrm>
        </p:spPr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Vazodilatancia</a:t>
            </a:r>
            <a:endParaRPr lang="cs-CZ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7422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585237-4AE8-4755-9C5E-901844758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Diuretika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3D822B-58CC-400F-9DC2-3745A604A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67543"/>
            <a:ext cx="7839075" cy="470262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cs-CZ" dirty="0" err="1"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Furosemid</a:t>
            </a:r>
            <a:endParaRPr lang="cs-CZ" dirty="0">
              <a:latin typeface="Arial Black" panose="020B0A040201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ličkové diuretikum působící ve vzestupné části ramínka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Henleho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kličky</a:t>
            </a:r>
          </a:p>
          <a:p>
            <a:pPr algn="just"/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vyvolává zvýšené vylučování sodíku, chloridů a vody, ale také draslíku, vápníku a hořčíku, čímž působí hypotenzní</a:t>
            </a:r>
          </a:p>
          <a:p>
            <a:pPr algn="just"/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používá u 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akutních a chronických edémů, u akutního selhání levé komory srdce (edém plic), edému mozku, u chronické insuficience ledvin</a:t>
            </a:r>
          </a:p>
          <a:p>
            <a:pPr algn="just"/>
            <a:endParaRPr lang="cs-CZ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Kontraindikace: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akutní glomerulonefritida, dehydratace</a:t>
            </a:r>
          </a:p>
          <a:p>
            <a:pPr marL="0" indent="0" algn="just">
              <a:buNone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Nežádoucí účinky: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hypokalémie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hyponatrémie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cs-CZ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96">
            <a:extLst>
              <a:ext uri="{FF2B5EF4-FFF2-40B4-BE49-F238E27FC236}">
                <a16:creationId xmlns:a16="http://schemas.microsoft.com/office/drawing/2014/main" id="{A0CCB25B-C8A2-456F-AC1F-30DC60EFE6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342"/>
          <a:stretch/>
        </p:blipFill>
        <p:spPr bwMode="auto">
          <a:xfrm>
            <a:off x="8677275" y="1825624"/>
            <a:ext cx="3193596" cy="38323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20089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82AE51-EB0E-48D4-B181-2DD437C35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2733"/>
          </a:xfrm>
        </p:spPr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Antitrombotika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A53D8E-62DC-4458-A4ED-EF528539B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071" y="1297858"/>
            <a:ext cx="8354961" cy="519501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nl-NL" sz="3000" b="1" dirty="0">
                <a:latin typeface="Arial Black" panose="020B0A04020102020204" pitchFamily="34" charset="0"/>
                <a:cs typeface="Arial" panose="020B0604020202020204" pitchFamily="34" charset="0"/>
              </a:rPr>
              <a:t>ACTILYSE</a:t>
            </a:r>
            <a:r>
              <a:rPr lang="cs-CZ" sz="3000" b="1" dirty="0">
                <a:latin typeface="Arial Black" panose="020B0A04020102020204" pitchFamily="34" charset="0"/>
                <a:cs typeface="Arial" panose="020B0604020202020204" pitchFamily="34" charset="0"/>
              </a:rPr>
              <a:t> – </a:t>
            </a:r>
            <a:r>
              <a:rPr lang="cs-CZ" sz="3000" b="1" dirty="0" err="1"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Alteplasum</a:t>
            </a:r>
            <a:endParaRPr lang="cs-CZ" sz="3000" b="1" dirty="0">
              <a:effectLst/>
              <a:latin typeface="Arial Black" panose="020B0A040201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cs-CZ" sz="2600" dirty="0" err="1">
                <a:latin typeface="Arial" panose="020B0604020202020204" pitchFamily="34" charset="0"/>
                <a:cs typeface="Arial" panose="020B0604020202020204" pitchFamily="34" charset="0"/>
              </a:rPr>
              <a:t>Alteplasa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 je vyráběna rekombinantní DNA technikou za použití ovariálních buněk čínského křečka. </a:t>
            </a:r>
          </a:p>
          <a:p>
            <a:pPr algn="just"/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využívá se při trombolytické léčbě akutního infarktu myokardu, kdy se podává buďto ve zrychleném nebo 3 hodinovém dávkovací režimu, podle času zahájení léčby;</a:t>
            </a:r>
          </a:p>
          <a:p>
            <a:pPr algn="just"/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dále se používá k trombolytické léčbě akutní masivní plicní embolie doprovázené </a:t>
            </a:r>
            <a:r>
              <a:rPr lang="cs-CZ" sz="2600" dirty="0" err="1">
                <a:latin typeface="Arial" panose="020B0604020202020204" pitchFamily="34" charset="0"/>
                <a:cs typeface="Arial" panose="020B0604020202020204" pitchFamily="34" charset="0"/>
              </a:rPr>
              <a:t>hemodynamickou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 nestabilitou, či fibrinolytickou léčbu akutních ischemických cévních mozkových příhod, kdy je rozhodující rychlost zahájení léčby (do 4,5 hodin od vzniku příznaků)</a:t>
            </a:r>
          </a:p>
          <a:p>
            <a:pPr algn="just"/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efekt léčby je závislý na čase; z tohoto důvodu časnější léčba zvyšuje pravděpodobnost příznivého výsledku léčby.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0BF4B02-2AD7-4CA9-8234-ACCE0EFC87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9813" y="1802191"/>
            <a:ext cx="2857500" cy="213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7820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82AE51-EB0E-48D4-B181-2DD437C35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2733"/>
          </a:xfrm>
        </p:spPr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Antitrombotika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A53D8E-62DC-4458-A4ED-EF528539B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071" y="1453243"/>
            <a:ext cx="8354961" cy="5039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000" b="1" dirty="0"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Heparin</a:t>
            </a:r>
            <a:endParaRPr lang="cs-CZ" sz="3000" b="1" dirty="0">
              <a:effectLst/>
              <a:latin typeface="Arial Black" panose="020B0A040201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cs-CZ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ntikoagulans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k profylaxi a terapii všech forem trombóz,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tromboembolií</a:t>
            </a:r>
            <a:endParaRPr lang="cs-CZ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určen k zahájení antikoagulační léčby před aplikací perorálních antikoagulancií</a:t>
            </a:r>
          </a:p>
          <a:p>
            <a:pPr marL="0" indent="0">
              <a:buNone/>
            </a:pPr>
            <a:r>
              <a:rPr lang="cs-CZ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Kontraindikace: 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žaludeční nebo dvanáctníkový vřed, jícnové varixy, trombocytopenie, purpura, krvácení </a:t>
            </a:r>
          </a:p>
          <a:p>
            <a:pPr marL="0" indent="0">
              <a:buNone/>
            </a:pPr>
            <a:r>
              <a:rPr lang="cs-CZ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Antidotem</a:t>
            </a:r>
            <a:r>
              <a:rPr lang="cs-CZ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heparinu je protamin sulfát.</a:t>
            </a:r>
            <a:endParaRPr lang="cs-CZ" u="sng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Nežádoucí účinky: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emoragické projevy na různých místech</a:t>
            </a:r>
            <a:endParaRPr lang="cs-CZ" u="sng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5" name="obrázek 102">
            <a:extLst>
              <a:ext uri="{FF2B5EF4-FFF2-40B4-BE49-F238E27FC236}">
                <a16:creationId xmlns:a16="http://schemas.microsoft.com/office/drawing/2014/main" id="{6D8824DF-E2D0-4C5C-80D3-67B36531C3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9032" y="2186759"/>
            <a:ext cx="3103482" cy="2232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330845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82AE51-EB0E-48D4-B181-2DD437C35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2733"/>
          </a:xfrm>
        </p:spPr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Antitrombotika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A53D8E-62DC-4458-A4ED-EF528539B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071" y="1453243"/>
            <a:ext cx="8354961" cy="42617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000" b="1" dirty="0" err="1"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Kardegic</a:t>
            </a:r>
            <a:r>
              <a:rPr lang="cs-CZ" sz="3000" b="1" dirty="0"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cs-CZ" sz="3000" b="1" dirty="0" err="1"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acidum</a:t>
            </a:r>
            <a:r>
              <a:rPr lang="cs-CZ" sz="3000" b="1" dirty="0"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3000" b="1" dirty="0" err="1"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acetylsalicylicum</a:t>
            </a:r>
            <a:r>
              <a:rPr lang="cs-CZ" sz="3000" b="1" dirty="0"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ntikoagulancium a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antiagregancium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sloužící k léčbě akutních koronárních příhod</a:t>
            </a:r>
          </a:p>
          <a:p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 podání jen dospělým osobám</a:t>
            </a:r>
          </a:p>
          <a:p>
            <a:pPr marL="0" indent="0">
              <a:buNone/>
            </a:pPr>
            <a:r>
              <a:rPr lang="cs-CZ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Kontraindikace: </a:t>
            </a:r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astmata indukované podáváním </a:t>
            </a:r>
            <a:r>
              <a:rPr lang="cs-CZ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acetylsalicylátů</a:t>
            </a:r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aktivní peptický vřed; poruchy hemokoagulace, užívání </a:t>
            </a:r>
            <a:r>
              <a:rPr lang="cs-CZ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metatraxátu</a:t>
            </a:r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kyseliny acetylsalicylové</a:t>
            </a:r>
          </a:p>
          <a:p>
            <a:pPr marL="0" indent="0">
              <a:buNone/>
            </a:pPr>
            <a:r>
              <a:rPr lang="cs-CZ" u="sng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Nežádouví</a:t>
            </a:r>
            <a:r>
              <a:rPr lang="cs-CZ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účinky: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krvácení (epistaxe, hematomy).</a:t>
            </a:r>
            <a:endParaRPr lang="cs-CZ" u="sng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6" name="obrázek 108">
            <a:extLst>
              <a:ext uri="{FF2B5EF4-FFF2-40B4-BE49-F238E27FC236}">
                <a16:creationId xmlns:a16="http://schemas.microsoft.com/office/drawing/2014/main" id="{5F3067EF-5274-40A7-95BD-F0BE552B54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67" b="11094"/>
          <a:stretch/>
        </p:blipFill>
        <p:spPr bwMode="auto">
          <a:xfrm>
            <a:off x="8310376" y="2035449"/>
            <a:ext cx="3688233" cy="27871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673451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C5D9C9-7605-4963-A2EE-A81777E77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158" y="310243"/>
            <a:ext cx="10515600" cy="1077687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Nervová soustava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338CEE3E-E916-4097-BCA9-05B861C2611F}"/>
              </a:ext>
            </a:extLst>
          </p:cNvPr>
          <p:cNvSpPr txBox="1"/>
          <p:nvPr/>
        </p:nvSpPr>
        <p:spPr>
          <a:xfrm>
            <a:off x="2416628" y="1387930"/>
            <a:ext cx="842554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Lokální anestetika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Celková anestetika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Analgetika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Psychofarmaka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Myorelaxancia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Sympatomimetika a sympatolytika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Parasympatomimentika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parasympatomimetika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Antiparkinsonika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 Antiepileptika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Antimigrenika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Léčiva užívaná k léčbě RS</a:t>
            </a:r>
          </a:p>
        </p:txBody>
      </p:sp>
    </p:spTree>
    <p:extLst>
      <p:ext uri="{BB962C8B-B14F-4D97-AF65-F5344CB8AC3E}">
        <p14:creationId xmlns:p14="http://schemas.microsoft.com/office/powerpoint/2010/main" val="20999811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441F37-92B2-4D69-8D2D-FBE7F1C1F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0871"/>
            <a:ext cx="10515600" cy="1045028"/>
          </a:xfrm>
        </p:spPr>
        <p:txBody>
          <a:bodyPr>
            <a:normAutofit/>
          </a:bodyPr>
          <a:lstStyle/>
          <a:p>
            <a:pPr algn="ctr"/>
            <a:r>
              <a:rPr lang="cs-CZ" sz="4000" dirty="0">
                <a:latin typeface="Arial Black" panose="020B0A04020102020204" pitchFamily="34" charset="0"/>
              </a:rPr>
              <a:t>Lokální anestetika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00156F-5B2D-4074-BE11-F4A3F4604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6528"/>
            <a:ext cx="10515600" cy="4523014"/>
          </a:xfrm>
        </p:spPr>
        <p:txBody>
          <a:bodyPr>
            <a:normAutofit/>
          </a:bodyPr>
          <a:lstStyle/>
          <a:p>
            <a:pPr algn="just"/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působí </a:t>
            </a:r>
            <a:r>
              <a:rPr lang="cs-CZ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lokální (místní) znecitlivění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– útlum vnímání bolesti a to reverzibilní blokací vedení vzruchu senzitivním neuronem;</a:t>
            </a:r>
          </a:p>
          <a:p>
            <a:pPr algn="just"/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plikují se v ionizované podobě, ve které </a:t>
            </a:r>
            <a:r>
              <a:rPr lang="cs-CZ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interagují s uzavřenými iontovými </a:t>
            </a:r>
            <a:r>
              <a:rPr lang="cs-CZ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Na</a:t>
            </a:r>
            <a:r>
              <a:rPr lang="cs-CZ" b="1" baseline="3000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+</a:t>
            </a:r>
            <a:r>
              <a:rPr lang="cs-CZ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kanály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čímž znemožní jejich otevření a tedy průnik Na</a:t>
            </a:r>
            <a:r>
              <a:rPr lang="cs-CZ" baseline="30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+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iontů do buňky, což vede k blokaci vedení nervového vzruchu;</a:t>
            </a:r>
          </a:p>
          <a:p>
            <a:pPr algn="just"/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</a:rPr>
              <a:t>č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ím tenčí nervové vlákno, tím citlivější vůči působení lokálních anestetik – senzitivita vůči působení lokálních anestetik klesá: vegetativní vlákna 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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senzitivní vlákna (mizí nejprve vnímání tepla pak bolesti a nakonec dotyku) 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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motorická vlákna;</a:t>
            </a:r>
          </a:p>
        </p:txBody>
      </p:sp>
    </p:spTree>
    <p:extLst>
      <p:ext uri="{BB962C8B-B14F-4D97-AF65-F5344CB8AC3E}">
        <p14:creationId xmlns:p14="http://schemas.microsoft.com/office/powerpoint/2010/main" val="1235898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CDAAD4-C166-41A4-B59E-16EFAB950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3817"/>
          </a:xfrm>
        </p:spPr>
        <p:txBody>
          <a:bodyPr>
            <a:normAutofit/>
          </a:bodyPr>
          <a:lstStyle/>
          <a:p>
            <a:pPr algn="ctr"/>
            <a:r>
              <a:rPr lang="cs-CZ" sz="4000" dirty="0">
                <a:latin typeface="Arial Black" panose="020B0A04020102020204" pitchFamily="34" charset="0"/>
              </a:rPr>
              <a:t>Antibiotika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AFB113-0715-432B-8D74-8D2964FF72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8943"/>
            <a:ext cx="10515600" cy="483802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Působí mechanismem: 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cs-CZ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inhibice syntézy buněčné stěny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(vhodné pro Gram-pozitivní); 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porušení </a:t>
            </a:r>
            <a:r>
              <a:rPr lang="cs-CZ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stability cytoplazmatické membrány 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(mění propustnost buněčné stěny); 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cs-CZ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inhibice syntézy bílkovin</a:t>
            </a:r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</a:rPr>
              <a:t>; 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cs-CZ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inhibice syntézy nukleových kyselin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;</a:t>
            </a:r>
          </a:p>
          <a:p>
            <a:pPr algn="just"/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</a:rPr>
              <a:t>k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r>
              <a:rPr lang="cs-CZ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rizikům terapie antibiotiky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se řadí možná </a:t>
            </a:r>
            <a:r>
              <a:rPr lang="cs-CZ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alergická reakce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na podaná antibiotika, která je častá u penicilínů;</a:t>
            </a:r>
            <a:endParaRPr lang="cs-CZ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dalšími </a:t>
            </a:r>
            <a:r>
              <a:rPr lang="cs-CZ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nežádoucími účinky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jsou dyspeptické potíže, průjmy, hypovitaminóza K s následnými poruchami hemostázy;</a:t>
            </a:r>
          </a:p>
          <a:p>
            <a:pPr algn="just"/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při častém opakovaném podávání antibiotik může dojít k rozvoji </a:t>
            </a:r>
            <a:r>
              <a:rPr lang="cs-CZ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rezistence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mikroorganizmů.</a:t>
            </a:r>
          </a:p>
        </p:txBody>
      </p:sp>
    </p:spTree>
    <p:extLst>
      <p:ext uri="{BB962C8B-B14F-4D97-AF65-F5344CB8AC3E}">
        <p14:creationId xmlns:p14="http://schemas.microsoft.com/office/powerpoint/2010/main" val="14703871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441F37-92B2-4D69-8D2D-FBE7F1C1F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184"/>
            <a:ext cx="10515600" cy="934502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latin typeface="Arial Black" panose="020B0A04020102020204" pitchFamily="34" charset="0"/>
              </a:rPr>
              <a:t>Lokální anestetika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00156F-5B2D-4074-BE11-F4A3F4604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7686"/>
            <a:ext cx="10515600" cy="5491789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cs-CZ" sz="3000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</a:t>
            </a:r>
            <a:r>
              <a:rPr lang="cs-CZ" sz="30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oxicita lokálních anestetik je podmíněna jejich absorpcí do oběhu</a:t>
            </a:r>
            <a:r>
              <a:rPr lang="cs-CZ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 jejich následným účinkem na CNS a kardiovaskulární systém; </a:t>
            </a:r>
            <a:r>
              <a:rPr lang="cs-CZ" sz="3000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č</a:t>
            </a:r>
            <a:r>
              <a:rPr lang="cs-CZ" sz="30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ím pomaleji jsou lokální anestetika absorbována, tím menší je jejich toxicita.</a:t>
            </a:r>
          </a:p>
          <a:p>
            <a:pPr algn="just"/>
            <a:r>
              <a:rPr lang="cs-CZ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podávat v co nejmenší možné koncentraci a s přísadou </a:t>
            </a:r>
            <a:r>
              <a:rPr lang="cs-CZ" sz="3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vazokonstrikční</a:t>
            </a:r>
            <a:r>
              <a:rPr lang="cs-CZ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látky (př. adrenalin), která způsobuje pomalejší odplavování anestetika do systémové cirkulace, a tím prodlužuje jeho účinek a snižují toxicitu.</a:t>
            </a:r>
          </a:p>
          <a:p>
            <a:pPr algn="just"/>
            <a:r>
              <a:rPr lang="cs-CZ" sz="3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plikace: a) povrchová: aplikace anestetika na povrch kůže či na sliznici; b) infiltrační: aplikace anestetika do tkáně; c) svodná: aplikace anestetika k nervovému kmeni nad místo zásahu; </a:t>
            </a:r>
            <a:r>
              <a:rPr lang="cs-CZ" sz="3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d) </a:t>
            </a:r>
            <a:r>
              <a:rPr lang="cs-CZ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míšní (subarachnoidální): aplikace anestetika do páteřního kanálu. </a:t>
            </a:r>
          </a:p>
          <a:p>
            <a:pPr algn="just"/>
            <a:r>
              <a:rPr lang="cs-CZ" sz="3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cs-CZ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ůsobí různě dlouhou dobu - krátkodobý účinek: prokain,</a:t>
            </a:r>
            <a:r>
              <a:rPr lang="cs-CZ" sz="3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středně-dlouhodobý účinek: lidokain, </a:t>
            </a:r>
            <a:r>
              <a:rPr lang="cs-CZ" sz="3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mepivakain</a:t>
            </a:r>
            <a:r>
              <a:rPr lang="cs-CZ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3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prilokain</a:t>
            </a:r>
            <a:r>
              <a:rPr lang="cs-CZ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dlouhodobý účinek: </a:t>
            </a:r>
            <a:r>
              <a:rPr lang="cs-CZ" sz="3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tetrakain</a:t>
            </a:r>
            <a:r>
              <a:rPr lang="cs-CZ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cs-CZ" sz="3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ropivakain</a:t>
            </a:r>
            <a:r>
              <a:rPr lang="cs-CZ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cs-CZ" sz="3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bupivakain</a:t>
            </a:r>
            <a:r>
              <a:rPr lang="cs-CZ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cs-CZ" sz="3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cinchokain</a:t>
            </a:r>
            <a:r>
              <a:rPr lang="cs-CZ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cs-CZ" sz="3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10650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A04B9C-C087-4FAB-8EEF-6BE47483C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2515"/>
            <a:ext cx="10515600" cy="859993"/>
          </a:xfrm>
        </p:spPr>
        <p:txBody>
          <a:bodyPr/>
          <a:lstStyle/>
          <a:p>
            <a:pPr algn="ctr"/>
            <a:r>
              <a:rPr lang="cs-CZ" b="1" dirty="0">
                <a:latin typeface="Arial Black" panose="020B0A04020102020204" pitchFamily="34" charset="0"/>
              </a:rPr>
              <a:t>Lokální anestetika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15A955-E75B-4298-A906-70F76146AC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9806"/>
            <a:ext cx="10847033" cy="4705679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err="1"/>
              <a:t>Mesocain</a:t>
            </a:r>
            <a:r>
              <a:rPr lang="cs-CZ" sz="3200" b="1" dirty="0"/>
              <a:t> gel - </a:t>
            </a:r>
            <a:r>
              <a:rPr lang="cs-CZ" sz="3200" b="1" dirty="0" err="1"/>
              <a:t>Trimecaini</a:t>
            </a:r>
            <a:r>
              <a:rPr lang="cs-CZ" sz="3200" b="1" dirty="0"/>
              <a:t> </a:t>
            </a:r>
            <a:r>
              <a:rPr lang="cs-CZ" sz="3200" b="1" dirty="0" err="1"/>
              <a:t>hydrochloridum</a:t>
            </a:r>
            <a:endParaRPr lang="cs-CZ" sz="3200" b="1" dirty="0"/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anestetické a antiseptické účinky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působí jako lubrikant (zvyšuje klouzavost) </a:t>
            </a:r>
            <a:b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při některých typech vyšetření močového </a:t>
            </a:r>
            <a:b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 trávicího ústrojí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používá ke zlepšení klouzavosti zaváděných cévek, prevenci bolesti při instrumentálním urologickém vyšetření (anestezie sliznice močové trubice před dilatací cévkováním), zlepšení klouzavosti nástrojů a zmírnění bolestivosti při vyšetřování trávicího ústrojí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FB55138-6271-4066-9758-4778012DF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233" y="1629806"/>
            <a:ext cx="3810000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0589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F1972A-48F6-4514-8312-6D76EFFFC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32071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err="1">
                <a:effectLst/>
                <a:latin typeface="Arial" panose="020B0604020202020204" pitchFamily="34" charset="0"/>
              </a:rPr>
              <a:t>Xylokain</a:t>
            </a:r>
            <a:r>
              <a:rPr lang="cs-CZ" b="1" dirty="0">
                <a:effectLst/>
                <a:latin typeface="Arial" panose="020B0604020202020204" pitchFamily="34" charset="0"/>
              </a:rPr>
              <a:t> sprej – </a:t>
            </a:r>
            <a:r>
              <a:rPr lang="cs-CZ" b="1" dirty="0" err="1">
                <a:effectLst/>
                <a:latin typeface="Arial" panose="020B0604020202020204" pitchFamily="34" charset="0"/>
              </a:rPr>
              <a:t>Lidocaine</a:t>
            </a:r>
            <a:r>
              <a:rPr lang="cs-CZ" b="1" dirty="0">
                <a:effectLst/>
                <a:latin typeface="Arial" panose="020B0604020202020204" pitchFamily="34" charset="0"/>
              </a:rPr>
              <a:t> </a:t>
            </a:r>
          </a:p>
          <a:p>
            <a:pPr algn="just"/>
            <a:r>
              <a:rPr lang="cs-CZ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určen k použití na sliznice;</a:t>
            </a:r>
          </a:p>
          <a:p>
            <a:pPr algn="just"/>
            <a:r>
              <a:rPr lang="cs-CZ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vyvolává účinnou povrchovou </a:t>
            </a:r>
            <a:b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anestezii, která trvá asi 10-15 minut;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nástup účinku </a:t>
            </a:r>
            <a:r>
              <a:rPr lang="cs-CZ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 1-3 minuty po aplikaci v závislosti na místě aplikace;</a:t>
            </a:r>
          </a:p>
          <a:p>
            <a:pPr algn="just"/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nelze aplikovat na manžetu endotracheálních trubic vyrobených z plastu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92FA5C2-B4B0-4239-A41E-16B72608A1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1981200"/>
            <a:ext cx="4876800" cy="4876800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A3CE759B-C481-49DC-904F-0A3FEFB15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cs-CZ" b="1" dirty="0">
                <a:latin typeface="Arial Black" panose="020B0A04020102020204" pitchFamily="34" charset="0"/>
              </a:rPr>
              <a:t>Lokální anestetika</a:t>
            </a:r>
          </a:p>
        </p:txBody>
      </p:sp>
    </p:spTree>
    <p:extLst>
      <p:ext uri="{BB962C8B-B14F-4D97-AF65-F5344CB8AC3E}">
        <p14:creationId xmlns:p14="http://schemas.microsoft.com/office/powerpoint/2010/main" val="18053466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441F37-92B2-4D69-8D2D-FBE7F1C1F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4984"/>
            <a:ext cx="10515600" cy="1013959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latin typeface="Arial Black" panose="020B0A04020102020204" pitchFamily="34" charset="0"/>
              </a:rPr>
              <a:t>Celková anestetika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00156F-5B2D-4074-BE11-F4A3F4604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681" y="1338943"/>
            <a:ext cx="11105965" cy="52749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narkotika</a:t>
            </a:r>
            <a:r>
              <a:rPr lang="cs-CZ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užívány k vyvolání narkózy – stav bezvědomí, je relaxováno příčně pruhované svalstvo, jsou potlačeny reflexní reakce, je potlačeno vnímání bolesti; způsobují amnézii na dobu svého působení.</a:t>
            </a:r>
          </a:p>
          <a:p>
            <a:pPr algn="just"/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ůsobení musí být reverzibilní</a:t>
            </a:r>
          </a:p>
          <a:p>
            <a:pPr algn="just"/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premedikace pacienta s cílem zvýšení účinku anestezie a minimalizace jejího rizika = využívají se analgetika, anxiolytika, neuroleptika, či antihistaminika. </a:t>
            </a:r>
          </a:p>
          <a:p>
            <a:pPr algn="just"/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</a:rPr>
              <a:t>1) 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asociativní anestetika (působí komplexní útlum CNS); 2)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disociativní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anestetika (působí excitaci limbického systému a inhibici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thalamokortikálního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systému = navození hypnotického stavu, ale ne ztráta vědomí)</a:t>
            </a:r>
          </a:p>
        </p:txBody>
      </p:sp>
    </p:spTree>
    <p:extLst>
      <p:ext uri="{BB962C8B-B14F-4D97-AF65-F5344CB8AC3E}">
        <p14:creationId xmlns:p14="http://schemas.microsoft.com/office/powerpoint/2010/main" val="42394177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441F37-92B2-4D69-8D2D-FBE7F1C1F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184"/>
            <a:ext cx="10515600" cy="918173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latin typeface="Arial Black" panose="020B0A04020102020204" pitchFamily="34" charset="0"/>
              </a:rPr>
              <a:t>Celková anestetika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00156F-5B2D-4074-BE11-F4A3F4604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017" y="1061357"/>
            <a:ext cx="11105965" cy="5355772"/>
          </a:xfrm>
        </p:spPr>
        <p:txBody>
          <a:bodyPr>
            <a:normAutofit lnSpcReduction="10000"/>
          </a:bodyPr>
          <a:lstStyle/>
          <a:p>
            <a:pPr marL="342900" indent="-342900" algn="just">
              <a:buAutoNum type="alphaLcParenR"/>
            </a:pP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Inhalační: rozpustnost v tucích zvyšuje účinnost; působí ve 4 fázích – analgezie, excitace,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myorelaxace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(chirurgická narkóza), vazomotorický kolaps. Př.: dříve éter, dnes: </a:t>
            </a:r>
            <a:r>
              <a:rPr lang="cs-CZ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halothan</a:t>
            </a:r>
            <a:r>
              <a:rPr lang="cs-CZ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desfluran</a:t>
            </a:r>
            <a:r>
              <a:rPr lang="cs-CZ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isofluran</a:t>
            </a:r>
            <a:r>
              <a:rPr lang="cs-CZ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doplňkově rajský plyn</a:t>
            </a:r>
            <a:endParaRPr lang="cs-CZ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buAutoNum type="alphaLcParenR"/>
            </a:pPr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ntravenózní: rychlý nástup a krátkodobé působení; Př.: barbiturátová (</a:t>
            </a:r>
            <a:r>
              <a:rPr lang="cs-CZ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thiopental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metohexital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a nebarbiturátová (</a:t>
            </a:r>
            <a:r>
              <a:rPr lang="cs-CZ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ketamin</a:t>
            </a:r>
            <a:r>
              <a:rPr lang="cs-CZ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etomidat</a:t>
            </a:r>
            <a:r>
              <a:rPr lang="cs-CZ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propofol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silné opiáty –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fentanyl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alfentanil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remifentanil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</a:t>
            </a:r>
          </a:p>
          <a:p>
            <a:pPr algn="just"/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ětšina celkových anestetik utlumuje dýchání a snižuje krevní tlak. Jediným celkovým anestetikem, které zvyšuje krevní tlak i srdeční frekvenci a zároveň netlumí dýchání je </a:t>
            </a:r>
            <a:r>
              <a:rPr lang="cs-CZ" b="1" dirty="0" err="1">
                <a:solidFill>
                  <a:schemeClr val="accent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ketamin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takže je možno využít ho u šokových stavů.</a:t>
            </a:r>
          </a:p>
          <a:p>
            <a:pPr algn="just"/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ři jejich použití je nutné mít připraveno resuscitační vybavení a bezpečně zajištěný i. v. vstup.</a:t>
            </a:r>
          </a:p>
          <a:p>
            <a:endParaRPr lang="cs-CZ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52836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CD3A50-C78A-4184-BFBE-FB2B57D7F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4410"/>
          </a:xfrm>
        </p:spPr>
        <p:txBody>
          <a:bodyPr/>
          <a:lstStyle/>
          <a:p>
            <a:pPr algn="ctr"/>
            <a:r>
              <a:rPr lang="cs-CZ" sz="4400" dirty="0">
                <a:latin typeface="Arial Black" panose="020B0A04020102020204" pitchFamily="34" charset="0"/>
              </a:rPr>
              <a:t>Celková anestetika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24ADC4-5FF3-498C-BEBA-7F87BB95B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9848"/>
            <a:ext cx="7293077" cy="3851238"/>
          </a:xfrm>
        </p:spPr>
        <p:txBody>
          <a:bodyPr/>
          <a:lstStyle/>
          <a:p>
            <a:pPr marL="0" indent="0">
              <a:buNone/>
            </a:pP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Thiopental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barbiturátové anestetikum pro úvod do celkové anestézie a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jediné anestetikum pro chirurgické zásahy s krátkou dobou trvání (15 min)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doporučena je pomalá injekční aplikace, aby se tak minimalizovala deprese dýchání a možnost předávkování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73C6A93-4D96-4D74-BFEB-F7DD6C84B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477" y="1611283"/>
            <a:ext cx="3139440" cy="2511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8699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51D1F1-84C7-4D65-894F-D824D2AED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6759"/>
          </a:xfrm>
        </p:spPr>
        <p:txBody>
          <a:bodyPr/>
          <a:lstStyle/>
          <a:p>
            <a:pPr algn="ctr"/>
            <a:r>
              <a:rPr lang="cs-CZ" sz="4400" dirty="0">
                <a:latin typeface="Arial Black" panose="020B0A04020102020204" pitchFamily="34" charset="0"/>
              </a:rPr>
              <a:t>Celková anestetika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DE1CCA-13EE-4ED8-80A4-79B598E6A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27355"/>
            <a:ext cx="8708923" cy="48496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Propofol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nebarbiturátové intravenózní anestetikum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užívá se pro úvod a udržování celkové anestézie u dospělých, dospívajících a dětí starších 1 měsíce;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dále k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sedaci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během diagnostických a chirurgických úkonů samotný nebo v kombinaci s lokálními nebo regionálními anestetiky pro dospělé, dospívající a děti starších 1 měsíce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sedaci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u ventilovaných pacientů starších 16ti let na jednotce intenzivní péče</a:t>
            </a:r>
          </a:p>
        </p:txBody>
      </p:sp>
      <p:pic>
        <p:nvPicPr>
          <p:cNvPr id="4" name="obrázek 71">
            <a:extLst>
              <a:ext uri="{FF2B5EF4-FFF2-40B4-BE49-F238E27FC236}">
                <a16:creationId xmlns:a16="http://schemas.microsoft.com/office/drawing/2014/main" id="{4837A414-226A-48CC-8993-22A00963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5033" y="1327355"/>
            <a:ext cx="1262380" cy="45516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047792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CD3A50-C78A-4184-BFBE-FB2B57D7F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4410"/>
          </a:xfrm>
        </p:spPr>
        <p:txBody>
          <a:bodyPr/>
          <a:lstStyle/>
          <a:p>
            <a:pPr algn="ctr"/>
            <a:r>
              <a:rPr lang="cs-CZ" sz="4400" dirty="0">
                <a:latin typeface="Arial Black" panose="020B0A04020102020204" pitchFamily="34" charset="0"/>
              </a:rPr>
              <a:t>Celková anestetika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24ADC4-5FF3-498C-BEBA-7F87BB95B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69848"/>
            <a:ext cx="8975272" cy="492302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err="1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Calypsol</a:t>
            </a:r>
            <a:r>
              <a:rPr lang="cs-CZ" sz="2400" b="1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 (</a:t>
            </a:r>
            <a:r>
              <a:rPr lang="cs-CZ" sz="2400" b="1" dirty="0" err="1">
                <a:solidFill>
                  <a:srgbClr val="00000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K</a:t>
            </a:r>
            <a:r>
              <a:rPr lang="cs-CZ" sz="2400" b="1" dirty="0" err="1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etamin</a:t>
            </a:r>
            <a:r>
              <a:rPr lang="cs-CZ" sz="2400" b="1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)</a:t>
            </a:r>
          </a:p>
          <a:p>
            <a:pPr algn="just"/>
            <a:r>
              <a:rPr lang="cs-CZ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disociativní</a:t>
            </a:r>
            <a:r>
              <a:rPr lang="cs-CZ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celkové anestetikum s krátkodobým účinkem </a:t>
            </a:r>
          </a:p>
          <a:p>
            <a:pPr algn="just"/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používá se </a:t>
            </a:r>
            <a:r>
              <a:rPr lang="cs-CZ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při převozu zraněných, u chirurgických výkonů do 15 minut; </a:t>
            </a:r>
          </a:p>
          <a:p>
            <a:pPr algn="just"/>
            <a:r>
              <a:rPr lang="cs-CZ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další indikace: bronchospazmus rezistentní na běžnou terapii, adjuvantní léčba u astmatického stavu, úporná škytavka či priapismus</a:t>
            </a:r>
          </a:p>
          <a:p>
            <a:pPr algn="just"/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cs-CZ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odává se intravenózně nebo intramuskulárně</a:t>
            </a:r>
          </a:p>
          <a:p>
            <a:pPr marL="0" indent="0" algn="just">
              <a:buNone/>
            </a:pPr>
            <a:r>
              <a:rPr lang="cs-CZ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Kontraindikace:</a:t>
            </a: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těžká hypertenze, těžké kardiovaskulární onemocnění, srdeční vada, glaukom</a:t>
            </a:r>
            <a:endParaRPr lang="cs-CZ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87">
            <a:extLst>
              <a:ext uri="{FF2B5EF4-FFF2-40B4-BE49-F238E27FC236}">
                <a16:creationId xmlns:a16="http://schemas.microsoft.com/office/drawing/2014/main" id="{0CA4403D-2B45-4513-873F-5D3B2058AC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93" r="17368" b="14232"/>
          <a:stretch/>
        </p:blipFill>
        <p:spPr bwMode="auto">
          <a:xfrm>
            <a:off x="9813471" y="1993239"/>
            <a:ext cx="2253343" cy="31001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70867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CD3A50-C78A-4184-BFBE-FB2B57D7F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4410"/>
          </a:xfrm>
        </p:spPr>
        <p:txBody>
          <a:bodyPr/>
          <a:lstStyle/>
          <a:p>
            <a:pPr algn="ctr"/>
            <a:r>
              <a:rPr lang="cs-CZ" sz="4400" dirty="0">
                <a:latin typeface="Arial Black" panose="020B0A04020102020204" pitchFamily="34" charset="0"/>
              </a:rPr>
              <a:t>Celková anestetika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24ADC4-5FF3-498C-BEBA-7F87BB95B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9848"/>
            <a:ext cx="5138057" cy="3851238"/>
          </a:xfrm>
        </p:spPr>
        <p:txBody>
          <a:bodyPr/>
          <a:lstStyle/>
          <a:p>
            <a:pPr marL="0" indent="0">
              <a:buNone/>
            </a:pP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Hypnomidate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etomidat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elkové anestetikum určené k úvodu do celkové anestezie</a:t>
            </a:r>
          </a:p>
          <a:p>
            <a:pPr algn="just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vhodný pro použití zejména u kardiaků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může způsobit přechodný pokles krevního tlaku</a:t>
            </a:r>
          </a:p>
          <a:p>
            <a:pPr marL="0" indent="0" algn="just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YPNOMIDATE®">
            <a:extLst>
              <a:ext uri="{FF2B5EF4-FFF2-40B4-BE49-F238E27FC236}">
                <a16:creationId xmlns:a16="http://schemas.microsoft.com/office/drawing/2014/main" id="{22C8D99F-DA1B-4658-BF8F-5C6CB15AC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1" y="1569848"/>
            <a:ext cx="4675413" cy="4675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16935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441F37-92B2-4D69-8D2D-FBE7F1C1F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0243"/>
            <a:ext cx="10515600" cy="1094014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latin typeface="Arial Black" panose="020B0A04020102020204" pitchFamily="34" charset="0"/>
              </a:rPr>
              <a:t>Analgetika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00156F-5B2D-4074-BE11-F4A3F4604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550" y="1404257"/>
            <a:ext cx="11010900" cy="4800600"/>
          </a:xfrm>
        </p:spPr>
        <p:txBody>
          <a:bodyPr>
            <a:normAutofit/>
          </a:bodyPr>
          <a:lstStyle/>
          <a:p>
            <a:pPr algn="just"/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látky, které s dostatečnou selektivitou snižují vnímání bolesti (</a:t>
            </a:r>
            <a:r>
              <a:rPr lang="cs-CZ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analgesie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= stav bez bolesti);</a:t>
            </a:r>
          </a:p>
          <a:p>
            <a:pPr algn="just"/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činek analgetik může být zaměřen na ovlivnění procesů v CNS – takové látky se označují jako analgetika - </a:t>
            </a:r>
            <a:r>
              <a:rPr lang="cs-CZ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anodyna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převážně na periférii pak působí </a:t>
            </a:r>
            <a:r>
              <a:rPr lang="cs-CZ" b="1" dirty="0"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analgetika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antipyretika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nesteroidní protizánětlivé látky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cs-CZ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b="1" u="sng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b="1" u="sng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nodyna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řadíme sem opiáty (látky 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obsažené v opiu </a:t>
            </a:r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</a:rPr>
              <a:t>s 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účinky morfinu: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morfin a kodein) a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opioidy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(polo/syntetické látky jako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pethidin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fentanyl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tramadol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buprenorphin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či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butorphanol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3095620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6E93997-E805-4E07-9CA1-FB20B5C44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521" y="1322614"/>
            <a:ext cx="11576957" cy="4980215"/>
          </a:xfrm>
        </p:spPr>
        <p:txBody>
          <a:bodyPr>
            <a:normAutofit/>
          </a:bodyPr>
          <a:lstStyle/>
          <a:p>
            <a:pPr marL="342900" lvl="0" indent="-342900" algn="just">
              <a:buFont typeface="+mj-lt"/>
              <a:buAutoNum type="arabicParenR"/>
              <a:tabLst>
                <a:tab pos="342900" algn="l"/>
              </a:tabLst>
            </a:pPr>
            <a:r>
              <a:rPr lang="cs-CZ" sz="2400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peniciliny:</a:t>
            </a: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inhibují syntézu buněčné stěny, </a:t>
            </a:r>
            <a:r>
              <a:rPr lang="cs-CZ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úzkospektré</a:t>
            </a: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(penicilin) a širokospektré (ampicilin, amoxicilin);</a:t>
            </a:r>
          </a:p>
          <a:p>
            <a:pPr marL="342900" lvl="0" indent="-342900" algn="just">
              <a:buFont typeface="+mj-lt"/>
              <a:buAutoNum type="arabicParenR"/>
              <a:tabLst>
                <a:tab pos="342900" algn="l"/>
              </a:tabLst>
            </a:pPr>
            <a:r>
              <a:rPr lang="cs-CZ" sz="2400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cefalosporiny</a:t>
            </a: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baktericidní, inhibují syntézu buněčné stěny, podle účinnosti se rozlišují 4 generace:</a:t>
            </a:r>
          </a:p>
          <a:p>
            <a:pPr marL="742950" lvl="1" indent="-285750" algn="just">
              <a:buFont typeface="+mj-lt"/>
              <a:buAutoNum type="romanUcPeriod"/>
              <a:tabLst>
                <a:tab pos="685800" algn="l"/>
              </a:tabLst>
            </a:pP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generace: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úzkospektrá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antibiotika – účinná hlavně proti stafylokokům, zástupci: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cefalotin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cefazolin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cefapirin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cefalexin,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cefadroxil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cefaklor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 </a:t>
            </a:r>
          </a:p>
          <a:p>
            <a:pPr marL="742950" lvl="1" indent="-285750" algn="just">
              <a:buFont typeface="+mj-lt"/>
              <a:buAutoNum type="romanUcPeriod"/>
              <a:tabLst>
                <a:tab pos="685800" algn="l"/>
              </a:tabLst>
            </a:pP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generace: účinná proti infekcím způsobeným gramnegativními bakteriemi, odolná proti β-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laktamázám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zástupci: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cefuroxim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cefamandol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cefoxitin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742950" lvl="1" indent="-285750" algn="just">
              <a:buFont typeface="+mj-lt"/>
              <a:buAutoNum type="romanUcPeriod"/>
              <a:tabLst>
                <a:tab pos="685800" algn="l"/>
              </a:tabLst>
            </a:pP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generace: využívá se pro empirickou antibiotickou léčbu těžších, život ohrožujících infekcí, zástupci: </a:t>
            </a:r>
            <a:r>
              <a:rPr lang="cs-CZ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cefotaxim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ceftriaxon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ceftazidim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cefoperazon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742950" lvl="1" indent="-285750" algn="just">
              <a:buFont typeface="+mj-lt"/>
              <a:buAutoNum type="romanUcPeriod"/>
              <a:tabLst>
                <a:tab pos="685800" algn="l"/>
              </a:tabLst>
            </a:pP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generace: využívá se v léčbě závažných smíšených infekcí u nemocných s jiným těžkým onemocněním (imunosuprese,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neutropenie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), zástupci: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cefpirom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cefepim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DA13136A-C55D-4E46-996C-483A3017B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7488"/>
          </a:xfrm>
        </p:spPr>
        <p:txBody>
          <a:bodyPr>
            <a:normAutofit/>
          </a:bodyPr>
          <a:lstStyle/>
          <a:p>
            <a:pPr algn="ctr"/>
            <a:r>
              <a:rPr lang="cs-CZ" sz="4000" dirty="0">
                <a:latin typeface="Arial Black" panose="020B0A04020102020204" pitchFamily="34" charset="0"/>
              </a:rPr>
              <a:t>Antibiotika</a:t>
            </a:r>
            <a:endParaRPr lang="cs-CZ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14010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441F37-92B2-4D69-8D2D-FBE7F1C1F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184"/>
            <a:ext cx="10515600" cy="983487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latin typeface="Arial Black" panose="020B0A04020102020204" pitchFamily="34" charset="0"/>
              </a:rPr>
              <a:t>Analgetika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00156F-5B2D-4074-BE11-F4A3F4604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96042"/>
            <a:ext cx="10515600" cy="5600067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cs-CZ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Morfin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působí na CNS inhibičně = útlumu CNS projevující se únavou až spánkem (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sedace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), působí analgeticky (silné analgetikum), dochází k útlumu dechového centra v prodloužené míše, útlumu vazomotorického centra a útlumu centra pro kašel. Účinek terapeutické dávky morfinu trvá přibližně 4-5 hodin. Při pravidelném podávání se vyvíjí psychická (později i fyzická) závislost na opětovném podávání morfinu a zároveň tolerance, je tedy nutné neustále zvyšovat dávky pro dosažení stejného účinku.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b="1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Analgetika-antipyretika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</a:t>
            </a:r>
            <a:r>
              <a:rPr lang="cs-CZ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neopioidní</a:t>
            </a:r>
            <a:r>
              <a:rPr lang="cs-CZ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analgetika: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působí pokles horečky a to útlumem termoregulačního centra v hypothalamu a mají analgetický účinek na periferní nervovou soustavu - </a:t>
            </a:r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lokací produkce/uvolňování prostaglandinů a tím brání stimulaci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nociceptorů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Př.: </a:t>
            </a:r>
            <a:r>
              <a:rPr lang="cs-CZ" b="1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paracetamol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propyfenazon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metamizol</a:t>
            </a:r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cs-CZ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33270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441F37-92B2-4D69-8D2D-FBE7F1C1F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1891"/>
            <a:ext cx="10515600" cy="983487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latin typeface="Arial Black" panose="020B0A04020102020204" pitchFamily="34" charset="0"/>
              </a:rPr>
              <a:t>Analgetika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00156F-5B2D-4074-BE11-F4A3F4604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2245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u="sng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Nesteroidní protizánětlivé látky </a:t>
            </a:r>
            <a:r>
              <a:rPr lang="cs-CZ" sz="2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=</a:t>
            </a:r>
            <a:r>
              <a:rPr lang="cs-CZ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cs-CZ" sz="2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nesteroidní antirevmatika:</a:t>
            </a:r>
            <a:endParaRPr lang="cs-CZ" sz="28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cs-CZ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mají analgetické, antipyretické a protizánětlivé účinky; </a:t>
            </a:r>
          </a:p>
          <a:p>
            <a:r>
              <a:rPr lang="cs-CZ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hlavním mechanismem účinku je inhibice syntézy prostaglandinů, které slouží jako mediátory zánětu a bolesti</a:t>
            </a:r>
          </a:p>
          <a:p>
            <a:r>
              <a:rPr lang="cs-CZ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inhibují </a:t>
            </a:r>
            <a:r>
              <a:rPr lang="cs-CZ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cyklooxygenázu</a:t>
            </a:r>
            <a:r>
              <a:rPr lang="cs-CZ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která štěpí kyselinu arachidonovou na prostaglandiny. Př.: </a:t>
            </a:r>
            <a:r>
              <a:rPr lang="cs-CZ" sz="2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kyselina acetylsalicylová; </a:t>
            </a:r>
            <a:r>
              <a:rPr lang="cs-CZ" sz="2800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indometacin</a:t>
            </a:r>
            <a:r>
              <a:rPr lang="cs-CZ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diklofenak</a:t>
            </a:r>
            <a:r>
              <a:rPr lang="cs-CZ" sz="2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cs-CZ" sz="2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ibuprofen</a:t>
            </a:r>
            <a:r>
              <a:rPr lang="cs-CZ" sz="2800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cs-CZ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celekoxib</a:t>
            </a:r>
            <a:r>
              <a:rPr lang="cs-CZ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cs-CZ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rofekoxib</a:t>
            </a:r>
            <a:r>
              <a:rPr lang="cs-CZ" sz="2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cs-CZ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tenoxikam</a:t>
            </a:r>
            <a:r>
              <a:rPr lang="cs-CZ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cs-CZ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piroxikam</a:t>
            </a:r>
            <a:r>
              <a:rPr lang="cs-CZ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cs-CZ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meloxikam</a:t>
            </a:r>
            <a:r>
              <a:rPr lang="cs-CZ" sz="2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269252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C21E84-170D-475C-8456-09FE6CC8E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2901"/>
          </a:xfrm>
        </p:spPr>
        <p:txBody>
          <a:bodyPr/>
          <a:lstStyle/>
          <a:p>
            <a:pPr algn="ctr"/>
            <a:r>
              <a:rPr lang="cs-CZ" b="1" dirty="0">
                <a:latin typeface="Arial Black" panose="020B0A04020102020204" pitchFamily="34" charset="0"/>
              </a:rPr>
              <a:t>Analgetika - </a:t>
            </a:r>
            <a:r>
              <a:rPr lang="cs-CZ" b="1" dirty="0" err="1">
                <a:latin typeface="Arial Black" panose="020B0A04020102020204" pitchFamily="34" charset="0"/>
              </a:rPr>
              <a:t>anodyna</a:t>
            </a:r>
            <a:endParaRPr lang="cs-CZ" b="1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F179A4-7E18-4F4A-9D60-81339D3CA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3665"/>
            <a:ext cx="6607629" cy="463329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Tramal</a:t>
            </a:r>
            <a:r>
              <a:rPr lang="cs-CZ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</a:t>
            </a:r>
            <a:r>
              <a:rPr lang="cs-CZ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tramadoli</a:t>
            </a:r>
            <a:r>
              <a:rPr lang="cs-CZ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hydrochloridum</a:t>
            </a:r>
            <a:endParaRPr lang="cs-CZ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řadí se mezi </a:t>
            </a:r>
            <a:r>
              <a:rPr lang="cs-CZ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opioidy</a:t>
            </a:r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ovlivňuje CNS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používá k léčbě středně silné až silné bolesti</a:t>
            </a:r>
          </a:p>
          <a:p>
            <a:pPr algn="just"/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enní dávka léčivé látky by neměla, kromě zvláštních klinických případů, překročit 400 mg.</a:t>
            </a:r>
          </a:p>
          <a:p>
            <a:pPr algn="just"/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 určen k podání cestou intravenózní, intramuskulární, subkutánní </a:t>
            </a:r>
            <a:b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v infuzi</a:t>
            </a:r>
          </a:p>
          <a:p>
            <a:pPr marL="0" indent="0">
              <a:buNone/>
            </a:pPr>
            <a:r>
              <a:rPr lang="cs-CZ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cs-CZ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17B1B4E-E60D-4B63-B2C5-E32B09B91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443" y="2043803"/>
            <a:ext cx="3915169" cy="391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01304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837855-E25B-4BF9-A23F-080CEB513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7648"/>
          </a:xfrm>
        </p:spPr>
        <p:txBody>
          <a:bodyPr/>
          <a:lstStyle/>
          <a:p>
            <a:pPr algn="ctr"/>
            <a:r>
              <a:rPr lang="cs-CZ" b="1" dirty="0">
                <a:latin typeface="Arial Black" panose="020B0A04020102020204" pitchFamily="34" charset="0"/>
              </a:rPr>
              <a:t>Analgetika - antipyretika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641A26-7ACD-44AA-9A3B-E0FF4DBAF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6630"/>
            <a:ext cx="7426279" cy="452348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Paralen - Paracetamol</a:t>
            </a:r>
          </a:p>
          <a:p>
            <a:pPr algn="just"/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ezi terapeutické indikace patří horečka, zejména při akutních bakteriálních a virových infekcích, bolesti zubů, hlavy, neuralgie, bolesti svalů nebo kloubů nezánětlivé etiologie, bolesti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vertebrogenního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původu, bolestivá menstruace.</a:t>
            </a:r>
          </a:p>
          <a:p>
            <a:pPr algn="just"/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esmí se podávat při přecitlivělost na paracetamol, akutní hepatitis, poruchách jaterních a ledvinných funkcí.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E514CF4-3A72-4EA5-83AC-0FB9A3D182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806" y="1169637"/>
            <a:ext cx="3304127" cy="263680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7D71BC91-9833-4236-BA2B-4BBE963759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4479" y="3806443"/>
            <a:ext cx="3499485" cy="268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8495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89FCDF-7A43-4804-8805-C741AEA84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0145"/>
          </a:xfrm>
        </p:spPr>
        <p:txBody>
          <a:bodyPr>
            <a:normAutofit/>
          </a:bodyPr>
          <a:lstStyle/>
          <a:p>
            <a:r>
              <a:rPr lang="cs-CZ" sz="3600" dirty="0">
                <a:latin typeface="Arial Black" panose="020B0A04020102020204" pitchFamily="34" charset="0"/>
              </a:rPr>
              <a:t>Analgetika – nesteroidní antirevmatika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163733-813A-434D-8206-D6CE88CCA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893" y="1622323"/>
            <a:ext cx="7944464" cy="45546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Anopyrin = 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acidum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acetylsalicylicum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účinně tlumí bolest, snižuje horečku a užívá se i jako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antitrombotikum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 vyšších dávkách má protizánětlivé účinky</a:t>
            </a:r>
          </a:p>
          <a:p>
            <a:pPr algn="just"/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podává se 200–400 mg per os (nutno rozžvýkat v ústech pro dosažení časnějšího účinku) jako základní opatření při podezření na infarkt nebo nestabilní anginu pectoris;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nepodávat při alergii na salicyláty, při zvýšené krvácivosti či při vředové chorobě.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2566406-AE83-4A9C-8319-BDDE0DCB8E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971" y="2116921"/>
            <a:ext cx="333375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2464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F97F56-3682-4517-B0C5-5757F1B56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6528"/>
            <a:ext cx="8295968" cy="487634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Ibalgin - </a:t>
            </a:r>
            <a:r>
              <a:rPr lang="cs-CZ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ibuprofenum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používá na tlumení bolestí, zánětů a horeček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abraňuje tvorbě tzv. prostaglandinů, které jsou odpovědné za vznik bolesti a zánětu a uvolňují se v místě poškození tkáně;</a:t>
            </a:r>
          </a:p>
          <a:p>
            <a:pPr algn="just"/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 prázdném žaludku jsou jeho buňky vystaveny velmi vysoké lokální koncentraci léčiva, která může být lokálně toxická;</a:t>
            </a:r>
          </a:p>
          <a:p>
            <a:pPr algn="just"/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ro prevenci a ochranu žaludeční sliznice je důležité užívat s jídlem a hodně zapíjet a nepřekračovat doporučené denní dávkování. 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49">
            <a:extLst>
              <a:ext uri="{FF2B5EF4-FFF2-40B4-BE49-F238E27FC236}">
                <a16:creationId xmlns:a16="http://schemas.microsoft.com/office/drawing/2014/main" id="{6D70B94C-B314-4E19-B859-6E246FD2A2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7559" y="1963379"/>
            <a:ext cx="2167255" cy="2400300"/>
          </a:xfrm>
          <a:prstGeom prst="rect">
            <a:avLst/>
          </a:prstGeom>
          <a:noFill/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5B4B4D1B-15ED-44A9-979C-AA7939534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51403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latin typeface="Arial Black" panose="020B0A04020102020204" pitchFamily="34" charset="0"/>
              </a:rPr>
              <a:t>Analgetika – nesteroidní antirevmatika</a:t>
            </a:r>
          </a:p>
        </p:txBody>
      </p:sp>
    </p:spTree>
    <p:extLst>
      <p:ext uri="{BB962C8B-B14F-4D97-AF65-F5344CB8AC3E}">
        <p14:creationId xmlns:p14="http://schemas.microsoft.com/office/powerpoint/2010/main" val="266601739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A153F9-A46E-40E7-95C6-B25C28577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82192" cy="1011391"/>
          </a:xfrm>
        </p:spPr>
        <p:txBody>
          <a:bodyPr>
            <a:normAutofit/>
          </a:bodyPr>
          <a:lstStyle/>
          <a:p>
            <a:r>
              <a:rPr lang="cs-CZ" sz="4000" dirty="0">
                <a:latin typeface="Arial Black" panose="020B0A04020102020204" pitchFamily="34" charset="0"/>
              </a:rPr>
              <a:t>Analgetika – nesteroidní antirevmatika</a:t>
            </a:r>
            <a:endParaRPr lang="cs-CZ" sz="4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2EFAB8-D866-461C-9EB6-CCD3A57D4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609" y="1215882"/>
            <a:ext cx="8445820" cy="527699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Algifen</a:t>
            </a:r>
            <a:r>
              <a:rPr lang="cs-CZ" sz="3000" b="1" dirty="0">
                <a:latin typeface="Arial" panose="020B0604020202020204" pitchFamily="34" charset="0"/>
                <a:cs typeface="Arial" panose="020B0604020202020204" pitchFamily="34" charset="0"/>
              </a:rPr>
              <a:t> Neo - </a:t>
            </a:r>
            <a:r>
              <a:rPr lang="cs-CZ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Metamizolum</a:t>
            </a:r>
            <a:r>
              <a:rPr lang="cs-CZ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natricum</a:t>
            </a:r>
            <a:r>
              <a:rPr lang="cs-CZ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monohydricum</a:t>
            </a:r>
            <a:endParaRPr lang="cs-CZ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kombinovaný přípravek obsahující </a:t>
            </a:r>
            <a:r>
              <a:rPr lang="cs-CZ" sz="3000" dirty="0" err="1">
                <a:latin typeface="Arial" panose="020B0604020202020204" pitchFamily="34" charset="0"/>
                <a:cs typeface="Arial" panose="020B0604020202020204" pitchFamily="34" charset="0"/>
              </a:rPr>
              <a:t>metamizol</a:t>
            </a: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 s bolest tlumícím účinkem a </a:t>
            </a:r>
            <a:r>
              <a:rPr lang="cs-CZ" sz="3000" dirty="0" err="1">
                <a:latin typeface="Arial" panose="020B0604020202020204" pitchFamily="34" charset="0"/>
                <a:cs typeface="Arial" panose="020B0604020202020204" pitchFamily="34" charset="0"/>
              </a:rPr>
              <a:t>pitofenon</a:t>
            </a: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, který ovlivňuje křeče hladkého svalstva;</a:t>
            </a:r>
          </a:p>
          <a:p>
            <a:pPr algn="just"/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účinek nastupuje obvykle během 15 minut a trvá minimálně 4 hodiny;</a:t>
            </a:r>
          </a:p>
          <a:p>
            <a:pPr algn="just"/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užívá se při křečovitých bolestech v oblasti břišní – žaludku, střeva, žlučových a močových cest, při bolestivé menstruaci, migréně a bolestech zubů, k předcházení bolesti při instrumentálním vyšetření a tlumení bolesti po malých operačních výkonech;</a:t>
            </a:r>
          </a:p>
          <a:p>
            <a:pPr algn="just"/>
            <a:r>
              <a:rPr lang="cs-CZ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nesmí podávat dětem do 10 let, těhotným ženám, při známé přecitlivělosti na léčivé látky, při poruchách krvetvorby </a:t>
            </a:r>
            <a:endParaRPr lang="cs-CZ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70CA452-4305-4862-8823-9187D36AF30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6" t="12043" r="5360" b="7813"/>
          <a:stretch/>
        </p:blipFill>
        <p:spPr>
          <a:xfrm>
            <a:off x="8931729" y="2055875"/>
            <a:ext cx="3050016" cy="359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43372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EBB6D70-3ED4-45C2-B759-D17E704FFD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69" y="1045030"/>
            <a:ext cx="10892901" cy="5653172"/>
          </a:xfrm>
        </p:spPr>
        <p:txBody>
          <a:bodyPr>
            <a:noAutofit/>
          </a:bodyPr>
          <a:lstStyle/>
          <a:p>
            <a:pPr algn="just"/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ovlivňují lidskou psychiku; využívají se při léčení duševních poruch tzv. psychóz (= změněné vnímání reality), mají multifaktoriální etiologii;</a:t>
            </a:r>
          </a:p>
          <a:p>
            <a:pPr algn="just"/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armakoterapie doplněna o psychoterapii,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psychoedukaci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elektrokonvulzívní, rehabilitační a pracovní terapii</a:t>
            </a:r>
          </a:p>
          <a:p>
            <a:pPr marL="0" indent="0" algn="just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Skupiny psychofarmak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cs-CZ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Psychostimulancia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</a:t>
            </a:r>
            <a:r>
              <a:rPr lang="cs-CZ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psychotronika</a:t>
            </a:r>
            <a:r>
              <a:rPr lang="cs-CZ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látky zvyšující schopnost udržet se v bdělém stavu, odstraňující pocit únavy, zvyšující psychickou i fyzickou odolnost. V CNS v synapsích zvyšují koncentraci noradrenalinu a dopaminu na periferii se chovají jako sympatomimetika.</a:t>
            </a:r>
          </a:p>
          <a:p>
            <a:pPr marL="0" indent="0" algn="just">
              <a:buNone/>
            </a:pP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Př.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metylxantiny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</a:t>
            </a:r>
            <a:r>
              <a:rPr lang="cs-CZ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kofein, </a:t>
            </a:r>
            <a:r>
              <a:rPr lang="cs-CZ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theofylin</a:t>
            </a:r>
            <a:r>
              <a:rPr lang="cs-CZ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theobromin</a:t>
            </a:r>
            <a:r>
              <a:rPr lang="cs-CZ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efedrin; amfetamin, metamfetamin.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76B45A7-12E1-4043-8FD7-81220631968C}"/>
              </a:ext>
            </a:extLst>
          </p:cNvPr>
          <p:cNvSpPr txBox="1">
            <a:spLocks/>
          </p:cNvSpPr>
          <p:nvPr/>
        </p:nvSpPr>
        <p:spPr>
          <a:xfrm>
            <a:off x="838200" y="293914"/>
            <a:ext cx="10515600" cy="914399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3600" dirty="0">
                <a:latin typeface="Arial Black" panose="020B0A04020102020204" pitchFamily="34" charset="0"/>
              </a:rPr>
              <a:t>Psychofarmaka</a:t>
            </a:r>
          </a:p>
        </p:txBody>
      </p:sp>
    </p:spTree>
    <p:extLst>
      <p:ext uri="{BB962C8B-B14F-4D97-AF65-F5344CB8AC3E}">
        <p14:creationId xmlns:p14="http://schemas.microsoft.com/office/powerpoint/2010/main" val="29070426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EBB6D70-3ED4-45C2-B759-D17E704FFD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69" y="1355271"/>
            <a:ext cx="10892901" cy="5061858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lphaLcParenR" startAt="2"/>
            </a:pPr>
            <a:r>
              <a:rPr lang="cs-CZ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Sedativa a hypnotika:</a:t>
            </a:r>
            <a:r>
              <a:rPr lang="cs-CZ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átky tlumící CNS; </a:t>
            </a:r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působí 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útlum duševní i motorické aktivity, zklidňují a vedou k ospalosti, navození spánku</a:t>
            </a:r>
          </a:p>
          <a:p>
            <a:pPr marL="0" indent="0" algn="just">
              <a:buNone/>
            </a:pP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Př. </a:t>
            </a:r>
            <a:r>
              <a:rPr lang="cs-CZ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antifobika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selektivně ovlivňují emocionální změny, bez současného ovlivnění duševní koncentrace a výkonu (benzodiazepiny); </a:t>
            </a:r>
            <a:r>
              <a:rPr lang="cs-CZ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trankvilizéry</a:t>
            </a:r>
            <a:r>
              <a:rPr lang="cs-CZ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cs-CZ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antineurotika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selektivně ovlivňují emocionální změny</a:t>
            </a:r>
          </a:p>
          <a:p>
            <a:pPr marL="514350" indent="-514350" algn="just">
              <a:buFont typeface="+mj-lt"/>
              <a:buAutoNum type="alphaLcParenR" startAt="3"/>
            </a:pPr>
            <a:r>
              <a:rPr lang="cs-CZ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Anxiolytika</a:t>
            </a:r>
            <a:r>
              <a:rPr lang="cs-CZ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</a:t>
            </a:r>
            <a:r>
              <a:rPr lang="cs-CZ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„malé </a:t>
            </a:r>
            <a:r>
              <a:rPr lang="cs-CZ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trankvilizéry</a:t>
            </a:r>
            <a:r>
              <a:rPr lang="cs-CZ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cs-CZ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léčiva využívaná při léčbě patologických úzkostí; odstraňují strach, napětí a úzkost a současně způsobují útlum a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myorelaxaci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ovlivnění na úrovní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GABAergního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noradrenergního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(blokuje se vyplavení noradrenalinu) a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serotonergního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systému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76B45A7-12E1-4043-8FD7-81220631968C}"/>
              </a:ext>
            </a:extLst>
          </p:cNvPr>
          <p:cNvSpPr txBox="1">
            <a:spLocks/>
          </p:cNvSpPr>
          <p:nvPr/>
        </p:nvSpPr>
        <p:spPr>
          <a:xfrm>
            <a:off x="838200" y="440871"/>
            <a:ext cx="10515600" cy="91440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3600" dirty="0">
                <a:latin typeface="Arial Black" panose="020B0A04020102020204" pitchFamily="34" charset="0"/>
              </a:rPr>
              <a:t>Psychofarmaka</a:t>
            </a:r>
          </a:p>
        </p:txBody>
      </p:sp>
    </p:spTree>
    <p:extLst>
      <p:ext uri="{BB962C8B-B14F-4D97-AF65-F5344CB8AC3E}">
        <p14:creationId xmlns:p14="http://schemas.microsoft.com/office/powerpoint/2010/main" val="281649729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EBB6D70-3ED4-45C2-B759-D17E704FFD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69" y="1338943"/>
            <a:ext cx="10892901" cy="5359258"/>
          </a:xfrm>
        </p:spPr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lphaLcParenR" startAt="4"/>
            </a:pPr>
            <a:r>
              <a:rPr lang="cs-CZ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Antimanika</a:t>
            </a:r>
            <a:r>
              <a:rPr lang="cs-CZ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</a:t>
            </a:r>
            <a:r>
              <a:rPr lang="cs-CZ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dysforika</a:t>
            </a:r>
            <a:r>
              <a:rPr lang="cs-CZ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</a:t>
            </a:r>
            <a:r>
              <a:rPr lang="cs-CZ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tymoprofylaktika</a:t>
            </a:r>
            <a:r>
              <a:rPr lang="cs-CZ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látky v pozitivním slova smyslu ovlivňující nestabilitu nálady a emoční výkyvy; Př.: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valproát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sodný, soli lithia</a:t>
            </a:r>
          </a:p>
          <a:p>
            <a:pPr marL="514350" indent="-514350" algn="just">
              <a:buFont typeface="+mj-lt"/>
              <a:buAutoNum type="alphaLcParenR" startAt="4"/>
            </a:pPr>
            <a:r>
              <a:rPr lang="cs-CZ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Neuroleptika </a:t>
            </a:r>
            <a:r>
              <a:rPr lang="cs-CZ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</a:t>
            </a:r>
            <a:r>
              <a:rPr lang="cs-CZ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antipsychotika</a:t>
            </a:r>
            <a:r>
              <a:rPr lang="cs-CZ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„</a:t>
            </a:r>
            <a:r>
              <a:rPr lang="cs-CZ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velké </a:t>
            </a:r>
            <a:r>
              <a:rPr lang="cs-CZ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trankvilizéry</a:t>
            </a:r>
            <a:r>
              <a:rPr lang="cs-CZ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“: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blokují různé typy postsynaptických dopaminových, případně i serotoninových (5-HT) receptorů v CNS, čímž snižují účinek dopaminu v mozku</a:t>
            </a:r>
          </a:p>
          <a:p>
            <a:pPr marL="514350" indent="-514350" algn="just">
              <a:buFont typeface="+mj-lt"/>
              <a:buAutoNum type="alphaLcParenR" startAt="4"/>
            </a:pPr>
            <a:r>
              <a:rPr lang="cs-CZ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Psychodysleptika</a:t>
            </a:r>
            <a:r>
              <a:rPr lang="cs-CZ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</a:t>
            </a:r>
            <a:r>
              <a:rPr lang="cs-CZ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psychedelika</a:t>
            </a:r>
            <a:r>
              <a:rPr lang="cs-CZ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</a:t>
            </a:r>
            <a:r>
              <a:rPr lang="cs-CZ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psychotomimetika</a:t>
            </a:r>
            <a:r>
              <a:rPr lang="cs-CZ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cs-CZ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vyvolávají psychotické stavy; ovlivňují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neurotransmisi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v mozku; způsobují změny vědomí, vize, halucinace,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pseudohalucinace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snové obrazy, změny myšlení a nálad; </a:t>
            </a:r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halucinogeny: působí hlavně halucinace; b)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delirogeny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způsobují hlavně změny vědomí; Př.: LSD, amfetamin,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kanabinoidy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(hašiš, marihuana),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ketamin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skopolamin</a:t>
            </a:r>
            <a:endParaRPr lang="cs-CZ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76B45A7-12E1-4043-8FD7-81220631968C}"/>
              </a:ext>
            </a:extLst>
          </p:cNvPr>
          <p:cNvSpPr txBox="1">
            <a:spLocks/>
          </p:cNvSpPr>
          <p:nvPr/>
        </p:nvSpPr>
        <p:spPr>
          <a:xfrm>
            <a:off x="838200" y="290427"/>
            <a:ext cx="10515600" cy="1048515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3600" dirty="0">
                <a:latin typeface="Arial Black" panose="020B0A04020102020204" pitchFamily="34" charset="0"/>
              </a:rPr>
              <a:t>Psychofarmaka</a:t>
            </a:r>
          </a:p>
        </p:txBody>
      </p:sp>
    </p:spTree>
    <p:extLst>
      <p:ext uri="{BB962C8B-B14F-4D97-AF65-F5344CB8AC3E}">
        <p14:creationId xmlns:p14="http://schemas.microsoft.com/office/powerpoint/2010/main" val="2036766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6E93997-E805-4E07-9CA1-FB20B5C44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171" y="1469571"/>
            <a:ext cx="11034943" cy="4359730"/>
          </a:xfrm>
        </p:spPr>
        <p:txBody>
          <a:bodyPr>
            <a:normAutofit/>
          </a:bodyPr>
          <a:lstStyle/>
          <a:p>
            <a:pPr marL="457200" lvl="0" indent="-457200" algn="just">
              <a:buFont typeface="+mj-lt"/>
              <a:buAutoNum type="arabicParenR" startAt="3"/>
              <a:tabLst>
                <a:tab pos="342900" algn="l"/>
              </a:tabLst>
            </a:pPr>
            <a:r>
              <a:rPr lang="cs-CZ" b="1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monobaktamy</a:t>
            </a:r>
            <a:r>
              <a:rPr lang="cs-CZ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</a:t>
            </a:r>
            <a:r>
              <a:rPr lang="cs-CZ" b="1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karbapenemy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baktericidní, rezervované pro nejtěžší (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multirezistentní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infekce, zástupci: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aztreonam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imipenem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meropenem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342900" lvl="0" indent="-342900" algn="just">
              <a:buFont typeface="+mj-lt"/>
              <a:buAutoNum type="arabicParenR" startAt="3"/>
              <a:tabLst>
                <a:tab pos="342900" algn="l"/>
              </a:tabLst>
            </a:pPr>
            <a:r>
              <a:rPr lang="cs-CZ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glykopeptidová</a:t>
            </a:r>
            <a:r>
              <a:rPr lang="cs-CZ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antibiotika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baktericidní, inhibují syntézu buněčné stěny, účinné proti infekcím způsobených hlavně grampozitivními bakteriemi, zástupci: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vankomycin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teikoplanin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342900" lvl="0" indent="-342900" algn="just">
              <a:buFont typeface="+mj-lt"/>
              <a:buAutoNum type="arabicParenR" startAt="3"/>
              <a:tabLst>
                <a:tab pos="342900" algn="l"/>
              </a:tabLst>
            </a:pPr>
            <a:r>
              <a:rPr lang="cs-CZ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makrolidy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bakteriostatické, inhibují syntézu větších bílkovinných polymerů, účinné proti infekcím způsobených hlavně grampozitivními bakteriemi, zástupci: erytromycin,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klaritromycin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azitromycin</a:t>
            </a:r>
            <a:endParaRPr lang="cs-CZ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DA13136A-C55D-4E46-996C-483A3017B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4444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latin typeface="Arial Black" panose="020B0A04020102020204" pitchFamily="34" charset="0"/>
              </a:rPr>
              <a:t>Antibiotika</a:t>
            </a:r>
            <a:endParaRPr lang="cs-CZ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9502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8AF983-7C78-4329-ADDF-47F11AFB2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5226"/>
            <a:ext cx="10515600" cy="1010913"/>
          </a:xfrm>
        </p:spPr>
        <p:txBody>
          <a:bodyPr>
            <a:noAutofit/>
          </a:bodyPr>
          <a:lstStyle/>
          <a:p>
            <a:pPr algn="ctr"/>
            <a:r>
              <a:rPr lang="cs-CZ" sz="3600" dirty="0">
                <a:latin typeface="Arial Black" panose="020B0A04020102020204" pitchFamily="34" charset="0"/>
              </a:rPr>
              <a:t>Praktická doporučení pro podání psychofarmak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5277BE-AD1D-4C10-9632-BE004D029A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4198" y="1322772"/>
            <a:ext cx="10279602" cy="5250001"/>
          </a:xfrm>
        </p:spPr>
        <p:txBody>
          <a:bodyPr>
            <a:normAutofit/>
          </a:bodyPr>
          <a:lstStyle/>
          <a:p>
            <a:pPr algn="just"/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enzodiazepin: k odstranění stresu a zklidnění hysterického pacienta;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Neuroleptikum: ke z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klidnění nemocného s různou formou psychózy, který sám sebe nekontroluje, je agresivní a nebezpečný.</a:t>
            </a:r>
          </a:p>
          <a:p>
            <a:pPr algn="just"/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plikují-li se vyšší dávky sedativ nebo neuroleptik, nebo dojde-li </a:t>
            </a:r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 velmi 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silnému účinku je důležité mít připraven kyslík, pomůcky k zajištění dýchacích cest a urgentní intubaci.</a:t>
            </a:r>
          </a:p>
          <a:p>
            <a:pPr algn="just"/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areaguje-li pacient po aplikaci sedativa (stává se hlavně u benzodiazepinů) opačně než očekáváme - prudkým a agresivní neklidem, zmateností a agresivitou, </a:t>
            </a:r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 důležité zabránit zranění pacienta, a nepodávat další dávku.</a:t>
            </a:r>
          </a:p>
          <a:p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67273254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77E026-9B8B-4E18-8BA1-9A1572FA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/>
          <a:lstStyle/>
          <a:p>
            <a:pPr algn="ctr"/>
            <a:r>
              <a:rPr lang="cs-CZ" b="1" dirty="0">
                <a:latin typeface="Arial Black" panose="020B0A04020102020204" pitchFamily="34" charset="0"/>
              </a:rPr>
              <a:t>Psychofarmaka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130F68-A2C5-4A29-A318-6AC08D909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7523"/>
            <a:ext cx="10822858" cy="418520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3500" b="1" dirty="0">
                <a:latin typeface="Arial Black" panose="020B0A04020102020204" pitchFamily="34" charset="0"/>
              </a:rPr>
              <a:t>Diazepam</a:t>
            </a:r>
          </a:p>
          <a:p>
            <a:r>
              <a:rPr lang="cs-CZ" sz="3000" dirty="0" err="1">
                <a:latin typeface="Arial" panose="020B0604020202020204" pitchFamily="34" charset="0"/>
                <a:cs typeface="Arial" panose="020B0604020202020204" pitchFamily="34" charset="0"/>
              </a:rPr>
              <a:t>anxyolitikum</a:t>
            </a: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, sedativum, </a:t>
            </a:r>
            <a:r>
              <a:rPr lang="cs-CZ" sz="3000" dirty="0" err="1">
                <a:latin typeface="Arial" panose="020B0604020202020204" pitchFamily="34" charset="0"/>
                <a:cs typeface="Arial" panose="020B0604020202020204" pitchFamily="34" charset="0"/>
              </a:rPr>
              <a:t>myorelaxanc</a:t>
            </a:r>
            <a:endParaRPr lang="cs-CZ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užívá se ke krátkodobé léčbě při závažných stavech úzkosti (max. 3-5 týdnů), ke zklidnění a ke snížení zvýšeného svalového napětí</a:t>
            </a:r>
          </a:p>
          <a:p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dále se užívá u epileptických křečí (může být podáván i dlouhodobě) i k zabránění jejich vzniku, v léčbě abstinenčního syndromu u alkoholiků</a:t>
            </a:r>
          </a:p>
          <a:p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účinek se zakládá na ovlivnění limbického systému, thalamu a hypothalamu </a:t>
            </a:r>
          </a:p>
          <a:p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řadí se do skupiny benzodiazepinu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3B51D57-FF2F-41D3-B188-3B77D3BCA6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8" t="8427" r="9355" b="8992"/>
          <a:stretch/>
        </p:blipFill>
        <p:spPr>
          <a:xfrm>
            <a:off x="6759804" y="4291971"/>
            <a:ext cx="4901254" cy="249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01261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1A93FD-265D-4B1C-BED8-B0BA07965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4914"/>
          </a:xfrm>
        </p:spPr>
        <p:txBody>
          <a:bodyPr/>
          <a:lstStyle/>
          <a:p>
            <a:pPr algn="ctr"/>
            <a:r>
              <a:rPr lang="cs-CZ" b="1" dirty="0">
                <a:latin typeface="Arial Black" panose="020B0A04020102020204" pitchFamily="34" charset="0"/>
              </a:rPr>
              <a:t>Psychofarmaka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5B6E1F-C06E-4920-8286-7615386AC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6852"/>
            <a:ext cx="10706100" cy="5136022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cs-CZ" sz="9800" b="1" dirty="0" err="1">
                <a:latin typeface="Arial Black" panose="020B0A04020102020204" pitchFamily="34" charset="0"/>
                <a:cs typeface="Arial" panose="020B0604020202020204" pitchFamily="34" charset="0"/>
              </a:rPr>
              <a:t>Apaurin</a:t>
            </a:r>
            <a:r>
              <a:rPr lang="cs-CZ" sz="9800" b="1" dirty="0">
                <a:latin typeface="Arial Black" panose="020B0A04020102020204" pitchFamily="34" charset="0"/>
                <a:cs typeface="Arial" panose="020B0604020202020204" pitchFamily="34" charset="0"/>
              </a:rPr>
              <a:t> - diazepam</a:t>
            </a:r>
          </a:p>
          <a:p>
            <a:pPr marL="0" indent="0" algn="just">
              <a:buNone/>
            </a:pPr>
            <a:r>
              <a:rPr lang="cs-CZ" sz="8600" dirty="0">
                <a:latin typeface="Arial" panose="020B0604020202020204" pitchFamily="34" charset="0"/>
                <a:cs typeface="Arial" panose="020B0604020202020204" pitchFamily="34" charset="0"/>
              </a:rPr>
              <a:t>= anxiolytikum</a:t>
            </a:r>
          </a:p>
          <a:p>
            <a:pPr algn="just"/>
            <a:r>
              <a:rPr lang="cs-CZ" sz="8600" dirty="0">
                <a:latin typeface="Arial" panose="020B0604020202020204" pitchFamily="34" charset="0"/>
                <a:cs typeface="Arial" panose="020B0604020202020204" pitchFamily="34" charset="0"/>
              </a:rPr>
              <a:t>benzodiazepin s širokým spektrem účinku;</a:t>
            </a:r>
          </a:p>
          <a:p>
            <a:pPr algn="just"/>
            <a:r>
              <a:rPr lang="cs-CZ" sz="8600" dirty="0">
                <a:latin typeface="Arial" panose="020B0604020202020204" pitchFamily="34" charset="0"/>
                <a:cs typeface="Arial" panose="020B0604020202020204" pitchFamily="34" charset="0"/>
              </a:rPr>
              <a:t>působí hlavně v limbickém systému, hypotalamu a mozečku;</a:t>
            </a:r>
          </a:p>
          <a:p>
            <a:pPr algn="just"/>
            <a:r>
              <a:rPr lang="cs-CZ" sz="8600" dirty="0">
                <a:latin typeface="Arial" panose="020B0604020202020204" pitchFamily="34" charset="0"/>
                <a:cs typeface="Arial" panose="020B0604020202020204" pitchFamily="34" charset="0"/>
              </a:rPr>
              <a:t>účinkuje anxiolyticky, </a:t>
            </a:r>
            <a:r>
              <a:rPr lang="cs-CZ" sz="8600" dirty="0" err="1">
                <a:latin typeface="Arial" panose="020B0604020202020204" pitchFamily="34" charset="0"/>
                <a:cs typeface="Arial" panose="020B0604020202020204" pitchFamily="34" charset="0"/>
              </a:rPr>
              <a:t>hypnosedativně</a:t>
            </a:r>
            <a:r>
              <a:rPr lang="cs-CZ" sz="8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8600" dirty="0" err="1">
                <a:latin typeface="Arial" panose="020B0604020202020204" pitchFamily="34" charset="0"/>
                <a:cs typeface="Arial" panose="020B0604020202020204" pitchFamily="34" charset="0"/>
              </a:rPr>
              <a:t>myorelaxačně</a:t>
            </a:r>
            <a:r>
              <a:rPr lang="cs-CZ" sz="8600" dirty="0">
                <a:latin typeface="Arial" panose="020B0604020202020204" pitchFamily="34" charset="0"/>
                <a:cs typeface="Arial" panose="020B0604020202020204" pitchFamily="34" charset="0"/>
              </a:rPr>
              <a:t> a antikonvulzivně;</a:t>
            </a:r>
          </a:p>
          <a:p>
            <a:pPr algn="just"/>
            <a:r>
              <a:rPr lang="cs-CZ" sz="8600" dirty="0">
                <a:latin typeface="Arial" panose="020B0604020202020204" pitchFamily="34" charset="0"/>
                <a:cs typeface="Arial" panose="020B0604020202020204" pitchFamily="34" charset="0"/>
              </a:rPr>
              <a:t>užívá se u akutních stavů úzkosti, vzrušení, abstinenčního syndromu (delirium tremens), u akutních centrálních a periferních svalových křečí;</a:t>
            </a:r>
          </a:p>
          <a:p>
            <a:pPr algn="just"/>
            <a:r>
              <a:rPr lang="cs-CZ" sz="8600" dirty="0">
                <a:latin typeface="Arial" panose="020B0604020202020204" pitchFamily="34" charset="0"/>
                <a:cs typeface="Arial" panose="020B0604020202020204" pitchFamily="34" charset="0"/>
              </a:rPr>
              <a:t>využívá se též při anestézii jako premedikace k indukci anestézie;</a:t>
            </a:r>
          </a:p>
          <a:p>
            <a:pPr algn="just"/>
            <a:r>
              <a:rPr lang="cs-CZ" sz="8600" dirty="0">
                <a:latin typeface="Arial" panose="020B0604020202020204" pitchFamily="34" charset="0"/>
                <a:cs typeface="Arial" panose="020B0604020202020204" pitchFamily="34" charset="0"/>
              </a:rPr>
              <a:t>v porodnictví se užívá pro usnadnění zahájení porodu, při eklampsii a preeklampsii.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08D7991-504C-41F8-88E9-6E7B661EA5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7673" y="118602"/>
            <a:ext cx="247650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14962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77E026-9B8B-4E18-8BA1-9A1572FA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/>
          <a:lstStyle/>
          <a:p>
            <a:pPr algn="ctr"/>
            <a:r>
              <a:rPr lang="cs-CZ" b="1" dirty="0">
                <a:latin typeface="Arial Black" panose="020B0A04020102020204" pitchFamily="34" charset="0"/>
              </a:rPr>
              <a:t>Psychofarmaka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130F68-A2C5-4A29-A318-6AC08D909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157" y="1317522"/>
            <a:ext cx="8474529" cy="5017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500" b="1" dirty="0" err="1">
                <a:latin typeface="Arial Black" panose="020B0A04020102020204" pitchFamily="34" charset="0"/>
              </a:rPr>
              <a:t>Plegomazin</a:t>
            </a:r>
            <a:endParaRPr lang="cs-CZ" sz="3500" b="1" dirty="0">
              <a:latin typeface="Arial Black" panose="020B0A04020102020204" pitchFamily="34" charset="0"/>
            </a:endParaRP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antipsychotikum, neuroleptikum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využívá se ke zvládnutí motorického a psychického neklidu u dospělých (u schizofrenie, manické fáze bipolární poruchy, těžké poruchy chování)</a:t>
            </a:r>
          </a:p>
          <a:p>
            <a:pPr marL="0" indent="0" algn="just">
              <a:buNone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Kontraindikace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užívání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citalopramu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escitalopramu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nežádoucí účinky: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sedace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poruchy koordinace pohybu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  <p:pic>
        <p:nvPicPr>
          <p:cNvPr id="6" name="obrázek 73">
            <a:extLst>
              <a:ext uri="{FF2B5EF4-FFF2-40B4-BE49-F238E27FC236}">
                <a16:creationId xmlns:a16="http://schemas.microsoft.com/office/drawing/2014/main" id="{4C9A3383-02CA-4C34-8ABE-9562A005DA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5" t="2747" r="9636" b="6929"/>
          <a:stretch/>
        </p:blipFill>
        <p:spPr bwMode="auto">
          <a:xfrm>
            <a:off x="9078686" y="1632857"/>
            <a:ext cx="2803071" cy="31514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8702006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77E026-9B8B-4E18-8BA1-9A1572FA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/>
          <a:lstStyle/>
          <a:p>
            <a:pPr algn="ctr"/>
            <a:r>
              <a:rPr lang="cs-CZ" b="1" dirty="0">
                <a:latin typeface="Arial Black" panose="020B0A04020102020204" pitchFamily="34" charset="0"/>
              </a:rPr>
              <a:t>Psychofarmaka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130F68-A2C5-4A29-A318-6AC08D909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157" y="1317522"/>
            <a:ext cx="8474529" cy="5017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500" b="1" dirty="0">
                <a:latin typeface="Arial Black" panose="020B0A04020102020204" pitchFamily="34" charset="0"/>
              </a:rPr>
              <a:t>Midazolam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Sedativum, hypnotikum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využívá se k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sedaci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neklidných pacientů, k navození anestezie, či jako premedikace před anestezií </a:t>
            </a:r>
          </a:p>
          <a:p>
            <a:pPr marL="0" indent="0" algn="just">
              <a:buNone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Kontraindikace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akutní dechová deprese, těžká dechová nedostatečnost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nežádoucí účinky: euforie, křeče,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kardiodeprese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apnoe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  <p:pic>
        <p:nvPicPr>
          <p:cNvPr id="5" name="obrázek 111">
            <a:extLst>
              <a:ext uri="{FF2B5EF4-FFF2-40B4-BE49-F238E27FC236}">
                <a16:creationId xmlns:a16="http://schemas.microsoft.com/office/drawing/2014/main" id="{5D3727A5-CCF1-443D-B0D0-4FEA494253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815" b="13245"/>
          <a:stretch/>
        </p:blipFill>
        <p:spPr bwMode="auto">
          <a:xfrm>
            <a:off x="9669236" y="1098543"/>
            <a:ext cx="2054678" cy="44052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2705100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77E026-9B8B-4E18-8BA1-9A1572FA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/>
          <a:lstStyle/>
          <a:p>
            <a:pPr algn="ctr"/>
            <a:r>
              <a:rPr lang="cs-CZ" b="1" dirty="0">
                <a:latin typeface="Arial Black" panose="020B0A04020102020204" pitchFamily="34" charset="0"/>
              </a:rPr>
              <a:t>Psychofarmaka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130F68-A2C5-4A29-A318-6AC08D909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158" y="1317522"/>
            <a:ext cx="8115300" cy="5017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500" b="1" dirty="0" err="1">
                <a:latin typeface="Arial Black" panose="020B0A04020102020204" pitchFamily="34" charset="0"/>
              </a:rPr>
              <a:t>Haloperidol</a:t>
            </a:r>
            <a:endParaRPr lang="cs-CZ" sz="3500" b="1" dirty="0">
              <a:latin typeface="Arial Black" panose="020B0A04020102020204" pitchFamily="34" charset="0"/>
            </a:endParaRP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neuroleptikum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využívá se u onemocnění ovlivňujících způsob myšlení a chování</a:t>
            </a:r>
          </a:p>
          <a:p>
            <a:pPr algn="just"/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Kontraindikace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srdeční arytmie, Parkinson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nežádoucí účinky: neklid, třes, bolesti hlavy, závratě, abnormální představy, problémy s viděním,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neuroleptický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maligní syndrom (rychlé bušení srdce, pocení, horečka, změny TK, zrychlené dýchání, ztuhlost svalů, ztráta vědomí)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  <p:pic>
        <p:nvPicPr>
          <p:cNvPr id="6" name="obrázek 101">
            <a:extLst>
              <a:ext uri="{FF2B5EF4-FFF2-40B4-BE49-F238E27FC236}">
                <a16:creationId xmlns:a16="http://schemas.microsoft.com/office/drawing/2014/main" id="{CA334310-DF82-4A06-B972-1867B40F3B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59" t="6920" r="1556" b="24216"/>
          <a:stretch/>
        </p:blipFill>
        <p:spPr bwMode="auto">
          <a:xfrm>
            <a:off x="8899877" y="1995423"/>
            <a:ext cx="3047195" cy="28671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7319150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Antidepresiva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69571"/>
            <a:ext cx="10515600" cy="5023304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cs-CZ" altLang="cs-CZ" sz="3000" b="1" dirty="0">
                <a:latin typeface="Arial" panose="020B0604020202020204" pitchFamily="34" charset="0"/>
                <a:cs typeface="Arial" panose="020B0604020202020204" pitchFamily="34" charset="0"/>
              </a:rPr>
              <a:t>Deprese:</a:t>
            </a:r>
            <a:r>
              <a:rPr lang="cs-CZ" altLang="cs-CZ" sz="3000" dirty="0">
                <a:latin typeface="Arial" panose="020B0604020202020204" pitchFamily="34" charset="0"/>
                <a:cs typeface="Arial" panose="020B0604020202020204" pitchFamily="34" charset="0"/>
              </a:rPr>
              <a:t> onemocnění spojené s poruchami nálady, ale ovlivněno je též myšlení, chování a fyziologické fungování organizmu. Depresivní pacienti většinou pociťují silnou únavu, vyčerpanost až malátnost, trpí pocity nedostatečnosti, méněcennosti, beznaděje a viny a mají zpomalené myšlení. Intenzita obtíží většinou kolísá v průběhu dne.</a:t>
            </a:r>
          </a:p>
          <a:p>
            <a:pPr algn="just"/>
            <a:r>
              <a:rPr lang="cs-CZ" altLang="cs-CZ" sz="3000" dirty="0">
                <a:latin typeface="Arial" panose="020B0604020202020204" pitchFamily="34" charset="0"/>
                <a:cs typeface="Arial" panose="020B0604020202020204" pitchFamily="34" charset="0"/>
              </a:rPr>
              <a:t>spojeny s poklesem hladiny noradrenalinu, dopaminu a serotoninu</a:t>
            </a:r>
          </a:p>
          <a:p>
            <a:pPr marL="0" indent="0" algn="just">
              <a:buNone/>
            </a:pPr>
            <a:r>
              <a:rPr lang="cs-CZ" altLang="cs-CZ" sz="3000" b="1" dirty="0">
                <a:latin typeface="Arial" panose="020B0604020202020204" pitchFamily="34" charset="0"/>
                <a:cs typeface="Arial" panose="020B0604020202020204" pitchFamily="34" charset="0"/>
              </a:rPr>
              <a:t>Antidepresiva:</a:t>
            </a:r>
          </a:p>
          <a:p>
            <a:r>
              <a:rPr lang="cs-CZ" altLang="cs-CZ" sz="3000" dirty="0">
                <a:latin typeface="Arial" panose="020B0604020202020204" pitchFamily="34" charset="0"/>
                <a:cs typeface="Arial" panose="020B0604020202020204" pitchFamily="34" charset="0"/>
              </a:rPr>
              <a:t>zlepšují náladu, snižují úzkost</a:t>
            </a:r>
          </a:p>
          <a:p>
            <a:r>
              <a:rPr lang="cs-CZ" altLang="cs-CZ" sz="3000" dirty="0">
                <a:latin typeface="Arial" panose="020B0604020202020204" pitchFamily="34" charset="0"/>
                <a:cs typeface="Arial" panose="020B0604020202020204" pitchFamily="34" charset="0"/>
              </a:rPr>
              <a:t>zvyšují hladiny serotoninu, noradrenalinu, dopaminu</a:t>
            </a:r>
          </a:p>
          <a:p>
            <a:r>
              <a:rPr lang="cs-CZ" altLang="cs-CZ" sz="3000" dirty="0">
                <a:latin typeface="Arial" panose="020B0604020202020204" pitchFamily="34" charset="0"/>
                <a:cs typeface="Arial" panose="020B0604020202020204" pitchFamily="34" charset="0"/>
              </a:rPr>
              <a:t>působení po 2 – 3 týdnech užívání</a:t>
            </a:r>
          </a:p>
          <a:p>
            <a:r>
              <a:rPr lang="cs-CZ" altLang="cs-CZ" sz="3000" dirty="0">
                <a:latin typeface="Arial" panose="020B0604020202020204" pitchFamily="34" charset="0"/>
                <a:cs typeface="Arial" panose="020B0604020202020204" pitchFamily="34" charset="0"/>
              </a:rPr>
              <a:t>nejsou návyková</a:t>
            </a:r>
          </a:p>
          <a:p>
            <a:r>
              <a:rPr lang="cs-CZ" altLang="cs-CZ" sz="3000" dirty="0">
                <a:latin typeface="Arial" panose="020B0604020202020204" pitchFamily="34" charset="0"/>
                <a:cs typeface="Arial" panose="020B0604020202020204" pitchFamily="34" charset="0"/>
              </a:rPr>
              <a:t>jejich účinnost u dětí je výrazně menší než u dospělých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870875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34338337-9C60-4E14-B9BB-BC7AD0109A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dirty="0">
                <a:latin typeface="Arial Black" panose="020B0A04020102020204" pitchFamily="34" charset="0"/>
              </a:rPr>
              <a:t>Antidepresiva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C233F3E1-8318-4607-88B3-67EF5F5F38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518557"/>
            <a:ext cx="10515600" cy="4974318"/>
          </a:xfrm>
        </p:spPr>
        <p:txBody>
          <a:bodyPr>
            <a:normAutofit/>
          </a:bodyPr>
          <a:lstStyle/>
          <a:p>
            <a:pPr algn="just"/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amfifilní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molekuly s kladným nábojem – mají tedy možnost vázat se jak na proteiny, tak se akumulovat v lipidové dvojvrstvě</a:t>
            </a:r>
          </a:p>
          <a:p>
            <a:pPr algn="just"/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umožňují lepší přenos vzruchu v 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neurotransmiterových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systémech mozku tím, že zvyšují dostupnost chemických přenašečů na nervových zakončeních</a:t>
            </a:r>
          </a:p>
          <a:p>
            <a:pPr marL="0" indent="0" algn="just">
              <a:buNone/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2 skupiny: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inhibitory monoaminooxidázy (MAO) =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thymoeretika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(brání degradaci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neurotransmitérů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inhibitory zpětného vychytávání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neurotransmitérů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thymoleptika</a:t>
            </a:r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40963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09EB5E-7A71-4199-BD08-4C31FE148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9904"/>
          </a:xfrm>
        </p:spPr>
        <p:txBody>
          <a:bodyPr>
            <a:normAutofit fontScale="90000"/>
          </a:bodyPr>
          <a:lstStyle/>
          <a:p>
            <a:pPr algn="ctr"/>
            <a:r>
              <a:rPr lang="cs-CZ" altLang="cs-CZ" dirty="0">
                <a:latin typeface="Arial Black" panose="020B0A04020102020204" pitchFamily="34" charset="0"/>
              </a:rPr>
              <a:t>Antidepresiva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34374B-3B90-4238-B084-76787FAC7B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214" y="1045030"/>
            <a:ext cx="11413672" cy="544784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4 generace </a:t>
            </a:r>
            <a:r>
              <a:rPr lang="cs-CZ" sz="3000" dirty="0" err="1">
                <a:latin typeface="Arial" panose="020B0604020202020204" pitchFamily="34" charset="0"/>
                <a:cs typeface="Arial" panose="020B0604020202020204" pitchFamily="34" charset="0"/>
              </a:rPr>
              <a:t>thymoleptik</a:t>
            </a: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I. Generace: </a:t>
            </a:r>
            <a:r>
              <a:rPr lang="cs-CZ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tzv. tricyklická antidepresiva – např. </a:t>
            </a:r>
            <a:r>
              <a:rPr lang="cs-CZ" sz="3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nortriptylin</a:t>
            </a:r>
            <a:r>
              <a:rPr lang="cs-CZ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sz="3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norimipramin</a:t>
            </a:r>
            <a:r>
              <a:rPr lang="cs-CZ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sz="3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dosulepin</a:t>
            </a:r>
            <a:r>
              <a:rPr lang="cs-CZ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amitriptylin, </a:t>
            </a:r>
            <a:r>
              <a:rPr lang="cs-CZ" sz="3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imipramin</a:t>
            </a:r>
            <a:r>
              <a:rPr lang="cs-CZ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</a:t>
            </a:r>
            <a:r>
              <a:rPr lang="cs-CZ" sz="3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klomipramin</a:t>
            </a:r>
            <a:endParaRPr lang="cs-CZ" sz="3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lphaLcParenR"/>
            </a:pP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II. Generace: </a:t>
            </a:r>
            <a:r>
              <a:rPr lang="cs-CZ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 k nim lepší snášenlivost než u 1. generace, mají silnější účinek a nejsou </a:t>
            </a:r>
            <a:r>
              <a:rPr lang="cs-CZ" sz="3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kardiotoxické</a:t>
            </a:r>
            <a:r>
              <a:rPr lang="cs-CZ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např. </a:t>
            </a:r>
            <a:r>
              <a:rPr lang="cs-CZ" sz="3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maprotilin</a:t>
            </a:r>
            <a:r>
              <a:rPr lang="cs-CZ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sz="3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mianserin</a:t>
            </a:r>
            <a:r>
              <a:rPr lang="cs-CZ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sz="3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trazodon</a:t>
            </a:r>
            <a:r>
              <a:rPr lang="cs-CZ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sz="3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viloxazin</a:t>
            </a:r>
            <a:r>
              <a:rPr lang="cs-CZ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cs-CZ" sz="3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III. Generace: </a:t>
            </a:r>
            <a:r>
              <a:rPr lang="cs-CZ" sz="3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antidepresiva se selektivní inhibicí zpětného vychytávání serotoninu (SSRI) jsou dnes velmi často léky volby u depresí, slouží k dlouhodobému podávání – např.: </a:t>
            </a:r>
          </a:p>
          <a:p>
            <a:pPr lvl="1" algn="just"/>
            <a:r>
              <a:rPr lang="cs-CZ" altLang="cs-CZ" sz="3000" dirty="0">
                <a:latin typeface="Arial" panose="020B0604020202020204" pitchFamily="34" charset="0"/>
                <a:cs typeface="Arial" panose="020B0604020202020204" pitchFamily="34" charset="0"/>
              </a:rPr>
              <a:t>Fluoxetin (PROZAC, DEPREX aj.)</a:t>
            </a:r>
          </a:p>
          <a:p>
            <a:pPr lvl="1"/>
            <a:r>
              <a:rPr lang="cs-CZ" altLang="cs-CZ" sz="3000" dirty="0" err="1">
                <a:latin typeface="Arial" panose="020B0604020202020204" pitchFamily="34" charset="0"/>
                <a:cs typeface="Arial" panose="020B0604020202020204" pitchFamily="34" charset="0"/>
              </a:rPr>
              <a:t>Fluvoxamin</a:t>
            </a:r>
            <a:r>
              <a:rPr lang="cs-CZ" altLang="cs-CZ" sz="3000" dirty="0">
                <a:latin typeface="Arial" panose="020B0604020202020204" pitchFamily="34" charset="0"/>
                <a:cs typeface="Arial" panose="020B0604020202020204" pitchFamily="34" charset="0"/>
              </a:rPr>
              <a:t> (FEVARIN)</a:t>
            </a:r>
          </a:p>
          <a:p>
            <a:pPr lvl="1"/>
            <a:r>
              <a:rPr lang="cs-CZ" altLang="cs-CZ" sz="3000" dirty="0" err="1">
                <a:latin typeface="Arial" panose="020B0604020202020204" pitchFamily="34" charset="0"/>
                <a:cs typeface="Arial" panose="020B0604020202020204" pitchFamily="34" charset="0"/>
              </a:rPr>
              <a:t>Sertralin</a:t>
            </a:r>
            <a:r>
              <a:rPr lang="cs-CZ" altLang="cs-CZ" sz="3000" dirty="0">
                <a:latin typeface="Arial" panose="020B0604020202020204" pitchFamily="34" charset="0"/>
                <a:cs typeface="Arial" panose="020B0604020202020204" pitchFamily="34" charset="0"/>
              </a:rPr>
              <a:t> (ZOLOFT, ASENTRA, SERLIFT aj.)</a:t>
            </a:r>
          </a:p>
          <a:p>
            <a:pPr lvl="1"/>
            <a:r>
              <a:rPr lang="cs-CZ" altLang="cs-CZ" sz="3000" dirty="0">
                <a:latin typeface="Arial" panose="020B0604020202020204" pitchFamily="34" charset="0"/>
                <a:cs typeface="Arial" panose="020B0604020202020204" pitchFamily="34" charset="0"/>
              </a:rPr>
              <a:t>Paroxetin (SEROXAT, REMOOD, PAROLEX aj.)</a:t>
            </a:r>
          </a:p>
          <a:p>
            <a:pPr lvl="1"/>
            <a:r>
              <a:rPr lang="cs-CZ" altLang="cs-CZ" sz="3000" dirty="0" err="1">
                <a:latin typeface="Arial" panose="020B0604020202020204" pitchFamily="34" charset="0"/>
                <a:cs typeface="Arial" panose="020B0604020202020204" pitchFamily="34" charset="0"/>
              </a:rPr>
              <a:t>Citalopram</a:t>
            </a:r>
            <a:r>
              <a:rPr lang="cs-CZ" altLang="cs-CZ" sz="3000" dirty="0">
                <a:latin typeface="Arial" panose="020B0604020202020204" pitchFamily="34" charset="0"/>
                <a:cs typeface="Arial" panose="020B0604020202020204" pitchFamily="34" charset="0"/>
              </a:rPr>
              <a:t> (SEROPRAM, CITALEC aj.)</a:t>
            </a:r>
          </a:p>
          <a:p>
            <a:pPr lvl="1"/>
            <a:r>
              <a:rPr lang="cs-CZ" altLang="cs-CZ" sz="3000" dirty="0" err="1">
                <a:latin typeface="Arial" panose="020B0604020202020204" pitchFamily="34" charset="0"/>
                <a:cs typeface="Arial" panose="020B0604020202020204" pitchFamily="34" charset="0"/>
              </a:rPr>
              <a:t>Escitalopram</a:t>
            </a:r>
            <a:r>
              <a:rPr lang="cs-CZ" altLang="cs-CZ" sz="3000" dirty="0">
                <a:latin typeface="Arial" panose="020B0604020202020204" pitchFamily="34" charset="0"/>
                <a:cs typeface="Arial" panose="020B0604020202020204" pitchFamily="34" charset="0"/>
              </a:rPr>
              <a:t> (CIPRALEX)</a:t>
            </a:r>
          </a:p>
          <a:p>
            <a:pPr marL="514350" indent="-514350">
              <a:buFont typeface="+mj-lt"/>
              <a:buAutoNum type="alphaLcParenR"/>
            </a:pPr>
            <a:endParaRPr lang="cs-CZ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lphaLcParenR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17841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09EB5E-7A71-4199-BD08-4C31FE148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9904"/>
          </a:xfrm>
        </p:spPr>
        <p:txBody>
          <a:bodyPr>
            <a:normAutofit fontScale="90000"/>
          </a:bodyPr>
          <a:lstStyle/>
          <a:p>
            <a:pPr algn="ctr"/>
            <a:r>
              <a:rPr lang="cs-CZ" altLang="cs-CZ" dirty="0">
                <a:latin typeface="Arial Black" panose="020B0A04020102020204" pitchFamily="34" charset="0"/>
              </a:rPr>
              <a:t>Antidepresiva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34374B-3B90-4238-B084-76787FAC7B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45030"/>
            <a:ext cx="10722429" cy="54478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4 generace </a:t>
            </a:r>
            <a:r>
              <a:rPr lang="cs-CZ" sz="3000" dirty="0" err="1">
                <a:latin typeface="Arial" panose="020B0604020202020204" pitchFamily="34" charset="0"/>
                <a:cs typeface="Arial" panose="020B0604020202020204" pitchFamily="34" charset="0"/>
              </a:rPr>
              <a:t>thymoleptik</a:t>
            </a: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514350" indent="-514350">
              <a:buFont typeface="+mj-lt"/>
              <a:buAutoNum type="alphaLcParenR" startAt="4"/>
            </a:pP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IV. Generace: antidepresiva se selektivní inhibicí zpětného vychytávání serotoninu a noradrenalinu nebo dopaminu a noradrenalinu (duální antidepresiva)</a:t>
            </a:r>
          </a:p>
          <a:p>
            <a:pPr lvl="1"/>
            <a:r>
              <a:rPr lang="cs-CZ" alt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Venlafaxin</a:t>
            </a: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(EFFECTIN, OLWEXYA, ARGOFAN)</a:t>
            </a:r>
          </a:p>
          <a:p>
            <a:pPr lvl="1"/>
            <a:r>
              <a:rPr lang="cs-CZ" alt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Milnacipran</a:t>
            </a: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(IXEL)</a:t>
            </a:r>
          </a:p>
          <a:p>
            <a:pPr lvl="1"/>
            <a:r>
              <a:rPr lang="cs-CZ" alt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Mirtazapin</a:t>
            </a: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(REMERON, MIRZATEN, ESPRITAL)</a:t>
            </a:r>
          </a:p>
          <a:p>
            <a:pPr lvl="1"/>
            <a:r>
              <a:rPr lang="cs-CZ" alt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Trazodon</a:t>
            </a: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(TRITTICO)</a:t>
            </a:r>
          </a:p>
          <a:p>
            <a:pPr lvl="1"/>
            <a:r>
              <a:rPr lang="cs-CZ" alt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Tianeptin</a:t>
            </a: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(COAXIL)</a:t>
            </a:r>
          </a:p>
          <a:p>
            <a:pPr lvl="1"/>
            <a:r>
              <a:rPr lang="cs-CZ" alt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Bupropion</a:t>
            </a: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(WELLBUTRIN)</a:t>
            </a:r>
          </a:p>
          <a:p>
            <a:pPr marL="514350" indent="-514350">
              <a:buFont typeface="+mj-lt"/>
              <a:buAutoNum type="alphaLcParenR" startAt="5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?V. generace: 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antidepresiva se selektivní inhibicí zpětného vychytávání serotoninu, noradrenalinu a dopaminu?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051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28898A-433F-4C57-AB0F-E9A9F2E3E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6286"/>
            <a:ext cx="10515600" cy="4898571"/>
          </a:xfrm>
        </p:spPr>
        <p:txBody>
          <a:bodyPr>
            <a:normAutofit lnSpcReduction="10000"/>
          </a:bodyPr>
          <a:lstStyle/>
          <a:p>
            <a:pPr marL="342900" lvl="0" indent="-342900" algn="just">
              <a:buFont typeface="+mj-lt"/>
              <a:buAutoNum type="arabicParenR" startAt="6"/>
              <a:tabLst>
                <a:tab pos="342900" algn="l"/>
              </a:tabLst>
            </a:pPr>
            <a:r>
              <a:rPr lang="cs-CZ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linkosamidy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bakteriostatické, účinné proti infekcím způsobených hlavně grampozitivními bakteriemi, zástupci: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linkomycin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klindamycin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;</a:t>
            </a: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 startAt="6"/>
              <a:tabLst>
                <a:tab pos="342900" algn="l"/>
              </a:tabLst>
            </a:pPr>
            <a:r>
              <a:rPr lang="cs-CZ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tetracykliny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bakteriostatické, širokospektrá antibiotika dobře účinná proti většině infekcí způsobených grampozitivními i gramnegativními bakteriemi, účinkují i na chlamydie,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riketsie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či mykoplazmata, zástupci: tetracyklin, doxycyklin,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minocyklin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;</a:t>
            </a: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 startAt="6"/>
              <a:tabLst>
                <a:tab pos="342900" algn="l"/>
              </a:tabLst>
            </a:pPr>
            <a:r>
              <a:rPr lang="cs-CZ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aminoglykosidy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baktericidní, účinné proti infekcím způsobených hlavně gramnegativními bakteriemi, a jen proti některým grampozitivním bakteriím (př.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staphylococcus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aureus, či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epidermidis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), nepůsobí na anaerobní bakterie, zástupci: gentamycin, neomycin, streptomycin, amikacin,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netilmicin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;</a:t>
            </a: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DA0EA994-64DE-495D-8000-C4D682B5E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1160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latin typeface="Arial Black" panose="020B0A04020102020204" pitchFamily="34" charset="0"/>
              </a:rPr>
              <a:t>Antibiotika</a:t>
            </a:r>
            <a:endParaRPr lang="cs-CZ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90352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92972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  <a:cs typeface="Arial" panose="020B0604020202020204" pitchFamily="34" charset="0"/>
              </a:rPr>
              <a:t>Svalová kontrakce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58098"/>
            <a:ext cx="10515600" cy="4718865"/>
          </a:xfrm>
        </p:spPr>
        <p:txBody>
          <a:bodyPr/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fyziologicky je impuls vedený nervem k presynaptickému zakončení – dochází k uvolňování Ca</a:t>
            </a:r>
            <a:r>
              <a:rPr lang="cs-CZ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- dochází k vyplavení acetylcholinu z presynaptického zakončení do synaptické štěrbiny – na postsynaptické membráně se aktivují nikotinové receptory – otevření Na</a:t>
            </a:r>
            <a:r>
              <a:rPr lang="cs-CZ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- depolarizace motorické ploténky – svalová kontrakce</a:t>
            </a:r>
          </a:p>
          <a:p>
            <a:pPr marL="0" indent="0">
              <a:buNone/>
            </a:pPr>
            <a:r>
              <a:rPr lang="cs-CZ" b="1" u="sng" dirty="0">
                <a:latin typeface="Arial" panose="020B0604020202020204" pitchFamily="34" charset="0"/>
                <a:cs typeface="Arial" panose="020B0604020202020204" pitchFamily="34" charset="0"/>
              </a:rPr>
              <a:t>Ovlivnění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Presynaptické = snížení uvolňování acetylcholinu ze zakončení (př. botulotoxin)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 err="1"/>
              <a:t>Postsynapticky</a:t>
            </a:r>
            <a:r>
              <a:rPr lang="cs-CZ" dirty="0"/>
              <a:t> = ovlivnění nikotinových receptorů</a:t>
            </a:r>
          </a:p>
        </p:txBody>
      </p:sp>
    </p:spTree>
    <p:extLst>
      <p:ext uri="{BB962C8B-B14F-4D97-AF65-F5344CB8AC3E}">
        <p14:creationId xmlns:p14="http://schemas.microsoft.com/office/powerpoint/2010/main" val="330307934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290985"/>
            <a:ext cx="10515600" cy="746983"/>
          </a:xfrm>
        </p:spPr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Myorelaxancia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037968"/>
            <a:ext cx="10515601" cy="5511114"/>
          </a:xfrm>
        </p:spPr>
        <p:txBody>
          <a:bodyPr>
            <a:no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Periferní = 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myorelaxancia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ovlivňují přímo neuromuskulární ploténku </a:t>
            </a:r>
          </a:p>
          <a:p>
            <a:pPr marL="971550" lvl="1" indent="-514350" algn="just">
              <a:buFont typeface="+mj-lt"/>
              <a:buAutoNum type="alphaLcParenR"/>
            </a:pP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Nedepolarizující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= kompetitivní antagonismus vůči acetylcholinu na nikotinových receptorech (afinita k receptoru, chybí mu vnitřní aktivita) (=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pachykurarové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, př.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pankuronium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vekuronium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atrakurium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rokuronium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) – dochází k útlumu dýchání = nutná řízená ventilace</a:t>
            </a:r>
          </a:p>
          <a:p>
            <a:pPr marL="971550" lvl="1" indent="-514350" algn="just">
              <a:buFont typeface="+mj-lt"/>
              <a:buAutoNum type="alphaLcParenR"/>
            </a:pP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Depolarizující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= agonisté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cholinergních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receptorů (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leptokurarové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, př.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suxamethonium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914400" lvl="2" indent="0" algn="just"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Působí dvoufázově: 1) depolarizace (dlouhodobá depolarizace -depolarizační blokáda – ztráta elektrické dráždivosti membrány 2)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desenzitivizace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(zavřené Na kanály, částečná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repolarizace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= přetrvává relaxace</a:t>
            </a:r>
          </a:p>
          <a:p>
            <a:pPr marL="971550" lvl="1" indent="-514350" algn="just">
              <a:buFont typeface="+mj-lt"/>
              <a:buAutoNum type="alphaLcParenR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ostatní (př. botulotoxin)</a:t>
            </a:r>
          </a:p>
        </p:txBody>
      </p:sp>
    </p:spTree>
    <p:extLst>
      <p:ext uri="{BB962C8B-B14F-4D97-AF65-F5344CB8AC3E}">
        <p14:creationId xmlns:p14="http://schemas.microsoft.com/office/powerpoint/2010/main" val="119866317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3589339" y="1154956"/>
            <a:ext cx="5011737" cy="5591174"/>
            <a:chOff x="1331" y="539"/>
            <a:chExt cx="3157" cy="3522"/>
          </a:xfrm>
        </p:grpSpPr>
        <p:pic>
          <p:nvPicPr>
            <p:cNvPr id="14341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 l="4694" t="2769" r="4520" b="30769"/>
            <a:stretch>
              <a:fillRect/>
            </a:stretch>
          </p:blipFill>
          <p:spPr bwMode="auto">
            <a:xfrm>
              <a:off x="1331" y="539"/>
              <a:ext cx="3083" cy="34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42" name="Rectangle 21"/>
            <p:cNvSpPr>
              <a:spLocks noChangeArrowheads="1"/>
            </p:cNvSpPr>
            <p:nvPr/>
          </p:nvSpPr>
          <p:spPr bwMode="auto">
            <a:xfrm>
              <a:off x="1467" y="2649"/>
              <a:ext cx="1043" cy="22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4343" name="Rectangle 20"/>
            <p:cNvSpPr>
              <a:spLocks noChangeArrowheads="1"/>
            </p:cNvSpPr>
            <p:nvPr/>
          </p:nvSpPr>
          <p:spPr bwMode="auto">
            <a:xfrm>
              <a:off x="2964" y="2648"/>
              <a:ext cx="1361" cy="19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4344" name="Rectangle 7"/>
            <p:cNvSpPr>
              <a:spLocks noChangeArrowheads="1"/>
            </p:cNvSpPr>
            <p:nvPr/>
          </p:nvSpPr>
          <p:spPr bwMode="auto">
            <a:xfrm>
              <a:off x="2231" y="1029"/>
              <a:ext cx="91" cy="9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4345" name="Rectangle 8"/>
            <p:cNvSpPr>
              <a:spLocks noChangeArrowheads="1"/>
            </p:cNvSpPr>
            <p:nvPr/>
          </p:nvSpPr>
          <p:spPr bwMode="auto">
            <a:xfrm>
              <a:off x="2217" y="1015"/>
              <a:ext cx="91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4346" name="Rectangle 11"/>
            <p:cNvSpPr>
              <a:spLocks noChangeArrowheads="1"/>
            </p:cNvSpPr>
            <p:nvPr/>
          </p:nvSpPr>
          <p:spPr bwMode="auto">
            <a:xfrm>
              <a:off x="3766" y="1029"/>
              <a:ext cx="91" cy="9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4347" name="Text Box 12"/>
            <p:cNvSpPr txBox="1">
              <a:spLocks noChangeArrowheads="1"/>
            </p:cNvSpPr>
            <p:nvPr/>
          </p:nvSpPr>
          <p:spPr bwMode="auto">
            <a:xfrm>
              <a:off x="1711" y="1908"/>
              <a:ext cx="635" cy="154"/>
            </a:xfrm>
            <a:prstGeom prst="rect">
              <a:avLst/>
            </a:prstGeom>
            <a:solidFill>
              <a:srgbClr val="FFD8C5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cs-CZ" sz="1000" b="1"/>
                <a:t>depolarizace</a:t>
              </a:r>
              <a:endParaRPr lang="en-US" sz="1000" b="1"/>
            </a:p>
          </p:txBody>
        </p:sp>
        <p:sp>
          <p:nvSpPr>
            <p:cNvPr id="14348" name="Text Box 13"/>
            <p:cNvSpPr txBox="1">
              <a:spLocks noChangeArrowheads="1"/>
            </p:cNvSpPr>
            <p:nvPr/>
          </p:nvSpPr>
          <p:spPr bwMode="auto">
            <a:xfrm>
              <a:off x="3327" y="1912"/>
              <a:ext cx="635" cy="154"/>
            </a:xfrm>
            <a:prstGeom prst="rect">
              <a:avLst/>
            </a:prstGeom>
            <a:solidFill>
              <a:srgbClr val="FFD8C5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cs-CZ" sz="1000" b="1" dirty="0"/>
                <a:t>depolarizace</a:t>
              </a:r>
              <a:endParaRPr lang="en-US" sz="1000" b="1" dirty="0"/>
            </a:p>
          </p:txBody>
        </p:sp>
        <p:sp>
          <p:nvSpPr>
            <p:cNvPr id="14349" name="Text Box 14"/>
            <p:cNvSpPr txBox="1">
              <a:spLocks noChangeArrowheads="1"/>
            </p:cNvSpPr>
            <p:nvPr/>
          </p:nvSpPr>
          <p:spPr bwMode="auto">
            <a:xfrm>
              <a:off x="3417" y="2421"/>
              <a:ext cx="635" cy="154"/>
            </a:xfrm>
            <a:prstGeom prst="rect">
              <a:avLst/>
            </a:prstGeom>
            <a:solidFill>
              <a:srgbClr val="FFD8C5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cs-CZ" sz="1000" b="1" dirty="0"/>
                <a:t>kontrakce</a:t>
              </a:r>
              <a:endParaRPr lang="en-US" sz="1000" b="1" dirty="0"/>
            </a:p>
          </p:txBody>
        </p:sp>
        <p:sp>
          <p:nvSpPr>
            <p:cNvPr id="14350" name="Text Box 15"/>
            <p:cNvSpPr txBox="1">
              <a:spLocks noChangeArrowheads="1"/>
            </p:cNvSpPr>
            <p:nvPr/>
          </p:nvSpPr>
          <p:spPr bwMode="auto">
            <a:xfrm>
              <a:off x="1784" y="2421"/>
              <a:ext cx="635" cy="154"/>
            </a:xfrm>
            <a:prstGeom prst="rect">
              <a:avLst/>
            </a:prstGeom>
            <a:solidFill>
              <a:srgbClr val="FFD8C5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cs-CZ" sz="1000" b="1" dirty="0"/>
                <a:t>kontrakce</a:t>
              </a:r>
              <a:endParaRPr lang="en-US" sz="1000" b="1" dirty="0"/>
            </a:p>
          </p:txBody>
        </p:sp>
        <p:sp>
          <p:nvSpPr>
            <p:cNvPr id="14351" name="Text Box 16"/>
            <p:cNvSpPr txBox="1">
              <a:spLocks noChangeArrowheads="1"/>
            </p:cNvSpPr>
            <p:nvPr/>
          </p:nvSpPr>
          <p:spPr bwMode="auto">
            <a:xfrm>
              <a:off x="1485" y="3140"/>
              <a:ext cx="1388" cy="14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cs-CZ" sz="900" b="1"/>
                <a:t>repolarizace nervosvalové ploténky</a:t>
              </a:r>
              <a:endParaRPr lang="en-US" sz="900" b="1"/>
            </a:p>
          </p:txBody>
        </p:sp>
        <p:sp>
          <p:nvSpPr>
            <p:cNvPr id="14352" name="Text Box 17"/>
            <p:cNvSpPr txBox="1">
              <a:spLocks noChangeArrowheads="1"/>
            </p:cNvSpPr>
            <p:nvPr/>
          </p:nvSpPr>
          <p:spPr bwMode="auto">
            <a:xfrm>
              <a:off x="3100" y="3147"/>
              <a:ext cx="1388" cy="23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sz="900" b="1" dirty="0"/>
                <a:t>trvalá depolarizace  nervosvalové ploténky</a:t>
              </a:r>
              <a:endParaRPr lang="en-US" sz="900" b="1" dirty="0"/>
            </a:p>
          </p:txBody>
        </p:sp>
        <p:sp>
          <p:nvSpPr>
            <p:cNvPr id="14353" name="Text Box 18"/>
            <p:cNvSpPr txBox="1">
              <a:spLocks noChangeArrowheads="1"/>
            </p:cNvSpPr>
            <p:nvPr/>
          </p:nvSpPr>
          <p:spPr bwMode="auto">
            <a:xfrm>
              <a:off x="1509" y="2620"/>
              <a:ext cx="95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sz="900" b="1"/>
                <a:t>rychlé štěpení Ach acetylcholinesterasou</a:t>
              </a:r>
              <a:endParaRPr lang="en-US" sz="900" b="1"/>
            </a:p>
          </p:txBody>
        </p:sp>
        <p:sp>
          <p:nvSpPr>
            <p:cNvPr id="14354" name="Text Box 19"/>
            <p:cNvSpPr txBox="1">
              <a:spLocks noChangeArrowheads="1"/>
            </p:cNvSpPr>
            <p:nvPr/>
          </p:nvSpPr>
          <p:spPr bwMode="auto">
            <a:xfrm>
              <a:off x="3110" y="2606"/>
              <a:ext cx="127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sz="900" b="1"/>
                <a:t>sukcinylcholin se acetylcholinesterasou nerozkládá</a:t>
              </a:r>
              <a:endParaRPr lang="en-US" sz="900" b="1"/>
            </a:p>
          </p:txBody>
        </p:sp>
        <p:pic>
          <p:nvPicPr>
            <p:cNvPr id="14355" name="Picture 22"/>
            <p:cNvPicPr>
              <a:picLocks noChangeAspect="1" noChangeArrowheads="1"/>
            </p:cNvPicPr>
            <p:nvPr/>
          </p:nvPicPr>
          <p:blipFill>
            <a:blip r:embed="rId2" cstate="print"/>
            <a:srcRect l="54106" t="47644" r="4520" b="46281"/>
            <a:stretch>
              <a:fillRect/>
            </a:stretch>
          </p:blipFill>
          <p:spPr bwMode="auto">
            <a:xfrm>
              <a:off x="3013" y="3541"/>
              <a:ext cx="1405" cy="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56" name="Picture 23"/>
            <p:cNvPicPr>
              <a:picLocks noChangeAspect="1" noChangeArrowheads="1"/>
            </p:cNvPicPr>
            <p:nvPr/>
          </p:nvPicPr>
          <p:blipFill>
            <a:blip r:embed="rId2" cstate="print"/>
            <a:srcRect l="4694" t="41313" r="59233" b="56030"/>
            <a:stretch>
              <a:fillRect/>
            </a:stretch>
          </p:blipFill>
          <p:spPr bwMode="auto">
            <a:xfrm>
              <a:off x="1334" y="3744"/>
              <a:ext cx="1225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57" name="Rectangle 25"/>
            <p:cNvSpPr>
              <a:spLocks noChangeArrowheads="1"/>
            </p:cNvSpPr>
            <p:nvPr/>
          </p:nvSpPr>
          <p:spPr bwMode="auto">
            <a:xfrm>
              <a:off x="1512" y="3618"/>
              <a:ext cx="953" cy="206"/>
            </a:xfrm>
            <a:prstGeom prst="rect">
              <a:avLst/>
            </a:prstGeom>
            <a:gradFill rotWithShape="1">
              <a:gsLst>
                <a:gs pos="0">
                  <a:srgbClr val="FFF4EE"/>
                </a:gs>
                <a:gs pos="100000">
                  <a:srgbClr val="FFD8C5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4358" name="Text Box 26"/>
            <p:cNvSpPr txBox="1">
              <a:spLocks noChangeArrowheads="1"/>
            </p:cNvSpPr>
            <p:nvPr/>
          </p:nvSpPr>
          <p:spPr bwMode="auto">
            <a:xfrm>
              <a:off x="1516" y="3601"/>
              <a:ext cx="844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sz="900" b="1" dirty="0"/>
                <a:t>může vzniknout nový AP a kontrakce</a:t>
              </a:r>
              <a:endParaRPr lang="en-US" sz="900" b="1" dirty="0"/>
            </a:p>
          </p:txBody>
        </p:sp>
        <p:sp>
          <p:nvSpPr>
            <p:cNvPr id="14359" name="Text Box 27"/>
            <p:cNvSpPr txBox="1">
              <a:spLocks noChangeArrowheads="1"/>
            </p:cNvSpPr>
            <p:nvPr/>
          </p:nvSpPr>
          <p:spPr bwMode="auto">
            <a:xfrm>
              <a:off x="3082" y="3828"/>
              <a:ext cx="108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sz="900" b="1" dirty="0"/>
                <a:t>vznik AP a  kontrakce nejsou možné</a:t>
              </a:r>
              <a:endParaRPr lang="en-US" sz="900" b="1" dirty="0"/>
            </a:p>
          </p:txBody>
        </p:sp>
        <p:sp>
          <p:nvSpPr>
            <p:cNvPr id="14360" name="Text Box 28"/>
            <p:cNvSpPr txBox="1">
              <a:spLocks noChangeArrowheads="1"/>
            </p:cNvSpPr>
            <p:nvPr/>
          </p:nvSpPr>
          <p:spPr bwMode="auto">
            <a:xfrm>
              <a:off x="3100" y="970"/>
              <a:ext cx="726" cy="15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sz="1000" b="1" dirty="0" err="1">
                  <a:solidFill>
                    <a:srgbClr val="4D4D4D"/>
                  </a:solidFill>
                </a:rPr>
                <a:t>Sukcinylcholin</a:t>
              </a:r>
              <a:endParaRPr lang="en-US" sz="1000" b="1" dirty="0">
                <a:solidFill>
                  <a:srgbClr val="4D4D4D"/>
                </a:solidFill>
              </a:endParaRPr>
            </a:p>
          </p:txBody>
        </p:sp>
        <p:sp>
          <p:nvSpPr>
            <p:cNvPr id="14361" name="Text Box 29"/>
            <p:cNvSpPr txBox="1">
              <a:spLocks noChangeArrowheads="1"/>
            </p:cNvSpPr>
            <p:nvPr/>
          </p:nvSpPr>
          <p:spPr bwMode="auto">
            <a:xfrm>
              <a:off x="3061" y="2086"/>
              <a:ext cx="726" cy="14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sz="900" b="1">
                  <a:solidFill>
                    <a:srgbClr val="4D4D4D"/>
                  </a:solidFill>
                </a:rPr>
                <a:t>Sukcinylcholin</a:t>
              </a:r>
              <a:endParaRPr lang="en-US" sz="900" b="1">
                <a:solidFill>
                  <a:srgbClr val="4D4D4D"/>
                </a:solidFill>
              </a:endParaRPr>
            </a:p>
          </p:txBody>
        </p:sp>
        <p:sp>
          <p:nvSpPr>
            <p:cNvPr id="14362" name="Text Box 30"/>
            <p:cNvSpPr txBox="1">
              <a:spLocks noChangeArrowheads="1"/>
            </p:cNvSpPr>
            <p:nvPr/>
          </p:nvSpPr>
          <p:spPr bwMode="auto">
            <a:xfrm>
              <a:off x="2534" y="2317"/>
              <a:ext cx="318" cy="28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sz="800" dirty="0"/>
                <a:t>buňka koster. svalu</a:t>
              </a:r>
              <a:endParaRPr lang="en-US" sz="800" dirty="0"/>
            </a:p>
          </p:txBody>
        </p:sp>
        <p:sp>
          <p:nvSpPr>
            <p:cNvPr id="14363" name="Text Box 31"/>
            <p:cNvSpPr txBox="1">
              <a:spLocks noChangeArrowheads="1"/>
            </p:cNvSpPr>
            <p:nvPr/>
          </p:nvSpPr>
          <p:spPr bwMode="auto">
            <a:xfrm>
              <a:off x="1833" y="2149"/>
              <a:ext cx="1033" cy="14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sz="900" b="1"/>
                <a:t>šíření akčního potenciálu</a:t>
              </a:r>
              <a:endParaRPr lang="en-US" sz="900" b="1"/>
            </a:p>
          </p:txBody>
        </p:sp>
      </p:grpSp>
      <p:pic>
        <p:nvPicPr>
          <p:cNvPr id="14339" name="Picture 5"/>
          <p:cNvPicPr>
            <a:picLocks noChangeAspect="1" noChangeArrowheads="1"/>
          </p:cNvPicPr>
          <p:nvPr/>
        </p:nvPicPr>
        <p:blipFill>
          <a:blip r:embed="rId3" cstate="print"/>
          <a:srcRect l="51695" t="80426" r="5237" b="3830"/>
          <a:stretch>
            <a:fillRect/>
          </a:stretch>
        </p:blipFill>
        <p:spPr bwMode="auto">
          <a:xfrm>
            <a:off x="8475664" y="5567364"/>
            <a:ext cx="2192337" cy="129063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340" name="Picture 6"/>
          <p:cNvPicPr>
            <a:picLocks noChangeAspect="1" noChangeArrowheads="1"/>
          </p:cNvPicPr>
          <p:nvPr/>
        </p:nvPicPr>
        <p:blipFill>
          <a:blip r:embed="rId3" cstate="print"/>
          <a:srcRect l="4646" t="80951" r="53131" b="3305"/>
          <a:stretch>
            <a:fillRect/>
          </a:stretch>
        </p:blipFill>
        <p:spPr bwMode="auto">
          <a:xfrm>
            <a:off x="1524000" y="5562600"/>
            <a:ext cx="2159000" cy="12954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2" name="Nadpis 1"/>
          <p:cNvSpPr>
            <a:spLocks noGrp="1"/>
          </p:cNvSpPr>
          <p:nvPr>
            <p:ph type="title"/>
          </p:nvPr>
        </p:nvSpPr>
        <p:spPr>
          <a:xfrm>
            <a:off x="1981200" y="307230"/>
            <a:ext cx="8229600" cy="739776"/>
          </a:xfrm>
        </p:spPr>
        <p:txBody>
          <a:bodyPr/>
          <a:lstStyle/>
          <a:p>
            <a:r>
              <a:rPr lang="cs-CZ" dirty="0" err="1">
                <a:latin typeface="Arial" pitchFamily="34" charset="0"/>
                <a:cs typeface="Arial" pitchFamily="34" charset="0"/>
              </a:rPr>
              <a:t>Depolarizující</a:t>
            </a:r>
            <a:r>
              <a:rPr lang="cs-CZ" dirty="0">
                <a:latin typeface="Arial" pitchFamily="34" charset="0"/>
                <a:cs typeface="Arial" pitchFamily="34" charset="0"/>
              </a:rPr>
              <a:t> </a:t>
            </a:r>
            <a:r>
              <a:rPr lang="cs-CZ" dirty="0" err="1">
                <a:latin typeface="Arial" pitchFamily="34" charset="0"/>
                <a:cs typeface="Arial" pitchFamily="34" charset="0"/>
              </a:rPr>
              <a:t>myorelaxancia</a:t>
            </a: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Obdélník 29"/>
          <p:cNvSpPr/>
          <p:nvPr/>
        </p:nvSpPr>
        <p:spPr>
          <a:xfrm>
            <a:off x="9408368" y="5733258"/>
            <a:ext cx="1224136" cy="2160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cs-CZ" sz="800" b="1" dirty="0">
                <a:latin typeface="Arial" pitchFamily="34" charset="0"/>
                <a:cs typeface="Arial" pitchFamily="34" charset="0"/>
              </a:rPr>
              <a:t>trvalá depolarizace </a:t>
            </a:r>
            <a:endParaRPr lang="cs-CZ" sz="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207800"/>
      </p:ext>
    </p:extLst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Myorelaxancia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36822" y="1482812"/>
            <a:ext cx="10216978" cy="5066270"/>
          </a:xfrm>
        </p:spPr>
        <p:txBody>
          <a:bodyPr>
            <a:noAutofit/>
          </a:bodyPr>
          <a:lstStyle/>
          <a:p>
            <a:pPr marL="514350" indent="-514350" algn="just">
              <a:buFont typeface="+mj-lt"/>
              <a:buAutoNum type="arabicPeriod" startAt="2"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Centrální = spasmolytika</a:t>
            </a:r>
          </a:p>
          <a:p>
            <a:pPr lvl="1" algn="just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působí tlumivě na CNS</a:t>
            </a:r>
          </a:p>
          <a:p>
            <a:pPr lvl="1" algn="just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snižují klidový tonus svalů bez ztráty volní kontrakce</a:t>
            </a:r>
          </a:p>
          <a:p>
            <a:pPr lvl="1" algn="just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útlum </a:t>
            </a:r>
            <a:r>
              <a:rPr lang="cs-CZ" sz="2800" dirty="0" err="1">
                <a:latin typeface="Arial" pitchFamily="34" charset="0"/>
                <a:cs typeface="Arial" pitchFamily="34" charset="0"/>
              </a:rPr>
              <a:t>polysynaptických</a:t>
            </a:r>
            <a:r>
              <a:rPr lang="cs-CZ" sz="2800" dirty="0">
                <a:latin typeface="Arial" pitchFamily="34" charset="0"/>
                <a:cs typeface="Arial" pitchFamily="34" charset="0"/>
              </a:rPr>
              <a:t> drah v </a:t>
            </a:r>
            <a:r>
              <a:rPr lang="cs-CZ" sz="2800" b="1" dirty="0">
                <a:latin typeface="Arial" pitchFamily="34" charset="0"/>
                <a:cs typeface="Arial" pitchFamily="34" charset="0"/>
              </a:rPr>
              <a:t>CNS</a:t>
            </a:r>
            <a:r>
              <a:rPr lang="cs-CZ" sz="2800" dirty="0">
                <a:latin typeface="Arial" pitchFamily="34" charset="0"/>
                <a:cs typeface="Arial" pitchFamily="34" charset="0"/>
              </a:rPr>
              <a:t> </a:t>
            </a:r>
          </a:p>
          <a:p>
            <a:pPr lvl="1" algn="just"/>
            <a:r>
              <a:rPr lang="cs-CZ" sz="2800" dirty="0">
                <a:latin typeface="Arial" pitchFamily="34" charset="0"/>
                <a:cs typeface="Arial" pitchFamily="34" charset="0"/>
              </a:rPr>
              <a:t>tlumí reflexy vedoucí ke spastickým reakcím</a:t>
            </a:r>
          </a:p>
          <a:p>
            <a:pPr marL="0" indent="0" algn="just">
              <a:buNone/>
            </a:pPr>
            <a:r>
              <a:rPr lang="cs-CZ" u="sng" dirty="0">
                <a:latin typeface="Arial" pitchFamily="34" charset="0"/>
                <a:cs typeface="Arial" pitchFamily="34" charset="0"/>
              </a:rPr>
              <a:t>Rozdělení: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cs-CZ" dirty="0">
                <a:latin typeface="Arial" pitchFamily="34" charset="0"/>
                <a:cs typeface="Arial" pitchFamily="34" charset="0"/>
              </a:rPr>
              <a:t>Benzodiazepinová (diazepam, tetrazepam)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cs-CZ" dirty="0">
                <a:latin typeface="Arial" pitchFamily="34" charset="0"/>
                <a:cs typeface="Arial" pitchFamily="34" charset="0"/>
              </a:rPr>
              <a:t>Nebenzodiazepinová (</a:t>
            </a:r>
            <a:r>
              <a:rPr lang="cs-CZ" dirty="0" err="1">
                <a:latin typeface="Arial" pitchFamily="34" charset="0"/>
                <a:cs typeface="Arial" pitchFamily="34" charset="0"/>
              </a:rPr>
              <a:t>dantrolen</a:t>
            </a:r>
            <a:r>
              <a:rPr lang="cs-CZ" dirty="0">
                <a:latin typeface="Arial" pitchFamily="34" charset="0"/>
                <a:cs typeface="Arial" pitchFamily="34" charset="0"/>
              </a:rPr>
              <a:t>, </a:t>
            </a:r>
            <a:r>
              <a:rPr lang="cs-CZ" dirty="0" err="1">
                <a:latin typeface="Arial" pitchFamily="34" charset="0"/>
                <a:cs typeface="Arial" pitchFamily="34" charset="0"/>
              </a:rPr>
              <a:t>baklofen</a:t>
            </a:r>
            <a:r>
              <a:rPr lang="cs-CZ" dirty="0">
                <a:latin typeface="Arial" pitchFamily="34" charset="0"/>
                <a:cs typeface="Arial" pitchFamily="34" charset="0"/>
              </a:rPr>
              <a:t>, </a:t>
            </a:r>
            <a:r>
              <a:rPr lang="cs-CZ" dirty="0" err="1">
                <a:latin typeface="Arial" pitchFamily="34" charset="0"/>
                <a:cs typeface="Arial" pitchFamily="34" charset="0"/>
              </a:rPr>
              <a:t>tolperison</a:t>
            </a:r>
            <a:r>
              <a:rPr lang="cs-CZ" dirty="0">
                <a:latin typeface="Arial" pitchFamily="34" charset="0"/>
                <a:cs typeface="Arial" pitchFamily="34" charset="0"/>
              </a:rPr>
              <a:t>, </a:t>
            </a:r>
            <a:r>
              <a:rPr lang="cs-CZ" dirty="0" err="1">
                <a:latin typeface="Arial" pitchFamily="34" charset="0"/>
                <a:cs typeface="Arial" pitchFamily="34" charset="0"/>
              </a:rPr>
              <a:t>tizanidin</a:t>
            </a:r>
            <a:r>
              <a:rPr lang="cs-CZ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9985898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1A8E95-BFE4-4E8B-9C95-6E4072E7F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Myorelaxantium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4EBCD4-C105-4FE6-9C4B-CDA37ACE5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8567057" cy="4805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 err="1">
                <a:latin typeface="Arial Black" panose="020B0A04020102020204" pitchFamily="34" charset="0"/>
              </a:rPr>
              <a:t>Arduan</a:t>
            </a:r>
            <a:endParaRPr lang="cs-CZ" sz="3200" dirty="0">
              <a:latin typeface="Arial Black" panose="020B0A04020102020204" pitchFamily="34" charset="0"/>
            </a:endParaRPr>
          </a:p>
          <a:p>
            <a:pPr algn="just"/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nedepolarizující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nervosvalové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myorelaxantium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(nevyvolává svalové záškuby)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zajišťuje reverzibilní relaxaci kosterní svaloviny – využívá se jakou součást celkové anestezie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vyvolává relaxaci dýchacího svalstva – využívá se pro adaptaci pacienta na umělou plicní ventilaci 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jeho účinek je možné neutralizovat podáním inhibitorů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acetylcholinesterázy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79">
            <a:extLst>
              <a:ext uri="{FF2B5EF4-FFF2-40B4-BE49-F238E27FC236}">
                <a16:creationId xmlns:a16="http://schemas.microsoft.com/office/drawing/2014/main" id="{E3AF399B-34F3-4EA9-986D-8B5A6EEBCE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95"/>
          <a:stretch/>
        </p:blipFill>
        <p:spPr bwMode="auto">
          <a:xfrm>
            <a:off x="9405257" y="2294845"/>
            <a:ext cx="2137683" cy="26363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9578273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A563E4-13E8-483D-9519-DBE38E8A6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Myorelaxantium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655CAC-9F9A-4CEE-997E-4C2CD388D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1720"/>
            <a:ext cx="8060871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 err="1">
                <a:latin typeface="Arial Black" panose="020B0A04020102020204" pitchFamily="34" charset="0"/>
              </a:rPr>
              <a:t>Suxamethonium</a:t>
            </a:r>
            <a:r>
              <a:rPr lang="cs-CZ" dirty="0">
                <a:latin typeface="Arial Black" panose="020B0A04020102020204" pitchFamily="34" charset="0"/>
              </a:rPr>
              <a:t> jodid</a:t>
            </a:r>
          </a:p>
          <a:p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depolarizující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relaxant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periferního svalstva (velmi účinný na svalstvo hrtanu)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velmi krátkodobý účinek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využívá se k usnadnění intubace a mechanické ventilace a při vážném laryngospasmu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podává se pouze pacientům v bezvědomí</a:t>
            </a:r>
          </a:p>
        </p:txBody>
      </p:sp>
      <p:pic>
        <p:nvPicPr>
          <p:cNvPr id="5" name="obrázek 59">
            <a:extLst>
              <a:ext uri="{FF2B5EF4-FFF2-40B4-BE49-F238E27FC236}">
                <a16:creationId xmlns:a16="http://schemas.microsoft.com/office/drawing/2014/main" id="{77006286-6048-43E7-96B4-686FD354F9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1" t="9156" r="20153" b="11628"/>
          <a:stretch/>
        </p:blipFill>
        <p:spPr bwMode="auto">
          <a:xfrm>
            <a:off x="9095012" y="1387930"/>
            <a:ext cx="2711471" cy="48851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0860396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E3B375-E9B8-4311-8500-D822C90C9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Spazmolytikum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200930-D160-46F7-93B2-9DDBB4921E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697686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 err="1">
                <a:latin typeface="Arial Black" panose="020B0A04020102020204" pitchFamily="34" charset="0"/>
                <a:cs typeface="Arial" panose="020B0604020202020204" pitchFamily="34" charset="0"/>
              </a:rPr>
              <a:t>Buscopan</a:t>
            </a:r>
            <a:endParaRPr lang="cs-CZ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účinkuje na hladkou svalovinu GIT, biliárního a urogenitálního traktu</a:t>
            </a:r>
          </a:p>
          <a:p>
            <a:pPr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využívá se při spazmech – koliky renální, biliární, spasmy v oblasti GIT, urogenitálního traktu</a:t>
            </a:r>
          </a:p>
          <a:p>
            <a:pPr marL="0" indent="0" algn="just">
              <a:buNone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Kontraindikace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 tachykardie, neléčený glaukom, mechanická stenóza GIT </a:t>
            </a:r>
          </a:p>
        </p:txBody>
      </p:sp>
      <p:pic>
        <p:nvPicPr>
          <p:cNvPr id="4" name="obrázek 84">
            <a:extLst>
              <a:ext uri="{FF2B5EF4-FFF2-40B4-BE49-F238E27FC236}">
                <a16:creationId xmlns:a16="http://schemas.microsoft.com/office/drawing/2014/main" id="{D8BA3D1D-A858-43FE-9FB4-A11B43A9DC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5" t="1741" r="4293" b="7576"/>
          <a:stretch/>
        </p:blipFill>
        <p:spPr bwMode="auto">
          <a:xfrm>
            <a:off x="10335986" y="871264"/>
            <a:ext cx="1409699" cy="56216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756380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5171" y="365126"/>
            <a:ext cx="11283043" cy="1218746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Látky ovlivňující vegetativní nervový systém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3786" y="1583872"/>
            <a:ext cx="11484428" cy="4909002"/>
          </a:xfrm>
        </p:spPr>
        <p:txBody>
          <a:bodyPr>
            <a:noAutofit/>
          </a:bodyPr>
          <a:lstStyle/>
          <a:p>
            <a:pPr marL="0" indent="0" eaLnBrk="1" hangingPunct="1">
              <a:buNone/>
              <a:defRPr/>
            </a:pP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Vegetativní = autonomní nervy</a:t>
            </a:r>
          </a:p>
          <a:p>
            <a:pPr>
              <a:defRPr/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 nejsou ovlivnitelné vůlí</a:t>
            </a:r>
          </a:p>
          <a:p>
            <a:pPr eaLnBrk="1" hangingPunct="1">
              <a:defRPr/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 inervace hladké svaloviny cév, stěn orgánů a žláz</a:t>
            </a:r>
          </a:p>
          <a:p>
            <a:pPr eaLnBrk="1" hangingPunct="1">
              <a:defRPr/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 zrychlují a zpomalují tep</a:t>
            </a:r>
          </a:p>
          <a:p>
            <a:pPr marL="514350" indent="-514350">
              <a:buFont typeface="+mj-lt"/>
              <a:buAutoNum type="alphaLcParenR"/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Sympatická: vycházejí z hrudního a bederního úseku míchy, stimulace aktivity, receptory spřaženy s G-proteinem, </a:t>
            </a:r>
            <a:r>
              <a:rPr lang="cs-CZ" sz="2600" dirty="0" err="1">
                <a:latin typeface="Arial" panose="020B0604020202020204" pitchFamily="34" charset="0"/>
                <a:cs typeface="Arial" panose="020B0604020202020204" pitchFamily="34" charset="0"/>
              </a:rPr>
              <a:t>neurotransmitér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cs-CZ" sz="2600" dirty="0" err="1">
                <a:latin typeface="Arial" panose="020B0604020202020204" pitchFamily="34" charset="0"/>
                <a:cs typeface="Arial" panose="020B0604020202020204" pitchFamily="34" charset="0"/>
              </a:rPr>
              <a:t>noraderenalin</a:t>
            </a:r>
            <a:endParaRPr lang="cs-CZ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l-GR" sz="26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-receptory: noradrenalin &gt; adrenalin &gt; </a:t>
            </a:r>
            <a:r>
              <a:rPr lang="cs-CZ" sz="2600" dirty="0" err="1">
                <a:latin typeface="Arial" panose="020B0604020202020204" pitchFamily="34" charset="0"/>
                <a:cs typeface="Arial" panose="020B0604020202020204" pitchFamily="34" charset="0"/>
              </a:rPr>
              <a:t>isopropylnoradrenalin</a:t>
            </a:r>
            <a:endParaRPr lang="cs-CZ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l-GR" sz="26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-receptory: </a:t>
            </a:r>
            <a:r>
              <a:rPr lang="cs-CZ" sz="2600" dirty="0" err="1">
                <a:latin typeface="Arial" panose="020B0604020202020204" pitchFamily="34" charset="0"/>
                <a:cs typeface="Arial" panose="020B0604020202020204" pitchFamily="34" charset="0"/>
              </a:rPr>
              <a:t>isopropylnoradrenalin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 &gt; adrenalin &gt; noradrenalin</a:t>
            </a:r>
          </a:p>
          <a:p>
            <a:pPr marL="514350" indent="-514350">
              <a:buFont typeface="+mj-lt"/>
              <a:buAutoNum type="alphaLcParenR"/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Parasympatická: vycházejí z prodloužené míchy a křížové míchy, tlumení aktivity, </a:t>
            </a:r>
            <a:r>
              <a:rPr lang="cs-CZ" sz="2600" dirty="0" err="1">
                <a:latin typeface="Arial" panose="020B0604020202020204" pitchFamily="34" charset="0"/>
                <a:cs typeface="Arial" panose="020B0604020202020204" pitchFamily="34" charset="0"/>
              </a:rPr>
              <a:t>neurotransmitér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 = acetylcholin</a:t>
            </a:r>
          </a:p>
        </p:txBody>
      </p:sp>
    </p:spTree>
    <p:extLst>
      <p:ext uri="{BB962C8B-B14F-4D97-AF65-F5344CB8AC3E}">
        <p14:creationId xmlns:p14="http://schemas.microsoft.com/office/powerpoint/2010/main" val="234403935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0A150C41-A499-4251-989A-FA44EEFC76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176"/>
            <a:ext cx="9201150" cy="69072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2400">
              <a:latin typeface="Times New Roman" panose="02020603050405020304" pitchFamily="18" charset="0"/>
            </a:endParaRPr>
          </a:p>
        </p:txBody>
      </p:sp>
      <p:pic>
        <p:nvPicPr>
          <p:cNvPr id="7171" name="Picture 3">
            <a:extLst>
              <a:ext uri="{FF2B5EF4-FFF2-40B4-BE49-F238E27FC236}">
                <a16:creationId xmlns:a16="http://schemas.microsoft.com/office/drawing/2014/main" id="{5FC4DA30-387A-47E9-990A-33009601B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692150"/>
            <a:ext cx="3203575" cy="621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B957D000-C63D-439D-BC1A-6B305AF17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58"/>
          <a:stretch>
            <a:fillRect/>
          </a:stretch>
        </p:blipFill>
        <p:spPr bwMode="auto">
          <a:xfrm>
            <a:off x="6959600" y="692150"/>
            <a:ext cx="3708400" cy="616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Rectangle 5">
            <a:extLst>
              <a:ext uri="{FF2B5EF4-FFF2-40B4-BE49-F238E27FC236}">
                <a16:creationId xmlns:a16="http://schemas.microsoft.com/office/drawing/2014/main" id="{C65D33F7-036D-4557-8017-89E6B0F2E2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176"/>
            <a:ext cx="29908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2400">
              <a:latin typeface="Times New Roman" panose="02020603050405020304" pitchFamily="18" charset="0"/>
            </a:endParaRPr>
          </a:p>
        </p:txBody>
      </p:sp>
      <p:sp>
        <p:nvSpPr>
          <p:cNvPr id="9222" name="Rectangle 6">
            <a:extLst>
              <a:ext uri="{FF2B5EF4-FFF2-40B4-BE49-F238E27FC236}">
                <a16:creationId xmlns:a16="http://schemas.microsoft.com/office/drawing/2014/main" id="{1B8BA387-331C-42B0-8B0F-B5D85978F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950" y="61914"/>
            <a:ext cx="3024188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defRPr/>
            </a:pPr>
            <a:r>
              <a:rPr lang="en-GB" sz="3200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parasympatikus</a:t>
            </a:r>
            <a:endParaRPr lang="en-GB" sz="32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B15FFB2E-BE16-4A63-AEF8-66DDB63971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1714" y="3176"/>
            <a:ext cx="337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2400">
              <a:latin typeface="Times New Roman" panose="02020603050405020304" pitchFamily="18" charset="0"/>
            </a:endParaRPr>
          </a:p>
        </p:txBody>
      </p:sp>
      <p:sp>
        <p:nvSpPr>
          <p:cNvPr id="7176" name="Rectangle 8">
            <a:extLst>
              <a:ext uri="{FF2B5EF4-FFF2-40B4-BE49-F238E27FC236}">
                <a16:creationId xmlns:a16="http://schemas.microsoft.com/office/drawing/2014/main" id="{CC8DD444-8902-499E-BCEF-4E5D55B5A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6826" y="61914"/>
            <a:ext cx="22955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altLang="cs-CZ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ympatikus</a:t>
            </a:r>
          </a:p>
        </p:txBody>
      </p:sp>
      <p:pic>
        <p:nvPicPr>
          <p:cNvPr id="7177" name="Picture 9">
            <a:extLst>
              <a:ext uri="{FF2B5EF4-FFF2-40B4-BE49-F238E27FC236}">
                <a16:creationId xmlns:a16="http://schemas.microsoft.com/office/drawing/2014/main" id="{2C803175-043F-46B7-ABDF-7D4F64E8D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1" y="2767014"/>
            <a:ext cx="168592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Přímá spojovací čára 9">
            <a:extLst>
              <a:ext uri="{FF2B5EF4-FFF2-40B4-BE49-F238E27FC236}">
                <a16:creationId xmlns:a16="http://schemas.microsoft.com/office/drawing/2014/main" id="{115B34F4-54E7-4DF8-8265-ECCA92906F0F}"/>
              </a:ext>
            </a:extLst>
          </p:cNvPr>
          <p:cNvCxnSpPr/>
          <p:nvPr/>
        </p:nvCxnSpPr>
        <p:spPr>
          <a:xfrm>
            <a:off x="1524000" y="692150"/>
            <a:ext cx="9144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id="{C7B89159-0977-4641-9D2A-5F69EA34A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2176" y="3198168"/>
            <a:ext cx="184731" cy="46166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latin typeface="Times New Roman" panose="02020603050405020304" pitchFamily="18" charset="0"/>
            </a:endParaRPr>
          </a:p>
        </p:txBody>
      </p:sp>
      <p:pic>
        <p:nvPicPr>
          <p:cNvPr id="78851" name="Picture 3" descr="obr">
            <a:extLst>
              <a:ext uri="{FF2B5EF4-FFF2-40B4-BE49-F238E27FC236}">
                <a16:creationId xmlns:a16="http://schemas.microsoft.com/office/drawing/2014/main" id="{AB3E4895-E12A-460C-9B68-A591BC7F7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176" y="230541"/>
            <a:ext cx="5495470" cy="6396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2" name="Rectangle 4">
            <a:extLst>
              <a:ext uri="{FF2B5EF4-FFF2-40B4-BE49-F238E27FC236}">
                <a16:creationId xmlns:a16="http://schemas.microsoft.com/office/drawing/2014/main" id="{AAE8185B-8F48-49D5-B853-FFE3266C70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75726" y="5392738"/>
            <a:ext cx="1692275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bg1"/>
                </a:solidFill>
                <a:latin typeface="Arial Narrow" panose="020B0606020202030204" pitchFamily="34" charset="0"/>
              </a:rPr>
              <a:t>(podle Geršl V, Štěrba M: Farmakologie pro farmaceuty II., 2007.)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28898A-433F-4C57-AB0F-E9A9F2E3E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8314"/>
            <a:ext cx="10515600" cy="5387795"/>
          </a:xfrm>
        </p:spPr>
        <p:txBody>
          <a:bodyPr>
            <a:normAutofit fontScale="92500" lnSpcReduction="10000"/>
          </a:bodyPr>
          <a:lstStyle/>
          <a:p>
            <a:pPr marL="342900" lvl="0" indent="-342900" algn="just">
              <a:buFont typeface="+mj-lt"/>
              <a:buAutoNum type="arabicParenR" startAt="6"/>
              <a:tabLst>
                <a:tab pos="342900" algn="l"/>
              </a:tabLst>
            </a:pPr>
            <a:r>
              <a:rPr lang="cs-CZ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chloramfenikol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bakteriostatický, širokospektré antibiotikum, vzhledem k vysoké toxicitě se užívá převážně pouze v případech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meningokové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pneumokokové infekce CNS, u anaerobních infekcí CNS, u salmonel a tyfu;</a:t>
            </a:r>
          </a:p>
          <a:p>
            <a:pPr marL="342900" indent="-342900" algn="just">
              <a:buFont typeface="+mj-lt"/>
              <a:buAutoNum type="arabicParenR" startAt="6"/>
              <a:tabLst>
                <a:tab pos="342900" algn="l"/>
              </a:tabLst>
            </a:pPr>
            <a:r>
              <a:rPr lang="cs-CZ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sulfonamidy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bakteriostatické, účinné jak proti infekcím způsobených grampozitivními tak gramnegativními bakteriemi, zástupci: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sulfisoxazol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sulfathiazol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sulfasalazin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sulfamethoxazol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342900" lvl="0" indent="-342900" algn="just">
              <a:buFont typeface="+mj-lt"/>
              <a:buAutoNum type="arabicParenR" startAt="6"/>
              <a:tabLst>
                <a:tab pos="342900" algn="l"/>
              </a:tabLst>
            </a:pPr>
            <a:r>
              <a:rPr lang="cs-CZ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kotrimoxazol</a:t>
            </a:r>
            <a:r>
              <a:rPr lang="cs-CZ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kombinované chemoterapeutikum, baktericidní, využívá se v léčbě infekcí horních a dolních cest dýchacích, ORL infekcí, infekcí močových cest, kapavky a k léčbě tyfu</a:t>
            </a:r>
            <a:endParaRPr lang="cs-CZ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arenR" startAt="6"/>
              <a:tabLst>
                <a:tab pos="342900" algn="l"/>
              </a:tabLst>
            </a:pPr>
            <a:r>
              <a:rPr lang="cs-CZ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chinolonová</a:t>
            </a:r>
            <a:r>
              <a:rPr lang="cs-CZ" b="1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chemoterapeutika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baktericidní; rozlišují se 4 generace: 3. generace jsou širokospektrá antibiotika dobře účinná proti většině infekcí (př.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ofloxacin</a:t>
            </a:r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4. generace jsou rezervní antibiotika působící na řadu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multirezistentních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mikroorganizmů; zástupce: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parfloxacin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DA0EA994-64DE-495D-8000-C4D682B5E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3188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latin typeface="Arial Black" panose="020B0A04020102020204" pitchFamily="34" charset="0"/>
              </a:rPr>
              <a:t>Antibiotika</a:t>
            </a:r>
            <a:endParaRPr lang="cs-CZ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29584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20FE0A2A-C626-40C6-BA56-DA116C24E7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903289"/>
            <a:ext cx="864235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cs-CZ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cs-CZ" sz="3600" b="1" dirty="0">
                <a:latin typeface="Arial" pitchFamily="34" charset="0"/>
                <a:cs typeface="Arial" pitchFamily="34" charset="0"/>
              </a:rPr>
              <a:t>LÁTKY OVLIVŇUJÍCÍ VEGETATIVNÍ NERVOVÝ SYSTÉM</a:t>
            </a:r>
          </a:p>
          <a:p>
            <a:pPr>
              <a:defRPr/>
            </a:pPr>
            <a:endParaRPr lang="cs-CZ" sz="2800" b="1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cs-CZ" sz="2800" b="1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cs-CZ" sz="2800" b="1" dirty="0">
                <a:latin typeface="Arial" pitchFamily="34" charset="0"/>
                <a:cs typeface="Arial" pitchFamily="34" charset="0"/>
              </a:rPr>
              <a:t>   PARASYMPATOTROPNÍ</a:t>
            </a:r>
          </a:p>
          <a:p>
            <a:pPr>
              <a:defRPr/>
            </a:pPr>
            <a:r>
              <a:rPr lang="cs-CZ" sz="2800" b="1" dirty="0">
                <a:latin typeface="Arial" pitchFamily="34" charset="0"/>
                <a:cs typeface="Arial" pitchFamily="34" charset="0"/>
              </a:rPr>
              <a:t>	</a:t>
            </a:r>
            <a:r>
              <a:rPr lang="cs-CZ" b="1" dirty="0">
                <a:latin typeface="Arial" pitchFamily="34" charset="0"/>
                <a:cs typeface="Arial" pitchFamily="34" charset="0"/>
              </a:rPr>
              <a:t>PARASYMPATOMIMETIKA</a:t>
            </a:r>
          </a:p>
          <a:p>
            <a:pPr>
              <a:defRPr/>
            </a:pPr>
            <a:r>
              <a:rPr lang="cs-CZ" b="1" dirty="0">
                <a:latin typeface="Arial" pitchFamily="34" charset="0"/>
                <a:cs typeface="Arial" pitchFamily="34" charset="0"/>
              </a:rPr>
              <a:t>	PARASYMPATOLYTIKA</a:t>
            </a:r>
          </a:p>
          <a:p>
            <a:pPr>
              <a:defRPr/>
            </a:pPr>
            <a:endParaRPr lang="cs-CZ" sz="2800" b="1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cs-CZ" sz="2800" b="1" dirty="0">
                <a:latin typeface="Arial" pitchFamily="34" charset="0"/>
                <a:cs typeface="Arial" pitchFamily="34" charset="0"/>
              </a:rPr>
              <a:t>   SYMPATOTROPNÍ</a:t>
            </a:r>
          </a:p>
          <a:p>
            <a:pPr>
              <a:defRPr/>
            </a:pPr>
            <a:r>
              <a:rPr lang="cs-CZ" b="1" dirty="0">
                <a:latin typeface="Arial" pitchFamily="34" charset="0"/>
                <a:cs typeface="Arial" pitchFamily="34" charset="0"/>
              </a:rPr>
              <a:t>	SYMPATOMIMETIKA</a:t>
            </a:r>
          </a:p>
          <a:p>
            <a:pPr>
              <a:defRPr/>
            </a:pPr>
            <a:r>
              <a:rPr lang="cs-CZ" b="1" dirty="0">
                <a:latin typeface="Arial" pitchFamily="34" charset="0"/>
                <a:cs typeface="Arial" pitchFamily="34" charset="0"/>
              </a:rPr>
              <a:t>	SYMPATOLYTIKA</a:t>
            </a:r>
            <a:endParaRPr lang="cs-CZ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74493A-8E60-42A8-A362-A62AC947A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3818"/>
          </a:xfrm>
        </p:spPr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Parasympatomimetika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447704-D4A4-4BEA-860C-C12A491D45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957" y="1463677"/>
            <a:ext cx="11136085" cy="5012870"/>
          </a:xfrm>
        </p:spPr>
        <p:txBody>
          <a:bodyPr>
            <a:normAutofit lnSpcReduction="10000"/>
          </a:bodyPr>
          <a:lstStyle/>
          <a:p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cholinomimetika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Přímá: látky stimulující muskarinové a nikotinové receptory parasympatiku, CNS i nervosvalové ploténky (muskarinové = M, nikotinové = N) </a:t>
            </a:r>
          </a:p>
          <a:p>
            <a:pPr marL="971550" lvl="1" indent="-514350">
              <a:buFont typeface="+mj-lt"/>
              <a:buAutoNum type="romanUcPeriod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Agonisté M receptorů: estery cholinu (acetylcholin,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metacholin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, …)</a:t>
            </a:r>
          </a:p>
          <a:p>
            <a:pPr marL="971550" lvl="1" indent="-514350">
              <a:buFont typeface="+mj-lt"/>
              <a:buAutoNum type="romanUcPeriod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Agonisté N receptorů: acetylcholin, nikotin, lobelin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Nepřímá: neovlivňují receptor, jsou to blokátory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acetylcholinesterázy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>
              <a:buFont typeface="+mj-lt"/>
              <a:buAutoNum type="romanUcPeriod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Reverzibilní: karbamáty (fyzostigmin,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neostigmin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971550" lvl="1" indent="-514350">
              <a:buFont typeface="+mj-lt"/>
              <a:buAutoNum type="romanUcPeriod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Ireverzibilní: organofosfáty (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paraoxon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dyflos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; bojové látky: sarin,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soman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, tabun, VX látky, GV látky)</a:t>
            </a:r>
          </a:p>
        </p:txBody>
      </p:sp>
    </p:spTree>
    <p:extLst>
      <p:ext uri="{BB962C8B-B14F-4D97-AF65-F5344CB8AC3E}">
        <p14:creationId xmlns:p14="http://schemas.microsoft.com/office/powerpoint/2010/main" val="282431367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0DF886A5-B45C-4329-BB93-EE9E482C4A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8214" y="3198169"/>
            <a:ext cx="184731" cy="46166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latin typeface="Times New Roman" panose="02020603050405020304" pitchFamily="18" charset="0"/>
            </a:endParaRPr>
          </a:p>
        </p:txBody>
      </p:sp>
      <p:pic>
        <p:nvPicPr>
          <p:cNvPr id="17411" name="Picture 4" descr="obr">
            <a:extLst>
              <a:ext uri="{FF2B5EF4-FFF2-40B4-BE49-F238E27FC236}">
                <a16:creationId xmlns:a16="http://schemas.microsoft.com/office/drawing/2014/main" id="{4290DDC9-35A3-4CD7-A6E9-5CC69B940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329" y="551769"/>
            <a:ext cx="9878785" cy="5849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Rectangle 5">
            <a:extLst>
              <a:ext uri="{FF2B5EF4-FFF2-40B4-BE49-F238E27FC236}">
                <a16:creationId xmlns:a16="http://schemas.microsoft.com/office/drawing/2014/main" id="{538F5BDD-6075-4B95-AF37-F068E068D7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650" y="6400801"/>
            <a:ext cx="83820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  <a:latin typeface="Times New Roman" panose="02020603050405020304" pitchFamily="18" charset="0"/>
              </a:rPr>
              <a:t>(podle Geršl V, Štěrba M: Farmakologie pro farmaceuty II., 2007.)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EE077A-2A7C-4BB4-9417-F9EBD02B6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1161"/>
          </a:xfrm>
        </p:spPr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Parasympatomimetika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F5883C-94A1-4B64-852D-18B959CA2A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2056" y="1567543"/>
            <a:ext cx="9771743" cy="49253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Indikace:</a:t>
            </a:r>
          </a:p>
          <a:p>
            <a:pPr marL="0" indent="0">
              <a:buNone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Přímá </a:t>
            </a:r>
            <a:r>
              <a:rPr lang="cs-CZ" u="sng" dirty="0" err="1">
                <a:latin typeface="Arial" panose="020B0604020202020204" pitchFamily="34" charset="0"/>
                <a:cs typeface="Arial" panose="020B0604020202020204" pitchFamily="34" charset="0"/>
              </a:rPr>
              <a:t>parasympatomimetika</a:t>
            </a: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postoperační a neurogenní ileus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retence moče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glaukom</a:t>
            </a:r>
          </a:p>
          <a:p>
            <a:pPr marL="0" indent="0">
              <a:buNone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Nepřímá </a:t>
            </a:r>
            <a:r>
              <a:rPr lang="cs-CZ" u="sng" dirty="0" err="1">
                <a:latin typeface="Arial" panose="020B0604020202020204" pitchFamily="34" charset="0"/>
                <a:cs typeface="Arial" panose="020B0604020202020204" pitchFamily="34" charset="0"/>
              </a:rPr>
              <a:t>parasympatomimetika</a:t>
            </a:r>
            <a:endParaRPr lang="cs-CZ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postoperační a neurogenní ileus, retence moče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glaukom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myastenia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gravis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Alzheimer</a:t>
            </a:r>
          </a:p>
        </p:txBody>
      </p:sp>
    </p:spTree>
    <p:extLst>
      <p:ext uri="{BB962C8B-B14F-4D97-AF65-F5344CB8AC3E}">
        <p14:creationId xmlns:p14="http://schemas.microsoft.com/office/powerpoint/2010/main" val="80870868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A2FAF9-2D3D-4A10-8BD4-1A9730583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39132"/>
          </a:xfrm>
        </p:spPr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Parasympatolytika</a:t>
            </a:r>
            <a:r>
              <a:rPr lang="cs-CZ" dirty="0"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956578-EE2C-4461-95AF-F7E351A1D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67542"/>
            <a:ext cx="10640787" cy="4925331"/>
          </a:xfrm>
        </p:spPr>
        <p:txBody>
          <a:bodyPr>
            <a:norm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Způsobují reverzibilní kompatibilní blokádu muskarinových receptorů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Terciární amoniové báze</a:t>
            </a:r>
          </a:p>
          <a:p>
            <a:pPr marL="971550" lvl="1" indent="-514350">
              <a:buFont typeface="+mj-lt"/>
              <a:buAutoNum type="romanUcPeriod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Přirozené alkaloidy (vstřebávají se v GIT)</a:t>
            </a:r>
          </a:p>
          <a:p>
            <a:pPr lvl="2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atropin – z rulíku zlomocného, durmanu obecného</a:t>
            </a:r>
          </a:p>
          <a:p>
            <a:pPr lvl="2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skopolamin – blín černý  </a:t>
            </a:r>
          </a:p>
          <a:p>
            <a:pPr marL="971550" lvl="1" indent="-514350">
              <a:buFont typeface="+mj-lt"/>
              <a:buAutoNum type="romanUcPeriod"/>
            </a:pP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Polosyntetické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deriváty</a:t>
            </a:r>
          </a:p>
          <a:p>
            <a:pPr lvl="2"/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cyklopentolát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ipratropium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homatropin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68049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EE077A-2A7C-4BB4-9417-F9EBD02B6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1161"/>
          </a:xfrm>
        </p:spPr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Parasympatolytika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F5883C-94A1-4B64-852D-18B959CA2A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7543"/>
            <a:ext cx="10515600" cy="49253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Indikace: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Parkinsonova choroba – potlačují třes díky útlumu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cholinergní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dráhy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kinetózy – př. skopolamin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ke zvýšení srdeční frekvence při bradykardii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 navození mydriázy pro diagnostické účely (vyšetření očního pozadí)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 ovlivnění střevní hypermobility (silný lék proti průjmu v kombinaci s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opioidem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 léčbě astmatu – způsobují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bronchodilataci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léčba otrav (inhibitory ACHE, houbami)</a:t>
            </a:r>
          </a:p>
        </p:txBody>
      </p:sp>
    </p:spTree>
    <p:extLst>
      <p:ext uri="{BB962C8B-B14F-4D97-AF65-F5344CB8AC3E}">
        <p14:creationId xmlns:p14="http://schemas.microsoft.com/office/powerpoint/2010/main" val="19316881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627F6B-87EE-484A-9B9A-94C96C6C1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Parasympatolytika</a:t>
            </a:r>
            <a:r>
              <a:rPr lang="cs-CZ" dirty="0">
                <a:latin typeface="Arial Black" panose="020B0A04020102020204" pitchFamily="34" charset="0"/>
              </a:rPr>
              <a:t>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D78FBD-A9D0-451A-A049-B5FA32D2A7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LcParenR" startAt="2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Kvartérní amoniové báze (hydrofilní)</a:t>
            </a:r>
          </a:p>
          <a:p>
            <a:r>
              <a:rPr lang="cs-CZ" dirty="0"/>
              <a:t> antagonisté proti muskarinovým a nikotinovým receptorům</a:t>
            </a:r>
          </a:p>
          <a:p>
            <a:r>
              <a:rPr lang="cs-CZ" dirty="0"/>
              <a:t>působí jako spasmolytika GIT (např. </a:t>
            </a:r>
            <a:r>
              <a:rPr lang="cs-CZ" dirty="0" err="1"/>
              <a:t>butylbromidskopolaminu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1043686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DA958A-B5F7-4A9C-8516-B03A27BCE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</p:spPr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Parasympatomimetika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C771FF-2851-43C6-9A0F-83CD23B56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7538357" cy="4805363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cs-CZ" dirty="0" err="1"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Syntostigmin</a:t>
            </a:r>
            <a:endParaRPr lang="cs-CZ" dirty="0">
              <a:effectLst/>
              <a:latin typeface="Arial Black" panose="020B0A040201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útlum střevní peristaltiky (až paralytický ileus),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antidotum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myorelaxačního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účinku tubokurarinu.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cs-CZ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kontraindikace: 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obstrukční ileus, peritonitis</a:t>
            </a:r>
          </a:p>
          <a:p>
            <a:pPr algn="just">
              <a:lnSpc>
                <a:spcPct val="150000"/>
              </a:lnSpc>
            </a:pPr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řípravek může někdy vyvolat paradoxní nežádoucí účinky - tachykardii a hypertenzi.  </a:t>
            </a:r>
          </a:p>
          <a:p>
            <a:endParaRPr lang="cs-CZ" dirty="0"/>
          </a:p>
        </p:txBody>
      </p:sp>
      <p:pic>
        <p:nvPicPr>
          <p:cNvPr id="4" name="obrázek 70">
            <a:extLst>
              <a:ext uri="{FF2B5EF4-FFF2-40B4-BE49-F238E27FC236}">
                <a16:creationId xmlns:a16="http://schemas.microsoft.com/office/drawing/2014/main" id="{563F241C-83AB-46BB-9F11-E2DE0FE14B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1" y="1371600"/>
            <a:ext cx="3428999" cy="3428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3281825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27E1ED-3016-4323-A14C-46483B17B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1559"/>
          </a:xfrm>
        </p:spPr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Parasympatolytika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44BB37-462F-44E8-8FCA-DF84348503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68592"/>
            <a:ext cx="8060871" cy="517713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3600" b="1" dirty="0">
                <a:latin typeface="Arial Black" panose="020B0A04020102020204" pitchFamily="34" charset="0"/>
                <a:cs typeface="Arial" panose="020B0604020202020204" pitchFamily="34" charset="0"/>
              </a:rPr>
              <a:t>Atropin - </a:t>
            </a:r>
            <a:r>
              <a:rPr lang="cs-CZ" sz="3600" b="1" dirty="0" err="1">
                <a:latin typeface="Arial Black" panose="020B0A04020102020204" pitchFamily="34" charset="0"/>
                <a:cs typeface="Arial" panose="020B0604020202020204" pitchFamily="34" charset="0"/>
              </a:rPr>
              <a:t>atropini</a:t>
            </a:r>
            <a:r>
              <a:rPr lang="cs-CZ" sz="3600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cs-CZ" sz="3600" b="1" dirty="0" err="1">
                <a:latin typeface="Arial Black" panose="020B0A04020102020204" pitchFamily="34" charset="0"/>
                <a:cs typeface="Arial" panose="020B0604020202020204" pitchFamily="34" charset="0"/>
              </a:rPr>
              <a:t>sulfas</a:t>
            </a:r>
            <a:r>
              <a:rPr lang="cs-CZ" sz="3600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cs-CZ" sz="3600" b="1" dirty="0" err="1">
                <a:latin typeface="Arial Black" panose="020B0A04020102020204" pitchFamily="34" charset="0"/>
                <a:cs typeface="Arial" panose="020B0604020202020204" pitchFamily="34" charset="0"/>
              </a:rPr>
              <a:t>monohydricus</a:t>
            </a:r>
            <a:endParaRPr lang="cs-CZ" sz="3600" b="1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blokátor acetylcholinu – tedy parasympatických vláken</a:t>
            </a:r>
          </a:p>
          <a:p>
            <a:r>
              <a:rPr lang="cs-CZ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snižuje sekreci slinných, potních, žaludečních žláz a žláz dýchacího systému</a:t>
            </a:r>
          </a:p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vyvolá tachykardii, relaxaci hladkého svalstva, rozšíření zorniček, zvyšuje se nitrooční tlak a nepřímo i tělesnou teplotu</a:t>
            </a:r>
          </a:p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užívá se </a:t>
            </a:r>
            <a:r>
              <a:rPr lang="cs-CZ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při akutním infarktu ke zvládnutí bradykardicko-hypotenzního syndromu, fibrilace </a:t>
            </a:r>
            <a:br>
              <a:rPr lang="cs-CZ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cs-CZ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</a:t>
            </a:r>
            <a:r>
              <a:rPr lang="cs-CZ" sz="3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flutru</a:t>
            </a:r>
            <a:r>
              <a:rPr lang="cs-CZ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síní s pomalou komorovou odpovědí</a:t>
            </a:r>
          </a:p>
          <a:p>
            <a:r>
              <a:rPr lang="cs-CZ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cs-CZ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ále se používá u bradykardie a u </a:t>
            </a:r>
            <a:r>
              <a:rPr lang="cs-CZ" sz="3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bradyarytmií</a:t>
            </a:r>
            <a:r>
              <a:rPr lang="cs-CZ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vyvolaných předávkováním digitálisovými glykosidy</a:t>
            </a:r>
            <a:endParaRPr lang="cs-C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52E3F8C-FA11-448E-AE41-E4D0C9AE64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1366684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24273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42C584-CCD9-4432-8C1E-55E88E048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Sympatomimetika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F818FA-1C51-4BD7-9B5A-50AA0B0FA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7256" y="1825625"/>
            <a:ext cx="10076543" cy="4351338"/>
          </a:xfrm>
        </p:spPr>
        <p:txBody>
          <a:bodyPr/>
          <a:lstStyle/>
          <a:p>
            <a:pPr marL="514350" indent="-514350">
              <a:buFont typeface="+mj-lt"/>
              <a:buAutoNum type="alphaLcParenR"/>
            </a:pPr>
            <a:r>
              <a:rPr lang="el-GR" dirty="0"/>
              <a:t>α</a:t>
            </a:r>
            <a:r>
              <a:rPr lang="cs-CZ" dirty="0"/>
              <a:t>, </a:t>
            </a:r>
            <a:r>
              <a:rPr lang="el-GR" dirty="0"/>
              <a:t>β</a:t>
            </a:r>
            <a:r>
              <a:rPr lang="cs-CZ" dirty="0"/>
              <a:t> – </a:t>
            </a:r>
            <a:r>
              <a:rPr lang="cs-CZ" dirty="0" err="1"/>
              <a:t>mimetika</a:t>
            </a:r>
            <a:r>
              <a:rPr lang="cs-CZ" dirty="0"/>
              <a:t>: noradrenalin, adrenalin, dopamin</a:t>
            </a:r>
          </a:p>
          <a:p>
            <a:pPr marL="514350" indent="-514350">
              <a:buFont typeface="+mj-lt"/>
              <a:buAutoNum type="alphaLcParenR"/>
            </a:pPr>
            <a:r>
              <a:rPr lang="el-GR" dirty="0"/>
              <a:t>α1</a:t>
            </a:r>
            <a:r>
              <a:rPr lang="cs-CZ" dirty="0"/>
              <a:t> – </a:t>
            </a:r>
            <a:r>
              <a:rPr lang="cs-CZ" dirty="0" err="1"/>
              <a:t>mimetika</a:t>
            </a:r>
            <a:r>
              <a:rPr lang="cs-CZ" dirty="0"/>
              <a:t>: </a:t>
            </a:r>
            <a:r>
              <a:rPr lang="cs-CZ" dirty="0" err="1"/>
              <a:t>hydroxy</a:t>
            </a:r>
            <a:r>
              <a:rPr lang="cs-CZ" dirty="0"/>
              <a:t>-amfetamin, </a:t>
            </a:r>
            <a:r>
              <a:rPr lang="cs-CZ" dirty="0" err="1"/>
              <a:t>fenylefrin</a:t>
            </a:r>
            <a:r>
              <a:rPr lang="cs-CZ" dirty="0"/>
              <a:t>, </a:t>
            </a:r>
            <a:r>
              <a:rPr lang="cs-CZ" dirty="0" err="1"/>
              <a:t>metoxamin</a:t>
            </a:r>
            <a:r>
              <a:rPr lang="cs-CZ" dirty="0"/>
              <a:t>, </a:t>
            </a:r>
            <a:r>
              <a:rPr lang="cs-CZ" dirty="0" err="1"/>
              <a:t>oxymetazolin</a:t>
            </a:r>
            <a:endParaRPr lang="cs-CZ" dirty="0"/>
          </a:p>
          <a:p>
            <a:pPr marL="514350" indent="-514350">
              <a:buFont typeface="+mj-lt"/>
              <a:buAutoNum type="alphaLcParenR"/>
            </a:pPr>
            <a:r>
              <a:rPr lang="el-GR" dirty="0"/>
              <a:t>α</a:t>
            </a:r>
            <a:r>
              <a:rPr lang="cs-CZ" dirty="0"/>
              <a:t>2 – </a:t>
            </a:r>
            <a:r>
              <a:rPr lang="cs-CZ" dirty="0" err="1"/>
              <a:t>mimetika</a:t>
            </a:r>
            <a:r>
              <a:rPr lang="cs-CZ" dirty="0"/>
              <a:t>: </a:t>
            </a:r>
            <a:r>
              <a:rPr lang="cs-CZ" dirty="0" err="1"/>
              <a:t>klonidin</a:t>
            </a:r>
            <a:r>
              <a:rPr lang="cs-CZ" dirty="0"/>
              <a:t>, </a:t>
            </a:r>
            <a:r>
              <a:rPr lang="cs-CZ" dirty="0" err="1"/>
              <a:t>metyldopa</a:t>
            </a:r>
            <a:r>
              <a:rPr lang="cs-CZ" dirty="0"/>
              <a:t>, </a:t>
            </a:r>
            <a:r>
              <a:rPr lang="cs-CZ" dirty="0" err="1"/>
              <a:t>brimodinin</a:t>
            </a:r>
            <a:endParaRPr lang="cs-CZ" dirty="0"/>
          </a:p>
          <a:p>
            <a:pPr marL="514350" indent="-514350">
              <a:buFont typeface="+mj-lt"/>
              <a:buAutoNum type="alphaLcParenR"/>
            </a:pPr>
            <a:r>
              <a:rPr lang="el-GR" dirty="0"/>
              <a:t>β</a:t>
            </a:r>
            <a:r>
              <a:rPr lang="cs-CZ" dirty="0"/>
              <a:t> – </a:t>
            </a:r>
            <a:r>
              <a:rPr lang="cs-CZ" dirty="0" err="1"/>
              <a:t>mimetika</a:t>
            </a:r>
            <a:r>
              <a:rPr lang="cs-CZ" dirty="0"/>
              <a:t>: </a:t>
            </a:r>
            <a:r>
              <a:rPr lang="cs-CZ" dirty="0" err="1"/>
              <a:t>dobutamin</a:t>
            </a:r>
            <a:r>
              <a:rPr lang="cs-CZ" dirty="0"/>
              <a:t>, </a:t>
            </a:r>
            <a:r>
              <a:rPr lang="cs-CZ" dirty="0" err="1"/>
              <a:t>isoprenalin</a:t>
            </a:r>
            <a:r>
              <a:rPr lang="cs-CZ" dirty="0"/>
              <a:t>, </a:t>
            </a:r>
            <a:r>
              <a:rPr lang="cs-CZ" dirty="0" err="1"/>
              <a:t>terbutalin</a:t>
            </a:r>
            <a:r>
              <a:rPr lang="cs-CZ" dirty="0"/>
              <a:t>, </a:t>
            </a:r>
            <a:r>
              <a:rPr lang="cs-CZ" dirty="0" err="1"/>
              <a:t>fenoterol</a:t>
            </a:r>
            <a:endParaRPr lang="cs-CZ" dirty="0"/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nepřímo působící: efedrin, pseudoefedrin, amfetamin, tricyklická antidepresiva</a:t>
            </a:r>
          </a:p>
        </p:txBody>
      </p:sp>
    </p:spTree>
    <p:extLst>
      <p:ext uri="{BB962C8B-B14F-4D97-AF65-F5344CB8AC3E}">
        <p14:creationId xmlns:p14="http://schemas.microsoft.com/office/powerpoint/2010/main" val="3455360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52D8F4-E465-40A5-8935-42AF5D397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3572"/>
          </a:xfrm>
        </p:spPr>
        <p:txBody>
          <a:bodyPr/>
          <a:lstStyle/>
          <a:p>
            <a:pPr algn="ctr"/>
            <a:r>
              <a:rPr lang="cs-CZ" b="1" dirty="0">
                <a:latin typeface="Arial Black" panose="020B0A04020102020204" pitchFamily="34" charset="0"/>
              </a:rPr>
              <a:t>Antibiotika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66C1D5-9152-4CC2-9B20-A8BE942CD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5511"/>
            <a:ext cx="7302910" cy="4928265"/>
          </a:xfrm>
        </p:spPr>
        <p:txBody>
          <a:bodyPr/>
          <a:lstStyle/>
          <a:p>
            <a:pPr marL="0" indent="0">
              <a:buNone/>
            </a:pP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Cefotaxim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/>
              <a:t>Cefalosporin III. generace</a:t>
            </a:r>
          </a:p>
          <a:p>
            <a:r>
              <a:rPr lang="cs-CZ" dirty="0"/>
              <a:t>používá k léčbě závažných infekcí vyvolaných bakteriemi (jak G+ tak G-)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B0FF9F1-17D8-41A9-9BA3-DB6C1B483B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72" t="16129" r="17137" b="8872"/>
          <a:stretch/>
        </p:blipFill>
        <p:spPr>
          <a:xfrm>
            <a:off x="8252952" y="1248698"/>
            <a:ext cx="2989006" cy="365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12302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1C79D519-3749-4717-82CD-D2BA95CD26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4164" y="150812"/>
            <a:ext cx="7920038" cy="630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914400" indent="-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4000" b="1" dirty="0">
                <a:latin typeface="Arial Black" panose="020B0A04020102020204" pitchFamily="34" charset="0"/>
              </a:rPr>
              <a:t>Indikace sympatomimetik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2800" b="1" dirty="0">
              <a:solidFill>
                <a:srgbClr val="0070C0"/>
              </a:solidFill>
              <a:latin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cs-CZ" altLang="cs-CZ" sz="2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cs-CZ" altLang="cs-CZ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sympatomimetika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Vasokonstrikce - lokální vasokonstrikce  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Mydriáza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cs-CZ" altLang="cs-CZ" sz="2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sympatomimetika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 TK</a:t>
            </a:r>
            <a:r>
              <a:rPr lang="cs-CZ" alt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 u hypertenze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l-GR" altLang="cs-CZ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cs-CZ" altLang="cs-CZ" sz="2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cs-CZ" altLang="cs-CZ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sympatomimetika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Stimulace funkce srdce.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Stimulace převodního systému v srdci.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Akutní alergické reakce (zejména adrenalin).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l-GR" altLang="cs-CZ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cs-CZ" altLang="cs-CZ" sz="2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sympatomimetika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Bronchodilatace</a:t>
            </a:r>
            <a:r>
              <a:rPr lang="cs-CZ" alt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Akutní alergické reakce.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Nepřímo působící sympatomimetika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Anorektické a </a:t>
            </a:r>
            <a:r>
              <a:rPr lang="cs-CZ" altLang="cs-CZ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psychostimulační</a:t>
            </a:r>
            <a:r>
              <a:rPr lang="cs-CZ" alt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 účinky.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2B21DA-4F4F-4305-84C9-B56D344E8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Sympatolytika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6921C1-AACE-4E01-8C8D-BE247191D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6629" y="1422400"/>
            <a:ext cx="10207171" cy="5070475"/>
          </a:xfrm>
        </p:spPr>
        <p:txBody>
          <a:bodyPr>
            <a:noAutofit/>
          </a:bodyPr>
          <a:lstStyle/>
          <a:p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antiadrenergní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látky, adrenergní antagonisté</a:t>
            </a:r>
          </a:p>
          <a:p>
            <a:pPr fontAlgn="ctr">
              <a:spcBef>
                <a:spcPct val="0"/>
              </a:spcBef>
              <a:buFontTx/>
              <a:buNone/>
            </a:pPr>
            <a:r>
              <a:rPr lang="en-GB" alt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Neselektivní</a:t>
            </a:r>
            <a:r>
              <a:rPr lang="en-GB" altLang="cs-CZ" b="1" dirty="0">
                <a:latin typeface="Arial" panose="020B0604020202020204" pitchFamily="34" charset="0"/>
                <a:cs typeface="Arial" panose="020B0604020202020204" pitchFamily="34" charset="0"/>
              </a:rPr>
              <a:t> alfa-</a:t>
            </a:r>
            <a:r>
              <a:rPr lang="en-GB" alt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sympatolytika</a:t>
            </a:r>
            <a:r>
              <a:rPr lang="cs-CZ" altLang="cs-C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Blok </a:t>
            </a:r>
            <a:r>
              <a:rPr lang="cs-CZ" altLang="cs-CZ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cs-CZ" altLang="cs-CZ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cs-CZ" altLang="cs-CZ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cs-CZ" altLang="cs-CZ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-r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eceptor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u)</a:t>
            </a:r>
            <a:endParaRPr lang="en-GB" alt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Syntetick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é: 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tolazolin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fentolamin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fenoxybenzamin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Indikace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feochromocytom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stimulace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 HCl, 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retence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moče</a:t>
            </a:r>
            <a:endParaRPr lang="en-GB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ámelové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alkaloidy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dihydroergokristin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(migréna)</a:t>
            </a:r>
          </a:p>
          <a:p>
            <a:pPr fontAlgn="ctr">
              <a:spcBef>
                <a:spcPct val="0"/>
              </a:spcBef>
              <a:buFontTx/>
              <a:buNone/>
            </a:pPr>
            <a:r>
              <a:rPr lang="cs-CZ" altLang="cs-CZ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cs-CZ" altLang="cs-CZ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altLang="cs-CZ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alt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sympatolytika</a:t>
            </a:r>
            <a:endParaRPr lang="en-GB" alt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Indikace: 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hypertenze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srdeční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selhání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obstrukce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močových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cest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hyperplázie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prostaty</a:t>
            </a:r>
            <a:endParaRPr lang="en-GB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prazosin, terazosin, 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metazosin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, urapidil, 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indoramin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, alfuzosin</a:t>
            </a:r>
          </a:p>
          <a:p>
            <a:pPr fontAlgn="ctr">
              <a:spcBef>
                <a:spcPct val="0"/>
              </a:spcBef>
              <a:buFontTx/>
              <a:buNone/>
            </a:pPr>
            <a:r>
              <a:rPr lang="cs-CZ" altLang="cs-CZ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cs-CZ" altLang="cs-CZ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GB" altLang="cs-CZ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alt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sympatolytika</a:t>
            </a:r>
            <a:endParaRPr lang="en-GB" alt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Indikace: 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poruch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erekce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psychického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rázu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Yohimbin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zvyšuje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výdej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noradrenalinu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vazodilata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ce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 v 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oblasti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pánve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1110456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Obdélník 2">
            <a:extLst>
              <a:ext uri="{FF2B5EF4-FFF2-40B4-BE49-F238E27FC236}">
                <a16:creationId xmlns:a16="http://schemas.microsoft.com/office/drawing/2014/main" id="{B6D92632-6026-4268-A1F7-0B208E9E48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567" y="1305833"/>
            <a:ext cx="6396605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Snižují srdeční frekvenci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Snižují sílu kontrakce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Snižují vodivost převodního systému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Snižují vzrušivost myokardu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Korigují hypertenzi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Působí bronchospasmus</a:t>
            </a:r>
          </a:p>
        </p:txBody>
      </p:sp>
      <p:sp>
        <p:nvSpPr>
          <p:cNvPr id="105475" name="TextovéPole 5">
            <a:extLst>
              <a:ext uri="{FF2B5EF4-FFF2-40B4-BE49-F238E27FC236}">
                <a16:creationId xmlns:a16="http://schemas.microsoft.com/office/drawing/2014/main" id="{FAFB0AE8-CD4C-4E02-8A03-9FE6A0D86F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514" y="466497"/>
            <a:ext cx="5508172" cy="708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Účinky </a:t>
            </a:r>
            <a:r>
              <a:rPr lang="cs-CZ" altLang="cs-CZ" sz="4000" b="1" dirty="0">
                <a:latin typeface="Symbol" panose="05050102010706020507" pitchFamily="18" charset="2"/>
                <a:cs typeface="Arial" panose="020B0604020202020204" pitchFamily="34" charset="0"/>
              </a:rPr>
              <a:t>b-</a:t>
            </a:r>
            <a:r>
              <a:rPr lang="cs-CZ" alt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blokátorů</a:t>
            </a:r>
          </a:p>
        </p:txBody>
      </p:sp>
      <p:sp>
        <p:nvSpPr>
          <p:cNvPr id="6" name="Obdélník 1">
            <a:extLst>
              <a:ext uri="{FF2B5EF4-FFF2-40B4-BE49-F238E27FC236}">
                <a16:creationId xmlns:a16="http://schemas.microsoft.com/office/drawing/2014/main" id="{4D3136CB-D64E-4934-921A-8E3500DD30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1772" y="2860912"/>
            <a:ext cx="5129930" cy="372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cs-CZ" alt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Indikace užití</a:t>
            </a:r>
            <a:endParaRPr lang="cs-CZ" alt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Arteriální hypertenze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Arytmie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Ischemická choroba srdeční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Léčba srdečního selhání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Hypertrofická kardiomyopatie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Glaukom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Migréna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572BB6-8906-49E0-B9EF-4AFF140ED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4578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Sympatomimetika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571FA2-5B15-48B3-B571-CA06A90947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27354"/>
            <a:ext cx="8991601" cy="51655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sz="4000" b="1" dirty="0">
                <a:latin typeface="Arial Black" panose="020B0A04020102020204" pitchFamily="34" charset="0"/>
                <a:cs typeface="Arial" panose="020B0604020202020204" pitchFamily="34" charset="0"/>
              </a:rPr>
              <a:t>Adrenalin – </a:t>
            </a:r>
            <a:r>
              <a:rPr lang="cs-CZ" sz="4000" b="1" dirty="0" err="1">
                <a:latin typeface="Arial Black" panose="020B0A04020102020204" pitchFamily="34" charset="0"/>
                <a:cs typeface="Arial" panose="020B0604020202020204" pitchFamily="34" charset="0"/>
              </a:rPr>
              <a:t>epinefrinum</a:t>
            </a:r>
            <a:endParaRPr lang="cs-CZ" sz="4000" b="1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4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injekční roztok k léčbě život ohrožujících stavů</a:t>
            </a:r>
          </a:p>
          <a:p>
            <a:pPr lvl="1"/>
            <a:r>
              <a:rPr lang="cs-CZ" sz="4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srdeční zástavy v průběhu neodkladné resuscitace, </a:t>
            </a:r>
          </a:p>
          <a:p>
            <a:pPr lvl="1"/>
            <a:r>
              <a:rPr lang="cs-CZ" sz="4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fibrilace komor; </a:t>
            </a:r>
          </a:p>
          <a:p>
            <a:pPr lvl="1"/>
            <a:r>
              <a:rPr lang="cs-CZ" sz="4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periferního selhávání krevního oběhu při dostatečné náplni krevního</a:t>
            </a:r>
            <a:br>
              <a:rPr lang="cs-CZ" sz="4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řečiště;</a:t>
            </a:r>
          </a:p>
          <a:p>
            <a:pPr lvl="1"/>
            <a:r>
              <a:rPr lang="cs-CZ" sz="4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anafylaktického a endotoxinového šoku; </a:t>
            </a:r>
          </a:p>
          <a:p>
            <a:pPr lvl="1"/>
            <a:r>
              <a:rPr lang="cs-CZ" sz="4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akutního zúžení průdušek, otoku hrtanu na alergickém podkladě; </a:t>
            </a:r>
          </a:p>
          <a:p>
            <a:r>
              <a:rPr lang="cs-CZ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sz="4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ále se využívá k zúžení cév při místním znecitlivění, k omezení kapilárního krvácení, k odstranění překrvení sliznic.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723A948-7A88-4A63-B133-66D8E07E97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0" y="1909863"/>
            <a:ext cx="2286000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182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572BB6-8906-49E0-B9EF-4AFF140ED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4578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Sympatomimetika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571FA2-5B15-48B3-B571-CA06A90947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7354"/>
            <a:ext cx="8436078" cy="516551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sz="4500" b="1" dirty="0">
                <a:latin typeface="Arial Black" panose="020B0A04020102020204" pitchFamily="34" charset="0"/>
                <a:cs typeface="Arial" panose="020B0604020202020204" pitchFamily="34" charset="0"/>
              </a:rPr>
              <a:t>Adrenalin - </a:t>
            </a:r>
            <a:r>
              <a:rPr lang="cs-CZ" sz="4500" b="1" dirty="0" err="1">
                <a:latin typeface="Arial Black" panose="020B0A04020102020204" pitchFamily="34" charset="0"/>
                <a:cs typeface="Arial" panose="020B0604020202020204" pitchFamily="34" charset="0"/>
              </a:rPr>
              <a:t>epinefrinum</a:t>
            </a:r>
            <a:endParaRPr lang="cs-CZ" sz="4500" b="1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36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 místním znecitlivění, k omezení kapilárního krvácení, k odstranění překrvení sliznic. </a:t>
            </a:r>
          </a:p>
          <a:p>
            <a:pPr>
              <a:lnSpc>
                <a:spcPct val="150000"/>
              </a:lnSpc>
            </a:pPr>
            <a:r>
              <a:rPr lang="cs-CZ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stimuluje α- i β-adrenergní receptory, a to v závislosti na podané dávce: do 2 </a:t>
            </a:r>
            <a:r>
              <a:rPr lang="cs-CZ" sz="3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μg</a:t>
            </a:r>
            <a:r>
              <a:rPr lang="cs-CZ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/min vyvolává především výraznou relaxaci hladké svaloviny dělohy, respiračního traktu a některých cév (pokles diastolického tlaku) a středně zvětšuje sílu a frekvenci srdečních stahů; v dávkách 4 - 10 </a:t>
            </a:r>
            <a:r>
              <a:rPr lang="cs-CZ" sz="3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μg</a:t>
            </a:r>
            <a:r>
              <a:rPr lang="cs-CZ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/min zesiluje účinky na srdce a přidávají se slabé účinky na většinu inervované cévní a </a:t>
            </a:r>
            <a:r>
              <a:rPr lang="cs-CZ" sz="3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pilomotorické</a:t>
            </a:r>
            <a:r>
              <a:rPr lang="cs-CZ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hladké svaloviny (vazokonstrikce, mydriáza).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723A948-7A88-4A63-B133-66D8E07E97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5535" y="2428875"/>
            <a:ext cx="2286000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02002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CE42FE-B149-4D1F-A836-F51B82CF2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Sympatomimetika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2455F2-A8A7-42FB-B058-781C0FE53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21929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 err="1">
                <a:latin typeface="Arial Black" panose="020B0A04020102020204" pitchFamily="34" charset="0"/>
              </a:rPr>
              <a:t>Isoprenalin</a:t>
            </a:r>
            <a:endParaRPr lang="cs-CZ" dirty="0">
              <a:latin typeface="Arial Black" panose="020B0A04020102020204" pitchFamily="34" charset="0"/>
            </a:endParaRPr>
          </a:p>
          <a:p>
            <a:r>
              <a:rPr lang="cs-CZ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etamimetikum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neselektivní agonista β-receptorů</a:t>
            </a:r>
          </a:p>
          <a:p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zvyšuje sílu kontrakce myokardu a srdeční frekvenci, </a:t>
            </a: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vazodilatuje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plicní řečiště 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využívá se při kolapsu krevního oběhu, jako terapie trvalé bradykardie, při poruše převodního systému (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bradyarytmie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4" name="obrázek 107">
            <a:extLst>
              <a:ext uri="{FF2B5EF4-FFF2-40B4-BE49-F238E27FC236}">
                <a16:creationId xmlns:a16="http://schemas.microsoft.com/office/drawing/2014/main" id="{24914451-B215-4C9D-A3FD-B09A59F6C8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67"/>
          <a:stretch/>
        </p:blipFill>
        <p:spPr bwMode="auto">
          <a:xfrm>
            <a:off x="7560129" y="2348139"/>
            <a:ext cx="4474175" cy="27463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3474960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579EFC-0434-4DD2-84B3-648BF4A30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Antiparkinsonika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70B337-3BDC-4AB8-B994-3F0C99FBB7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2371" y="1417638"/>
            <a:ext cx="9944100" cy="4963690"/>
          </a:xfrm>
        </p:spPr>
        <p:txBody>
          <a:bodyPr>
            <a:normAutofit/>
          </a:bodyPr>
          <a:lstStyle/>
          <a:p>
            <a:r>
              <a:rPr lang="cs-CZ" sz="2600" dirty="0">
                <a:latin typeface="Arial" panose="020B0604020202020204" pitchFamily="34" charset="0"/>
                <a:cs typeface="Arial" pitchFamily="34" charset="0"/>
              </a:rPr>
              <a:t>degenerativní choroba, progresivní porucha hybnosti = klidový třes x svalová rigidita, hypokineze</a:t>
            </a:r>
          </a:p>
          <a:p>
            <a:r>
              <a:rPr lang="cs-CZ" sz="2600" dirty="0">
                <a:latin typeface="Arial" panose="020B0604020202020204" pitchFamily="34" charset="0"/>
                <a:cs typeface="Arial" pitchFamily="34" charset="0"/>
              </a:rPr>
              <a:t>Neurochemické změny = snížená hladina dopaminu  </a:t>
            </a:r>
          </a:p>
          <a:p>
            <a:pPr marL="0" indent="0">
              <a:buNone/>
            </a:pPr>
            <a:r>
              <a:rPr lang="cs-CZ" sz="2600" dirty="0" err="1">
                <a:latin typeface="Arial" panose="020B0604020202020204" pitchFamily="34" charset="0"/>
                <a:cs typeface="Arial" panose="020B0604020202020204" pitchFamily="34" charset="0"/>
              </a:rPr>
              <a:t>Levodopa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 = dopamin (MAO+COMT) = </a:t>
            </a:r>
            <a:r>
              <a:rPr lang="cs-CZ" sz="2600" dirty="0" err="1">
                <a:latin typeface="Arial" panose="020B0604020202020204" pitchFamily="34" charset="0"/>
                <a:cs typeface="Arial" panose="020B0604020202020204" pitchFamily="34" charset="0"/>
              </a:rPr>
              <a:t>homovanilová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 k.</a:t>
            </a:r>
          </a:p>
          <a:p>
            <a:pPr marL="514350" indent="-514350">
              <a:buFont typeface="+mj-lt"/>
              <a:buAutoNum type="alphaLcParenR"/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Léčiva dodávající dopamin (</a:t>
            </a:r>
            <a:r>
              <a:rPr lang="cs-CZ" sz="2600" dirty="0" err="1">
                <a:latin typeface="Arial" panose="020B0604020202020204" pitchFamily="34" charset="0"/>
                <a:cs typeface="Arial" panose="020B0604020202020204" pitchFamily="34" charset="0"/>
              </a:rPr>
              <a:t>Levodopa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514350" indent="-514350">
              <a:buFont typeface="+mj-lt"/>
              <a:buAutoNum type="alphaLcParenR"/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Agonisté dopaminu (</a:t>
            </a:r>
            <a:r>
              <a:rPr lang="cs-CZ" sz="2600" dirty="0" err="1">
                <a:latin typeface="Arial" panose="020B0604020202020204" pitchFamily="34" charset="0"/>
                <a:cs typeface="Arial" pitchFamily="34" charset="0"/>
              </a:rPr>
              <a:t>pramipexol</a:t>
            </a:r>
            <a:r>
              <a:rPr lang="cs-CZ" sz="2600" dirty="0">
                <a:latin typeface="Arial" panose="020B0604020202020204" pitchFamily="34" charset="0"/>
                <a:cs typeface="Arial" pitchFamily="34" charset="0"/>
              </a:rPr>
              <a:t>, </a:t>
            </a:r>
            <a:r>
              <a:rPr lang="cs-CZ" sz="2600" dirty="0" err="1">
                <a:latin typeface="Arial" panose="020B0604020202020204" pitchFamily="34" charset="0"/>
                <a:cs typeface="Arial" pitchFamily="34" charset="0"/>
              </a:rPr>
              <a:t>ropinirol</a:t>
            </a:r>
            <a:r>
              <a:rPr lang="cs-CZ" sz="2600" dirty="0">
                <a:latin typeface="Arial" panose="020B0604020202020204" pitchFamily="34" charset="0"/>
                <a:cs typeface="Arial" pitchFamily="34" charset="0"/>
              </a:rPr>
              <a:t>, </a:t>
            </a:r>
            <a:r>
              <a:rPr lang="cs-CZ" sz="2600" dirty="0" err="1">
                <a:latin typeface="Arial" panose="020B0604020202020204" pitchFamily="34" charset="0"/>
                <a:cs typeface="Arial" pitchFamily="34" charset="0"/>
              </a:rPr>
              <a:t>rotigotin</a:t>
            </a:r>
            <a:r>
              <a:rPr lang="cs-CZ" sz="2600" dirty="0">
                <a:latin typeface="Arial" panose="020B0604020202020204" pitchFamily="34" charset="0"/>
                <a:cs typeface="Arial" pitchFamily="34" charset="0"/>
              </a:rPr>
              <a:t>)</a:t>
            </a:r>
          </a:p>
          <a:p>
            <a:pPr marL="514350" indent="-514350">
              <a:buFont typeface="+mj-lt"/>
              <a:buAutoNum type="alphaLcParenR"/>
            </a:pPr>
            <a:r>
              <a:rPr lang="cs-CZ" sz="2600" dirty="0">
                <a:latin typeface="Arial" panose="020B0604020202020204" pitchFamily="34" charset="0"/>
                <a:cs typeface="Arial" pitchFamily="34" charset="0"/>
              </a:rPr>
              <a:t>Inhibitory MAO (</a:t>
            </a:r>
            <a:r>
              <a:rPr lang="cs-CZ" sz="2600" dirty="0" err="1">
                <a:latin typeface="Arial" panose="020B0604020202020204" pitchFamily="34" charset="0"/>
                <a:cs typeface="Arial" pitchFamily="34" charset="0"/>
              </a:rPr>
              <a:t>Selegilin</a:t>
            </a:r>
            <a:r>
              <a:rPr lang="cs-CZ" sz="2600" dirty="0">
                <a:latin typeface="Arial" panose="020B0604020202020204" pitchFamily="34" charset="0"/>
                <a:cs typeface="Arial" pitchFamily="34" charset="0"/>
              </a:rPr>
              <a:t>, </a:t>
            </a:r>
            <a:r>
              <a:rPr lang="cs-CZ" sz="2600" dirty="0" err="1">
                <a:latin typeface="Arial" panose="020B0604020202020204" pitchFamily="34" charset="0"/>
                <a:cs typeface="Arial" pitchFamily="34" charset="0"/>
              </a:rPr>
              <a:t>rasagilin</a:t>
            </a:r>
            <a:r>
              <a:rPr lang="cs-CZ" sz="2600" dirty="0">
                <a:latin typeface="Arial" panose="020B0604020202020204" pitchFamily="34" charset="0"/>
                <a:cs typeface="Arial" pitchFamily="34" charset="0"/>
              </a:rPr>
              <a:t>) a COMT (</a:t>
            </a:r>
            <a:r>
              <a:rPr lang="cs-CZ" sz="2600" dirty="0" err="1">
                <a:latin typeface="Arial" panose="020B0604020202020204" pitchFamily="34" charset="0"/>
                <a:cs typeface="Arial" pitchFamily="34" charset="0"/>
              </a:rPr>
              <a:t>Entakapon</a:t>
            </a:r>
            <a:r>
              <a:rPr lang="cs-CZ" sz="2600" dirty="0">
                <a:latin typeface="Arial" panose="020B0604020202020204" pitchFamily="34" charset="0"/>
                <a:cs typeface="Arial" pitchFamily="34" charset="0"/>
              </a:rPr>
              <a:t>, </a:t>
            </a:r>
            <a:r>
              <a:rPr lang="cs-CZ" sz="2600" dirty="0" err="1">
                <a:latin typeface="Arial" panose="020B0604020202020204" pitchFamily="34" charset="0"/>
                <a:cs typeface="Arial" pitchFamily="34" charset="0"/>
              </a:rPr>
              <a:t>tolkapon</a:t>
            </a:r>
            <a:r>
              <a:rPr lang="cs-CZ" sz="2600" dirty="0">
                <a:latin typeface="Arial" panose="020B0604020202020204" pitchFamily="34" charset="0"/>
                <a:cs typeface="Arial" pitchFamily="34" charset="0"/>
              </a:rPr>
              <a:t>)</a:t>
            </a:r>
          </a:p>
          <a:p>
            <a:pPr marL="514350" indent="-514350">
              <a:buFont typeface="+mj-lt"/>
              <a:buAutoNum type="alphaLcParenR"/>
            </a:pPr>
            <a:r>
              <a:rPr lang="cs-CZ" sz="2600" dirty="0">
                <a:latin typeface="Arial" panose="020B0604020202020204" pitchFamily="34" charset="0"/>
                <a:cs typeface="Arial" pitchFamily="34" charset="0"/>
              </a:rPr>
              <a:t>Hluboká mozková stimulace (zákrok pod kontrolou MRI) – elektrody do </a:t>
            </a:r>
            <a:r>
              <a:rPr lang="cs-CZ" sz="2600" dirty="0" err="1">
                <a:latin typeface="Arial" panose="020B0604020202020204" pitchFamily="34" charset="0"/>
                <a:cs typeface="Arial" pitchFamily="34" charset="0"/>
              </a:rPr>
              <a:t>subthalamických</a:t>
            </a:r>
            <a:r>
              <a:rPr lang="cs-CZ" sz="2600" dirty="0">
                <a:latin typeface="Arial" panose="020B0604020202020204" pitchFamily="34" charset="0"/>
                <a:cs typeface="Arial" pitchFamily="34" charset="0"/>
              </a:rPr>
              <a:t> jader + generátory impulzů pod kůži na hrudníku </a:t>
            </a:r>
          </a:p>
        </p:txBody>
      </p:sp>
    </p:spTree>
    <p:extLst>
      <p:ext uri="{BB962C8B-B14F-4D97-AF65-F5344CB8AC3E}">
        <p14:creationId xmlns:p14="http://schemas.microsoft.com/office/powerpoint/2010/main" val="279732375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6D2CA9-DC53-4A42-AA29-053A8F5B8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Antiepileptika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75120B-EBBD-4D46-8F3B-81F6FD7A4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171" y="996043"/>
            <a:ext cx="11087099" cy="5666013"/>
          </a:xfrm>
        </p:spPr>
        <p:txBody>
          <a:bodyPr>
            <a:noAutofit/>
          </a:bodyPr>
          <a:lstStyle/>
          <a:p>
            <a:pPr marL="0" lvl="0" indent="0">
              <a:lnSpc>
                <a:spcPct val="115000"/>
              </a:lnSpc>
              <a:buNone/>
            </a:pPr>
            <a:r>
              <a:rPr lang="cs-CZ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Epilepsie</a:t>
            </a:r>
            <a:r>
              <a:rPr lang="cs-CZ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chronické záchvatovité onemocnění, při kterém v mozku vznikají patologické elektrické výboje, dochází k poruchám vědomí a rozličným motorickým (svalové křeče vs. atonie) senzorickým (porucha čití, audiovizuální halucinace), vegetativním (změna reakce zornic, závrať, nevolnost, zvracení) a psychickým změnám (pláč, smích, aj.). </a:t>
            </a:r>
            <a:endParaRPr lang="cs-CZ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Parciální záchvaty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+mj-lt"/>
              <a:buAutoNum type="romanLcPeriod"/>
            </a:pP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Prosté (jednoduché) – zachované vědomí, projeví se např. krátkodobými křečemi končetin 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romanLcPeriod"/>
            </a:pP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Komplexní – alterované vědomí (změněné stavy vědomí), př. psychomotorické záchvaty</a:t>
            </a:r>
            <a:endParaRPr lang="cs-CZ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romanLcPeriod"/>
            </a:pP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Sekundárně generalizované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46440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1ADF79-94F5-4D72-B16E-B03C7D45C5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6127750"/>
          </a:xfrm>
        </p:spPr>
        <p:txBody>
          <a:bodyPr>
            <a:noAutofit/>
          </a:bodyPr>
          <a:lstStyle/>
          <a:p>
            <a:pPr marL="0" lvl="0" indent="0">
              <a:lnSpc>
                <a:spcPct val="115000"/>
              </a:lnSpc>
              <a:buNone/>
            </a:pPr>
            <a:r>
              <a:rPr lang="cs-CZ" sz="2400" dirty="0"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Generalizované záchvaty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romanLcPeriod"/>
            </a:pPr>
            <a:r>
              <a:rPr lang="cs-CZ" sz="24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Grand </a:t>
            </a:r>
            <a:r>
              <a:rPr lang="cs-CZ" sz="2400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mal</a:t>
            </a: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nejdramatičtější typ záchvatu, nemocný najednou ztratí vědomí, spadne a následují tónicko-klonické křeče (napnutí a prudké záškuby velkého počtu svalů v celém těle), po skončení křečí pacient nabude vědomí, ale je zmatený a na dobu záchvatu má úplnou amnézii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romanLcPeriod"/>
            </a:pPr>
            <a:r>
              <a:rPr lang="cs-CZ" sz="24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Petit </a:t>
            </a:r>
            <a:r>
              <a:rPr lang="cs-CZ" sz="2400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mal</a:t>
            </a: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absence – náhlá porucha vědomí trvající několik sekund, většinou bez křečí a pádu, člověk se zastaví uprostřed prováděné činnosti, na dobu záchvatu má amnézie, po skončení záchvatu pokračuje v předcházející činnosti; až 100 záchvatů/den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romanLcPeriod"/>
            </a:pPr>
            <a:r>
              <a:rPr lang="cs-CZ" sz="24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Status </a:t>
            </a:r>
            <a:r>
              <a:rPr lang="cs-CZ" sz="2400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epilepticus</a:t>
            </a: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extrémně dlouho (více jak 5 min.) trvající epileptický záchvat (tonicko-klonické křeče) – sled na sebe navazujících záchvatů aniž by pacient mezi nimi nabyl vědomí – život ohrožující stav, mortalita cca 10%</a:t>
            </a:r>
          </a:p>
        </p:txBody>
      </p:sp>
    </p:spTree>
    <p:extLst>
      <p:ext uri="{BB962C8B-B14F-4D97-AF65-F5344CB8AC3E}">
        <p14:creationId xmlns:p14="http://schemas.microsoft.com/office/powerpoint/2010/main" val="407479659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11DF0F-C1EF-4FAD-B73B-5DB7F026A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2229"/>
            <a:ext cx="10515600" cy="499064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Cílem léčby epilepsie je potlačení vzniku záchvatů, pokud možno trvalé nebo alespoň dlouhodobé a zamezení relapsu.</a:t>
            </a:r>
          </a:p>
          <a:p>
            <a:pPr marL="0" indent="0" algn="just">
              <a:buNone/>
            </a:pPr>
            <a:r>
              <a:rPr lang="cs-C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Mechanismus účinku:</a:t>
            </a:r>
          </a:p>
          <a:p>
            <a:pPr marL="571500" indent="-571500">
              <a:buFont typeface="+mj-lt"/>
              <a:buAutoNum type="arabicPeriod"/>
            </a:pPr>
            <a:r>
              <a:rPr lang="cs-CZ" dirty="0">
                <a:latin typeface="Arial" pitchFamily="34" charset="0"/>
                <a:cs typeface="Arial" pitchFamily="34" charset="0"/>
              </a:rPr>
              <a:t>Aktivace </a:t>
            </a:r>
            <a:r>
              <a:rPr lang="cs-CZ" b="1" dirty="0">
                <a:latin typeface="Arial" pitchFamily="34" charset="0"/>
                <a:cs typeface="Arial" pitchFamily="34" charset="0"/>
              </a:rPr>
              <a:t>GABA</a:t>
            </a:r>
            <a:r>
              <a:rPr lang="cs-CZ" dirty="0">
                <a:latin typeface="Arial" pitchFamily="34" charset="0"/>
                <a:cs typeface="Arial" pitchFamily="34" charset="0"/>
              </a:rPr>
              <a:t> zprostředkované synaptické inhibice</a:t>
            </a:r>
          </a:p>
          <a:p>
            <a:pPr marL="571500" indent="-571500">
              <a:buFont typeface="+mj-lt"/>
              <a:buAutoNum type="arabicPeriod"/>
            </a:pPr>
            <a:r>
              <a:rPr lang="cs-CZ" dirty="0">
                <a:latin typeface="Arial" pitchFamily="34" charset="0"/>
                <a:cs typeface="Arial" pitchFamily="34" charset="0"/>
              </a:rPr>
              <a:t>Modifikace </a:t>
            </a:r>
            <a:r>
              <a:rPr lang="cs-CZ" b="1" dirty="0">
                <a:latin typeface="Arial" pitchFamily="34" charset="0"/>
                <a:cs typeface="Arial" pitchFamily="34" charset="0"/>
              </a:rPr>
              <a:t>iontových kanálů </a:t>
            </a:r>
            <a:r>
              <a:rPr lang="cs-CZ" dirty="0">
                <a:latin typeface="Arial" pitchFamily="34" charset="0"/>
                <a:cs typeface="Arial" pitchFamily="34" charset="0"/>
              </a:rPr>
              <a:t>zodpovědných za převod vzruchu (Na</a:t>
            </a:r>
            <a:r>
              <a:rPr lang="cs-CZ" baseline="30000" dirty="0">
                <a:latin typeface="Arial" pitchFamily="34" charset="0"/>
                <a:cs typeface="Arial" pitchFamily="34" charset="0"/>
              </a:rPr>
              <a:t>+</a:t>
            </a:r>
            <a:r>
              <a:rPr lang="cs-CZ" dirty="0">
                <a:latin typeface="Arial" pitchFamily="34" charset="0"/>
                <a:cs typeface="Arial" pitchFamily="34" charset="0"/>
              </a:rPr>
              <a:t>, K</a:t>
            </a:r>
            <a:r>
              <a:rPr lang="cs-CZ" baseline="30000" dirty="0">
                <a:latin typeface="Arial" pitchFamily="34" charset="0"/>
                <a:cs typeface="Arial" pitchFamily="34" charset="0"/>
              </a:rPr>
              <a:t>+</a:t>
            </a:r>
            <a:r>
              <a:rPr lang="cs-CZ" dirty="0">
                <a:latin typeface="Arial" pitchFamily="34" charset="0"/>
                <a:cs typeface="Arial" pitchFamily="34" charset="0"/>
              </a:rPr>
              <a:t>, Ca</a:t>
            </a:r>
            <a:r>
              <a:rPr lang="cs-CZ" baseline="30000" dirty="0">
                <a:latin typeface="Arial" pitchFamily="34" charset="0"/>
                <a:cs typeface="Arial" pitchFamily="34" charset="0"/>
              </a:rPr>
              <a:t>++</a:t>
            </a:r>
            <a:r>
              <a:rPr lang="cs-CZ" dirty="0">
                <a:latin typeface="Arial" pitchFamily="34" charset="0"/>
                <a:cs typeface="Arial" pitchFamily="34" charset="0"/>
              </a:rPr>
              <a:t>, Mg</a:t>
            </a:r>
            <a:r>
              <a:rPr lang="cs-CZ" baseline="30000" dirty="0">
                <a:latin typeface="Arial" pitchFamily="34" charset="0"/>
                <a:cs typeface="Arial" pitchFamily="34" charset="0"/>
              </a:rPr>
              <a:t>++</a:t>
            </a:r>
            <a:r>
              <a:rPr lang="cs-CZ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571500" indent="-571500">
              <a:buFont typeface="+mj-lt"/>
              <a:buAutoNum type="arabicPeriod"/>
            </a:pPr>
            <a:r>
              <a:rPr lang="cs-CZ" dirty="0">
                <a:latin typeface="Arial" pitchFamily="34" charset="0"/>
                <a:cs typeface="Arial" pitchFamily="34" charset="0"/>
              </a:rPr>
              <a:t>Látky blokující excitační aktivitu na úrovni excitačních transmiterů – </a:t>
            </a:r>
            <a:r>
              <a:rPr lang="cs-CZ" b="1" dirty="0">
                <a:latin typeface="Arial" pitchFamily="34" charset="0"/>
                <a:cs typeface="Arial" pitchFamily="34" charset="0"/>
              </a:rPr>
              <a:t>L-glutamát, </a:t>
            </a:r>
            <a:r>
              <a:rPr lang="cs-CZ" b="1" dirty="0" err="1">
                <a:latin typeface="Arial" pitchFamily="34" charset="0"/>
                <a:cs typeface="Arial" pitchFamily="34" charset="0"/>
              </a:rPr>
              <a:t>aspartát</a:t>
            </a:r>
            <a:endParaRPr lang="cs-CZ" b="1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Rozdělení:</a:t>
            </a:r>
          </a:p>
          <a:p>
            <a:pPr marL="342900" indent="-342900" algn="just">
              <a:buFont typeface="+mj-lt"/>
              <a:buAutoNum type="alphaLcParenR"/>
            </a:pPr>
            <a:r>
              <a:rPr lang="cs-CZ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Úzkospektrá</a:t>
            </a: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antiepileptika: většinou účinná na parciální záchvaty</a:t>
            </a:r>
          </a:p>
          <a:p>
            <a:pPr marL="342900" indent="-342900" algn="just">
              <a:buFont typeface="+mj-lt"/>
              <a:buAutoNum type="alphaLcParenR"/>
            </a:pP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Širokospektrá antiepileptika: většinou schopna potlačit jak parciální tak generalizované záchvaty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9AA74209-00EC-4AA1-8143-F8CE0A726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Antiepileptika</a:t>
            </a:r>
          </a:p>
        </p:txBody>
      </p:sp>
    </p:spTree>
    <p:extLst>
      <p:ext uri="{BB962C8B-B14F-4D97-AF65-F5344CB8AC3E}">
        <p14:creationId xmlns:p14="http://schemas.microsoft.com/office/powerpoint/2010/main" val="15275105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DATAPERCENTBASE" val="crParticipant"/>
  <p:tag name="ARS_CHARTPARA_NUMBERDEC" val="0"/>
  <p:tag name="ARS_CHARTPARA_PERCENTDEC" val="1"/>
  <p:tag name="ARS_CHARTPARA_SHOW3D" val="0"/>
  <p:tag name="ARS_CHARTPOINTWIDTH" val="0.5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ISRESPONSED" val="1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SLIDETITLE_AUTOSET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DATAPERCENTBASE" val="crParticipant"/>
  <p:tag name="ARS_CHARTPARA_NUMBERDEC" val="0"/>
  <p:tag name="ARS_CHARTPARA_PERCENTDEC" val="1"/>
  <p:tag name="ARS_CHARTPARA_SHOW3D" val="0"/>
  <p:tag name="ARS_CHARTPOINTWIDTH" val="0.5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ISRESPONSED" val="1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DATAPERCENTBASE" val="crParticipant"/>
  <p:tag name="ARS_CHARTPARA_NUMBERDEC" val="0"/>
  <p:tag name="ARS_CHARTPARA_PERCENTDEC" val="1"/>
  <p:tag name="ARS_CHARTPARA_SHOW3D" val="0"/>
  <p:tag name="ARS_CHARTPOINTWIDTH" val="0.5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ISRESPONSED" val="1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SLIDETITLE_AUTOSET" val="0"/>
</p:tagLst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1768</TotalTime>
  <Words>8197</Words>
  <Application>Microsoft Office PowerPoint</Application>
  <PresentationFormat>Širokoúhlá obrazovka</PresentationFormat>
  <Paragraphs>855</Paragraphs>
  <Slides>126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126</vt:i4>
      </vt:variant>
    </vt:vector>
  </HeadingPairs>
  <TitlesOfParts>
    <vt:vector size="135" baseType="lpstr">
      <vt:lpstr>Arial</vt:lpstr>
      <vt:lpstr>Arial Black</vt:lpstr>
      <vt:lpstr>Arial Narrow</vt:lpstr>
      <vt:lpstr>Calibri</vt:lpstr>
      <vt:lpstr>Calibri Light</vt:lpstr>
      <vt:lpstr>Symbol</vt:lpstr>
      <vt:lpstr>Times New Roman</vt:lpstr>
      <vt:lpstr>Wingdings</vt:lpstr>
      <vt:lpstr>Motiv Office</vt:lpstr>
      <vt:lpstr>Speciální farmakologie  (Léčiva v záchranářské praxi)</vt:lpstr>
      <vt:lpstr>Léčiva proti cizorodým organismům</vt:lpstr>
      <vt:lpstr>Antibiotika</vt:lpstr>
      <vt:lpstr>Antibiotika</vt:lpstr>
      <vt:lpstr>Antibiotika</vt:lpstr>
      <vt:lpstr>Antibiotika</vt:lpstr>
      <vt:lpstr>Antibiotika</vt:lpstr>
      <vt:lpstr>Antibiotika</vt:lpstr>
      <vt:lpstr>Antibiotika</vt:lpstr>
      <vt:lpstr>Antivirotika</vt:lpstr>
      <vt:lpstr>Antimykotika</vt:lpstr>
      <vt:lpstr>Antihelmintika</vt:lpstr>
      <vt:lpstr>Antiprotozoální látky</vt:lpstr>
      <vt:lpstr>Dezinficiencia a antiseptika</vt:lpstr>
      <vt:lpstr>Dezinficiencia a antiseptika</vt:lpstr>
      <vt:lpstr>Dezinficiencia a antiseptika</vt:lpstr>
      <vt:lpstr>Kardiovaskulární systém</vt:lpstr>
      <vt:lpstr>Antihypertenziva</vt:lpstr>
      <vt:lpstr>Léčba hypertenze</vt:lpstr>
      <vt:lpstr>Antihypertenziva</vt:lpstr>
      <vt:lpstr>Vazodilatancia</vt:lpstr>
      <vt:lpstr>Diuretika</vt:lpstr>
      <vt:lpstr>Blokátory Ca2+ kanálu</vt:lpstr>
      <vt:lpstr>ACE inhibitory</vt:lpstr>
      <vt:lpstr>Antiarytmika</vt:lpstr>
      <vt:lpstr>Antiarytmika</vt:lpstr>
      <vt:lpstr>Kardiotonika</vt:lpstr>
      <vt:lpstr>Antihypertenziva</vt:lpstr>
      <vt:lpstr>Antihypertenziva</vt:lpstr>
      <vt:lpstr>Antiarytmika + Antihypertenziva</vt:lpstr>
      <vt:lpstr>Antiarytmika</vt:lpstr>
      <vt:lpstr>Vazodilatancia</vt:lpstr>
      <vt:lpstr>Vazodilatancia</vt:lpstr>
      <vt:lpstr>Diuretika</vt:lpstr>
      <vt:lpstr>Antitrombotika</vt:lpstr>
      <vt:lpstr>Antitrombotika</vt:lpstr>
      <vt:lpstr>Antitrombotika</vt:lpstr>
      <vt:lpstr>Nervová soustava</vt:lpstr>
      <vt:lpstr>Lokální anestetika</vt:lpstr>
      <vt:lpstr>Lokální anestetika</vt:lpstr>
      <vt:lpstr>Lokální anestetika</vt:lpstr>
      <vt:lpstr>Lokální anestetika</vt:lpstr>
      <vt:lpstr>Celková anestetika</vt:lpstr>
      <vt:lpstr>Celková anestetika</vt:lpstr>
      <vt:lpstr>Celková anestetika</vt:lpstr>
      <vt:lpstr>Celková anestetika</vt:lpstr>
      <vt:lpstr>Celková anestetika</vt:lpstr>
      <vt:lpstr>Celková anestetika</vt:lpstr>
      <vt:lpstr>Analgetika</vt:lpstr>
      <vt:lpstr>Analgetika</vt:lpstr>
      <vt:lpstr>Analgetika</vt:lpstr>
      <vt:lpstr>Analgetika - anodyna</vt:lpstr>
      <vt:lpstr>Analgetika - antipyretika</vt:lpstr>
      <vt:lpstr>Analgetika – nesteroidní antirevmatika</vt:lpstr>
      <vt:lpstr>Analgetika – nesteroidní antirevmatika</vt:lpstr>
      <vt:lpstr>Analgetika – nesteroidní antirevmatika</vt:lpstr>
      <vt:lpstr>Prezentace aplikace PowerPoint</vt:lpstr>
      <vt:lpstr>Prezentace aplikace PowerPoint</vt:lpstr>
      <vt:lpstr>Prezentace aplikace PowerPoint</vt:lpstr>
      <vt:lpstr>Praktická doporučení pro podání psychofarmak</vt:lpstr>
      <vt:lpstr>Psychofarmaka</vt:lpstr>
      <vt:lpstr>Psychofarmaka</vt:lpstr>
      <vt:lpstr>Psychofarmaka</vt:lpstr>
      <vt:lpstr>Psychofarmaka</vt:lpstr>
      <vt:lpstr>Psychofarmaka</vt:lpstr>
      <vt:lpstr>Antidepresiva</vt:lpstr>
      <vt:lpstr>Antidepresiva</vt:lpstr>
      <vt:lpstr>Antidepresiva</vt:lpstr>
      <vt:lpstr>Antidepresiva</vt:lpstr>
      <vt:lpstr>Svalová kontrakce</vt:lpstr>
      <vt:lpstr>Myorelaxancia</vt:lpstr>
      <vt:lpstr>Depolarizující myorelaxancia</vt:lpstr>
      <vt:lpstr>Myorelaxancia</vt:lpstr>
      <vt:lpstr>Myorelaxantium</vt:lpstr>
      <vt:lpstr>Myorelaxantium</vt:lpstr>
      <vt:lpstr>Spazmolytikum</vt:lpstr>
      <vt:lpstr>Látky ovlivňující vegetativní nervový systém</vt:lpstr>
      <vt:lpstr>Prezentace aplikace PowerPoint</vt:lpstr>
      <vt:lpstr>Prezentace aplikace PowerPoint</vt:lpstr>
      <vt:lpstr>Prezentace aplikace PowerPoint</vt:lpstr>
      <vt:lpstr>Parasympatomimetika</vt:lpstr>
      <vt:lpstr>Prezentace aplikace PowerPoint</vt:lpstr>
      <vt:lpstr>Parasympatomimetika</vt:lpstr>
      <vt:lpstr>Parasympatolytika </vt:lpstr>
      <vt:lpstr>Parasympatolytika</vt:lpstr>
      <vt:lpstr>Parasympatolytika </vt:lpstr>
      <vt:lpstr>Parasympatomimetika</vt:lpstr>
      <vt:lpstr>Parasympatolytika</vt:lpstr>
      <vt:lpstr>Sympatomimetika</vt:lpstr>
      <vt:lpstr>Prezentace aplikace PowerPoint</vt:lpstr>
      <vt:lpstr>Sympatolytika</vt:lpstr>
      <vt:lpstr>Prezentace aplikace PowerPoint</vt:lpstr>
      <vt:lpstr>Sympatomimetika</vt:lpstr>
      <vt:lpstr>Sympatomimetika</vt:lpstr>
      <vt:lpstr>Sympatomimetika</vt:lpstr>
      <vt:lpstr>Antiparkinsonika</vt:lpstr>
      <vt:lpstr>Antiepileptika</vt:lpstr>
      <vt:lpstr>Prezentace aplikace PowerPoint</vt:lpstr>
      <vt:lpstr>Antiepileptika</vt:lpstr>
      <vt:lpstr>Klasifikace antiepileptik</vt:lpstr>
      <vt:lpstr>Antiepileptika</vt:lpstr>
      <vt:lpstr>Antimigrenika</vt:lpstr>
      <vt:lpstr>Antimigrenika</vt:lpstr>
      <vt:lpstr>Antimigrenika</vt:lpstr>
      <vt:lpstr>Dýchací soustava</vt:lpstr>
      <vt:lpstr>Antitusika</vt:lpstr>
      <vt:lpstr>Mukolytika</vt:lpstr>
      <vt:lpstr>Expektorancia</vt:lpstr>
      <vt:lpstr>Antiastmatika</vt:lpstr>
      <vt:lpstr>Léčba alergií</vt:lpstr>
      <vt:lpstr>Léčba alergií</vt:lpstr>
      <vt:lpstr>H1-antihistaminika</vt:lpstr>
      <vt:lpstr>Prezentace aplikace PowerPoint</vt:lpstr>
      <vt:lpstr>Stabilizátory žírných buněk</vt:lpstr>
      <vt:lpstr>Bronchodilatancia</vt:lpstr>
      <vt:lpstr>Bronchodilatancia</vt:lpstr>
      <vt:lpstr>Bronchodilatancia</vt:lpstr>
      <vt:lpstr>Antihistaminikum</vt:lpstr>
      <vt:lpstr>Kortikoidy</vt:lpstr>
      <vt:lpstr>Kortikoidy</vt:lpstr>
      <vt:lpstr>Kortikoidy</vt:lpstr>
      <vt:lpstr>Infuzní roztoky</vt:lpstr>
      <vt:lpstr>Infuzní roztoky</vt:lpstr>
      <vt:lpstr>Infuzní roztoky</vt:lpstr>
      <vt:lpstr>Infuzní roztoky</vt:lpstr>
      <vt:lpstr>Infuzní roztoky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Speciální farmakologie Léčiva v záchranářské praxi</dc:title>
  <dc:creator>Lucie Vávrová</dc:creator>
  <cp:lastModifiedBy>Lucie Vávrová</cp:lastModifiedBy>
  <cp:revision>309</cp:revision>
  <dcterms:created xsi:type="dcterms:W3CDTF">2021-11-19T19:11:07Z</dcterms:created>
  <dcterms:modified xsi:type="dcterms:W3CDTF">2022-01-14T00:10:29Z</dcterms:modified>
</cp:coreProperties>
</file>