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22"/>
  </p:notesMasterIdLst>
  <p:sldIdLst>
    <p:sldId id="256" r:id="rId2"/>
    <p:sldId id="258" r:id="rId3"/>
    <p:sldId id="257" r:id="rId4"/>
    <p:sldId id="259" r:id="rId5"/>
    <p:sldId id="271" r:id="rId6"/>
    <p:sldId id="272" r:id="rId7"/>
    <p:sldId id="273" r:id="rId8"/>
    <p:sldId id="274" r:id="rId9"/>
    <p:sldId id="275" r:id="rId10"/>
    <p:sldId id="261" r:id="rId11"/>
    <p:sldId id="262" r:id="rId12"/>
    <p:sldId id="263" r:id="rId13"/>
    <p:sldId id="264" r:id="rId14"/>
    <p:sldId id="266" r:id="rId15"/>
    <p:sldId id="265" r:id="rId16"/>
    <p:sldId id="267" r:id="rId17"/>
    <p:sldId id="268" r:id="rId18"/>
    <p:sldId id="269" r:id="rId19"/>
    <p:sldId id="276" r:id="rId20"/>
    <p:sldId id="260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D7C124A-D280-9A44-8C13-531371084F7C}">
          <p14:sldIdLst>
            <p14:sldId id="256"/>
            <p14:sldId id="258"/>
            <p14:sldId id="257"/>
            <p14:sldId id="259"/>
            <p14:sldId id="271"/>
            <p14:sldId id="272"/>
            <p14:sldId id="273"/>
            <p14:sldId id="274"/>
            <p14:sldId id="275"/>
            <p14:sldId id="261"/>
            <p14:sldId id="262"/>
            <p14:sldId id="263"/>
            <p14:sldId id="264"/>
            <p14:sldId id="266"/>
            <p14:sldId id="265"/>
            <p14:sldId id="267"/>
            <p14:sldId id="268"/>
            <p14:sldId id="269"/>
            <p14:sldId id="276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46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9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C9C8B-C90E-5A4B-8D93-B8AAB72B287D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050F3-696A-1942-ADA9-5C1A04CBDC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652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email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CFBEC970-D41D-7842-B325-3AB92FEAD349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632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email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C970-D41D-7842-B325-3AB92FEAD349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781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email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C970-D41D-7842-B325-3AB92FEAD349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9311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email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C970-D41D-7842-B325-3AB92FEAD349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102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email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C970-D41D-7842-B325-3AB92FEAD349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998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C970-D41D-7842-B325-3AB92FEAD349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431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C970-D41D-7842-B325-3AB92FEAD349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8141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CFBEC970-D41D-7842-B325-3AB92FEAD349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5502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email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FBEC970-D41D-7842-B325-3AB92FEAD349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1830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C970-D41D-7842-B325-3AB92FEAD349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99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email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C970-D41D-7842-B325-3AB92FEAD349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224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C970-D41D-7842-B325-3AB92FEAD349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921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C970-D41D-7842-B325-3AB92FEAD349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88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C970-D41D-7842-B325-3AB92FEAD349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7246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C970-D41D-7842-B325-3AB92FEAD349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3684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email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C970-D41D-7842-B325-3AB92FEAD349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906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email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C970-D41D-7842-B325-3AB92FEAD349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908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 cstate="email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FBEC970-D41D-7842-B325-3AB92FEAD349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9E47AAE-2EE8-914B-84D2-28594CF5A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054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CD0DC2C9-12F3-244E-A1F9-66D9757F05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2775" y="1822330"/>
            <a:ext cx="8825658" cy="2677648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KLASIFIKACE MIMOŘÁDNÝCH SITUACÍ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7850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2C4D9-A367-224E-8520-66246A8F9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KATASTROFA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342252-F5CA-7A4D-8F9D-4A514033E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Katastrofa</a:t>
            </a:r>
            <a:r>
              <a:rPr lang="cs-CZ" dirty="0">
                <a:solidFill>
                  <a:schemeClr val="tx1"/>
                </a:solidFill>
              </a:rPr>
              <a:t> = taková událost, která vzniká na podkladě lidské nebo přírodní činnosti a svým působením ničivě postihuje přírodu, společnost nebo obojí (negativně pozměňuje původní stav prostředí)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charakteristické znaky:</a:t>
            </a:r>
          </a:p>
          <a:p>
            <a:pPr lvl="2"/>
            <a:r>
              <a:rPr lang="cs-CZ" sz="1600" dirty="0">
                <a:solidFill>
                  <a:schemeClr val="tx1"/>
                </a:solidFill>
              </a:rPr>
              <a:t>náhlý, nečekaný vznik</a:t>
            </a:r>
          </a:p>
          <a:p>
            <a:pPr lvl="2"/>
            <a:r>
              <a:rPr lang="cs-CZ" sz="1600" dirty="0">
                <a:solidFill>
                  <a:schemeClr val="tx1"/>
                </a:solidFill>
              </a:rPr>
              <a:t>nedostatek času na rozhodování</a:t>
            </a:r>
          </a:p>
          <a:p>
            <a:pPr lvl="2"/>
            <a:r>
              <a:rPr lang="cs-CZ" sz="1600" dirty="0">
                <a:solidFill>
                  <a:schemeClr val="tx1"/>
                </a:solidFill>
              </a:rPr>
              <a:t>panika, stres</a:t>
            </a:r>
          </a:p>
          <a:p>
            <a:pPr lvl="2"/>
            <a:r>
              <a:rPr lang="cs-CZ" sz="1600" dirty="0">
                <a:solidFill>
                  <a:schemeClr val="tx1"/>
                </a:solidFill>
              </a:rPr>
              <a:t>nedostatek sil a prostředků</a:t>
            </a:r>
          </a:p>
          <a:p>
            <a:pPr lvl="2"/>
            <a:r>
              <a:rPr lang="cs-CZ" sz="1600" dirty="0">
                <a:solidFill>
                  <a:schemeClr val="tx1"/>
                </a:solidFill>
              </a:rPr>
              <a:t>vysoké ztráty (více než 50 lidí)</a:t>
            </a:r>
          </a:p>
        </p:txBody>
      </p:sp>
    </p:spTree>
    <p:extLst>
      <p:ext uri="{BB962C8B-B14F-4D97-AF65-F5344CB8AC3E}">
        <p14:creationId xmlns:p14="http://schemas.microsoft.com/office/powerpoint/2010/main" val="2411362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2C4D9-A367-224E-8520-66246A8F9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KATASTROFA - ROZDĚLENÍ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342252-F5CA-7A4D-8F9D-4A514033E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/>
              <a:t> </a:t>
            </a:r>
            <a:r>
              <a:rPr lang="cs-CZ" b="1" dirty="0">
                <a:solidFill>
                  <a:schemeClr val="tx1"/>
                </a:solidFill>
              </a:rPr>
              <a:t>rozdělení podle důsledku: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Ekologická: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stav, kdy se do ekosystému dostane cizorodá látka, která má devastující vliv na životní prostředí (př. únik ropy do moře)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Humanitární: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vzniká v případě ohrožení života, zdraví a bezpečnosti velké skupiny lidí</a:t>
            </a:r>
          </a:p>
          <a:p>
            <a:pPr lvl="1"/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obě skupiny se mohou vzájemně prolínat</a:t>
            </a:r>
          </a:p>
          <a:p>
            <a:pPr marL="457200" lvl="1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1142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2C4D9-A367-224E-8520-66246A8F9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KATASTROFA - ROZDĚLENÍ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342252-F5CA-7A4D-8F9D-4A514033E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/>
              <a:t> rozdělení podle příčiny: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Přírodní: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nastává tehdy, pokud příčinou není činnost člověka a člověk nemůže její vznik ovlivnit</a:t>
            </a:r>
          </a:p>
          <a:p>
            <a:pPr lvl="1"/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Antropogenní: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nastává tehdy, pokud je příčinou přímá činnost člověka</a:t>
            </a:r>
          </a:p>
          <a:p>
            <a:pPr lvl="1"/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někdy těžko rozlišit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5870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2C4D9-A367-224E-8520-66246A8F9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KATASTROFA - KLASIFIKACE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342252-F5CA-7A4D-8F9D-4A514033E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chemeClr val="tx1"/>
                </a:solidFill>
              </a:rPr>
              <a:t>NATUROGENNÍ – BIOTICKÉ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chemeClr val="tx1"/>
                </a:solidFill>
              </a:rPr>
              <a:t>NATUROGENNÍ – ABIOTICKÉ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chemeClr val="tx1"/>
                </a:solidFill>
              </a:rPr>
              <a:t>ANTROPOGENNÍ</a:t>
            </a:r>
          </a:p>
        </p:txBody>
      </p:sp>
    </p:spTree>
    <p:extLst>
      <p:ext uri="{BB962C8B-B14F-4D97-AF65-F5344CB8AC3E}">
        <p14:creationId xmlns:p14="http://schemas.microsoft.com/office/powerpoint/2010/main" val="2072715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2C4D9-A367-224E-8520-66246A8F9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KATASTROFA - KLASIFIKACE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342252-F5CA-7A4D-8F9D-4A514033E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24701"/>
            <a:ext cx="8825659" cy="4212405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chemeClr val="tx1"/>
                </a:solidFill>
              </a:rPr>
              <a:t>NATUROGENNÍ – BIOTICKÉ</a:t>
            </a:r>
          </a:p>
          <a:p>
            <a:pPr lvl="2"/>
            <a:r>
              <a:rPr lang="cs-CZ" sz="2100" dirty="0">
                <a:solidFill>
                  <a:schemeClr val="tx1"/>
                </a:solidFill>
              </a:rPr>
              <a:t>epidemie</a:t>
            </a:r>
          </a:p>
          <a:p>
            <a:pPr lvl="3"/>
            <a:r>
              <a:rPr lang="cs-CZ" sz="1800" dirty="0">
                <a:solidFill>
                  <a:schemeClr val="tx1"/>
                </a:solidFill>
              </a:rPr>
              <a:t>výskyt onemocnění v časovém období, který výrazně převyšuje obvyklé hodnoty incidence daného onemocnění v daném místě a čase </a:t>
            </a:r>
          </a:p>
          <a:p>
            <a:pPr lvl="3"/>
            <a:endParaRPr lang="cs-CZ" sz="1800" dirty="0">
              <a:solidFill>
                <a:schemeClr val="tx1"/>
              </a:solidFill>
            </a:endParaRPr>
          </a:p>
          <a:p>
            <a:pPr lvl="2"/>
            <a:r>
              <a:rPr lang="cs-CZ" sz="2100" dirty="0">
                <a:solidFill>
                  <a:schemeClr val="tx1"/>
                </a:solidFill>
              </a:rPr>
              <a:t>epizootie</a:t>
            </a:r>
          </a:p>
          <a:p>
            <a:pPr lvl="3"/>
            <a:r>
              <a:rPr lang="cs-CZ" sz="1800" dirty="0">
                <a:solidFill>
                  <a:schemeClr val="tx1"/>
                </a:solidFill>
              </a:rPr>
              <a:t>prudké nakažlivé onemocnění zvířat, které se rychle šíří i mimo oblast původního výskytu</a:t>
            </a:r>
          </a:p>
          <a:p>
            <a:pPr lvl="3"/>
            <a:endParaRPr lang="cs-CZ" sz="1800" dirty="0">
              <a:solidFill>
                <a:schemeClr val="tx1"/>
              </a:solidFill>
            </a:endParaRPr>
          </a:p>
          <a:p>
            <a:pPr lvl="2"/>
            <a:r>
              <a:rPr lang="cs-CZ" sz="2100" dirty="0">
                <a:solidFill>
                  <a:schemeClr val="tx1"/>
                </a:solidFill>
              </a:rPr>
              <a:t>epifytie</a:t>
            </a:r>
          </a:p>
          <a:p>
            <a:pPr lvl="3"/>
            <a:r>
              <a:rPr lang="cs-CZ" sz="1800" dirty="0">
                <a:solidFill>
                  <a:schemeClr val="tx1"/>
                </a:solidFill>
              </a:rPr>
              <a:t>hromadná nákaza zemědělských plodin a lesních kultur</a:t>
            </a:r>
          </a:p>
          <a:p>
            <a:pPr lvl="3"/>
            <a:endParaRPr lang="cs-CZ" sz="1800" dirty="0">
              <a:solidFill>
                <a:schemeClr val="tx1"/>
              </a:solidFill>
            </a:endParaRPr>
          </a:p>
          <a:p>
            <a:pPr lvl="2"/>
            <a:r>
              <a:rPr lang="cs-CZ" sz="2100" dirty="0">
                <a:solidFill>
                  <a:schemeClr val="tx1"/>
                </a:solidFill>
              </a:rPr>
              <a:t>přemnožení škůdců, parazitů</a:t>
            </a:r>
          </a:p>
        </p:txBody>
      </p:sp>
    </p:spTree>
    <p:extLst>
      <p:ext uri="{BB962C8B-B14F-4D97-AF65-F5344CB8AC3E}">
        <p14:creationId xmlns:p14="http://schemas.microsoft.com/office/powerpoint/2010/main" val="1342590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2C4D9-A367-224E-8520-66246A8F9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KATASTROFA - KLASIFIKACE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342252-F5CA-7A4D-8F9D-4A514033E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cs-CZ" b="1" dirty="0">
                <a:solidFill>
                  <a:schemeClr val="tx1"/>
                </a:solidFill>
              </a:rPr>
              <a:t>NATUROGENNÍ – ABIOTICKÉ</a:t>
            </a:r>
          </a:p>
          <a:p>
            <a:pPr lvl="2"/>
            <a:r>
              <a:rPr lang="cs-CZ" sz="1800" dirty="0">
                <a:solidFill>
                  <a:schemeClr val="tx1"/>
                </a:solidFill>
              </a:rPr>
              <a:t>zemětřesení</a:t>
            </a:r>
          </a:p>
          <a:p>
            <a:pPr lvl="2"/>
            <a:r>
              <a:rPr lang="cs-CZ" sz="1800" dirty="0">
                <a:solidFill>
                  <a:schemeClr val="tx1"/>
                </a:solidFill>
              </a:rPr>
              <a:t>sopečná činnost</a:t>
            </a:r>
          </a:p>
          <a:p>
            <a:pPr lvl="2"/>
            <a:r>
              <a:rPr lang="cs-CZ" sz="1800" dirty="0">
                <a:solidFill>
                  <a:schemeClr val="tx1"/>
                </a:solidFill>
              </a:rPr>
              <a:t>povodně, tsunami</a:t>
            </a:r>
          </a:p>
          <a:p>
            <a:pPr lvl="2"/>
            <a:r>
              <a:rPr lang="cs-CZ" sz="1800" dirty="0">
                <a:solidFill>
                  <a:schemeClr val="tx1"/>
                </a:solidFill>
              </a:rPr>
              <a:t>dlouhotrvající sucho</a:t>
            </a:r>
          </a:p>
          <a:p>
            <a:pPr lvl="2"/>
            <a:r>
              <a:rPr lang="cs-CZ" sz="1800" dirty="0">
                <a:solidFill>
                  <a:schemeClr val="tx1"/>
                </a:solidFill>
              </a:rPr>
              <a:t>narušení ekologické rovnováhy</a:t>
            </a:r>
          </a:p>
        </p:txBody>
      </p:sp>
    </p:spTree>
    <p:extLst>
      <p:ext uri="{BB962C8B-B14F-4D97-AF65-F5344CB8AC3E}">
        <p14:creationId xmlns:p14="http://schemas.microsoft.com/office/powerpoint/2010/main" val="14382826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2C4D9-A367-224E-8520-66246A8F9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KATASTROFA - KLASIFIKACE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342252-F5CA-7A4D-8F9D-4A514033E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cs-CZ" b="1" dirty="0">
                <a:solidFill>
                  <a:schemeClr val="tx1"/>
                </a:solidFill>
              </a:rPr>
              <a:t>ANTROPOGENNÍ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sociogenní – interní </a:t>
            </a:r>
            <a:r>
              <a:rPr lang="cs-CZ" dirty="0">
                <a:solidFill>
                  <a:schemeClr val="tx1"/>
                </a:solidFill>
              </a:rPr>
              <a:t>(vnitrostátní společenské krize)</a:t>
            </a:r>
          </a:p>
          <a:p>
            <a:pPr lvl="1"/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sociogenní – externí </a:t>
            </a:r>
            <a:r>
              <a:rPr lang="cs-CZ" dirty="0">
                <a:solidFill>
                  <a:schemeClr val="tx1"/>
                </a:solidFill>
              </a:rPr>
              <a:t>(mezinárodní konflikt)</a:t>
            </a:r>
          </a:p>
          <a:p>
            <a:pPr lvl="1"/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technogenní </a:t>
            </a:r>
            <a:r>
              <a:rPr lang="cs-CZ" dirty="0">
                <a:solidFill>
                  <a:schemeClr val="tx1"/>
                </a:solidFill>
              </a:rPr>
              <a:t>(průmyslové havárie)</a:t>
            </a:r>
          </a:p>
          <a:p>
            <a:pPr lvl="1"/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agrogenní</a:t>
            </a:r>
          </a:p>
          <a:p>
            <a:pPr lvl="1"/>
            <a:endParaRPr lang="cs-CZ" b="1" dirty="0"/>
          </a:p>
          <a:p>
            <a:pPr marL="514350" indent="-514350">
              <a:buFont typeface="+mj-lt"/>
              <a:buAutoNum type="arabicPeriod" startAt="3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097301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2C4D9-A367-224E-8520-66246A8F9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KATASTROFA - KLASIFIKACE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342252-F5CA-7A4D-8F9D-4A514033E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77675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cs-CZ" b="1" dirty="0">
                <a:solidFill>
                  <a:schemeClr val="tx1"/>
                </a:solidFill>
              </a:rPr>
              <a:t>ANTROPOGENNÍ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sociogenní – interní </a:t>
            </a:r>
            <a:r>
              <a:rPr lang="cs-CZ" dirty="0">
                <a:solidFill>
                  <a:schemeClr val="tx1"/>
                </a:solidFill>
              </a:rPr>
              <a:t>(vnitrostátní společenské krize)</a:t>
            </a:r>
          </a:p>
          <a:p>
            <a:pPr lvl="2"/>
            <a:r>
              <a:rPr lang="cs-CZ" sz="1600" dirty="0">
                <a:solidFill>
                  <a:schemeClr val="tx1"/>
                </a:solidFill>
              </a:rPr>
              <a:t>terorismus</a:t>
            </a:r>
          </a:p>
          <a:p>
            <a:pPr lvl="2"/>
            <a:r>
              <a:rPr lang="cs-CZ" sz="1600" dirty="0">
                <a:solidFill>
                  <a:schemeClr val="tx1"/>
                </a:solidFill>
              </a:rPr>
              <a:t>občanské nepokoje, stávky</a:t>
            </a:r>
          </a:p>
          <a:p>
            <a:pPr lvl="2"/>
            <a:r>
              <a:rPr lang="cs-CZ" sz="1600" dirty="0">
                <a:solidFill>
                  <a:schemeClr val="tx1"/>
                </a:solidFill>
              </a:rPr>
              <a:t>zvýšená migrace</a:t>
            </a:r>
          </a:p>
          <a:p>
            <a:pPr lvl="2"/>
            <a:r>
              <a:rPr lang="cs-CZ" sz="1600" dirty="0">
                <a:solidFill>
                  <a:schemeClr val="tx1"/>
                </a:solidFill>
              </a:rPr>
              <a:t>náboženské konflikty</a:t>
            </a:r>
          </a:p>
          <a:p>
            <a:pPr lvl="1"/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sociogenní – externí </a:t>
            </a:r>
            <a:r>
              <a:rPr lang="cs-CZ" dirty="0">
                <a:solidFill>
                  <a:schemeClr val="tx1"/>
                </a:solidFill>
              </a:rPr>
              <a:t>(mezinárodní konflikt)</a:t>
            </a:r>
          </a:p>
          <a:p>
            <a:pPr lvl="2"/>
            <a:r>
              <a:rPr lang="cs-CZ" sz="1600" dirty="0">
                <a:solidFill>
                  <a:schemeClr val="tx1"/>
                </a:solidFill>
              </a:rPr>
              <a:t>chemické zbraně</a:t>
            </a:r>
          </a:p>
          <a:p>
            <a:pPr lvl="2"/>
            <a:r>
              <a:rPr lang="cs-CZ" sz="1600" dirty="0">
                <a:solidFill>
                  <a:schemeClr val="tx1"/>
                </a:solidFill>
              </a:rPr>
              <a:t>nukleární zbraně</a:t>
            </a:r>
          </a:p>
          <a:p>
            <a:pPr lvl="1"/>
            <a:endParaRPr lang="cs-CZ" b="1" dirty="0"/>
          </a:p>
          <a:p>
            <a:pPr marL="514350" indent="-514350">
              <a:buFont typeface="+mj-lt"/>
              <a:buAutoNum type="arabicPeriod" startAt="3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70373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2C4D9-A367-224E-8520-66246A8F9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KATASTROFA - KLASIFIKACE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342252-F5CA-7A4D-8F9D-4A514033E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910316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cs-CZ" b="1" dirty="0">
                <a:solidFill>
                  <a:schemeClr val="tx1"/>
                </a:solidFill>
              </a:rPr>
              <a:t>ANTROPOGENNÍ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technogenní </a:t>
            </a:r>
            <a:r>
              <a:rPr lang="cs-CZ" dirty="0">
                <a:solidFill>
                  <a:schemeClr val="tx1"/>
                </a:solidFill>
              </a:rPr>
              <a:t>(průmyslové havárie)</a:t>
            </a:r>
          </a:p>
          <a:p>
            <a:pPr lvl="2"/>
            <a:r>
              <a:rPr lang="cs-CZ" sz="1500" dirty="0">
                <a:solidFill>
                  <a:schemeClr val="tx1"/>
                </a:solidFill>
              </a:rPr>
              <a:t>požáry, výbuchy</a:t>
            </a:r>
          </a:p>
          <a:p>
            <a:pPr lvl="2"/>
            <a:r>
              <a:rPr lang="cs-CZ" sz="1500" dirty="0">
                <a:solidFill>
                  <a:schemeClr val="tx1"/>
                </a:solidFill>
              </a:rPr>
              <a:t>havárie jaderné elektrárny</a:t>
            </a:r>
          </a:p>
          <a:p>
            <a:pPr lvl="2"/>
            <a:r>
              <a:rPr lang="cs-CZ" sz="1500" dirty="0">
                <a:solidFill>
                  <a:schemeClr val="tx1"/>
                </a:solidFill>
              </a:rPr>
              <a:t>blackout</a:t>
            </a:r>
          </a:p>
          <a:p>
            <a:pPr lvl="2"/>
            <a:r>
              <a:rPr lang="cs-CZ" sz="1500" dirty="0">
                <a:solidFill>
                  <a:schemeClr val="tx1"/>
                </a:solidFill>
              </a:rPr>
              <a:t>velké dopravní nehody</a:t>
            </a:r>
          </a:p>
          <a:p>
            <a:pPr lvl="2"/>
            <a:r>
              <a:rPr lang="cs-CZ" sz="1500" dirty="0">
                <a:solidFill>
                  <a:schemeClr val="tx1"/>
                </a:solidFill>
              </a:rPr>
              <a:t>narušení kritické infrastruktury</a:t>
            </a:r>
          </a:p>
          <a:p>
            <a:pPr lvl="1"/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Agrogenní</a:t>
            </a:r>
          </a:p>
          <a:p>
            <a:pPr lvl="2"/>
            <a:r>
              <a:rPr lang="cs-CZ" sz="1600" dirty="0">
                <a:solidFill>
                  <a:schemeClr val="tx1"/>
                </a:solidFill>
              </a:rPr>
              <a:t>znečištění vodních toků</a:t>
            </a:r>
          </a:p>
          <a:p>
            <a:pPr lvl="2"/>
            <a:r>
              <a:rPr lang="cs-CZ" sz="1600" dirty="0">
                <a:solidFill>
                  <a:schemeClr val="tx1"/>
                </a:solidFill>
              </a:rPr>
              <a:t>narušení ekologické rovnováhy</a:t>
            </a:r>
          </a:p>
          <a:p>
            <a:pPr lvl="1"/>
            <a:endParaRPr lang="cs-CZ" b="1" dirty="0"/>
          </a:p>
          <a:p>
            <a:pPr marL="514350" indent="-514350">
              <a:buFont typeface="+mj-lt"/>
              <a:buAutoNum type="arabicPeriod" startAt="3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391193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2C4D9-A367-224E-8520-66246A8F9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HAVÁRIE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342252-F5CA-7A4D-8F9D-4A514033E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Havárie</a:t>
            </a:r>
            <a:r>
              <a:rPr lang="cs-CZ" dirty="0">
                <a:solidFill>
                  <a:schemeClr val="tx1"/>
                </a:solidFill>
              </a:rPr>
              <a:t> = mimořádná událost, respektive člověkem zapříčiněná nehoda či katastrofa, která vedla ke zničení nebo poškození nějakého stroje, přístroje, budovy, technologie, lidského zdraví (života), nebo k rozsáhlým ekologickým nebo hospodářským škodám, apod.</a:t>
            </a:r>
          </a:p>
        </p:txBody>
      </p:sp>
    </p:spTree>
    <p:extLst>
      <p:ext uri="{BB962C8B-B14F-4D97-AF65-F5344CB8AC3E}">
        <p14:creationId xmlns:p14="http://schemas.microsoft.com/office/powerpoint/2010/main" val="315846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7D041D-B7F2-184F-ABB9-2D1FCBF4B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URGENTNÍ MEDICÍNA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B7EF5E-8E1E-3F4B-A5CE-BD922BF9E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Urgentní medicína </a:t>
            </a:r>
            <a:r>
              <a:rPr lang="cs-CZ" dirty="0">
                <a:solidFill>
                  <a:schemeClr val="tx1"/>
                </a:solidFill>
              </a:rPr>
              <a:t>= obor, který se věnuje řešení náhle vzniklých akutních stavů (např. onemocnění nebo trauma)</a:t>
            </a: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které mohou vzniknout </a:t>
            </a:r>
            <a:r>
              <a:rPr lang="cs-CZ" dirty="0">
                <a:solidFill>
                  <a:srgbClr val="FF0000"/>
                </a:solidFill>
              </a:rPr>
              <a:t>endogenní </a:t>
            </a:r>
            <a:r>
              <a:rPr lang="cs-CZ" sz="2000" dirty="0">
                <a:solidFill>
                  <a:schemeClr val="tx1"/>
                </a:solidFill>
              </a:rPr>
              <a:t>nebo </a:t>
            </a:r>
            <a:r>
              <a:rPr lang="cs-CZ" dirty="0">
                <a:solidFill>
                  <a:srgbClr val="FF0000"/>
                </a:solidFill>
              </a:rPr>
              <a:t>exogenní</a:t>
            </a:r>
            <a:r>
              <a:rPr lang="cs-CZ" dirty="0">
                <a:solidFill>
                  <a:schemeClr val="tx1"/>
                </a:solidFill>
              </a:rPr>
              <a:t> příčinou</a:t>
            </a:r>
          </a:p>
          <a:p>
            <a:pPr>
              <a:buFont typeface="Wingdings" pitchFamily="2" charset="2"/>
              <a:buChar char="à"/>
            </a:pPr>
            <a:endParaRPr lang="cs-CZ" dirty="0"/>
          </a:p>
          <a:p>
            <a:r>
              <a:rPr lang="cs-CZ" dirty="0">
                <a:solidFill>
                  <a:schemeClr val="tx1"/>
                </a:solidFill>
              </a:rPr>
              <a:t>které bezprostředně ohrožují zdraví nebo život postiženého</a:t>
            </a:r>
          </a:p>
        </p:txBody>
      </p:sp>
    </p:spTree>
    <p:extLst>
      <p:ext uri="{BB962C8B-B14F-4D97-AF65-F5344CB8AC3E}">
        <p14:creationId xmlns:p14="http://schemas.microsoft.com/office/powerpoint/2010/main" val="11004347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4A389E40-5762-1040-A79B-35BB9A116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A0759EDA-26DD-9E40-9ED0-E6ED78C5F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170" y="2572677"/>
            <a:ext cx="8825659" cy="34163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ŠTĚTINA, Jiří. </a:t>
            </a:r>
            <a:r>
              <a:rPr lang="cs-CZ" i="1" dirty="0">
                <a:solidFill>
                  <a:schemeClr val="tx1"/>
                </a:solidFill>
              </a:rPr>
              <a:t>Zdravotnictví a integrovaný záchranný systém při hromadných neštěstích a katastrofách</a:t>
            </a:r>
            <a:r>
              <a:rPr lang="cs-CZ" dirty="0">
                <a:solidFill>
                  <a:schemeClr val="tx1"/>
                </a:solidFill>
              </a:rPr>
              <a:t>. Praha: Grada, 2014. ISBN 978-80-247-4578-7.</a:t>
            </a:r>
          </a:p>
          <a:p>
            <a:r>
              <a:rPr lang="cs-CZ" dirty="0">
                <a:solidFill>
                  <a:schemeClr val="tx1"/>
                </a:solidFill>
              </a:rPr>
              <a:t>ANTUŠÁK, Emil a Josef VILÁŠEK. </a:t>
            </a:r>
            <a:r>
              <a:rPr lang="cs-CZ" i="1" dirty="0">
                <a:solidFill>
                  <a:schemeClr val="tx1"/>
                </a:solidFill>
              </a:rPr>
              <a:t>Základy teorie krizového managementu</a:t>
            </a:r>
            <a:r>
              <a:rPr lang="cs-CZ" dirty="0">
                <a:solidFill>
                  <a:schemeClr val="tx1"/>
                </a:solidFill>
              </a:rPr>
              <a:t>. Praha: Univerzita Karlova v Praze, nakladatelství Karolinum, 2016. ISBN 978-80-246-3443-2.</a:t>
            </a:r>
          </a:p>
          <a:p>
            <a:r>
              <a:rPr lang="cs-CZ" dirty="0">
                <a:solidFill>
                  <a:schemeClr val="tx1"/>
                </a:solidFill>
              </a:rPr>
              <a:t>HIRT, Miroslav, František VOREL a Petr HEJNA. </a:t>
            </a:r>
            <a:r>
              <a:rPr lang="cs-CZ" i="1" dirty="0">
                <a:solidFill>
                  <a:schemeClr val="tx1"/>
                </a:solidFill>
              </a:rPr>
              <a:t>Velký výkladový slovník soudnělékařské terminologie</a:t>
            </a:r>
            <a:r>
              <a:rPr lang="cs-CZ" dirty="0">
                <a:solidFill>
                  <a:schemeClr val="tx1"/>
                </a:solidFill>
              </a:rPr>
              <a:t>. Praha: Grada, 2018. ISBN 978-80-247-1979-5.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133748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7D041D-B7F2-184F-ABB9-2D1FCBF4B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MEDICÍNA KATASTROF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B7EF5E-8E1E-3F4B-A5CE-BD922BF9E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Medicína katastrof </a:t>
            </a:r>
            <a:r>
              <a:rPr lang="cs-CZ" dirty="0">
                <a:solidFill>
                  <a:schemeClr val="tx1"/>
                </a:solidFill>
              </a:rPr>
              <a:t>= navazuje na urgentní medicínu</a:t>
            </a:r>
            <a:br>
              <a:rPr lang="cs-CZ" dirty="0">
                <a:solidFill>
                  <a:schemeClr val="tx1"/>
                </a:solidFill>
              </a:rPr>
            </a:b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sz="1800" dirty="0">
                <a:solidFill>
                  <a:schemeClr val="tx1"/>
                </a:solidFill>
              </a:rPr>
              <a:t>specifika:</a:t>
            </a:r>
            <a:br>
              <a:rPr lang="cs-CZ" sz="1800" dirty="0">
                <a:solidFill>
                  <a:schemeClr val="tx1"/>
                </a:solidFill>
              </a:rPr>
            </a:br>
            <a:endParaRPr lang="cs-CZ" sz="1800" dirty="0">
              <a:solidFill>
                <a:schemeClr val="tx1"/>
              </a:solidFill>
            </a:endParaRPr>
          </a:p>
          <a:p>
            <a:pPr lvl="2"/>
            <a:r>
              <a:rPr lang="cs-CZ" sz="1600" dirty="0">
                <a:solidFill>
                  <a:schemeClr val="tx1"/>
                </a:solidFill>
              </a:rPr>
              <a:t>vysoký počet zraněných a nemocných</a:t>
            </a:r>
            <a:br>
              <a:rPr lang="cs-CZ" sz="1600" dirty="0">
                <a:solidFill>
                  <a:schemeClr val="tx1"/>
                </a:solidFill>
              </a:rPr>
            </a:br>
            <a:endParaRPr lang="cs-CZ" sz="1600" dirty="0">
              <a:solidFill>
                <a:schemeClr val="tx1"/>
              </a:solidFill>
            </a:endParaRPr>
          </a:p>
          <a:p>
            <a:pPr lvl="2"/>
            <a:r>
              <a:rPr lang="cs-CZ" sz="1600" dirty="0">
                <a:solidFill>
                  <a:schemeClr val="tx1"/>
                </a:solidFill>
              </a:rPr>
              <a:t>časová náročnost (tlak)</a:t>
            </a:r>
            <a:br>
              <a:rPr lang="cs-CZ" sz="1600" dirty="0">
                <a:solidFill>
                  <a:schemeClr val="tx1"/>
                </a:solidFill>
              </a:rPr>
            </a:br>
            <a:endParaRPr lang="cs-CZ" sz="1600" dirty="0">
              <a:solidFill>
                <a:schemeClr val="tx1"/>
              </a:solidFill>
            </a:endParaRPr>
          </a:p>
          <a:p>
            <a:pPr lvl="2"/>
            <a:r>
              <a:rPr lang="cs-CZ" sz="1600" dirty="0">
                <a:solidFill>
                  <a:schemeClr val="tx1"/>
                </a:solidFill>
              </a:rPr>
              <a:t>nedostatek sil a prostředků</a:t>
            </a:r>
            <a:br>
              <a:rPr lang="cs-CZ" sz="1600" dirty="0">
                <a:solidFill>
                  <a:schemeClr val="tx1"/>
                </a:solidFill>
              </a:rPr>
            </a:br>
            <a:endParaRPr lang="cs-CZ" sz="1600" dirty="0">
              <a:solidFill>
                <a:schemeClr val="tx1"/>
              </a:solidFill>
            </a:endParaRPr>
          </a:p>
          <a:p>
            <a:pPr lvl="2"/>
            <a:r>
              <a:rPr lang="cs-CZ" sz="1600" dirty="0">
                <a:solidFill>
                  <a:schemeClr val="tx1"/>
                </a:solidFill>
              </a:rPr>
              <a:t>poškození vyvolávají </a:t>
            </a:r>
            <a:r>
              <a:rPr lang="cs-CZ" sz="1600" dirty="0">
                <a:solidFill>
                  <a:srgbClr val="FF0000"/>
                </a:solidFill>
              </a:rPr>
              <a:t>výhradně exogenní faktory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3947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D72AFDE-B294-094C-8A04-BC2C18702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POROVNÁNÍ UM A MK (příklady)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C8DF030-5CEB-CB49-BD1A-D387230F2B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Urgentní medicína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C2F3806-9494-9248-872C-0FCD8EC8F9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54954" y="3364607"/>
            <a:ext cx="4825158" cy="3488166"/>
          </a:xfrm>
        </p:spPr>
        <p:txBody>
          <a:bodyPr>
            <a:normAutofit fontScale="92500" lnSpcReduction="20000"/>
          </a:bodyPr>
          <a:lstStyle/>
          <a:p>
            <a:r>
              <a:rPr lang="cs-CZ" sz="1600" dirty="0">
                <a:solidFill>
                  <a:schemeClr val="tx1"/>
                </a:solidFill>
              </a:rPr>
              <a:t>zaměřena na jedince, ev. málo osob</a:t>
            </a:r>
          </a:p>
          <a:p>
            <a:r>
              <a:rPr lang="cs-CZ" sz="1600" dirty="0">
                <a:solidFill>
                  <a:schemeClr val="tx1"/>
                </a:solidFill>
              </a:rPr>
              <a:t>cílem je přežití všech raněných a nemocných</a:t>
            </a:r>
          </a:p>
          <a:p>
            <a:endParaRPr lang="cs-CZ" sz="1600" dirty="0">
              <a:solidFill>
                <a:schemeClr val="tx1"/>
              </a:solidFill>
            </a:endParaRPr>
          </a:p>
          <a:p>
            <a:r>
              <a:rPr lang="cs-CZ" sz="1600" dirty="0">
                <a:solidFill>
                  <a:schemeClr val="tx1"/>
                </a:solidFill>
              </a:rPr>
              <a:t>pomoc je poskytnuta rychle, dostatek personálu</a:t>
            </a:r>
          </a:p>
          <a:p>
            <a:r>
              <a:rPr lang="cs-CZ" sz="1600" dirty="0">
                <a:solidFill>
                  <a:schemeClr val="tx1"/>
                </a:solidFill>
              </a:rPr>
              <a:t>pomoc laiků omezená</a:t>
            </a:r>
          </a:p>
          <a:p>
            <a:r>
              <a:rPr lang="cs-CZ" sz="1600" dirty="0">
                <a:solidFill>
                  <a:schemeClr val="tx1"/>
                </a:solidFill>
              </a:rPr>
              <a:t>četnost provádění je vysoká</a:t>
            </a:r>
            <a:br>
              <a:rPr lang="cs-CZ" sz="1600" dirty="0">
                <a:solidFill>
                  <a:schemeClr val="tx1"/>
                </a:solidFill>
              </a:rPr>
            </a:br>
            <a:endParaRPr lang="cs-CZ" sz="1600" dirty="0">
              <a:solidFill>
                <a:schemeClr val="tx1"/>
              </a:solidFill>
            </a:endParaRPr>
          </a:p>
          <a:p>
            <a:r>
              <a:rPr lang="cs-CZ" sz="1600" dirty="0">
                <a:solidFill>
                  <a:schemeClr val="tx1"/>
                </a:solidFill>
              </a:rPr>
              <a:t>význam třídění omezený </a:t>
            </a:r>
          </a:p>
          <a:p>
            <a:r>
              <a:rPr lang="cs-CZ" sz="1600" dirty="0">
                <a:solidFill>
                  <a:schemeClr val="tx1"/>
                </a:solidFill>
              </a:rPr>
              <a:t>vyvážený poměr traumatické netraumatické etiologie</a:t>
            </a:r>
          </a:p>
          <a:p>
            <a:r>
              <a:rPr lang="cs-CZ" sz="1600" dirty="0">
                <a:solidFill>
                  <a:schemeClr val="tx1"/>
                </a:solidFill>
              </a:rPr>
              <a:t>média málokdy sledují zásah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D28870E4-9FE8-BF45-BDC2-330E6A0540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Medicína katastrof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0251F0A0-CF3B-C244-923A-0741E48CC8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8712" y="3362038"/>
            <a:ext cx="5622533" cy="3684588"/>
          </a:xfrm>
        </p:spPr>
        <p:txBody>
          <a:bodyPr>
            <a:normAutofit fontScale="92500" lnSpcReduction="20000"/>
          </a:bodyPr>
          <a:lstStyle/>
          <a:p>
            <a:r>
              <a:rPr lang="cs-CZ" sz="1600" dirty="0">
                <a:solidFill>
                  <a:schemeClr val="tx1"/>
                </a:solidFill>
              </a:rPr>
              <a:t>zaměřena na velký počet osob</a:t>
            </a:r>
          </a:p>
          <a:p>
            <a:r>
              <a:rPr lang="cs-CZ" sz="1600" dirty="0">
                <a:solidFill>
                  <a:schemeClr val="tx1"/>
                </a:solidFill>
              </a:rPr>
              <a:t>cílem je zajistit šanci největšímu možnému počtu raněných a nemocných </a:t>
            </a:r>
          </a:p>
          <a:p>
            <a:r>
              <a:rPr lang="cs-CZ" sz="1600" dirty="0">
                <a:solidFill>
                  <a:schemeClr val="tx1"/>
                </a:solidFill>
              </a:rPr>
              <a:t>ošetření je zahájeno později (dle situace), nedostatek personálu</a:t>
            </a:r>
          </a:p>
          <a:p>
            <a:r>
              <a:rPr lang="cs-CZ" sz="1600" dirty="0">
                <a:solidFill>
                  <a:schemeClr val="tx1"/>
                </a:solidFill>
              </a:rPr>
              <a:t>pomoc laiků častá</a:t>
            </a:r>
          </a:p>
          <a:p>
            <a:r>
              <a:rPr lang="cs-CZ" sz="1600" dirty="0">
                <a:solidFill>
                  <a:schemeClr val="tx1"/>
                </a:solidFill>
              </a:rPr>
              <a:t>četnost provádění je nízká</a:t>
            </a:r>
            <a:br>
              <a:rPr lang="cs-CZ" sz="1600" dirty="0">
                <a:solidFill>
                  <a:schemeClr val="tx1"/>
                </a:solidFill>
              </a:rPr>
            </a:br>
            <a:endParaRPr lang="cs-CZ" sz="1600" dirty="0">
              <a:solidFill>
                <a:schemeClr val="tx1"/>
              </a:solidFill>
            </a:endParaRPr>
          </a:p>
          <a:p>
            <a:r>
              <a:rPr lang="cs-CZ" sz="1600" dirty="0">
                <a:solidFill>
                  <a:schemeClr val="tx1"/>
                </a:solidFill>
              </a:rPr>
              <a:t>význam třídění důležitý (roste s počtem postižených)</a:t>
            </a:r>
          </a:p>
          <a:p>
            <a:r>
              <a:rPr lang="cs-CZ" sz="1600" dirty="0">
                <a:solidFill>
                  <a:schemeClr val="tx1"/>
                </a:solidFill>
              </a:rPr>
              <a:t>především traumatická nebo toxikologická etiologie</a:t>
            </a:r>
          </a:p>
          <a:p>
            <a:r>
              <a:rPr lang="cs-CZ" sz="1600" dirty="0">
                <a:solidFill>
                  <a:schemeClr val="tx1"/>
                </a:solidFill>
              </a:rPr>
              <a:t>enormní tlak ze strany médií</a:t>
            </a:r>
          </a:p>
        </p:txBody>
      </p:sp>
    </p:spTree>
    <p:extLst>
      <p:ext uri="{BB962C8B-B14F-4D97-AF65-F5344CB8AC3E}">
        <p14:creationId xmlns:p14="http://schemas.microsoft.com/office/powerpoint/2010/main" val="865526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AB972-C0C5-8048-9E75-23BA3AF03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MIMOŘÁDNÁ UDÁLOST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F92028-6C2A-E44B-BF8A-1C7BBC22D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Mimořádná událost </a:t>
            </a:r>
            <a:r>
              <a:rPr lang="cs-CZ" dirty="0">
                <a:solidFill>
                  <a:schemeClr val="tx1"/>
                </a:solidFill>
              </a:rPr>
              <a:t>= škodlivé působení sil a jevů vyvolaných činností člověka, přírodními vlivy, a také havárie, které ohrožují život, zdraví, majetek nebo životní prostředí a vyžadují provedení </a:t>
            </a:r>
            <a:r>
              <a:rPr lang="cs-CZ" dirty="0">
                <a:solidFill>
                  <a:srgbClr val="FF0000"/>
                </a:solidFill>
              </a:rPr>
              <a:t>záchranných </a:t>
            </a:r>
            <a:r>
              <a:rPr lang="cs-CZ" dirty="0">
                <a:solidFill>
                  <a:schemeClr val="tx1"/>
                </a:solidFill>
              </a:rPr>
              <a:t>a </a:t>
            </a:r>
            <a:r>
              <a:rPr lang="cs-CZ" dirty="0">
                <a:solidFill>
                  <a:srgbClr val="FF0000"/>
                </a:solidFill>
              </a:rPr>
              <a:t>likvidačních</a:t>
            </a:r>
            <a:r>
              <a:rPr lang="cs-CZ" dirty="0">
                <a:solidFill>
                  <a:schemeClr val="tx1"/>
                </a:solidFill>
              </a:rPr>
              <a:t> prací</a:t>
            </a:r>
          </a:p>
        </p:txBody>
      </p:sp>
    </p:spTree>
    <p:extLst>
      <p:ext uri="{BB962C8B-B14F-4D97-AF65-F5344CB8AC3E}">
        <p14:creationId xmlns:p14="http://schemas.microsoft.com/office/powerpoint/2010/main" val="2203104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A2F4CE-B13E-D546-8E89-6D4EA6CDF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ZÁCHRANNÉ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9A8E38-3433-8945-9F8A-E2CFF0736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Záchranné práce </a:t>
            </a:r>
            <a:r>
              <a:rPr lang="cs-CZ" dirty="0">
                <a:solidFill>
                  <a:schemeClr val="tx1"/>
                </a:solidFill>
              </a:rPr>
              <a:t>= činnost k odvrácení nebo omezení bezprostředního působení rizik vzniklých mimořádnou událostí, zejména ve vztahu k ohrožení života, zdraví, majetku nebo životního prostředí, a vedoucí k přerušení jejich příčin</a:t>
            </a:r>
          </a:p>
        </p:txBody>
      </p:sp>
    </p:spTree>
    <p:extLst>
      <p:ext uri="{BB962C8B-B14F-4D97-AF65-F5344CB8AC3E}">
        <p14:creationId xmlns:p14="http://schemas.microsoft.com/office/powerpoint/2010/main" val="1550584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9D9F08-10A7-4540-8E50-46A19C3FC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LIKVIDAČNÍ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15C4E1-710D-1049-B480-56FA5B4E0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Likvidační práce </a:t>
            </a:r>
            <a:r>
              <a:rPr lang="cs-CZ" dirty="0">
                <a:solidFill>
                  <a:schemeClr val="tx1"/>
                </a:solidFill>
              </a:rPr>
              <a:t>= činnosti k odstranění následků způsobených mimořádnou událostí</a:t>
            </a:r>
          </a:p>
        </p:txBody>
      </p:sp>
    </p:spTree>
    <p:extLst>
      <p:ext uri="{BB962C8B-B14F-4D97-AF65-F5344CB8AC3E}">
        <p14:creationId xmlns:p14="http://schemas.microsoft.com/office/powerpoint/2010/main" val="392864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788D8A-63D1-CE48-A975-B45F8A4E6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POMOC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7D0EB4-6466-724A-9159-D7250DFE7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Věcná pomoc </a:t>
            </a:r>
            <a:r>
              <a:rPr lang="cs-CZ" dirty="0">
                <a:solidFill>
                  <a:schemeClr val="tx1"/>
                </a:solidFill>
              </a:rPr>
              <a:t>= poskytnutí věcných prostředků při provádění záchranných a likvidačních prací a při cvičení na výzvu velitele zásahu, hejtmana kraje nebo starosty obce; věcnou pomocí se rozumí i pomoc poskytnutá dobrovolně bez výzvy, ale se souhlasem nebo s vědomím velitele zásahu, hejtmana kraje nebo starosty obce</a:t>
            </a:r>
          </a:p>
        </p:txBody>
      </p:sp>
    </p:spTree>
    <p:extLst>
      <p:ext uri="{BB962C8B-B14F-4D97-AF65-F5344CB8AC3E}">
        <p14:creationId xmlns:p14="http://schemas.microsoft.com/office/powerpoint/2010/main" val="1582936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02D45A-3284-B743-A8D3-729D15857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OSOBNÍ POMOC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6EB606-1374-E342-8F12-5BED36694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Osobní pomoc </a:t>
            </a:r>
            <a:r>
              <a:rPr lang="cs-CZ" dirty="0">
                <a:solidFill>
                  <a:schemeClr val="tx1"/>
                </a:solidFill>
              </a:rPr>
              <a:t>= činnost nebo služba při provádění záchranných a likvidačních prací a při cvičení na výzvu velitele zásahu, hejtmana kraje nebo starosty obce; osobní pomocí se rozumí i pomoc poskytnutá dobrovolně bez výzvy, ale se souhlasem nebo s vědomím velitele zásahu, hejtmana kraje nebo starosty obce</a:t>
            </a:r>
          </a:p>
        </p:txBody>
      </p:sp>
    </p:spTree>
    <p:extLst>
      <p:ext uri="{BB962C8B-B14F-4D97-AF65-F5344CB8AC3E}">
        <p14:creationId xmlns:p14="http://schemas.microsoft.com/office/powerpoint/2010/main" val="26479067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{7BDBDD61-19E4-F54C-93F6-843E7A4B639A}tf10001076</Template>
  <TotalTime>1535</TotalTime>
  <Words>808</Words>
  <Application>Microsoft Macintosh PowerPoint</Application>
  <PresentationFormat>Širokoúhlá obrazovka</PresentationFormat>
  <Paragraphs>143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Century Gothic</vt:lpstr>
      <vt:lpstr>Wingdings</vt:lpstr>
      <vt:lpstr>Wingdings 3</vt:lpstr>
      <vt:lpstr>Ion Boardroom</vt:lpstr>
      <vt:lpstr>KLASIFIKACE MIMOŘÁDNÝCH SITUACÍ</vt:lpstr>
      <vt:lpstr>URGENTNÍ MEDICÍNA</vt:lpstr>
      <vt:lpstr>MEDICÍNA KATASTROF</vt:lpstr>
      <vt:lpstr>POROVNÁNÍ UM A MK (příklady)</vt:lpstr>
      <vt:lpstr>MIMOŘÁDNÁ UDÁLOST</vt:lpstr>
      <vt:lpstr>ZÁCHRANNÉ PRÁCE</vt:lpstr>
      <vt:lpstr>LIKVIDAČNÍ PRÁCE</vt:lpstr>
      <vt:lpstr>VĚCNÁ POMOC</vt:lpstr>
      <vt:lpstr>OSOBNÍ POMOC</vt:lpstr>
      <vt:lpstr>KATASTROFA</vt:lpstr>
      <vt:lpstr>KATASTROFA - ROZDĚLENÍ</vt:lpstr>
      <vt:lpstr>KATASTROFA - ROZDĚLENÍ</vt:lpstr>
      <vt:lpstr>KATASTROFA - KLASIFIKACE</vt:lpstr>
      <vt:lpstr>KATASTROFA - KLASIFIKACE</vt:lpstr>
      <vt:lpstr>KATASTROFA - KLASIFIKACE</vt:lpstr>
      <vt:lpstr>KATASTROFA - KLASIFIKACE</vt:lpstr>
      <vt:lpstr>KATASTROFA - KLASIFIKACE</vt:lpstr>
      <vt:lpstr>KATASTROFA - KLASIFIKACE</vt:lpstr>
      <vt:lpstr>HAVÁRIE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Medicína katastrof a hromadných neštěstí 1</dc:title>
  <dc:creator>Zdeněk Jindříšek</dc:creator>
  <cp:lastModifiedBy>Zdeněk Jindříšek</cp:lastModifiedBy>
  <cp:revision>127</cp:revision>
  <cp:lastPrinted>2021-03-16T09:25:31Z</cp:lastPrinted>
  <dcterms:created xsi:type="dcterms:W3CDTF">2021-02-16T14:23:57Z</dcterms:created>
  <dcterms:modified xsi:type="dcterms:W3CDTF">2021-10-08T11:14:33Z</dcterms:modified>
</cp:coreProperties>
</file>