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686" r:id="rId2"/>
  </p:sldMasterIdLst>
  <p:sldIdLst>
    <p:sldId id="258" r:id="rId3"/>
    <p:sldId id="259" r:id="rId4"/>
    <p:sldId id="303" r:id="rId5"/>
    <p:sldId id="302" r:id="rId6"/>
    <p:sldId id="287" r:id="rId7"/>
    <p:sldId id="260" r:id="rId8"/>
    <p:sldId id="261" r:id="rId9"/>
    <p:sldId id="289" r:id="rId10"/>
    <p:sldId id="262" r:id="rId11"/>
    <p:sldId id="263" r:id="rId12"/>
    <p:sldId id="272" r:id="rId13"/>
    <p:sldId id="273" r:id="rId14"/>
    <p:sldId id="274" r:id="rId15"/>
    <p:sldId id="275" r:id="rId16"/>
    <p:sldId id="276" r:id="rId17"/>
    <p:sldId id="279" r:id="rId18"/>
    <p:sldId id="280" r:id="rId19"/>
    <p:sldId id="281" r:id="rId20"/>
    <p:sldId id="282" r:id="rId21"/>
    <p:sldId id="283" r:id="rId22"/>
    <p:sldId id="284" r:id="rId23"/>
    <p:sldId id="286" r:id="rId24"/>
    <p:sldId id="264" r:id="rId25"/>
    <p:sldId id="265" r:id="rId26"/>
    <p:sldId id="267" r:id="rId27"/>
    <p:sldId id="268" r:id="rId28"/>
    <p:sldId id="269" r:id="rId29"/>
    <p:sldId id="270" r:id="rId30"/>
    <p:sldId id="271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120" y="2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10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8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0879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731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455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948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08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152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362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30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52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941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226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592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portal.gov.cz/app/zakony/zakon.jsp?page=0&amp;nr=185~2F2001&amp;rpp=10#seznam" TargetMode="External"/><Relationship Id="rId3" Type="http://schemas.openxmlformats.org/officeDocument/2006/relationships/hyperlink" Target="https://portal.gov.cz/app/zakony/zakon.jsp?page=0&amp;nr=255~2F2012&amp;rpp=10#seznam" TargetMode="External"/><Relationship Id="rId7" Type="http://schemas.openxmlformats.org/officeDocument/2006/relationships/hyperlink" Target="https://portal.gov.cz/app/zakony/zakon.jsp?page=0&amp;nr=183~2F2006&amp;rpp=10#seznam" TargetMode="External"/><Relationship Id="rId2" Type="http://schemas.openxmlformats.org/officeDocument/2006/relationships/hyperlink" Target="https://portal.gov.cz/app/zakony/zakon.jsp?page=0&amp;nr=258~2F2000&amp;rpp=10#seznam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portal.gov.cz/app/zakony/zakon.jsp?page=0&amp;nr=108~2F2006&amp;rpp=15#seznam" TargetMode="External"/><Relationship Id="rId5" Type="http://schemas.openxmlformats.org/officeDocument/2006/relationships/hyperlink" Target="https://portal.gov.cz/app/zakony/zakon.jsp?page=0&amp;nr=372~2F2011&amp;rpp=15#seznam" TargetMode="External"/><Relationship Id="rId4" Type="http://schemas.openxmlformats.org/officeDocument/2006/relationships/hyperlink" Target="https://portal.gov.cz/app/zakony/zakon.jsp?page=0&amp;nr=500~2F2004&amp;rpp=10#seznam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portal.gov.cz/app/zakony/zakon.jsp?page=0&amp;nr=490~2F2000&amp;rpp=10#seznam" TargetMode="External"/><Relationship Id="rId3" Type="http://schemas.openxmlformats.org/officeDocument/2006/relationships/hyperlink" Target="https://portal.gov.cz/app/zakony/zakon.jsp?page=0&amp;nr=537~2F2006&amp;rpp=10#seznam" TargetMode="External"/><Relationship Id="rId7" Type="http://schemas.openxmlformats.org/officeDocument/2006/relationships/hyperlink" Target="https://portal.gov.cz/app/zakony/zakon.jsp?page=0&amp;nr=98~2F2012&amp;rpp=10#seznam" TargetMode="External"/><Relationship Id="rId2" Type="http://schemas.openxmlformats.org/officeDocument/2006/relationships/hyperlink" Target="https://portal.gov.cz/app/zakony/zakon.jsp?page=0&amp;nr=306~2F2012&amp;rpp=10#seznam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portal.gov.cz/app/zakony/zakon.jsp?page=0&amp;nr=268~2F2009&amp;rpp=10#seznam" TargetMode="External"/><Relationship Id="rId5" Type="http://schemas.openxmlformats.org/officeDocument/2006/relationships/hyperlink" Target="https://portal.gov.cz/app/zakony/zakon.jsp?page=0&amp;nr=92~2F2012&amp;rpp=10#seznam" TargetMode="External"/><Relationship Id="rId4" Type="http://schemas.openxmlformats.org/officeDocument/2006/relationships/hyperlink" Target="https://portal.gov.cz/app/zakony/zakon.jsp?page=0&amp;nr=473~2F2008&amp;rpp=10#seznam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08-473#f3914082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E3C5560-7A9C-489F-9148-18C5E1D0F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78042" y="590062"/>
            <a:ext cx="5567973" cy="2838938"/>
          </a:xfrm>
        </p:spPr>
        <p:txBody>
          <a:bodyPr>
            <a:normAutofit/>
          </a:bodyPr>
          <a:lstStyle/>
          <a:p>
            <a:r>
              <a:rPr lang="cs-CZ" sz="5400" dirty="0" err="1">
                <a:solidFill>
                  <a:schemeClr val="bg1"/>
                </a:solidFill>
                <a:cs typeface="Calibri Light"/>
              </a:rPr>
              <a:t>SUrveillance</a:t>
            </a:r>
            <a:r>
              <a:rPr lang="cs-CZ" sz="5400" dirty="0">
                <a:solidFill>
                  <a:schemeClr val="bg1"/>
                </a:solidFill>
                <a:cs typeface="Calibri Light"/>
              </a:rPr>
              <a:t> infekčních nemocí </a:t>
            </a:r>
            <a:endParaRPr lang="cs-CZ" sz="54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78044" y="3739764"/>
            <a:ext cx="4517954" cy="1198120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endParaRPr lang="cs-CZ" sz="2000" dirty="0">
              <a:solidFill>
                <a:schemeClr val="bg1"/>
              </a:solidFill>
              <a:cs typeface="Calibri"/>
            </a:endParaRPr>
          </a:p>
          <a:p>
            <a:endParaRPr lang="cs-CZ" sz="2000" dirty="0">
              <a:solidFill>
                <a:schemeClr val="bg1"/>
              </a:solidFill>
              <a:cs typeface="Calibri"/>
            </a:endParaRPr>
          </a:p>
          <a:p>
            <a:r>
              <a:rPr lang="cs-CZ" sz="2000" dirty="0">
                <a:solidFill>
                  <a:schemeClr val="bg1"/>
                </a:solidFill>
                <a:cs typeface="Calibri"/>
              </a:rPr>
              <a:t>doc. MUDr. Lidmila Hamplová, PhD. </a:t>
            </a:r>
          </a:p>
          <a:p>
            <a:r>
              <a:rPr lang="cs-CZ" sz="2000" dirty="0">
                <a:solidFill>
                  <a:schemeClr val="bg1"/>
                </a:solidFill>
                <a:cs typeface="Calibri"/>
              </a:rPr>
              <a:t>2022</a:t>
            </a:r>
          </a:p>
        </p:txBody>
      </p:sp>
      <p:sp>
        <p:nvSpPr>
          <p:cNvPr id="11" name="!!plus graphic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236" y="1606411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!!dot graphic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014" y="183570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!!circle graphic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696" y="2060130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7" name="!!Straight Connector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505200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Graphic 18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10836425" y="5436655"/>
            <a:ext cx="151536" cy="151536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11245175" y="5896734"/>
            <a:ext cx="108625" cy="108625"/>
          </a:xfrm>
          <a:prstGeom prst="rect">
            <a:avLst/>
          </a:prstGeom>
        </p:spPr>
      </p:pic>
      <p:pic>
        <p:nvPicPr>
          <p:cNvPr id="23" name="Graphic 22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10554288" y="6038004"/>
            <a:ext cx="95759" cy="95759"/>
          </a:xfrm>
          <a:prstGeom prst="rect">
            <a:avLst/>
          </a:prstGeom>
        </p:spPr>
      </p:pic>
      <p:pic>
        <p:nvPicPr>
          <p:cNvPr id="4" name="Picture 3" descr="Lupa ukazující klesající výkon">
            <a:extLst>
              <a:ext uri="{FF2B5EF4-FFF2-40B4-BE49-F238E27FC236}">
                <a16:creationId xmlns:a16="http://schemas.microsoft.com/office/drawing/2014/main" id="{3180FF96-64F5-47CC-87CB-E44C0AD3DD98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7375" r="13430" b="-8"/>
          <a:stretch/>
        </p:blipFill>
        <p:spPr>
          <a:xfrm>
            <a:off x="6740358" y="1606411"/>
            <a:ext cx="5451642" cy="5251590"/>
          </a:xfrm>
          <a:custGeom>
            <a:avLst/>
            <a:gdLst/>
            <a:ahLst/>
            <a:cxnLst/>
            <a:rect l="l" t="t" r="r" b="b"/>
            <a:pathLst>
              <a:path w="5923214" h="5705857">
                <a:moveTo>
                  <a:pt x="3612238" y="0"/>
                </a:moveTo>
                <a:cubicBezTo>
                  <a:pt x="4485043" y="0"/>
                  <a:pt x="5285549" y="309553"/>
                  <a:pt x="5909957" y="824860"/>
                </a:cubicBezTo>
                <a:lnTo>
                  <a:pt x="5923214" y="836909"/>
                </a:lnTo>
                <a:lnTo>
                  <a:pt x="5923214" y="5705857"/>
                </a:lnTo>
                <a:lnTo>
                  <a:pt x="672237" y="5705857"/>
                </a:lnTo>
                <a:lnTo>
                  <a:pt x="616914" y="5631875"/>
                </a:lnTo>
                <a:cubicBezTo>
                  <a:pt x="227427" y="5055358"/>
                  <a:pt x="0" y="4360357"/>
                  <a:pt x="0" y="3612238"/>
                </a:cubicBezTo>
                <a:cubicBezTo>
                  <a:pt x="0" y="1617255"/>
                  <a:pt x="1617255" y="0"/>
                  <a:pt x="361223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02132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A4476A-5FAC-4021-8830-5552095D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103"/>
            <a:ext cx="10515600" cy="1692791"/>
          </a:xfrm>
        </p:spPr>
        <p:txBody>
          <a:bodyPr/>
          <a:lstStyle/>
          <a:p>
            <a:r>
              <a:rPr lang="cs-CZ" dirty="0"/>
              <a:t>         </a:t>
            </a:r>
            <a:r>
              <a:rPr lang="cs-CZ" dirty="0" err="1">
                <a:solidFill>
                  <a:schemeClr val="accent2"/>
                </a:solidFill>
              </a:rPr>
              <a:t>Surveillance</a:t>
            </a:r>
            <a:r>
              <a:rPr lang="cs-CZ" dirty="0">
                <a:solidFill>
                  <a:schemeClr val="accent2"/>
                </a:solidFill>
              </a:rPr>
              <a:t> infekčních nemocí</a:t>
            </a:r>
            <a:r>
              <a:rPr lang="cs-CZ" dirty="0"/>
              <a:t> 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3D5225-5B4E-4929-BDEE-F50E599D1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4132"/>
            <a:ext cx="10515600" cy="5361216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 algn="just">
              <a:buNone/>
            </a:pPr>
            <a:r>
              <a:rPr lang="cs-CZ" sz="2400" b="1" dirty="0">
                <a:ea typeface="+mn-lt"/>
                <a:cs typeface="+mn-lt"/>
              </a:rPr>
              <a:t>V rámci </a:t>
            </a:r>
            <a:r>
              <a:rPr lang="cs-CZ" sz="2400" b="1" dirty="0" err="1">
                <a:ea typeface="+mn-lt"/>
                <a:cs typeface="+mn-lt"/>
              </a:rPr>
              <a:t>surveillance</a:t>
            </a:r>
            <a:r>
              <a:rPr lang="cs-CZ" sz="2400" b="1" dirty="0">
                <a:ea typeface="+mn-lt"/>
                <a:cs typeface="+mn-lt"/>
              </a:rPr>
              <a:t> infekčních nemocí je realizován </a:t>
            </a:r>
            <a:endParaRPr lang="cs-CZ" sz="2400" b="1" dirty="0"/>
          </a:p>
          <a:p>
            <a:pPr algn="just"/>
            <a:r>
              <a:rPr lang="cs-CZ" dirty="0">
                <a:solidFill>
                  <a:schemeClr val="accent2"/>
                </a:solidFill>
                <a:ea typeface="+mn-lt"/>
                <a:cs typeface="+mn-lt"/>
              </a:rPr>
              <a:t>výkon státního zdravotního dozoru </a:t>
            </a:r>
            <a:r>
              <a:rPr lang="cs-CZ" dirty="0">
                <a:ea typeface="+mn-lt"/>
                <a:cs typeface="+mn-lt"/>
              </a:rPr>
              <a:t>ve zdravotnických zařízeních</a:t>
            </a:r>
            <a:endParaRPr lang="cs-CZ" dirty="0"/>
          </a:p>
          <a:p>
            <a:pPr lvl="1" algn="just"/>
            <a:r>
              <a:rPr lang="cs-CZ" dirty="0">
                <a:ea typeface="+mn-lt"/>
                <a:cs typeface="+mn-lt"/>
              </a:rPr>
              <a:t>kontrola úrovně činnosti na úseku dezinfekce, dezinsekce a deratizace, podíl  na ověřování odborné způsobilosti osob tyto činnosti provádějící a přijímání příslušných opatření v případech zjištěných nedostatků</a:t>
            </a:r>
            <a:endParaRPr lang="cs-CZ" dirty="0"/>
          </a:p>
          <a:p>
            <a:pPr lvl="1" algn="just"/>
            <a:r>
              <a:rPr lang="cs-CZ" dirty="0">
                <a:ea typeface="+mn-lt"/>
                <a:cs typeface="+mn-lt"/>
              </a:rPr>
              <a:t>plnění úkolů hlavního hygienika ČR</a:t>
            </a:r>
            <a:endParaRPr lang="cs-CZ" dirty="0"/>
          </a:p>
          <a:p>
            <a:pPr lvl="1" algn="just"/>
            <a:r>
              <a:rPr lang="cs-CZ" dirty="0">
                <a:ea typeface="+mn-lt"/>
                <a:cs typeface="+mn-lt"/>
              </a:rPr>
              <a:t>administrativní kontrola proočkovanosti</a:t>
            </a:r>
            <a:endParaRPr lang="cs-CZ" dirty="0"/>
          </a:p>
          <a:p>
            <a:pPr lvl="1" algn="just"/>
            <a:r>
              <a:rPr lang="cs-CZ" dirty="0">
                <a:ea typeface="+mn-lt"/>
                <a:cs typeface="+mn-lt"/>
              </a:rPr>
              <a:t>vydávání rozhodnutí, povolení, osvědčení;</a:t>
            </a:r>
            <a:endParaRPr lang="cs-CZ" dirty="0"/>
          </a:p>
          <a:p>
            <a:pPr algn="just"/>
            <a:r>
              <a:rPr lang="cs-CZ" dirty="0">
                <a:solidFill>
                  <a:schemeClr val="accent2"/>
                </a:solidFill>
                <a:ea typeface="+mn-lt"/>
                <a:cs typeface="+mn-lt"/>
              </a:rPr>
              <a:t>preventivní dozor </a:t>
            </a:r>
            <a:r>
              <a:rPr lang="cs-CZ" dirty="0">
                <a:ea typeface="+mn-lt"/>
                <a:cs typeface="+mn-lt"/>
              </a:rPr>
              <a:t>– vydávání stanovisek k projektovým dokumentacím zdravotnických zařízení</a:t>
            </a:r>
            <a:endParaRPr lang="cs-CZ" dirty="0"/>
          </a:p>
          <a:p>
            <a:pPr algn="just"/>
            <a:r>
              <a:rPr lang="cs-CZ" dirty="0">
                <a:ea typeface="+mn-lt"/>
                <a:cs typeface="+mn-lt"/>
              </a:rPr>
              <a:t>spolupráce s jinými resorty</a:t>
            </a:r>
          </a:p>
          <a:p>
            <a:pPr algn="just"/>
            <a:r>
              <a:rPr lang="cs-CZ" dirty="0">
                <a:ea typeface="+mn-lt"/>
                <a:cs typeface="+mn-lt"/>
              </a:rPr>
              <a:t>účast na zdravotní výchově obyvatelstva;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6562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2B67ED-0AE5-4129-B307-055026B91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2"/>
                </a:solidFill>
              </a:rPr>
              <a:t>      Epidemiologická opatření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51C818-C773-4E9D-8A4E-CBF01775A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350"/>
              </a:spcBef>
              <a:buSzPct val="75000"/>
            </a:pPr>
            <a:r>
              <a:rPr lang="en-US" altLang="cs-CZ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Opatření</a:t>
            </a:r>
            <a:r>
              <a:rPr lang="en-US" alt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represivní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(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opatření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při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výskytu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nákazy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cs-CZ" altLang="cs-CZ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350"/>
              </a:spcBef>
              <a:buSzPct val="75000"/>
            </a:pPr>
            <a:endParaRPr lang="en-US" altLang="cs-CZ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pPr>
              <a:spcBef>
                <a:spcPts val="350"/>
              </a:spcBef>
              <a:buSzPct val="75000"/>
            </a:pPr>
            <a:r>
              <a:rPr lang="en-US" altLang="cs-CZ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Opatření</a:t>
            </a:r>
            <a:r>
              <a:rPr lang="en-US" alt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preventivní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(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opatření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před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výskytem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nákazy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en-US" altLang="cs-CZ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pPr>
              <a:spcBef>
                <a:spcPts val="350"/>
              </a:spcBef>
              <a:buSzPct val="75000"/>
            </a:pPr>
            <a:endParaRPr lang="en-US" altLang="cs-CZ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350"/>
              </a:spcBef>
              <a:buSzPct val="75000"/>
            </a:pPr>
            <a:endParaRPr lang="en-US" altLang="cs-CZ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500"/>
              </a:spcBef>
              <a:buSzPct val="75000"/>
            </a:pPr>
            <a:r>
              <a:rPr lang="en-US" altLang="cs-CZ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Opatření</a:t>
            </a:r>
            <a:r>
              <a:rPr lang="en-US" altLang="cs-CZ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represivní</a:t>
            </a:r>
            <a:endParaRPr lang="en-US" altLang="cs-CZ" b="1" i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pPr>
              <a:spcBef>
                <a:spcPts val="500"/>
              </a:spcBef>
              <a:buSzPct val="75000"/>
            </a:pPr>
            <a:endParaRPr lang="en-US" altLang="cs-CZ" i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350"/>
              </a:spcBef>
              <a:buClr>
                <a:srgbClr val="0066FF"/>
              </a:buClr>
              <a:buSzPct val="75000"/>
            </a:pPr>
            <a:r>
              <a:rPr lang="en-US" altLang="cs-CZ" dirty="0" err="1"/>
              <a:t>uskutečňujeme</a:t>
            </a:r>
            <a:r>
              <a:rPr lang="en-US" altLang="cs-CZ" dirty="0"/>
              <a:t> </a:t>
            </a:r>
            <a:r>
              <a:rPr lang="en-US" altLang="cs-CZ" dirty="0" err="1"/>
              <a:t>při</a:t>
            </a:r>
            <a:r>
              <a:rPr lang="en-US" altLang="cs-CZ" dirty="0"/>
              <a:t> </a:t>
            </a:r>
            <a:r>
              <a:rPr lang="en-US" altLang="cs-CZ" dirty="0" err="1"/>
              <a:t>výskytu</a:t>
            </a:r>
            <a:r>
              <a:rPr lang="en-US" altLang="cs-CZ" dirty="0"/>
              <a:t> </a:t>
            </a:r>
            <a:r>
              <a:rPr lang="en-US" altLang="cs-CZ" dirty="0" err="1"/>
              <a:t>přenosného</a:t>
            </a:r>
            <a:r>
              <a:rPr lang="en-US" altLang="cs-CZ" dirty="0"/>
              <a:t> </a:t>
            </a:r>
            <a:r>
              <a:rPr lang="en-US" altLang="cs-CZ" dirty="0" err="1"/>
              <a:t>onemocnění</a:t>
            </a:r>
            <a:endParaRPr lang="en-US" altLang="cs-CZ" dirty="0">
              <a:ea typeface="Tahoma"/>
            </a:endParaRPr>
          </a:p>
          <a:p>
            <a:pPr>
              <a:spcBef>
                <a:spcPts val="350"/>
              </a:spcBef>
              <a:buClr>
                <a:srgbClr val="0066FF"/>
              </a:buClr>
              <a:buSzPct val="75000"/>
            </a:pPr>
            <a:r>
              <a:rPr lang="en-US" altLang="cs-CZ" dirty="0" err="1"/>
              <a:t>činnosti</a:t>
            </a:r>
            <a:r>
              <a:rPr lang="en-US" altLang="cs-CZ" dirty="0"/>
              <a:t> </a:t>
            </a:r>
            <a:r>
              <a:rPr lang="en-US" altLang="cs-CZ" dirty="0" err="1"/>
              <a:t>namířené</a:t>
            </a:r>
            <a:r>
              <a:rPr lang="en-US" altLang="cs-CZ" dirty="0"/>
              <a:t> </a:t>
            </a:r>
            <a:r>
              <a:rPr lang="en-US" altLang="cs-CZ" dirty="0" err="1"/>
              <a:t>proti</a:t>
            </a:r>
            <a:r>
              <a:rPr lang="en-US" altLang="cs-CZ" dirty="0"/>
              <a:t> </a:t>
            </a:r>
            <a:r>
              <a:rPr lang="en-US" altLang="cs-CZ" dirty="0" err="1"/>
              <a:t>jednotlivým</a:t>
            </a:r>
            <a:r>
              <a:rPr lang="en-US" altLang="cs-CZ" dirty="0"/>
              <a:t> </a:t>
            </a:r>
            <a:r>
              <a:rPr lang="en-US" altLang="cs-CZ" dirty="0" err="1"/>
              <a:t>článkům</a:t>
            </a:r>
            <a:r>
              <a:rPr lang="en-US" altLang="cs-CZ" dirty="0"/>
              <a:t> </a:t>
            </a:r>
            <a:r>
              <a:rPr lang="en-US" altLang="cs-CZ" dirty="0" err="1"/>
              <a:t>procesu</a:t>
            </a:r>
            <a:r>
              <a:rPr lang="en-US" altLang="cs-CZ" dirty="0"/>
              <a:t> </a:t>
            </a:r>
            <a:r>
              <a:rPr lang="en-US" altLang="cs-CZ" dirty="0" err="1"/>
              <a:t>šíření</a:t>
            </a:r>
            <a:r>
              <a:rPr lang="en-US" altLang="cs-CZ" dirty="0"/>
              <a:t> </a:t>
            </a:r>
            <a:r>
              <a:rPr lang="en-US" altLang="cs-CZ" dirty="0" err="1"/>
              <a:t>nákaz</a:t>
            </a:r>
            <a:r>
              <a:rPr lang="en-US" altLang="cs-CZ" dirty="0"/>
              <a:t> </a:t>
            </a:r>
          </a:p>
          <a:p>
            <a:pPr>
              <a:spcBef>
                <a:spcPts val="350"/>
              </a:spcBef>
              <a:buClr>
                <a:srgbClr val="0066FF"/>
              </a:buClr>
              <a:buSzPct val="75000"/>
            </a:pPr>
            <a:r>
              <a:rPr lang="en-US" altLang="cs-CZ" dirty="0"/>
              <a:t>v </a:t>
            </a:r>
            <a:r>
              <a:rPr lang="en-US" altLang="cs-CZ" dirty="0" err="1"/>
              <a:t>ohnisku</a:t>
            </a:r>
            <a:r>
              <a:rPr lang="en-US" altLang="cs-CZ" dirty="0"/>
              <a:t> </a:t>
            </a:r>
            <a:r>
              <a:rPr lang="en-US" altLang="cs-CZ" dirty="0" err="1"/>
              <a:t>nákazy</a:t>
            </a:r>
            <a:r>
              <a:rPr lang="en-US" altLang="cs-CZ" dirty="0"/>
              <a:t> je </a:t>
            </a:r>
            <a:r>
              <a:rPr lang="en-US" altLang="cs-CZ" dirty="0" err="1"/>
              <a:t>nemocný</a:t>
            </a:r>
            <a:r>
              <a:rPr lang="en-US" altLang="cs-CZ" dirty="0"/>
              <a:t> </a:t>
            </a:r>
            <a:r>
              <a:rPr lang="en-US" altLang="cs-CZ" dirty="0" err="1"/>
              <a:t>člověk</a:t>
            </a:r>
            <a:r>
              <a:rPr lang="en-US" altLang="cs-CZ" dirty="0"/>
              <a:t> – </a:t>
            </a:r>
            <a:r>
              <a:rPr lang="en-US" altLang="cs-CZ" dirty="0" err="1"/>
              <a:t>zdroj</a:t>
            </a:r>
            <a:r>
              <a:rPr lang="en-US" altLang="cs-CZ" dirty="0"/>
              <a:t> </a:t>
            </a:r>
            <a:r>
              <a:rPr lang="en-US" altLang="cs-CZ" dirty="0" err="1"/>
              <a:t>nákazy</a:t>
            </a:r>
            <a:r>
              <a:rPr lang="en-US" altLang="cs-CZ" dirty="0"/>
              <a:t> </a:t>
            </a:r>
            <a:endParaRPr lang="en-US" altLang="cs-CZ" dirty="0">
              <a:ea typeface="Tahoma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8384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9943F4-E92F-4D79-9CC4-0AEDFB28F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396"/>
            <a:ext cx="10515600" cy="1172204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2"/>
                </a:solidFill>
              </a:rPr>
              <a:t>Opatření realizovaná při výskytu nákazy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173C5E-453C-416C-8BBE-FDB97B940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8770"/>
            <a:ext cx="10515600" cy="4817719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500"/>
              </a:spcBef>
              <a:buSzPct val="75000"/>
            </a:pPr>
            <a:r>
              <a:rPr lang="cs-CZ" altLang="cs-CZ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</a:t>
            </a:r>
            <a:r>
              <a:rPr lang="en-US" altLang="cs-CZ" sz="3600" b="1" i="1" dirty="0" err="1">
                <a:solidFill>
                  <a:schemeClr val="accent2"/>
                </a:solidFill>
              </a:rPr>
              <a:t>Základní</a:t>
            </a:r>
            <a:r>
              <a:rPr lang="en-US" altLang="cs-CZ" sz="3600" b="1" i="1" dirty="0">
                <a:solidFill>
                  <a:schemeClr val="accent2"/>
                </a:solidFill>
              </a:rPr>
              <a:t> </a:t>
            </a:r>
            <a:r>
              <a:rPr lang="en-US" altLang="cs-CZ" sz="3600" b="1" i="1" dirty="0" err="1">
                <a:solidFill>
                  <a:schemeClr val="accent2"/>
                </a:solidFill>
              </a:rPr>
              <a:t>opatření</a:t>
            </a:r>
            <a:r>
              <a:rPr lang="en-US" altLang="cs-CZ" sz="3600" b="1" i="1" dirty="0">
                <a:solidFill>
                  <a:schemeClr val="accent2"/>
                </a:solidFill>
              </a:rPr>
              <a:t> v </a:t>
            </a:r>
            <a:r>
              <a:rPr lang="en-US" altLang="cs-CZ" sz="3600" b="1" i="1" dirty="0" err="1">
                <a:solidFill>
                  <a:schemeClr val="accent2"/>
                </a:solidFill>
              </a:rPr>
              <a:t>ohnisku</a:t>
            </a:r>
            <a:r>
              <a:rPr lang="en-US" altLang="cs-CZ" sz="3600" b="1" i="1" dirty="0">
                <a:solidFill>
                  <a:schemeClr val="accent2"/>
                </a:solidFill>
              </a:rPr>
              <a:t> </a:t>
            </a:r>
            <a:r>
              <a:rPr lang="en-US" altLang="cs-CZ" sz="3600" b="1" i="1" dirty="0" err="1">
                <a:solidFill>
                  <a:schemeClr val="accent2"/>
                </a:solidFill>
              </a:rPr>
              <a:t>nákazy</a:t>
            </a:r>
            <a:endParaRPr lang="en-US" altLang="cs-CZ" b="1" i="1" dirty="0">
              <a:solidFill>
                <a:schemeClr val="accent2"/>
              </a:solidFill>
              <a:ea typeface="Tahoma"/>
            </a:endParaRPr>
          </a:p>
          <a:p>
            <a:pPr>
              <a:spcBef>
                <a:spcPts val="450"/>
              </a:spcBef>
              <a:buSzPct val="75000"/>
            </a:pPr>
            <a:endParaRPr lang="en-US" altLang="cs-CZ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450"/>
              </a:spcBef>
              <a:buClr>
                <a:srgbClr val="0066FF"/>
              </a:buClr>
              <a:buSzPct val="75000"/>
            </a:pPr>
            <a:r>
              <a:rPr lang="en-US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Včasná</a:t>
            </a:r>
            <a:r>
              <a:rPr lang="en-US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 a </a:t>
            </a:r>
            <a:r>
              <a:rPr lang="en-US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správná</a:t>
            </a:r>
            <a:r>
              <a:rPr lang="en-US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 </a:t>
            </a:r>
            <a:r>
              <a:rPr lang="en-US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diagnóza</a:t>
            </a:r>
            <a:r>
              <a:rPr lang="en-US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infekčního</a:t>
            </a:r>
            <a:r>
              <a:rPr lang="en-US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onemocnění</a:t>
            </a:r>
            <a:r>
              <a:rPr lang="en-US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 </a:t>
            </a:r>
            <a:endParaRPr lang="en-US" altLang="cs-CZ" b="1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pPr>
              <a:spcBef>
                <a:spcPts val="450"/>
              </a:spcBef>
              <a:buClr>
                <a:srgbClr val="0066FF"/>
              </a:buClr>
              <a:buSzPct val="75000"/>
            </a:pPr>
            <a:endParaRPr lang="en-US" altLang="cs-CZ" b="1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pPr>
              <a:spcBef>
                <a:spcPts val="450"/>
              </a:spcBef>
              <a:buClr>
                <a:srgbClr val="0066FF"/>
              </a:buClr>
              <a:buSzPct val="75000"/>
            </a:pPr>
            <a:r>
              <a:rPr lang="en-US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Hlášení</a:t>
            </a:r>
            <a:r>
              <a:rPr lang="en-US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infekčního</a:t>
            </a:r>
            <a:r>
              <a:rPr lang="en-US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onemocnění</a:t>
            </a:r>
            <a:endParaRPr lang="en-US" altLang="cs-CZ" b="1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pPr>
              <a:spcBef>
                <a:spcPts val="450"/>
              </a:spcBef>
              <a:buClr>
                <a:srgbClr val="0066FF"/>
              </a:buClr>
              <a:buSzPct val="75000"/>
            </a:pPr>
            <a:endParaRPr lang="en-US" altLang="cs-CZ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450"/>
              </a:spcBef>
              <a:buClr>
                <a:srgbClr val="0066FF"/>
              </a:buClr>
              <a:buSzPct val="75000"/>
            </a:pPr>
            <a:r>
              <a:rPr lang="en-US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Izolace</a:t>
            </a:r>
            <a:r>
              <a:rPr lang="en-US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hospitalizace</a:t>
            </a:r>
            <a:r>
              <a:rPr lang="en-US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karanténní</a:t>
            </a:r>
            <a:r>
              <a:rPr lang="en-US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opatření</a:t>
            </a:r>
            <a:endParaRPr lang="en-US" altLang="cs-CZ" b="1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pPr>
              <a:spcBef>
                <a:spcPts val="300"/>
              </a:spcBef>
              <a:buFont typeface="Arial,Sans-Serif" panose="020B0604020202020204" pitchFamily="34" charset="0"/>
              <a:buChar char="•"/>
            </a:pP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  <a:cs typeface="Tahoma"/>
            </a:endParaRPr>
          </a:p>
          <a:p>
            <a:pPr>
              <a:spcBef>
                <a:spcPts val="300"/>
              </a:spcBef>
              <a:buFont typeface="Arial,Sans-Serif" panose="020B0604020202020204" pitchFamily="34" charset="0"/>
              <a:buChar char="•"/>
            </a:pP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ea typeface="Tahoma"/>
                <a:cs typeface="Tahoma"/>
              </a:rPr>
              <a:t>Depistáž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ea typeface="Tahoma"/>
                <a:cs typeface="Tahoma"/>
              </a:rPr>
              <a:t> 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ea typeface="Tahoma"/>
                <a:cs typeface="Tahoma"/>
              </a:rPr>
              <a:t>dalších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ea typeface="Tahoma"/>
                <a:cs typeface="Tahoma"/>
              </a:rPr>
              <a:t> 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ea typeface="Tahoma"/>
                <a:cs typeface="Tahoma"/>
              </a:rPr>
              <a:t>možných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ea typeface="Tahoma"/>
                <a:cs typeface="Tahoma"/>
              </a:rPr>
              <a:t> 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ea typeface="Tahoma"/>
                <a:cs typeface="Tahoma"/>
              </a:rPr>
              <a:t>zdrojů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ea typeface="Tahoma"/>
                <a:cs typeface="Tahoma"/>
              </a:rPr>
              <a:t> </a:t>
            </a: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  <a:ea typeface="Tahoma"/>
                <a:cs typeface="Tahoma"/>
              </a:rPr>
              <a:t>   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ea typeface="Tahoma"/>
                <a:cs typeface="Tahoma"/>
              </a:rPr>
              <a:t>(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ea typeface="Tahoma"/>
                <a:cs typeface="Tahoma"/>
              </a:rPr>
              <a:t>nosičů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ea typeface="Tahoma"/>
                <a:cs typeface="Tahoma"/>
              </a:rPr>
              <a:t> 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ea typeface="Tahoma"/>
                <a:cs typeface="Tahoma"/>
              </a:rPr>
              <a:t>infekce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ea typeface="Tahoma"/>
                <a:cs typeface="Tahoma"/>
              </a:rPr>
              <a:t>)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ea typeface="Tahoma"/>
              <a:cs typeface="Times New Roman"/>
            </a:endParaRPr>
          </a:p>
          <a:p>
            <a:pPr>
              <a:spcBef>
                <a:spcPts val="450"/>
              </a:spcBef>
              <a:buClr>
                <a:srgbClr val="0066FF"/>
              </a:buClr>
              <a:buSzPct val="75000"/>
            </a:pPr>
            <a:endParaRPr lang="en-US" altLang="cs-CZ" b="1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pPr>
              <a:spcBef>
                <a:spcPts val="450"/>
              </a:spcBef>
              <a:buClr>
                <a:srgbClr val="0066FF"/>
              </a:buClr>
              <a:buSzPct val="75000"/>
            </a:pPr>
            <a:r>
              <a:rPr lang="en-US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Hygienická</a:t>
            </a:r>
            <a:r>
              <a:rPr lang="en-US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opatření</a:t>
            </a:r>
            <a:r>
              <a:rPr lang="en-US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cs-CZ" b="1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pPr>
              <a:spcBef>
                <a:spcPts val="450"/>
              </a:spcBef>
              <a:buClr>
                <a:srgbClr val="0066FF"/>
              </a:buClr>
              <a:buSzPct val="75000"/>
            </a:pPr>
            <a:endParaRPr lang="en-US" altLang="cs-CZ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450"/>
              </a:spcBef>
              <a:buClr>
                <a:srgbClr val="0066FF"/>
              </a:buClr>
              <a:buSzPct val="75000"/>
            </a:pPr>
            <a:r>
              <a:rPr lang="en-US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Dezinfekce</a:t>
            </a:r>
            <a:r>
              <a:rPr lang="en-US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dezinsekce</a:t>
            </a:r>
            <a:r>
              <a:rPr lang="en-US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deratizace</a:t>
            </a:r>
            <a:r>
              <a:rPr lang="en-US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 </a:t>
            </a:r>
            <a:endParaRPr lang="en-US" altLang="cs-CZ" b="1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pPr>
              <a:spcBef>
                <a:spcPts val="300"/>
              </a:spcBef>
              <a:buFont typeface="Arial,Sans-Serif" panose="020B0604020202020204" pitchFamily="34" charset="0"/>
              <a:buChar char="•"/>
            </a:pP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  <a:cs typeface="Tahoma"/>
            </a:endParaRPr>
          </a:p>
          <a:p>
            <a:pPr>
              <a:spcBef>
                <a:spcPts val="300"/>
              </a:spcBef>
              <a:buFont typeface="Arial,Sans-Serif" panose="020B0604020202020204" pitchFamily="34" charset="0"/>
              <a:buChar char="•"/>
            </a:pP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ea typeface="Tahoma"/>
                <a:cs typeface="Tahoma"/>
              </a:rPr>
              <a:t>Specifická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ea typeface="Tahoma"/>
                <a:cs typeface="Tahoma"/>
              </a:rPr>
              <a:t> 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ea typeface="Tahoma"/>
                <a:cs typeface="Tahoma"/>
              </a:rPr>
              <a:t>profylaxe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Tahoma"/>
              <a:ea typeface="Tahoma"/>
              <a:cs typeface="Tahoma"/>
            </a:endParaRPr>
          </a:p>
          <a:p>
            <a:pPr>
              <a:spcBef>
                <a:spcPts val="300"/>
              </a:spcBef>
              <a:buFont typeface="Arial,Sans-Serif" panose="020B0604020202020204" pitchFamily="34" charset="0"/>
              <a:buChar char="•"/>
            </a:pP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  <a:cs typeface="Tahoma"/>
            </a:endParaRPr>
          </a:p>
          <a:p>
            <a:pPr>
              <a:spcBef>
                <a:spcPts val="300"/>
              </a:spcBef>
              <a:buFont typeface="Arial,Sans-Serif" panose="020B0604020202020204" pitchFamily="34" charset="0"/>
              <a:buChar char="•"/>
            </a:pP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ea typeface="Tahoma"/>
                <a:cs typeface="Tahoma"/>
              </a:rPr>
              <a:t>Zdravotnická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ea typeface="Tahoma"/>
                <a:cs typeface="Tahoma"/>
              </a:rPr>
              <a:t> 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ea typeface="Tahoma"/>
                <a:cs typeface="Tahoma"/>
              </a:rPr>
              <a:t>osvěta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ea typeface="Tahoma"/>
                <a:cs typeface="Tahoma"/>
              </a:rPr>
              <a:t>,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ea typeface="Tahoma"/>
                <a:cs typeface="Tahoma"/>
              </a:rPr>
              <a:t>zvýšení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ea typeface="Tahoma"/>
                <a:cs typeface="Tahoma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ea typeface="Tahoma"/>
                <a:cs typeface="Tahoma"/>
              </a:rPr>
              <a:t>zdravotní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ea typeface="Tahoma"/>
                <a:cs typeface="Tahoma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ea typeface="Tahoma"/>
                <a:cs typeface="Tahoma"/>
              </a:rPr>
              <a:t>gramotnosti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ea typeface="Tahoma"/>
                <a:cs typeface="Tahoma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ea typeface="Tahoma"/>
                <a:cs typeface="Tahoma"/>
              </a:rPr>
              <a:t>zainteresovaných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ea typeface="Tahoma"/>
                <a:cs typeface="Tahoma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ea typeface="Tahoma"/>
                <a:cs typeface="Tahoma"/>
              </a:rPr>
              <a:t>osob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494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99636D-0908-41E5-897C-C37CBEFF3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460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2"/>
                </a:solidFill>
              </a:rPr>
              <a:t>Opatření realizovaná při výskytu nákazy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71CDED-C3ED-4FDB-A4E3-69110551A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Bef>
                <a:spcPts val="400"/>
              </a:spcBef>
              <a:buSzPct val="75000"/>
            </a:pPr>
            <a:r>
              <a:rPr lang="en-US" altLang="cs-CZ" sz="4500" b="1" i="1" u="sng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Včasná</a:t>
            </a:r>
            <a:r>
              <a:rPr lang="en-US" altLang="cs-CZ" sz="4500" b="1" i="1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500" b="1" i="1" u="sng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diagnóza</a:t>
            </a:r>
            <a:endParaRPr lang="en-US" sz="4500" b="1" dirty="0">
              <a:solidFill>
                <a:schemeClr val="accent2"/>
              </a:solidFill>
            </a:endParaRPr>
          </a:p>
          <a:p>
            <a:pPr>
              <a:spcBef>
                <a:spcPts val="400"/>
              </a:spcBef>
              <a:buSzPct val="75000"/>
            </a:pPr>
            <a:endParaRPr lang="en-US" altLang="cs-CZ" i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350"/>
              </a:spcBef>
              <a:buClr>
                <a:srgbClr val="0066FF"/>
              </a:buClr>
              <a:buSzPct val="75000"/>
            </a:pPr>
            <a:r>
              <a:rPr lang="en-US" altLang="cs-CZ" dirty="0" err="1"/>
              <a:t>může</a:t>
            </a:r>
            <a:r>
              <a:rPr lang="en-US" altLang="cs-CZ" dirty="0"/>
              <a:t> </a:t>
            </a:r>
            <a:r>
              <a:rPr lang="en-US" altLang="cs-CZ" dirty="0" err="1"/>
              <a:t>být</a:t>
            </a:r>
            <a:r>
              <a:rPr lang="en-US" altLang="cs-CZ" dirty="0"/>
              <a:t> </a:t>
            </a:r>
            <a:r>
              <a:rPr lang="en-US" altLang="cs-CZ" dirty="0" err="1"/>
              <a:t>klinická</a:t>
            </a:r>
            <a:r>
              <a:rPr lang="en-US" altLang="cs-CZ" dirty="0"/>
              <a:t>, </a:t>
            </a:r>
            <a:r>
              <a:rPr lang="en-US" altLang="cs-CZ" dirty="0" err="1"/>
              <a:t>laboratorní</a:t>
            </a:r>
            <a:r>
              <a:rPr lang="en-US" altLang="cs-CZ" dirty="0"/>
              <a:t> </a:t>
            </a:r>
            <a:r>
              <a:rPr lang="en-US" altLang="cs-CZ" dirty="0" err="1"/>
              <a:t>nebo</a:t>
            </a:r>
            <a:r>
              <a:rPr lang="en-US" altLang="cs-CZ" dirty="0"/>
              <a:t> </a:t>
            </a:r>
            <a:r>
              <a:rPr lang="en-US" altLang="cs-CZ" dirty="0" err="1"/>
              <a:t>epidemiologická</a:t>
            </a:r>
            <a:r>
              <a:rPr lang="en-US" altLang="cs-CZ" dirty="0"/>
              <a:t>, </a:t>
            </a:r>
            <a:r>
              <a:rPr lang="en-US" altLang="cs-CZ" dirty="0" err="1"/>
              <a:t>stanovuje</a:t>
            </a:r>
            <a:r>
              <a:rPr lang="en-US" altLang="cs-CZ" dirty="0"/>
              <a:t> ji </a:t>
            </a:r>
            <a:r>
              <a:rPr lang="en-US" altLang="cs-CZ" dirty="0" err="1"/>
              <a:t>praktický</a:t>
            </a:r>
            <a:r>
              <a:rPr lang="en-US" altLang="cs-CZ" dirty="0"/>
              <a:t> </a:t>
            </a:r>
            <a:r>
              <a:rPr lang="en-US" altLang="cs-CZ" dirty="0" err="1"/>
              <a:t>lékař</a:t>
            </a:r>
            <a:r>
              <a:rPr lang="en-US" altLang="cs-CZ" dirty="0"/>
              <a:t> pro </a:t>
            </a:r>
            <a:r>
              <a:rPr lang="en-US" altLang="cs-CZ" dirty="0" err="1"/>
              <a:t>děti</a:t>
            </a:r>
            <a:r>
              <a:rPr lang="en-US" altLang="cs-CZ" dirty="0"/>
              <a:t> a </a:t>
            </a:r>
            <a:r>
              <a:rPr lang="en-US" altLang="cs-CZ" dirty="0" err="1"/>
              <a:t>dorost</a:t>
            </a:r>
            <a:r>
              <a:rPr lang="en-US" altLang="cs-CZ" dirty="0"/>
              <a:t> event. </a:t>
            </a:r>
            <a:r>
              <a:rPr lang="en-US" altLang="cs-CZ" dirty="0" err="1"/>
              <a:t>praktický</a:t>
            </a:r>
            <a:r>
              <a:rPr lang="en-US" altLang="cs-CZ" dirty="0"/>
              <a:t> </a:t>
            </a:r>
            <a:r>
              <a:rPr lang="en-US" altLang="cs-CZ" dirty="0" err="1"/>
              <a:t>lékař</a:t>
            </a:r>
            <a:r>
              <a:rPr lang="en-US" altLang="cs-CZ" dirty="0"/>
              <a:t> pro </a:t>
            </a:r>
            <a:r>
              <a:rPr lang="en-US" altLang="cs-CZ" dirty="0" err="1"/>
              <a:t>dospělé</a:t>
            </a:r>
            <a:r>
              <a:rPr lang="en-US" altLang="cs-CZ" dirty="0"/>
              <a:t> </a:t>
            </a:r>
            <a:r>
              <a:rPr lang="en-US" altLang="cs-CZ" dirty="0" err="1"/>
              <a:t>lékaři</a:t>
            </a:r>
            <a:r>
              <a:rPr lang="en-US" altLang="cs-CZ" dirty="0"/>
              <a:t>  </a:t>
            </a:r>
            <a:r>
              <a:rPr lang="en-US" altLang="cs-CZ" dirty="0" err="1"/>
              <a:t>specialisté</a:t>
            </a:r>
            <a:r>
              <a:rPr lang="en-US" altLang="cs-CZ" dirty="0"/>
              <a:t>  (</a:t>
            </a:r>
            <a:r>
              <a:rPr lang="en-US" altLang="cs-CZ" dirty="0" err="1"/>
              <a:t>gynekolog</a:t>
            </a:r>
            <a:r>
              <a:rPr lang="en-US" altLang="cs-CZ" dirty="0"/>
              <a:t>, </a:t>
            </a:r>
            <a:r>
              <a:rPr lang="en-US" altLang="cs-CZ" dirty="0" err="1"/>
              <a:t>infektolog</a:t>
            </a:r>
            <a:r>
              <a:rPr lang="en-US" altLang="cs-CZ" dirty="0"/>
              <a:t> </a:t>
            </a:r>
            <a:r>
              <a:rPr lang="en-US" altLang="cs-CZ" dirty="0" err="1"/>
              <a:t>apod</a:t>
            </a:r>
            <a:r>
              <a:rPr lang="en-US" altLang="cs-CZ" dirty="0"/>
              <a:t>.)  </a:t>
            </a:r>
            <a:endParaRPr lang="en-US" altLang="cs-CZ" dirty="0">
              <a:ea typeface="Tahoma"/>
            </a:endParaRPr>
          </a:p>
          <a:p>
            <a:pPr>
              <a:spcBef>
                <a:spcPts val="350"/>
              </a:spcBef>
              <a:buSzPct val="75000"/>
            </a:pPr>
            <a:endParaRPr lang="en-US" altLang="cs-CZ" dirty="0"/>
          </a:p>
          <a:p>
            <a:pPr>
              <a:spcBef>
                <a:spcPts val="350"/>
              </a:spcBef>
              <a:buClr>
                <a:srgbClr val="0066FF"/>
              </a:buClr>
              <a:buSzPct val="75000"/>
            </a:pPr>
            <a:r>
              <a:rPr lang="en-US" altLang="cs-CZ" dirty="0" err="1"/>
              <a:t>hlavní</a:t>
            </a:r>
            <a:r>
              <a:rPr lang="en-US" altLang="cs-CZ" dirty="0"/>
              <a:t> </a:t>
            </a:r>
            <a:r>
              <a:rPr lang="en-US" altLang="cs-CZ" dirty="0" err="1"/>
              <a:t>oporou</a:t>
            </a:r>
            <a:r>
              <a:rPr lang="en-US" altLang="cs-CZ" dirty="0"/>
              <a:t> je </a:t>
            </a:r>
            <a:r>
              <a:rPr lang="en-US" altLang="cs-CZ" dirty="0" err="1"/>
              <a:t>diagnóza</a:t>
            </a:r>
            <a:r>
              <a:rPr lang="en-US" altLang="cs-CZ" dirty="0"/>
              <a:t> </a:t>
            </a:r>
            <a:r>
              <a:rPr lang="en-US" altLang="cs-CZ" dirty="0" err="1"/>
              <a:t>mikrobiologická</a:t>
            </a:r>
            <a:r>
              <a:rPr lang="en-US" altLang="cs-CZ" dirty="0"/>
              <a:t> (</a:t>
            </a:r>
            <a:r>
              <a:rPr lang="en-US" altLang="cs-CZ" dirty="0" err="1"/>
              <a:t>kultivace</a:t>
            </a:r>
            <a:r>
              <a:rPr lang="en-US" altLang="cs-CZ" dirty="0"/>
              <a:t>) event. </a:t>
            </a:r>
            <a:r>
              <a:rPr lang="en-US" altLang="cs-CZ" dirty="0" err="1"/>
              <a:t>sérologická</a:t>
            </a:r>
            <a:r>
              <a:rPr lang="en-US" altLang="cs-CZ" dirty="0"/>
              <a:t> (</a:t>
            </a:r>
            <a:r>
              <a:rPr lang="en-US" altLang="cs-CZ" dirty="0" err="1"/>
              <a:t>stanovení</a:t>
            </a:r>
            <a:r>
              <a:rPr lang="en-US" altLang="cs-CZ" dirty="0"/>
              <a:t> </a:t>
            </a:r>
            <a:r>
              <a:rPr lang="en-US" altLang="cs-CZ" dirty="0" err="1"/>
              <a:t>titru</a:t>
            </a:r>
            <a:r>
              <a:rPr lang="en-US" altLang="cs-CZ" dirty="0"/>
              <a:t> </a:t>
            </a:r>
            <a:r>
              <a:rPr lang="en-US" altLang="cs-CZ" dirty="0" err="1"/>
              <a:t>protilátek</a:t>
            </a:r>
            <a:r>
              <a:rPr lang="en-US" altLang="cs-CZ" dirty="0"/>
              <a:t> v </a:t>
            </a:r>
            <a:r>
              <a:rPr lang="en-US" altLang="cs-CZ" dirty="0" err="1"/>
              <a:t>párových</a:t>
            </a:r>
            <a:r>
              <a:rPr lang="en-US" altLang="cs-CZ" dirty="0"/>
              <a:t> </a:t>
            </a:r>
            <a:r>
              <a:rPr lang="en-US" altLang="cs-CZ" dirty="0" err="1"/>
              <a:t>sérech</a:t>
            </a:r>
            <a:r>
              <a:rPr lang="en-US" altLang="cs-CZ" dirty="0"/>
              <a:t>)</a:t>
            </a:r>
            <a:endParaRPr lang="en-US" altLang="cs-CZ" dirty="0">
              <a:ea typeface="Tahoma"/>
            </a:endParaRPr>
          </a:p>
          <a:p>
            <a:pPr>
              <a:spcBef>
                <a:spcPts val="350"/>
              </a:spcBef>
              <a:buSzPct val="75000"/>
            </a:pPr>
            <a:endParaRPr lang="en-US" altLang="cs-CZ" dirty="0"/>
          </a:p>
          <a:p>
            <a:pPr>
              <a:spcBef>
                <a:spcPts val="350"/>
              </a:spcBef>
              <a:buClr>
                <a:srgbClr val="0066FF"/>
              </a:buClr>
              <a:buSzPct val="75000"/>
            </a:pPr>
            <a:r>
              <a:rPr lang="en-US" altLang="cs-CZ" dirty="0" err="1"/>
              <a:t>odběr</a:t>
            </a:r>
            <a:r>
              <a:rPr lang="en-US" altLang="cs-CZ" dirty="0"/>
              <a:t> </a:t>
            </a:r>
            <a:r>
              <a:rPr lang="en-US" altLang="cs-CZ" dirty="0" err="1"/>
              <a:t>epidemiologické</a:t>
            </a:r>
            <a:r>
              <a:rPr lang="en-US" altLang="cs-CZ" dirty="0"/>
              <a:t> </a:t>
            </a:r>
            <a:r>
              <a:rPr lang="en-US" altLang="cs-CZ" dirty="0" err="1"/>
              <a:t>anamnézy</a:t>
            </a:r>
            <a:r>
              <a:rPr lang="en-US" altLang="cs-CZ" dirty="0"/>
              <a:t> </a:t>
            </a:r>
            <a:endParaRPr lang="en-US" altLang="cs-CZ" dirty="0">
              <a:ea typeface="Tahoma"/>
            </a:endParaRPr>
          </a:p>
          <a:p>
            <a:pPr>
              <a:spcBef>
                <a:spcPts val="350"/>
              </a:spcBef>
              <a:buSzPct val="75000"/>
            </a:pPr>
            <a:endParaRPr lang="en-US" altLang="cs-CZ" dirty="0"/>
          </a:p>
          <a:p>
            <a:pPr>
              <a:spcBef>
                <a:spcPts val="400"/>
              </a:spcBef>
              <a:buSzPct val="75000"/>
            </a:pPr>
            <a:r>
              <a:rPr lang="en-US" altLang="cs-CZ" sz="4500" b="1" i="1" u="sng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Hlášení</a:t>
            </a:r>
            <a:endParaRPr lang="en-US" altLang="cs-CZ" sz="4500" b="1" i="1" u="sng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pPr>
              <a:spcBef>
                <a:spcPts val="350"/>
              </a:spcBef>
              <a:buSzPct val="75000"/>
            </a:pPr>
            <a:endParaRPr lang="en-US" altLang="cs-CZ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350"/>
              </a:spcBef>
            </a:pP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povinnost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hlášení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inf.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onemocnění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je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stanovena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v </a:t>
            </a:r>
            <a:r>
              <a:rPr lang="en-US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zákoně</a:t>
            </a:r>
            <a:r>
              <a:rPr lang="en-US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258/2000 Sb.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 </a:t>
            </a:r>
            <a:r>
              <a:rPr lang="en-US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 </a:t>
            </a:r>
            <a:r>
              <a:rPr lang="en-US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ochraně</a:t>
            </a:r>
            <a:r>
              <a:rPr lang="en-US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veřejného</a:t>
            </a:r>
            <a:r>
              <a:rPr lang="en-US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zdraví</a:t>
            </a:r>
            <a:r>
              <a:rPr lang="en-US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v </a:t>
            </a:r>
            <a:r>
              <a:rPr lang="en-US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platném</a:t>
            </a:r>
            <a:r>
              <a:rPr lang="en-US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znění</a:t>
            </a:r>
            <a:r>
              <a:rPr lang="en-US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a </a:t>
            </a:r>
            <a:r>
              <a:rPr lang="en-US" altLang="cs-CZ" b="1" dirty="0" err="1"/>
              <a:t>vyhlášce</a:t>
            </a:r>
            <a:r>
              <a:rPr lang="en-US" altLang="cs-CZ" b="1" dirty="0"/>
              <a:t> č. 306/2012 </a:t>
            </a:r>
            <a:r>
              <a:rPr lang="en-US" altLang="cs-CZ" b="1" dirty="0" err="1"/>
              <a:t>ve</a:t>
            </a:r>
            <a:r>
              <a:rPr lang="en-US" altLang="cs-CZ" b="1" dirty="0"/>
              <a:t> </a:t>
            </a:r>
            <a:r>
              <a:rPr lang="en-US" altLang="cs-CZ" b="1" dirty="0" err="1"/>
              <a:t>znění</a:t>
            </a:r>
            <a:r>
              <a:rPr lang="en-US" altLang="cs-CZ" b="1" dirty="0"/>
              <a:t> </a:t>
            </a:r>
            <a:r>
              <a:rPr lang="en-US" altLang="cs-CZ" b="1" dirty="0" err="1"/>
              <a:t>pozdějších</a:t>
            </a:r>
            <a:r>
              <a:rPr lang="en-US" altLang="cs-CZ" b="1" dirty="0"/>
              <a:t> </a:t>
            </a:r>
            <a:r>
              <a:rPr lang="en-US" altLang="cs-CZ" b="1" dirty="0" err="1"/>
              <a:t>předpisů</a:t>
            </a:r>
            <a:endParaRPr lang="en-US" altLang="cs-CZ" b="1" dirty="0">
              <a:ea typeface="Tahoma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7071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F28AA-3648-41F4-B528-2E5D287F6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2"/>
                </a:solidFill>
              </a:rPr>
              <a:t>Opatření realizovaná při výskytu nákazy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7E780B-1444-4F25-A579-EDDC763BB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800"/>
              </a:spcBef>
              <a:buSzPct val="75000"/>
            </a:pPr>
            <a:r>
              <a:rPr lang="en-US" altLang="cs-CZ" b="1" i="1" u="sng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Izolace</a:t>
            </a:r>
            <a:r>
              <a:rPr lang="en-US" altLang="cs-CZ" b="1" i="1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cs-CZ" b="1" i="1" u="sng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hospitalizace</a:t>
            </a:r>
            <a:r>
              <a:rPr lang="en-US" altLang="cs-CZ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 </a:t>
            </a:r>
            <a:endParaRPr lang="en-US" dirty="0"/>
          </a:p>
          <a:p>
            <a:pPr>
              <a:spcBef>
                <a:spcPts val="800"/>
              </a:spcBef>
              <a:buClr>
                <a:srgbClr val="0066FF"/>
              </a:buClr>
              <a:buSzPct val="75000"/>
            </a:pPr>
            <a:r>
              <a:rPr lang="en-US" altLang="cs-CZ" b="1" dirty="0" err="1"/>
              <a:t>izolace</a:t>
            </a:r>
            <a:r>
              <a:rPr lang="en-US" altLang="cs-CZ" b="1" dirty="0"/>
              <a:t> v </a:t>
            </a:r>
            <a:r>
              <a:rPr lang="en-US" altLang="cs-CZ" b="1" dirty="0" err="1"/>
              <a:t>domácím</a:t>
            </a:r>
            <a:r>
              <a:rPr lang="en-US" altLang="cs-CZ" b="1" dirty="0"/>
              <a:t> </a:t>
            </a:r>
            <a:r>
              <a:rPr lang="en-US" altLang="cs-CZ" b="1" dirty="0" err="1"/>
              <a:t>prostředí</a:t>
            </a:r>
            <a:r>
              <a:rPr lang="en-US" altLang="cs-CZ" b="1" dirty="0"/>
              <a:t> </a:t>
            </a:r>
            <a:r>
              <a:rPr lang="en-US" altLang="cs-CZ" dirty="0"/>
              <a:t> (</a:t>
            </a:r>
            <a:r>
              <a:rPr lang="en-US" altLang="cs-CZ" dirty="0" err="1"/>
              <a:t>nejčastěji</a:t>
            </a:r>
            <a:r>
              <a:rPr lang="en-US" altLang="cs-CZ" dirty="0"/>
              <a:t>)</a:t>
            </a:r>
            <a:endParaRPr lang="en-US" dirty="0">
              <a:ea typeface="Tahoma"/>
            </a:endParaRPr>
          </a:p>
          <a:p>
            <a:pPr>
              <a:spcBef>
                <a:spcPts val="800"/>
              </a:spcBef>
              <a:buClr>
                <a:srgbClr val="0066FF"/>
              </a:buClr>
              <a:buSzPct val="75000"/>
            </a:pPr>
            <a:endParaRPr lang="en-US" altLang="cs-CZ" dirty="0"/>
          </a:p>
          <a:p>
            <a:pPr>
              <a:spcBef>
                <a:spcPts val="800"/>
              </a:spcBef>
              <a:buClr>
                <a:srgbClr val="0066FF"/>
              </a:buClr>
              <a:buSzPct val="75000"/>
            </a:pPr>
            <a:endParaRPr lang="en-US" altLang="cs-CZ" dirty="0"/>
          </a:p>
          <a:p>
            <a:pPr>
              <a:spcBef>
                <a:spcPts val="500"/>
              </a:spcBef>
              <a:buClr>
                <a:srgbClr val="0066FF"/>
              </a:buClr>
              <a:buSzPct val="75000"/>
            </a:pPr>
            <a:r>
              <a:rPr lang="en-US" altLang="cs-CZ" b="1" dirty="0" err="1"/>
              <a:t>hospitalizace</a:t>
            </a:r>
            <a:r>
              <a:rPr lang="en-US" altLang="cs-CZ" b="1" dirty="0"/>
              <a:t> </a:t>
            </a:r>
            <a:r>
              <a:rPr lang="en-US" altLang="cs-CZ" dirty="0"/>
              <a:t> - </a:t>
            </a:r>
            <a:r>
              <a:rPr lang="en-US" altLang="cs-CZ" dirty="0" err="1"/>
              <a:t>Příloha</a:t>
            </a:r>
            <a:r>
              <a:rPr lang="en-US" altLang="cs-CZ" dirty="0"/>
              <a:t> č. 2 k </a:t>
            </a:r>
            <a:r>
              <a:rPr lang="en-US" altLang="cs-CZ" dirty="0" err="1"/>
              <a:t>vyhlášce</a:t>
            </a:r>
            <a:r>
              <a:rPr lang="en-US" altLang="cs-CZ" dirty="0"/>
              <a:t> č. 306/2012 Sb. v </a:t>
            </a:r>
            <a:r>
              <a:rPr lang="en-US" altLang="cs-CZ" dirty="0" err="1"/>
              <a:t>platném</a:t>
            </a:r>
            <a:r>
              <a:rPr lang="en-US" altLang="cs-CZ" dirty="0"/>
              <a:t> </a:t>
            </a:r>
            <a:r>
              <a:rPr lang="en-US" altLang="cs-CZ" dirty="0" err="1"/>
              <a:t>znění</a:t>
            </a:r>
            <a:r>
              <a:rPr lang="en-US" altLang="cs-CZ" dirty="0"/>
              <a:t> </a:t>
            </a:r>
            <a:endParaRPr lang="en-US" altLang="cs-CZ" dirty="0">
              <a:ea typeface="Tahoma"/>
            </a:endParaRPr>
          </a:p>
          <a:p>
            <a:pPr>
              <a:spcBef>
                <a:spcPts val="500"/>
              </a:spcBef>
              <a:buSzPct val="75000"/>
            </a:pPr>
            <a:r>
              <a:rPr lang="en-US" altLang="cs-CZ" dirty="0"/>
              <a:t>       </a:t>
            </a:r>
            <a:endParaRPr lang="en-US" altLang="cs-CZ" dirty="0">
              <a:ea typeface="Tahoma"/>
            </a:endParaRPr>
          </a:p>
          <a:p>
            <a:pPr>
              <a:spcBef>
                <a:spcPts val="500"/>
              </a:spcBef>
              <a:buSzPct val="75000"/>
            </a:pPr>
            <a:r>
              <a:rPr lang="en-US" altLang="cs-CZ" dirty="0" err="1"/>
              <a:t>Seznam</a:t>
            </a:r>
            <a:r>
              <a:rPr lang="en-US" altLang="cs-CZ" dirty="0"/>
              <a:t> </a:t>
            </a:r>
            <a:r>
              <a:rPr lang="en-US" altLang="cs-CZ" dirty="0" err="1"/>
              <a:t>infekčních</a:t>
            </a:r>
            <a:r>
              <a:rPr lang="en-US" altLang="cs-CZ" dirty="0"/>
              <a:t> </a:t>
            </a:r>
            <a:r>
              <a:rPr lang="en-US" altLang="cs-CZ" dirty="0" err="1"/>
              <a:t>onemocnění</a:t>
            </a:r>
            <a:r>
              <a:rPr lang="en-US" altLang="cs-CZ" dirty="0"/>
              <a:t>, </a:t>
            </a:r>
            <a:r>
              <a:rPr lang="en-US" altLang="cs-CZ" dirty="0" err="1"/>
              <a:t>při</a:t>
            </a:r>
            <a:r>
              <a:rPr lang="en-US" altLang="cs-CZ" dirty="0"/>
              <a:t> </a:t>
            </a:r>
            <a:r>
              <a:rPr lang="en-US" altLang="cs-CZ" dirty="0" err="1"/>
              <a:t>nichž</a:t>
            </a:r>
            <a:r>
              <a:rPr lang="en-US" altLang="cs-CZ" dirty="0"/>
              <a:t> se </a:t>
            </a:r>
            <a:r>
              <a:rPr lang="en-US" altLang="cs-CZ" dirty="0" err="1"/>
              <a:t>nařizuje</a:t>
            </a:r>
            <a:r>
              <a:rPr lang="en-US" altLang="cs-CZ" dirty="0"/>
              <a:t> </a:t>
            </a:r>
            <a:r>
              <a:rPr lang="en-US" altLang="cs-CZ" dirty="0" err="1"/>
              <a:t>izolace</a:t>
            </a:r>
            <a:r>
              <a:rPr lang="en-US" altLang="cs-CZ" dirty="0"/>
              <a:t> </a:t>
            </a:r>
            <a:r>
              <a:rPr lang="en-US" altLang="cs-CZ" dirty="0" err="1"/>
              <a:t>na</a:t>
            </a:r>
            <a:r>
              <a:rPr lang="en-US" altLang="cs-CZ" dirty="0"/>
              <a:t> </a:t>
            </a:r>
            <a:r>
              <a:rPr lang="en-US" altLang="cs-CZ" dirty="0" err="1"/>
              <a:t>lůžkových</a:t>
            </a:r>
            <a:r>
              <a:rPr lang="en-US" altLang="cs-CZ" dirty="0"/>
              <a:t> </a:t>
            </a:r>
            <a:r>
              <a:rPr lang="en-US" altLang="cs-CZ" dirty="0" err="1"/>
              <a:t>odděleních</a:t>
            </a:r>
            <a:r>
              <a:rPr lang="en-US" altLang="cs-CZ" dirty="0"/>
              <a:t> </a:t>
            </a:r>
            <a:r>
              <a:rPr lang="en-US" altLang="cs-CZ" dirty="0" err="1"/>
              <a:t>nemocnic</a:t>
            </a:r>
            <a:r>
              <a:rPr lang="en-US" altLang="cs-CZ" dirty="0"/>
              <a:t> </a:t>
            </a:r>
            <a:r>
              <a:rPr lang="en-US" altLang="cs-CZ" dirty="0" err="1"/>
              <a:t>nebo</a:t>
            </a:r>
            <a:r>
              <a:rPr lang="en-US" altLang="cs-CZ" dirty="0"/>
              <a:t> </a:t>
            </a:r>
            <a:r>
              <a:rPr lang="en-US" altLang="cs-CZ" dirty="0" err="1"/>
              <a:t>léčebných</a:t>
            </a:r>
            <a:r>
              <a:rPr lang="en-US" altLang="cs-CZ" dirty="0"/>
              <a:t> </a:t>
            </a:r>
            <a:r>
              <a:rPr lang="en-US" altLang="cs-CZ" dirty="0" err="1"/>
              <a:t>ústavů</a:t>
            </a:r>
            <a:r>
              <a:rPr lang="en-US" altLang="cs-CZ" dirty="0"/>
              <a:t> a u </a:t>
            </a:r>
            <a:r>
              <a:rPr lang="en-US" altLang="cs-CZ" dirty="0" err="1"/>
              <a:t>nemocí</a:t>
            </a:r>
            <a:r>
              <a:rPr lang="en-US" altLang="cs-CZ" dirty="0"/>
              <a:t>, </a:t>
            </a:r>
            <a:r>
              <a:rPr lang="en-US" altLang="cs-CZ" dirty="0" err="1"/>
              <a:t>jejichž</a:t>
            </a:r>
            <a:r>
              <a:rPr lang="en-US" altLang="cs-CZ" dirty="0"/>
              <a:t> </a:t>
            </a:r>
            <a:r>
              <a:rPr lang="en-US" altLang="cs-CZ" dirty="0" err="1"/>
              <a:t>léčení</a:t>
            </a:r>
            <a:r>
              <a:rPr lang="en-US" altLang="cs-CZ" dirty="0"/>
              <a:t> je </a:t>
            </a:r>
            <a:r>
              <a:rPr lang="en-US" altLang="cs-CZ" dirty="0" err="1"/>
              <a:t>povinné</a:t>
            </a:r>
            <a:r>
              <a:rPr lang="en-US" altLang="cs-CZ" dirty="0"/>
              <a:t> </a:t>
            </a:r>
            <a:endParaRPr lang="en-US" altLang="cs-CZ" dirty="0">
              <a:ea typeface="Tahoma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8513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C29629-CD97-4C65-BC3D-2223F9E23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5871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2"/>
                </a:solidFill>
              </a:rPr>
              <a:t>Opatření realizovaná při výskytu nákazy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24C705-BCF7-429C-8484-5E865ED38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9363"/>
            <a:ext cx="10515600" cy="4294056"/>
          </a:xfrm>
        </p:spPr>
        <p:txBody>
          <a:bodyPr>
            <a:normAutofit fontScale="70000" lnSpcReduction="20000"/>
          </a:bodyPr>
          <a:lstStyle/>
          <a:p>
            <a:pPr marL="398145" indent="-285750">
              <a:spcBef>
                <a:spcPts val="450"/>
              </a:spcBef>
              <a:buClr>
                <a:srgbClr val="0066FF"/>
              </a:buClr>
              <a:buSzPct val="75000"/>
            </a:pPr>
            <a:r>
              <a:rPr lang="en-US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Izolací</a:t>
            </a:r>
            <a: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se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rozumí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oddělení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fyzické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osoby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která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onemocněla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infekční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nemocí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 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nebo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jeví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příznaky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tohoto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onemocnění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, od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ostatních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fyzických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osob</a:t>
            </a: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.</a:t>
            </a:r>
          </a:p>
          <a:p>
            <a:pPr marL="398145" indent="-285750">
              <a:spcBef>
                <a:spcPts val="450"/>
              </a:spcBef>
              <a:buClr>
                <a:srgbClr val="0066FF"/>
              </a:buClr>
              <a:buSzPct val="75000"/>
            </a:pPr>
            <a:endParaRPr lang="cs-CZ" dirty="0">
              <a:effectLst>
                <a:outerShdw blurRad="38100" dist="38100" dir="2700000" algn="tl">
                  <a:srgbClr val="C0C0C0"/>
                </a:outerShdw>
              </a:effectLst>
              <a:latin typeface="Tahoma"/>
              <a:ea typeface="Tahoma"/>
              <a:cs typeface="Times New Roman"/>
            </a:endParaRPr>
          </a:p>
          <a:p>
            <a:pPr marL="398145" indent="-285750">
              <a:spcBef>
                <a:spcPts val="450"/>
              </a:spcBef>
              <a:buClr>
                <a:srgbClr val="0066FF"/>
              </a:buClr>
              <a:buSzPct val="75000"/>
            </a:pP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Podmínky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izolace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musí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s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ohledem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na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charakter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přenosu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infekce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zabránit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 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jejímu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přenosu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na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jiné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fyzické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osoby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které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by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mohly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infekční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onemocnění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 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dále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šířit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.</a:t>
            </a:r>
          </a:p>
          <a:p>
            <a:pPr marL="398145" indent="-285750">
              <a:spcBef>
                <a:spcPts val="450"/>
              </a:spcBef>
              <a:buClr>
                <a:srgbClr val="0066FF"/>
              </a:buClr>
              <a:buSzPct val="75000"/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 marL="340995">
              <a:spcBef>
                <a:spcPts val="450"/>
              </a:spcBef>
              <a:buClr>
                <a:srgbClr val="0066FF"/>
              </a:buClr>
              <a:buSzPct val="75000"/>
            </a:pPr>
            <a:endParaRPr lang="cs-CZ" altLang="cs-CZ" sz="34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0995">
              <a:spcBef>
                <a:spcPts val="450"/>
              </a:spcBef>
              <a:buClr>
                <a:srgbClr val="0066FF"/>
              </a:buClr>
              <a:buSzPct val="75000"/>
            </a:pPr>
            <a:r>
              <a:rPr lang="en-US" altLang="cs-CZ" sz="34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Epidemiologické</a:t>
            </a:r>
            <a:r>
              <a:rPr lang="en-US" altLang="cs-CZ" sz="3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34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šetření</a:t>
            </a:r>
            <a:r>
              <a:rPr lang="en-US" altLang="cs-CZ" sz="3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spočívá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v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aktivním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vyhledávání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dat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o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zdrojích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a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příčinách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vzniku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infekcí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a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cestách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jejich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šíření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s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cílem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získat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podklady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pro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účinná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opatření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a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zásahy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 </a:t>
            </a:r>
            <a:endParaRPr lang="en-US" altLang="cs-CZ" sz="3400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pPr marL="112395" indent="0">
              <a:spcBef>
                <a:spcPts val="450"/>
              </a:spcBef>
              <a:buClr>
                <a:srgbClr val="0066FF"/>
              </a:buClr>
              <a:buSzPct val="75000"/>
              <a:buNone/>
            </a:pPr>
            <a:endParaRPr lang="en-US" altLang="cs-CZ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0995">
              <a:spcBef>
                <a:spcPts val="450"/>
              </a:spcBef>
              <a:buClr>
                <a:srgbClr val="0066FF"/>
              </a:buClr>
              <a:buSzPct val="75000"/>
            </a:pPr>
            <a:endParaRPr lang="en-US" altLang="cs-CZ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0995">
              <a:spcBef>
                <a:spcPts val="450"/>
              </a:spcBef>
              <a:buClr>
                <a:srgbClr val="0066FF"/>
              </a:buClr>
              <a:buSzPct val="75000"/>
            </a:pPr>
            <a:r>
              <a:rPr lang="en-US" altLang="cs-CZ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Epidemiologické</a:t>
            </a:r>
            <a:r>
              <a:rPr lang="en-US" altLang="cs-CZ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šetření</a:t>
            </a:r>
            <a:r>
              <a:rPr lang="en-US" altLang="cs-CZ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vychází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z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diagnózy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a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epidemiologické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anamnézy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opírá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se o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výsledky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laboratorních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vyšetření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listy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epidemiologického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šetření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zahrnují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otázky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zaměřené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na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jednotlivá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3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onemocnění</a:t>
            </a:r>
            <a:r>
              <a:rPr lang="en-US" altLang="cs-CZ" sz="3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 </a:t>
            </a:r>
            <a:endParaRPr lang="en-US" altLang="cs-CZ" sz="3400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9477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F64C0C-8308-496D-9FF6-E5E2C10D3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95196"/>
          </a:xfrm>
        </p:spPr>
        <p:txBody>
          <a:bodyPr>
            <a:normAutofit fontScale="90000"/>
          </a:bodyPr>
          <a:lstStyle/>
          <a:p>
            <a:pPr marL="57150" indent="0">
              <a:spcBef>
                <a:spcPts val="500"/>
              </a:spcBef>
            </a:pPr>
            <a:br>
              <a:rPr lang="cs-CZ" sz="3100" b="1" dirty="0">
                <a:solidFill>
                  <a:schemeClr val="accent2"/>
                </a:solidFill>
                <a:cs typeface="Tahoma"/>
              </a:rPr>
            </a:br>
            <a:br>
              <a:rPr lang="cs-CZ" sz="3100" b="1" dirty="0">
                <a:solidFill>
                  <a:schemeClr val="accent2"/>
                </a:solidFill>
                <a:cs typeface="Tahoma"/>
              </a:rPr>
            </a:br>
            <a:br>
              <a:rPr lang="cs-CZ" sz="3100" b="1" dirty="0">
                <a:solidFill>
                  <a:schemeClr val="accent2"/>
                </a:solidFill>
                <a:cs typeface="Tahoma"/>
              </a:rPr>
            </a:br>
            <a:r>
              <a:rPr lang="en-US" sz="2700" b="1" dirty="0" err="1">
                <a:solidFill>
                  <a:schemeClr val="accent2"/>
                </a:solidFill>
                <a:cs typeface="Tahoma"/>
              </a:rPr>
              <a:t>Seznam</a:t>
            </a:r>
            <a:r>
              <a:rPr lang="en-US" sz="2700" b="1" dirty="0">
                <a:solidFill>
                  <a:schemeClr val="accent2"/>
                </a:solidFill>
                <a:cs typeface="Tahoma"/>
              </a:rPr>
              <a:t> </a:t>
            </a:r>
            <a:r>
              <a:rPr lang="en-US" sz="2700" b="1" dirty="0" err="1">
                <a:solidFill>
                  <a:schemeClr val="accent2"/>
                </a:solidFill>
                <a:cs typeface="Tahoma"/>
              </a:rPr>
              <a:t>infekčních</a:t>
            </a:r>
            <a:r>
              <a:rPr lang="en-US" sz="2700" b="1" dirty="0">
                <a:solidFill>
                  <a:schemeClr val="accent2"/>
                </a:solidFill>
                <a:cs typeface="Tahoma"/>
              </a:rPr>
              <a:t> </a:t>
            </a:r>
            <a:r>
              <a:rPr lang="en-US" sz="2700" b="1" dirty="0" err="1">
                <a:solidFill>
                  <a:schemeClr val="accent2"/>
                </a:solidFill>
                <a:cs typeface="Tahoma"/>
              </a:rPr>
              <a:t>onemocnění</a:t>
            </a:r>
            <a:r>
              <a:rPr lang="en-US" sz="2700" b="1" dirty="0">
                <a:solidFill>
                  <a:schemeClr val="accent2"/>
                </a:solidFill>
                <a:cs typeface="Tahoma"/>
              </a:rPr>
              <a:t>, </a:t>
            </a:r>
            <a:r>
              <a:rPr lang="en-US" sz="2700" b="1" dirty="0" err="1">
                <a:solidFill>
                  <a:schemeClr val="accent2"/>
                </a:solidFill>
                <a:cs typeface="Tahoma"/>
              </a:rPr>
              <a:t>při</a:t>
            </a:r>
            <a:r>
              <a:rPr lang="en-US" sz="2700" b="1" dirty="0">
                <a:solidFill>
                  <a:schemeClr val="accent2"/>
                </a:solidFill>
                <a:cs typeface="Tahoma"/>
              </a:rPr>
              <a:t> </a:t>
            </a:r>
            <a:r>
              <a:rPr lang="en-US" sz="2700" b="1" dirty="0" err="1">
                <a:solidFill>
                  <a:schemeClr val="accent2"/>
                </a:solidFill>
                <a:cs typeface="Tahoma"/>
              </a:rPr>
              <a:t>nichž</a:t>
            </a:r>
            <a:r>
              <a:rPr lang="en-US" sz="2700" b="1" dirty="0">
                <a:solidFill>
                  <a:schemeClr val="accent2"/>
                </a:solidFill>
                <a:cs typeface="Tahoma"/>
              </a:rPr>
              <a:t> se </a:t>
            </a:r>
            <a:r>
              <a:rPr lang="en-US" sz="2700" b="1" dirty="0" err="1">
                <a:solidFill>
                  <a:schemeClr val="accent2"/>
                </a:solidFill>
                <a:cs typeface="Tahoma"/>
              </a:rPr>
              <a:t>nařizuje</a:t>
            </a:r>
            <a:r>
              <a:rPr lang="en-US" sz="2700" b="1" dirty="0">
                <a:solidFill>
                  <a:schemeClr val="accent2"/>
                </a:solidFill>
                <a:cs typeface="Tahoma"/>
              </a:rPr>
              <a:t> </a:t>
            </a:r>
            <a:r>
              <a:rPr lang="en-US" sz="2700" b="1" dirty="0" err="1">
                <a:solidFill>
                  <a:schemeClr val="accent2"/>
                </a:solidFill>
                <a:cs typeface="Tahoma"/>
              </a:rPr>
              <a:t>izolace</a:t>
            </a:r>
            <a:r>
              <a:rPr lang="en-US" sz="2700" b="1" dirty="0">
                <a:solidFill>
                  <a:schemeClr val="accent2"/>
                </a:solidFill>
                <a:cs typeface="Tahoma"/>
              </a:rPr>
              <a:t> </a:t>
            </a:r>
            <a:r>
              <a:rPr lang="en-US" sz="2700" b="1" dirty="0" err="1">
                <a:solidFill>
                  <a:schemeClr val="accent2"/>
                </a:solidFill>
                <a:cs typeface="Tahoma"/>
              </a:rPr>
              <a:t>na</a:t>
            </a:r>
            <a:r>
              <a:rPr lang="en-US" sz="2700" b="1" dirty="0">
                <a:solidFill>
                  <a:schemeClr val="accent2"/>
                </a:solidFill>
                <a:cs typeface="Tahoma"/>
              </a:rPr>
              <a:t> </a:t>
            </a:r>
            <a:br>
              <a:rPr lang="cs-CZ" sz="2700" b="1" dirty="0">
                <a:solidFill>
                  <a:schemeClr val="accent2"/>
                </a:solidFill>
                <a:cs typeface="Tahoma"/>
              </a:rPr>
            </a:br>
            <a:r>
              <a:rPr lang="en-US" sz="2700" b="1" dirty="0" err="1">
                <a:solidFill>
                  <a:schemeClr val="accent2"/>
                </a:solidFill>
                <a:cs typeface="Tahoma"/>
              </a:rPr>
              <a:t>lůžkových</a:t>
            </a:r>
            <a:r>
              <a:rPr lang="en-US" sz="2700" b="1" dirty="0">
                <a:solidFill>
                  <a:schemeClr val="accent2"/>
                </a:solidFill>
                <a:cs typeface="Tahoma"/>
              </a:rPr>
              <a:t> </a:t>
            </a:r>
            <a:r>
              <a:rPr lang="en-US" sz="2700" b="1" dirty="0" err="1">
                <a:solidFill>
                  <a:schemeClr val="accent2"/>
                </a:solidFill>
                <a:cs typeface="Tahoma"/>
              </a:rPr>
              <a:t>odděleních</a:t>
            </a:r>
            <a:r>
              <a:rPr lang="en-US" sz="2700" b="1" dirty="0">
                <a:solidFill>
                  <a:schemeClr val="accent2"/>
                </a:solidFill>
                <a:cs typeface="Tahoma"/>
              </a:rPr>
              <a:t> </a:t>
            </a:r>
            <a:r>
              <a:rPr lang="en-US" sz="2700" b="1" dirty="0" err="1">
                <a:solidFill>
                  <a:schemeClr val="accent2"/>
                </a:solidFill>
                <a:cs typeface="Tahoma"/>
              </a:rPr>
              <a:t>nemocnic</a:t>
            </a:r>
            <a:r>
              <a:rPr lang="en-US" sz="2700" b="1" dirty="0">
                <a:solidFill>
                  <a:schemeClr val="accent2"/>
                </a:solidFill>
                <a:cs typeface="Tahoma"/>
              </a:rPr>
              <a:t> </a:t>
            </a:r>
            <a:r>
              <a:rPr lang="en-US" sz="2700" b="1" dirty="0" err="1">
                <a:solidFill>
                  <a:schemeClr val="accent2"/>
                </a:solidFill>
                <a:cs typeface="Tahoma"/>
              </a:rPr>
              <a:t>nebo</a:t>
            </a:r>
            <a:r>
              <a:rPr lang="en-US" sz="2700" b="1" dirty="0">
                <a:solidFill>
                  <a:schemeClr val="accent2"/>
                </a:solidFill>
                <a:cs typeface="Tahoma"/>
              </a:rPr>
              <a:t> </a:t>
            </a:r>
            <a:r>
              <a:rPr lang="en-US" sz="2700" b="1" dirty="0" err="1">
                <a:solidFill>
                  <a:schemeClr val="accent2"/>
                </a:solidFill>
                <a:cs typeface="Tahoma"/>
              </a:rPr>
              <a:t>léčebných</a:t>
            </a:r>
            <a:r>
              <a:rPr lang="en-US" sz="2700" b="1" dirty="0">
                <a:solidFill>
                  <a:schemeClr val="accent2"/>
                </a:solidFill>
                <a:cs typeface="Tahoma"/>
              </a:rPr>
              <a:t> </a:t>
            </a:r>
            <a:r>
              <a:rPr lang="en-US" sz="2700" b="1" dirty="0" err="1">
                <a:solidFill>
                  <a:schemeClr val="accent2"/>
                </a:solidFill>
                <a:cs typeface="Tahoma"/>
              </a:rPr>
              <a:t>ústavů</a:t>
            </a:r>
            <a:r>
              <a:rPr lang="en-US" sz="2700" b="1" dirty="0">
                <a:solidFill>
                  <a:schemeClr val="accent2"/>
                </a:solidFill>
                <a:cs typeface="Tahoma"/>
              </a:rPr>
              <a:t> </a:t>
            </a:r>
            <a:br>
              <a:rPr lang="cs-CZ" sz="2700" b="1" dirty="0">
                <a:solidFill>
                  <a:schemeClr val="accent2"/>
                </a:solidFill>
                <a:cs typeface="Tahoma"/>
              </a:rPr>
            </a:br>
            <a:r>
              <a:rPr lang="en-US" sz="2700" b="1" dirty="0">
                <a:solidFill>
                  <a:schemeClr val="accent2"/>
                </a:solidFill>
                <a:cs typeface="Tahoma"/>
              </a:rPr>
              <a:t>a </a:t>
            </a:r>
            <a:r>
              <a:rPr lang="en-US" sz="2700" b="1" dirty="0" err="1">
                <a:solidFill>
                  <a:schemeClr val="accent2"/>
                </a:solidFill>
                <a:cs typeface="Tahoma"/>
              </a:rPr>
              <a:t>jejichž</a:t>
            </a:r>
            <a:r>
              <a:rPr lang="en-US" sz="2700" b="1" dirty="0">
                <a:solidFill>
                  <a:schemeClr val="accent2"/>
                </a:solidFill>
                <a:cs typeface="Tahoma"/>
              </a:rPr>
              <a:t> </a:t>
            </a:r>
            <a:r>
              <a:rPr lang="en-US" sz="2700" b="1" dirty="0" err="1">
                <a:solidFill>
                  <a:schemeClr val="accent2"/>
                </a:solidFill>
                <a:cs typeface="Tahoma"/>
              </a:rPr>
              <a:t>léčení</a:t>
            </a:r>
            <a:r>
              <a:rPr lang="en-US" sz="2700" b="1" dirty="0">
                <a:solidFill>
                  <a:schemeClr val="accent2"/>
                </a:solidFill>
                <a:cs typeface="Tahoma"/>
              </a:rPr>
              <a:t> je </a:t>
            </a:r>
            <a:r>
              <a:rPr lang="en-US" sz="2700" b="1" dirty="0" err="1">
                <a:solidFill>
                  <a:schemeClr val="accent2"/>
                </a:solidFill>
                <a:cs typeface="Tahoma"/>
              </a:rPr>
              <a:t>povinné</a:t>
            </a:r>
            <a:r>
              <a:rPr lang="en-US" b="1" dirty="0">
                <a:cs typeface="Tahoma"/>
              </a:rPr>
              <a:t> </a:t>
            </a:r>
            <a:br>
              <a:rPr lang="en-US" dirty="0">
                <a:latin typeface="Tahoma"/>
                <a:ea typeface="Tahoma"/>
                <a:cs typeface="Times New Roman"/>
              </a:rPr>
            </a:br>
            <a:br>
              <a:rPr lang="en-US" altLang="cs-CZ" b="1" dirty="0">
                <a:latin typeface="Tahoma"/>
                <a:ea typeface="Tahoma"/>
                <a:cs typeface="Lucida Sans Unicode"/>
              </a:rPr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8CB923-60DA-476B-A7F2-6E3953A17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889" y="1475171"/>
            <a:ext cx="10650209" cy="4909515"/>
          </a:xfrm>
        </p:spPr>
        <p:txBody>
          <a:bodyPr>
            <a:normAutofit fontScale="25000" lnSpcReduction="20000"/>
          </a:bodyPr>
          <a:lstStyle/>
          <a:p>
            <a:pPr marL="57150" indent="0">
              <a:spcBef>
                <a:spcPts val="500"/>
              </a:spcBef>
              <a:buNone/>
            </a:pPr>
            <a:endParaRPr lang="cs-CZ" altLang="cs-CZ" sz="7200" b="1" dirty="0"/>
          </a:p>
          <a:p>
            <a:pPr marL="57150" indent="0">
              <a:spcBef>
                <a:spcPts val="500"/>
              </a:spcBef>
              <a:buNone/>
            </a:pPr>
            <a:endParaRPr lang="cs-CZ" altLang="cs-CZ" sz="7200" b="1" dirty="0"/>
          </a:p>
          <a:p>
            <a:pPr marL="57150" indent="0">
              <a:spcBef>
                <a:spcPts val="500"/>
              </a:spcBef>
              <a:buNone/>
            </a:pPr>
            <a:r>
              <a:rPr lang="en-US" altLang="cs-CZ" sz="7200" b="1" dirty="0" err="1"/>
              <a:t>Příloha</a:t>
            </a:r>
            <a:r>
              <a:rPr lang="en-US" altLang="cs-CZ" sz="7200" b="1" dirty="0"/>
              <a:t> 2 </a:t>
            </a:r>
            <a:r>
              <a:rPr lang="en-US" altLang="cs-CZ" sz="7200" b="1" dirty="0" err="1"/>
              <a:t>vyhlášky</a:t>
            </a:r>
            <a:r>
              <a:rPr lang="en-US" altLang="cs-CZ" sz="7200" b="1" dirty="0"/>
              <a:t> 3</a:t>
            </a:r>
            <a:r>
              <a:rPr lang="en-US" sz="7200" b="1" dirty="0">
                <a:cs typeface="Tahoma"/>
              </a:rPr>
              <a:t>06/2012 Sb. </a:t>
            </a:r>
            <a:r>
              <a:rPr lang="en-US" sz="7200" b="1" dirty="0" err="1">
                <a:cs typeface="Tahoma"/>
              </a:rPr>
              <a:t>ve</a:t>
            </a:r>
            <a:r>
              <a:rPr lang="en-US" sz="7200" b="1" dirty="0">
                <a:cs typeface="Tahoma"/>
              </a:rPr>
              <a:t> </a:t>
            </a:r>
            <a:r>
              <a:rPr lang="en-US" sz="7200" b="1" dirty="0" err="1">
                <a:cs typeface="Tahoma"/>
              </a:rPr>
              <a:t>znění</a:t>
            </a:r>
            <a:r>
              <a:rPr lang="en-US" sz="7200" b="1" dirty="0">
                <a:cs typeface="Tahoma"/>
              </a:rPr>
              <a:t> </a:t>
            </a:r>
            <a:r>
              <a:rPr lang="en-US" sz="7200" b="1" dirty="0" err="1">
                <a:cs typeface="Tahoma"/>
              </a:rPr>
              <a:t>pozdějších</a:t>
            </a:r>
            <a:r>
              <a:rPr lang="en-US" sz="7200" b="1" dirty="0">
                <a:cs typeface="Tahoma"/>
              </a:rPr>
              <a:t> </a:t>
            </a:r>
            <a:r>
              <a:rPr lang="en-US" sz="7200" b="1" dirty="0" err="1">
                <a:cs typeface="Tahoma"/>
              </a:rPr>
              <a:t>předpisů</a:t>
            </a:r>
            <a:r>
              <a:rPr lang="en-US" sz="7200" b="1" dirty="0">
                <a:cs typeface="Tahoma"/>
              </a:rPr>
              <a:t>      </a:t>
            </a:r>
            <a:endParaRPr lang="en-US" sz="7200" dirty="0">
              <a:latin typeface="Tahoma"/>
              <a:ea typeface="Tahoma"/>
              <a:cs typeface="Times New Roman"/>
            </a:endParaRPr>
          </a:p>
          <a:p>
            <a:pPr marL="285750">
              <a:spcBef>
                <a:spcPts val="500"/>
              </a:spcBef>
              <a:buFont typeface="Arial,Sans-Serif" panose="02020603050405020304" pitchFamily="18" charset="0"/>
              <a:buChar char="•"/>
            </a:pPr>
            <a:endParaRPr lang="en-US" sz="7200" b="1" dirty="0">
              <a:ea typeface="Tahoma"/>
              <a:cs typeface="Tahoma"/>
            </a:endParaRPr>
          </a:p>
          <a:p>
            <a:pPr marL="114300" indent="0">
              <a:spcBef>
                <a:spcPts val="500"/>
              </a:spcBef>
            </a:pPr>
            <a:endParaRPr lang="en-US" altLang="cs-CZ" b="1" dirty="0">
              <a:latin typeface="Tahoma"/>
              <a:ea typeface="Tahoma"/>
              <a:cs typeface="Lucida Sans Unicode"/>
            </a:endParaRPr>
          </a:p>
          <a:p>
            <a:pPr indent="-337820" algn="just"/>
            <a:r>
              <a:rPr lang="en-US" sz="6400" b="1" u="sng" dirty="0">
                <a:latin typeface="Tahoma"/>
                <a:ea typeface="Tahoma"/>
                <a:cs typeface="Times New Roman"/>
              </a:rPr>
              <a:t>1.</a:t>
            </a:r>
            <a:r>
              <a:rPr lang="en-US" sz="6400" dirty="0">
                <a:latin typeface="Tahoma"/>
                <a:ea typeface="Tahoma"/>
                <a:cs typeface="Times New Roman"/>
              </a:rPr>
              <a:t> </a:t>
            </a:r>
            <a:r>
              <a:rPr lang="en-US" sz="6400" dirty="0" err="1">
                <a:latin typeface="Tahoma"/>
                <a:ea typeface="Tahoma"/>
                <a:cs typeface="Times New Roman"/>
              </a:rPr>
              <a:t>Akutní</a:t>
            </a:r>
            <a:r>
              <a:rPr lang="en-US" sz="6400" dirty="0">
                <a:latin typeface="Tahoma"/>
                <a:ea typeface="Tahoma"/>
                <a:cs typeface="Times New Roman"/>
              </a:rPr>
              <a:t> </a:t>
            </a:r>
            <a:r>
              <a:rPr lang="en-US" sz="6400" dirty="0" err="1">
                <a:latin typeface="Tahoma"/>
                <a:ea typeface="Tahoma"/>
                <a:cs typeface="Times New Roman"/>
              </a:rPr>
              <a:t>virové</a:t>
            </a:r>
            <a:r>
              <a:rPr lang="en-US" sz="6400" dirty="0">
                <a:latin typeface="Tahoma"/>
                <a:ea typeface="Tahoma"/>
                <a:cs typeface="Times New Roman"/>
              </a:rPr>
              <a:t> </a:t>
            </a:r>
            <a:r>
              <a:rPr lang="en-US" sz="6400" dirty="0" err="1">
                <a:latin typeface="Tahoma"/>
                <a:ea typeface="Tahoma"/>
                <a:cs typeface="Times New Roman"/>
              </a:rPr>
              <a:t>záněty</a:t>
            </a:r>
            <a:r>
              <a:rPr lang="en-US" sz="6400" dirty="0">
                <a:latin typeface="Tahoma"/>
                <a:ea typeface="Tahoma"/>
                <a:cs typeface="Times New Roman"/>
              </a:rPr>
              <a:t> </a:t>
            </a:r>
            <a:r>
              <a:rPr lang="en-US" sz="6400" dirty="0" err="1">
                <a:latin typeface="Tahoma"/>
                <a:ea typeface="Tahoma"/>
                <a:cs typeface="Times New Roman"/>
              </a:rPr>
              <a:t>jater</a:t>
            </a:r>
            <a:endParaRPr lang="en-US" sz="6400" dirty="0">
              <a:latin typeface="Tahoma"/>
              <a:ea typeface="Tahoma"/>
              <a:cs typeface="Times New Roman"/>
            </a:endParaRPr>
          </a:p>
          <a:p>
            <a:pPr indent="-337820" algn="just"/>
            <a:r>
              <a:rPr lang="en-US" sz="6400" b="1" u="sng" dirty="0">
                <a:latin typeface="Tahoma"/>
                <a:ea typeface="Tahoma"/>
                <a:cs typeface="Times New Roman"/>
              </a:rPr>
              <a:t>2.</a:t>
            </a:r>
            <a:r>
              <a:rPr lang="en-US" sz="6400" dirty="0">
                <a:latin typeface="Tahoma"/>
                <a:ea typeface="Tahoma"/>
                <a:cs typeface="Times New Roman"/>
              </a:rPr>
              <a:t> </a:t>
            </a:r>
            <a:r>
              <a:rPr lang="en-US" sz="6400" dirty="0" err="1">
                <a:latin typeface="Tahoma"/>
                <a:ea typeface="Tahoma"/>
                <a:cs typeface="Times New Roman"/>
              </a:rPr>
              <a:t>Antrax</a:t>
            </a:r>
            <a:endParaRPr lang="en-US" sz="6400" dirty="0">
              <a:latin typeface="Tahoma"/>
              <a:ea typeface="Tahoma"/>
              <a:cs typeface="Times New Roman"/>
            </a:endParaRPr>
          </a:p>
          <a:p>
            <a:pPr indent="-337820" algn="just"/>
            <a:r>
              <a:rPr lang="en-US" sz="6400" b="1" u="sng" dirty="0">
                <a:latin typeface="Tahoma"/>
                <a:ea typeface="Tahoma"/>
                <a:cs typeface="Times New Roman"/>
              </a:rPr>
              <a:t>3.</a:t>
            </a:r>
            <a:r>
              <a:rPr lang="en-US" sz="6400" dirty="0">
                <a:latin typeface="Tahoma"/>
                <a:ea typeface="Tahoma"/>
                <a:cs typeface="Times New Roman"/>
              </a:rPr>
              <a:t> Dengue</a:t>
            </a:r>
          </a:p>
          <a:p>
            <a:pPr indent="-337820" algn="just"/>
            <a:r>
              <a:rPr lang="en-US" sz="6400" b="1" u="sng" dirty="0">
                <a:latin typeface="Tahoma"/>
                <a:ea typeface="Tahoma"/>
                <a:cs typeface="Times New Roman"/>
              </a:rPr>
              <a:t>4.</a:t>
            </a:r>
            <a:r>
              <a:rPr lang="en-US" sz="6400" dirty="0">
                <a:latin typeface="Tahoma"/>
                <a:ea typeface="Tahoma"/>
                <a:cs typeface="Times New Roman"/>
              </a:rPr>
              <a:t> </a:t>
            </a:r>
            <a:r>
              <a:rPr lang="en-US" sz="6400" dirty="0" err="1">
                <a:latin typeface="Tahoma"/>
                <a:ea typeface="Tahoma"/>
                <a:cs typeface="Times New Roman"/>
              </a:rPr>
              <a:t>Hemoragické</a:t>
            </a:r>
            <a:r>
              <a:rPr lang="en-US" sz="6400" dirty="0">
                <a:latin typeface="Tahoma"/>
                <a:ea typeface="Tahoma"/>
                <a:cs typeface="Times New Roman"/>
              </a:rPr>
              <a:t> </a:t>
            </a:r>
            <a:r>
              <a:rPr lang="en-US" sz="6400" dirty="0" err="1">
                <a:latin typeface="Tahoma"/>
                <a:ea typeface="Tahoma"/>
                <a:cs typeface="Times New Roman"/>
              </a:rPr>
              <a:t>horečky</a:t>
            </a:r>
            <a:endParaRPr lang="en-US" sz="6400" dirty="0">
              <a:latin typeface="Tahoma"/>
              <a:ea typeface="Tahoma"/>
              <a:cs typeface="Times New Roman"/>
            </a:endParaRPr>
          </a:p>
          <a:p>
            <a:pPr indent="-337820" algn="just"/>
            <a:r>
              <a:rPr lang="en-US" sz="6400" b="1" u="sng" dirty="0">
                <a:latin typeface="Tahoma"/>
                <a:ea typeface="Tahoma"/>
                <a:cs typeface="Times New Roman"/>
              </a:rPr>
              <a:t>5.</a:t>
            </a:r>
            <a:r>
              <a:rPr lang="en-US" sz="6400" dirty="0">
                <a:latin typeface="Tahoma"/>
                <a:ea typeface="Tahoma"/>
                <a:cs typeface="Times New Roman"/>
              </a:rPr>
              <a:t> Cholera</a:t>
            </a:r>
          </a:p>
          <a:p>
            <a:pPr indent="-337820" algn="just"/>
            <a:r>
              <a:rPr lang="en-US" sz="6400" b="1" u="sng" dirty="0">
                <a:latin typeface="Tahoma"/>
                <a:ea typeface="Tahoma"/>
                <a:cs typeface="Times New Roman"/>
              </a:rPr>
              <a:t>6.</a:t>
            </a:r>
            <a:r>
              <a:rPr lang="en-US" sz="6400" dirty="0">
                <a:latin typeface="Tahoma"/>
                <a:ea typeface="Tahoma"/>
                <a:cs typeface="Times New Roman"/>
              </a:rPr>
              <a:t> </a:t>
            </a:r>
            <a:r>
              <a:rPr lang="en-US" sz="6400" dirty="0" err="1">
                <a:latin typeface="Tahoma"/>
                <a:ea typeface="Tahoma"/>
                <a:cs typeface="Times New Roman"/>
              </a:rPr>
              <a:t>Infekce</a:t>
            </a:r>
            <a:r>
              <a:rPr lang="en-US" sz="6400" dirty="0">
                <a:latin typeface="Tahoma"/>
                <a:ea typeface="Tahoma"/>
                <a:cs typeface="Times New Roman"/>
              </a:rPr>
              <a:t> CNS </a:t>
            </a:r>
            <a:r>
              <a:rPr lang="en-US" sz="6400" dirty="0" err="1">
                <a:latin typeface="Tahoma"/>
                <a:ea typeface="Tahoma"/>
                <a:cs typeface="Times New Roman"/>
              </a:rPr>
              <a:t>mezilidsky</a:t>
            </a:r>
            <a:r>
              <a:rPr lang="en-US" sz="6400" dirty="0">
                <a:latin typeface="Tahoma"/>
                <a:ea typeface="Tahoma"/>
                <a:cs typeface="Times New Roman"/>
              </a:rPr>
              <a:t> </a:t>
            </a:r>
            <a:r>
              <a:rPr lang="en-US" sz="6400" dirty="0" err="1">
                <a:latin typeface="Tahoma"/>
                <a:ea typeface="Tahoma"/>
                <a:cs typeface="Times New Roman"/>
              </a:rPr>
              <a:t>přenosné</a:t>
            </a:r>
            <a:endParaRPr lang="en-US" sz="6400" dirty="0">
              <a:latin typeface="Tahoma"/>
              <a:ea typeface="Tahoma"/>
              <a:cs typeface="Times New Roman"/>
            </a:endParaRPr>
          </a:p>
          <a:p>
            <a:pPr indent="-337820" algn="just"/>
            <a:r>
              <a:rPr lang="en-US" sz="6400" b="1" u="sng" dirty="0">
                <a:latin typeface="Tahoma"/>
                <a:ea typeface="Tahoma"/>
                <a:cs typeface="Times New Roman"/>
              </a:rPr>
              <a:t>7.</a:t>
            </a:r>
            <a:r>
              <a:rPr lang="en-US" sz="6400" dirty="0">
                <a:latin typeface="Tahoma"/>
                <a:ea typeface="Tahoma"/>
                <a:cs typeface="Times New Roman"/>
              </a:rPr>
              <a:t> </a:t>
            </a:r>
            <a:r>
              <a:rPr lang="en-US" sz="6400" dirty="0" err="1">
                <a:latin typeface="Tahoma"/>
                <a:ea typeface="Tahoma"/>
                <a:cs typeface="Times New Roman"/>
              </a:rPr>
              <a:t>Mor</a:t>
            </a:r>
            <a:endParaRPr lang="en-US" sz="6400" dirty="0">
              <a:latin typeface="Tahoma"/>
              <a:ea typeface="Tahoma"/>
              <a:cs typeface="Times New Roman"/>
            </a:endParaRPr>
          </a:p>
          <a:p>
            <a:pPr indent="-337820" algn="just"/>
            <a:r>
              <a:rPr lang="en-US" sz="6400" b="1" u="sng" dirty="0">
                <a:latin typeface="Tahoma"/>
                <a:ea typeface="Tahoma"/>
                <a:cs typeface="Times New Roman"/>
              </a:rPr>
              <a:t>8. </a:t>
            </a:r>
            <a:r>
              <a:rPr lang="en-US" sz="6400" dirty="0" err="1">
                <a:latin typeface="Tahoma"/>
                <a:ea typeface="Tahoma"/>
                <a:cs typeface="Times New Roman"/>
              </a:rPr>
              <a:t>Paratyfus</a:t>
            </a:r>
            <a:endParaRPr lang="en-US" sz="6400" dirty="0">
              <a:latin typeface="Tahoma"/>
              <a:ea typeface="Tahoma"/>
              <a:cs typeface="Times New Roman"/>
            </a:endParaRPr>
          </a:p>
          <a:p>
            <a:pPr indent="-337820" algn="just"/>
            <a:r>
              <a:rPr lang="en-US" sz="6400" b="1" u="sng" dirty="0">
                <a:latin typeface="Tahoma"/>
                <a:ea typeface="Tahoma"/>
                <a:cs typeface="Times New Roman"/>
              </a:rPr>
              <a:t>9.</a:t>
            </a:r>
            <a:r>
              <a:rPr lang="en-US" sz="6400" dirty="0">
                <a:latin typeface="Tahoma"/>
                <a:ea typeface="Tahoma"/>
                <a:cs typeface="Times New Roman"/>
              </a:rPr>
              <a:t> </a:t>
            </a:r>
            <a:r>
              <a:rPr lang="en-US" sz="6400" dirty="0" err="1">
                <a:latin typeface="Tahoma"/>
                <a:ea typeface="Tahoma"/>
                <a:cs typeface="Times New Roman"/>
              </a:rPr>
              <a:t>Syfilis</a:t>
            </a:r>
            <a:r>
              <a:rPr lang="en-US" sz="6400" dirty="0">
                <a:latin typeface="Tahoma"/>
                <a:ea typeface="Tahoma"/>
                <a:cs typeface="Times New Roman"/>
              </a:rPr>
              <a:t> v I. a II. </a:t>
            </a:r>
            <a:r>
              <a:rPr lang="en-US" sz="6400" dirty="0" err="1">
                <a:latin typeface="Tahoma"/>
                <a:ea typeface="Tahoma"/>
                <a:cs typeface="Times New Roman"/>
              </a:rPr>
              <a:t>stadiu</a:t>
            </a:r>
            <a:endParaRPr lang="en-US" sz="6400" dirty="0">
              <a:latin typeface="Tahoma"/>
              <a:ea typeface="Tahoma"/>
            </a:endParaRPr>
          </a:p>
          <a:p>
            <a:pPr indent="-337820" algn="just"/>
            <a:r>
              <a:rPr lang="en-US" sz="6400" b="1" u="sng" dirty="0">
                <a:latin typeface="Tahoma"/>
                <a:ea typeface="Tahoma"/>
                <a:cs typeface="Times New Roman"/>
              </a:rPr>
              <a:t>10.</a:t>
            </a:r>
            <a:r>
              <a:rPr lang="en-US" sz="6400" dirty="0">
                <a:latin typeface="Tahoma"/>
                <a:ea typeface="Tahoma"/>
                <a:cs typeface="Times New Roman"/>
              </a:rPr>
              <a:t> </a:t>
            </a:r>
            <a:r>
              <a:rPr lang="en-US" sz="6400" dirty="0" err="1">
                <a:latin typeface="Tahoma"/>
                <a:ea typeface="Tahoma"/>
                <a:cs typeface="Times New Roman"/>
              </a:rPr>
              <a:t>Přenosná</a:t>
            </a:r>
            <a:r>
              <a:rPr lang="en-US" sz="6400" dirty="0">
                <a:latin typeface="Tahoma"/>
                <a:ea typeface="Tahoma"/>
                <a:cs typeface="Times New Roman"/>
              </a:rPr>
              <a:t> </a:t>
            </a:r>
            <a:r>
              <a:rPr lang="en-US" sz="6400" dirty="0" err="1">
                <a:latin typeface="Tahoma"/>
                <a:ea typeface="Tahoma"/>
                <a:cs typeface="Times New Roman"/>
              </a:rPr>
              <a:t>dětská</a:t>
            </a:r>
            <a:r>
              <a:rPr lang="en-US" sz="6400" dirty="0">
                <a:latin typeface="Tahoma"/>
                <a:ea typeface="Tahoma"/>
                <a:cs typeface="Times New Roman"/>
              </a:rPr>
              <a:t> </a:t>
            </a:r>
            <a:r>
              <a:rPr lang="en-US" sz="6400" dirty="0" err="1">
                <a:latin typeface="Tahoma"/>
                <a:ea typeface="Tahoma"/>
                <a:cs typeface="Times New Roman"/>
              </a:rPr>
              <a:t>obrna</a:t>
            </a:r>
            <a:endParaRPr lang="en-US" sz="6400" dirty="0">
              <a:latin typeface="Tahoma"/>
              <a:ea typeface="Tahoma"/>
              <a:cs typeface="Times New Roman"/>
            </a:endParaRPr>
          </a:p>
          <a:p>
            <a:pPr indent="-337820" algn="just"/>
            <a:r>
              <a:rPr lang="en-US" sz="6400" b="1" u="sng" dirty="0">
                <a:latin typeface="Tahoma"/>
                <a:ea typeface="Tahoma"/>
                <a:cs typeface="Times New Roman"/>
              </a:rPr>
              <a:t>11.</a:t>
            </a:r>
            <a:r>
              <a:rPr lang="en-US" sz="6400" dirty="0">
                <a:latin typeface="Tahoma"/>
                <a:ea typeface="Tahoma"/>
                <a:cs typeface="Times New Roman"/>
              </a:rPr>
              <a:t> </a:t>
            </a:r>
            <a:r>
              <a:rPr lang="en-US" sz="6400" dirty="0" err="1">
                <a:latin typeface="Tahoma"/>
                <a:ea typeface="Tahoma"/>
                <a:cs typeface="Times New Roman"/>
              </a:rPr>
              <a:t>Pertuse</a:t>
            </a:r>
            <a:r>
              <a:rPr lang="en-US" sz="6400" dirty="0">
                <a:latin typeface="Tahoma"/>
                <a:ea typeface="Tahoma"/>
                <a:cs typeface="Times New Roman"/>
              </a:rPr>
              <a:t> v </a:t>
            </a:r>
            <a:r>
              <a:rPr lang="en-US" sz="6400" dirty="0" err="1">
                <a:latin typeface="Tahoma"/>
                <a:ea typeface="Tahoma"/>
                <a:cs typeface="Times New Roman"/>
              </a:rPr>
              <a:t>akutním</a:t>
            </a:r>
            <a:r>
              <a:rPr lang="en-US" sz="6400" dirty="0">
                <a:latin typeface="Tahoma"/>
                <a:ea typeface="Tahoma"/>
                <a:cs typeface="Times New Roman"/>
              </a:rPr>
              <a:t> </a:t>
            </a:r>
            <a:r>
              <a:rPr lang="en-US" sz="6400" dirty="0" err="1">
                <a:latin typeface="Tahoma"/>
                <a:ea typeface="Tahoma"/>
                <a:cs typeface="Times New Roman"/>
              </a:rPr>
              <a:t>stadiu</a:t>
            </a:r>
            <a:endParaRPr lang="en-US" sz="6400" dirty="0">
              <a:latin typeface="Tahoma"/>
              <a:ea typeface="Tahoma"/>
              <a:cs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4276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3094A-B08B-4969-B05F-DBB592F76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err="1">
                <a:solidFill>
                  <a:schemeClr val="accent2"/>
                </a:solidFill>
                <a:cs typeface="Tahoma"/>
              </a:rPr>
              <a:t>Seznam</a:t>
            </a:r>
            <a:r>
              <a:rPr lang="en-US" sz="2400" b="1" dirty="0">
                <a:solidFill>
                  <a:schemeClr val="accent2"/>
                </a:solidFill>
                <a:cs typeface="Tahoma"/>
              </a:rPr>
              <a:t> </a:t>
            </a:r>
            <a:r>
              <a:rPr lang="en-US" sz="2400" b="1" dirty="0" err="1">
                <a:solidFill>
                  <a:schemeClr val="accent2"/>
                </a:solidFill>
                <a:cs typeface="Tahoma"/>
              </a:rPr>
              <a:t>infekčních</a:t>
            </a:r>
            <a:r>
              <a:rPr lang="en-US" sz="2400" b="1" dirty="0">
                <a:solidFill>
                  <a:schemeClr val="accent2"/>
                </a:solidFill>
                <a:cs typeface="Tahoma"/>
              </a:rPr>
              <a:t> </a:t>
            </a:r>
            <a:r>
              <a:rPr lang="en-US" sz="2400" b="1" dirty="0" err="1">
                <a:solidFill>
                  <a:schemeClr val="accent2"/>
                </a:solidFill>
                <a:cs typeface="Tahoma"/>
              </a:rPr>
              <a:t>onemocnění</a:t>
            </a:r>
            <a:r>
              <a:rPr lang="en-US" sz="2400" b="1" dirty="0">
                <a:solidFill>
                  <a:schemeClr val="accent2"/>
                </a:solidFill>
                <a:cs typeface="Tahoma"/>
              </a:rPr>
              <a:t>, </a:t>
            </a:r>
            <a:r>
              <a:rPr lang="en-US" sz="2400" b="1" dirty="0" err="1">
                <a:solidFill>
                  <a:schemeClr val="accent2"/>
                </a:solidFill>
                <a:cs typeface="Tahoma"/>
              </a:rPr>
              <a:t>při</a:t>
            </a:r>
            <a:r>
              <a:rPr lang="en-US" sz="2400" b="1" dirty="0">
                <a:solidFill>
                  <a:schemeClr val="accent2"/>
                </a:solidFill>
                <a:cs typeface="Tahoma"/>
              </a:rPr>
              <a:t> </a:t>
            </a:r>
            <a:r>
              <a:rPr lang="en-US" sz="2400" b="1" dirty="0" err="1">
                <a:solidFill>
                  <a:schemeClr val="accent2"/>
                </a:solidFill>
                <a:cs typeface="Tahoma"/>
              </a:rPr>
              <a:t>nichž</a:t>
            </a:r>
            <a:r>
              <a:rPr lang="en-US" sz="2400" b="1" dirty="0">
                <a:solidFill>
                  <a:schemeClr val="accent2"/>
                </a:solidFill>
                <a:cs typeface="Tahoma"/>
              </a:rPr>
              <a:t> se </a:t>
            </a:r>
            <a:r>
              <a:rPr lang="en-US" sz="2400" b="1" dirty="0" err="1">
                <a:solidFill>
                  <a:schemeClr val="accent2"/>
                </a:solidFill>
                <a:cs typeface="Tahoma"/>
              </a:rPr>
              <a:t>nařizuje</a:t>
            </a:r>
            <a:r>
              <a:rPr lang="en-US" sz="2400" b="1" dirty="0">
                <a:solidFill>
                  <a:schemeClr val="accent2"/>
                </a:solidFill>
                <a:cs typeface="Tahoma"/>
              </a:rPr>
              <a:t> </a:t>
            </a:r>
            <a:r>
              <a:rPr lang="en-US" sz="2400" b="1" dirty="0" err="1">
                <a:solidFill>
                  <a:schemeClr val="accent2"/>
                </a:solidFill>
                <a:cs typeface="Tahoma"/>
              </a:rPr>
              <a:t>izolace</a:t>
            </a:r>
            <a:r>
              <a:rPr lang="en-US" sz="2400" b="1" dirty="0">
                <a:solidFill>
                  <a:schemeClr val="accent2"/>
                </a:solidFill>
                <a:cs typeface="Tahoma"/>
              </a:rPr>
              <a:t> </a:t>
            </a:r>
            <a:r>
              <a:rPr lang="en-US" sz="2400" b="1" dirty="0" err="1">
                <a:solidFill>
                  <a:schemeClr val="accent2"/>
                </a:solidFill>
                <a:cs typeface="Tahoma"/>
              </a:rPr>
              <a:t>na</a:t>
            </a:r>
            <a:r>
              <a:rPr lang="en-US" sz="2400" b="1" dirty="0">
                <a:solidFill>
                  <a:schemeClr val="accent2"/>
                </a:solidFill>
                <a:cs typeface="Tahoma"/>
              </a:rPr>
              <a:t> </a:t>
            </a:r>
            <a:br>
              <a:rPr lang="cs-CZ" sz="2400" b="1" dirty="0">
                <a:solidFill>
                  <a:schemeClr val="accent2"/>
                </a:solidFill>
                <a:cs typeface="Tahoma"/>
              </a:rPr>
            </a:br>
            <a:r>
              <a:rPr lang="en-US" sz="2400" b="1" dirty="0" err="1">
                <a:solidFill>
                  <a:schemeClr val="accent2"/>
                </a:solidFill>
                <a:cs typeface="Tahoma"/>
              </a:rPr>
              <a:t>lůžkových</a:t>
            </a:r>
            <a:r>
              <a:rPr lang="en-US" sz="2400" b="1" dirty="0">
                <a:solidFill>
                  <a:schemeClr val="accent2"/>
                </a:solidFill>
                <a:cs typeface="Tahoma"/>
              </a:rPr>
              <a:t> </a:t>
            </a:r>
            <a:r>
              <a:rPr lang="en-US" sz="2400" b="1" dirty="0" err="1">
                <a:solidFill>
                  <a:schemeClr val="accent2"/>
                </a:solidFill>
                <a:cs typeface="Tahoma"/>
              </a:rPr>
              <a:t>odděleních</a:t>
            </a:r>
            <a:r>
              <a:rPr lang="en-US" sz="2400" b="1" dirty="0">
                <a:solidFill>
                  <a:schemeClr val="accent2"/>
                </a:solidFill>
                <a:cs typeface="Tahoma"/>
              </a:rPr>
              <a:t> </a:t>
            </a:r>
            <a:r>
              <a:rPr lang="en-US" sz="2400" b="1" dirty="0" err="1">
                <a:solidFill>
                  <a:schemeClr val="accent2"/>
                </a:solidFill>
                <a:cs typeface="Tahoma"/>
              </a:rPr>
              <a:t>nemocnic</a:t>
            </a:r>
            <a:r>
              <a:rPr lang="en-US" sz="2400" b="1" dirty="0">
                <a:solidFill>
                  <a:schemeClr val="accent2"/>
                </a:solidFill>
                <a:cs typeface="Tahoma"/>
              </a:rPr>
              <a:t> </a:t>
            </a:r>
            <a:r>
              <a:rPr lang="en-US" sz="2400" b="1" dirty="0" err="1">
                <a:solidFill>
                  <a:schemeClr val="accent2"/>
                </a:solidFill>
                <a:cs typeface="Tahoma"/>
              </a:rPr>
              <a:t>nebo</a:t>
            </a:r>
            <a:r>
              <a:rPr lang="en-US" sz="2400" b="1" dirty="0">
                <a:solidFill>
                  <a:schemeClr val="accent2"/>
                </a:solidFill>
                <a:cs typeface="Tahoma"/>
              </a:rPr>
              <a:t> </a:t>
            </a:r>
            <a:r>
              <a:rPr lang="en-US" sz="2400" b="1" dirty="0" err="1">
                <a:solidFill>
                  <a:schemeClr val="accent2"/>
                </a:solidFill>
                <a:cs typeface="Tahoma"/>
              </a:rPr>
              <a:t>léčebných</a:t>
            </a:r>
            <a:r>
              <a:rPr lang="en-US" sz="2400" b="1" dirty="0">
                <a:solidFill>
                  <a:schemeClr val="accent2"/>
                </a:solidFill>
                <a:cs typeface="Tahoma"/>
              </a:rPr>
              <a:t> </a:t>
            </a:r>
            <a:r>
              <a:rPr lang="en-US" sz="2400" b="1" dirty="0" err="1">
                <a:solidFill>
                  <a:schemeClr val="accent2"/>
                </a:solidFill>
                <a:cs typeface="Tahoma"/>
              </a:rPr>
              <a:t>ústavů</a:t>
            </a:r>
            <a:r>
              <a:rPr lang="en-US" sz="2400" b="1" dirty="0">
                <a:solidFill>
                  <a:schemeClr val="accent2"/>
                </a:solidFill>
                <a:cs typeface="Tahoma"/>
              </a:rPr>
              <a:t> </a:t>
            </a:r>
            <a:br>
              <a:rPr lang="cs-CZ" sz="2400" b="1" dirty="0">
                <a:solidFill>
                  <a:schemeClr val="accent2"/>
                </a:solidFill>
                <a:cs typeface="Tahoma"/>
              </a:rPr>
            </a:br>
            <a:r>
              <a:rPr lang="en-US" sz="2400" b="1" dirty="0">
                <a:solidFill>
                  <a:schemeClr val="accent2"/>
                </a:solidFill>
                <a:cs typeface="Tahoma"/>
              </a:rPr>
              <a:t>a </a:t>
            </a:r>
            <a:r>
              <a:rPr lang="en-US" sz="2400" b="1" dirty="0" err="1">
                <a:solidFill>
                  <a:schemeClr val="accent2"/>
                </a:solidFill>
                <a:cs typeface="Tahoma"/>
              </a:rPr>
              <a:t>jejichž</a:t>
            </a:r>
            <a:r>
              <a:rPr lang="en-US" sz="2400" b="1" dirty="0">
                <a:solidFill>
                  <a:schemeClr val="accent2"/>
                </a:solidFill>
                <a:cs typeface="Tahoma"/>
              </a:rPr>
              <a:t> </a:t>
            </a:r>
            <a:r>
              <a:rPr lang="en-US" sz="2400" b="1" dirty="0" err="1">
                <a:solidFill>
                  <a:schemeClr val="accent2"/>
                </a:solidFill>
                <a:cs typeface="Tahoma"/>
              </a:rPr>
              <a:t>léčení</a:t>
            </a:r>
            <a:r>
              <a:rPr lang="en-US" sz="2400" b="1" dirty="0">
                <a:solidFill>
                  <a:schemeClr val="accent2"/>
                </a:solidFill>
                <a:cs typeface="Tahoma"/>
              </a:rPr>
              <a:t> je </a:t>
            </a:r>
            <a:r>
              <a:rPr lang="en-US" sz="2400" b="1" dirty="0" err="1">
                <a:solidFill>
                  <a:schemeClr val="accent2"/>
                </a:solidFill>
                <a:cs typeface="Tahoma"/>
              </a:rPr>
              <a:t>povinné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184193-C24C-4374-B0BF-91FA80881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96633" cy="4768528"/>
          </a:xfrm>
        </p:spPr>
        <p:txBody>
          <a:bodyPr>
            <a:normAutofit fontScale="70000" lnSpcReduction="20000"/>
          </a:bodyPr>
          <a:lstStyle/>
          <a:p>
            <a:pPr marL="57150" indent="0">
              <a:spcBef>
                <a:spcPts val="500"/>
              </a:spcBef>
              <a:buNone/>
            </a:pPr>
            <a:r>
              <a:rPr lang="en-US" altLang="cs-CZ" b="1" dirty="0" err="1"/>
              <a:t>Příloha</a:t>
            </a:r>
            <a:r>
              <a:rPr lang="en-US" altLang="cs-CZ" b="1" dirty="0"/>
              <a:t> 2 </a:t>
            </a:r>
            <a:r>
              <a:rPr lang="en-US" altLang="cs-CZ" b="1" dirty="0" err="1"/>
              <a:t>vyhlášky</a:t>
            </a:r>
            <a:r>
              <a:rPr lang="en-US" altLang="cs-CZ" b="1" dirty="0"/>
              <a:t> 3</a:t>
            </a:r>
            <a:r>
              <a:rPr lang="en-US" b="1" dirty="0">
                <a:cs typeface="Tahoma"/>
              </a:rPr>
              <a:t>06/2012 Sb. </a:t>
            </a:r>
            <a:r>
              <a:rPr lang="en-US" b="1" dirty="0" err="1">
                <a:cs typeface="Tahoma"/>
              </a:rPr>
              <a:t>ve</a:t>
            </a:r>
            <a:r>
              <a:rPr lang="en-US" b="1" dirty="0">
                <a:cs typeface="Tahoma"/>
              </a:rPr>
              <a:t> </a:t>
            </a:r>
            <a:r>
              <a:rPr lang="en-US" b="1" dirty="0" err="1">
                <a:cs typeface="Tahoma"/>
              </a:rPr>
              <a:t>znění</a:t>
            </a:r>
            <a:r>
              <a:rPr lang="en-US" b="1" dirty="0">
                <a:cs typeface="Tahoma"/>
              </a:rPr>
              <a:t> </a:t>
            </a:r>
            <a:r>
              <a:rPr lang="en-US" b="1" dirty="0" err="1">
                <a:cs typeface="Tahoma"/>
              </a:rPr>
              <a:t>pozdějších</a:t>
            </a:r>
            <a:r>
              <a:rPr lang="en-US" b="1" dirty="0">
                <a:cs typeface="Tahoma"/>
              </a:rPr>
              <a:t> </a:t>
            </a:r>
            <a:r>
              <a:rPr lang="en-US" b="1" dirty="0" err="1">
                <a:cs typeface="Tahoma"/>
              </a:rPr>
              <a:t>předpisů</a:t>
            </a:r>
            <a:r>
              <a:rPr lang="en-US" b="1" dirty="0">
                <a:cs typeface="Tahoma"/>
              </a:rPr>
              <a:t>      </a:t>
            </a:r>
            <a:endParaRPr lang="en-US" dirty="0">
              <a:latin typeface="Tahoma"/>
              <a:ea typeface="Tahoma"/>
              <a:cs typeface="Times New Roman"/>
            </a:endParaRPr>
          </a:p>
          <a:p>
            <a:pPr marL="285750">
              <a:spcBef>
                <a:spcPts val="500"/>
              </a:spcBef>
              <a:buFont typeface="Arial,Sans-Serif" panose="02020603050405020304" pitchFamily="18" charset="0"/>
              <a:buChar char="•"/>
            </a:pPr>
            <a:endParaRPr lang="en-US" sz="2600" b="1" dirty="0">
              <a:ea typeface="Tahoma"/>
              <a:cs typeface="Tahoma"/>
            </a:endParaRPr>
          </a:p>
          <a:p>
            <a:pPr indent="-337820" algn="just"/>
            <a:r>
              <a:rPr lang="en-US" sz="2600" b="1" u="sng" dirty="0">
                <a:latin typeface="Tahoma"/>
                <a:ea typeface="Tahoma"/>
                <a:cs typeface="Times New Roman"/>
              </a:rPr>
              <a:t>11.</a:t>
            </a:r>
            <a:r>
              <a:rPr lang="en-US" sz="2600" dirty="0">
                <a:latin typeface="Tahoma"/>
                <a:ea typeface="Tahoma"/>
                <a:cs typeface="Times New Roman"/>
              </a:rPr>
              <a:t> 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Pertuse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v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akutním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stadiu</a:t>
            </a:r>
            <a:endParaRPr lang="en-US" sz="2600" dirty="0">
              <a:latin typeface="Tahoma"/>
              <a:ea typeface="Tahoma"/>
              <a:cs typeface="Times New Roman"/>
            </a:endParaRPr>
          </a:p>
          <a:p>
            <a:pPr indent="-337820" algn="just"/>
            <a:r>
              <a:rPr lang="en-US" sz="2600" b="1" u="sng" dirty="0">
                <a:latin typeface="Tahoma"/>
                <a:ea typeface="Tahoma"/>
                <a:cs typeface="Times New Roman"/>
              </a:rPr>
              <a:t>12.</a:t>
            </a:r>
            <a:r>
              <a:rPr lang="en-US" sz="2600" dirty="0">
                <a:latin typeface="Tahoma"/>
                <a:ea typeface="Tahoma"/>
                <a:cs typeface="Times New Roman"/>
              </a:rPr>
              <a:t> 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Ricketsiózy</a:t>
            </a:r>
            <a:endParaRPr lang="en-US" sz="2600" dirty="0">
              <a:latin typeface="Tahoma"/>
              <a:ea typeface="Tahoma"/>
              <a:cs typeface="Times New Roman"/>
            </a:endParaRPr>
          </a:p>
          <a:p>
            <a:pPr indent="-337820" algn="just"/>
            <a:r>
              <a:rPr lang="en-US" sz="2600" b="1" u="sng" dirty="0">
                <a:latin typeface="Tahoma"/>
                <a:ea typeface="Tahoma"/>
                <a:cs typeface="Times New Roman"/>
              </a:rPr>
              <a:t>13.</a:t>
            </a:r>
            <a:r>
              <a:rPr lang="en-US" sz="2600" dirty="0">
                <a:latin typeface="Tahoma"/>
                <a:ea typeface="Tahoma"/>
                <a:cs typeface="Times New Roman"/>
              </a:rPr>
              <a:t> SARS a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febrilní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stavy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nezjištěné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etiologie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s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pozitivní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cestovní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anamnézou</a:t>
            </a:r>
            <a:endParaRPr lang="en-US" sz="2600" dirty="0">
              <a:latin typeface="Tahoma"/>
              <a:ea typeface="Tahoma"/>
              <a:cs typeface="Times New Roman"/>
            </a:endParaRPr>
          </a:p>
          <a:p>
            <a:pPr indent="-337820" algn="just"/>
            <a:r>
              <a:rPr lang="en-US" sz="2600" b="1" u="sng" dirty="0">
                <a:latin typeface="Tahoma"/>
                <a:ea typeface="Tahoma"/>
                <a:cs typeface="Times New Roman"/>
              </a:rPr>
              <a:t>14.</a:t>
            </a:r>
            <a:r>
              <a:rPr lang="en-US" sz="2600" dirty="0">
                <a:latin typeface="Tahoma"/>
                <a:ea typeface="Tahoma"/>
                <a:cs typeface="Times New Roman"/>
              </a:rPr>
              <a:t> 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Spalničky</a:t>
            </a:r>
            <a:endParaRPr lang="en-US" sz="2600" dirty="0">
              <a:latin typeface="Tahoma"/>
              <a:ea typeface="Tahoma"/>
            </a:endParaRPr>
          </a:p>
          <a:p>
            <a:pPr indent="-337820" algn="just"/>
            <a:r>
              <a:rPr lang="en-US" sz="2600" b="1" u="sng" dirty="0">
                <a:latin typeface="Tahoma"/>
                <a:ea typeface="Tahoma"/>
                <a:cs typeface="Times New Roman"/>
              </a:rPr>
              <a:t>15.</a:t>
            </a:r>
            <a:r>
              <a:rPr lang="en-US" sz="2600" dirty="0">
                <a:latin typeface="Tahoma"/>
                <a:ea typeface="Tahoma"/>
                <a:cs typeface="Times New Roman"/>
              </a:rPr>
              <a:t> 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Trachom</a:t>
            </a:r>
            <a:endParaRPr lang="en-US" sz="2600" dirty="0">
              <a:latin typeface="Tahoma"/>
              <a:ea typeface="Tahoma"/>
              <a:cs typeface="Times New Roman"/>
            </a:endParaRPr>
          </a:p>
          <a:p>
            <a:pPr indent="-337820" algn="just"/>
            <a:r>
              <a:rPr lang="en-US" sz="2600" b="1" u="sng" dirty="0">
                <a:latin typeface="Tahoma"/>
                <a:ea typeface="Tahoma"/>
                <a:cs typeface="Times New Roman"/>
              </a:rPr>
              <a:t>16.</a:t>
            </a:r>
            <a:r>
              <a:rPr lang="en-US" sz="2600" dirty="0">
                <a:latin typeface="Tahoma"/>
                <a:ea typeface="Tahoma"/>
                <a:cs typeface="Times New Roman"/>
              </a:rPr>
              <a:t> 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Tuberkulóza</a:t>
            </a:r>
            <a:endParaRPr lang="en-US" sz="2600" dirty="0">
              <a:latin typeface="Tahoma"/>
              <a:ea typeface="Tahoma"/>
              <a:cs typeface="Times New Roman"/>
            </a:endParaRPr>
          </a:p>
          <a:p>
            <a:pPr indent="-337820" algn="just"/>
            <a:r>
              <a:rPr lang="en-US" sz="2600" b="1" u="sng" dirty="0">
                <a:latin typeface="Tahoma"/>
                <a:ea typeface="Tahoma"/>
                <a:cs typeface="Times New Roman"/>
              </a:rPr>
              <a:t>17.</a:t>
            </a:r>
            <a:r>
              <a:rPr lang="en-US" sz="2600" dirty="0">
                <a:latin typeface="Tahoma"/>
                <a:ea typeface="Tahoma"/>
                <a:cs typeface="Times New Roman"/>
              </a:rPr>
              <a:t> 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Tyfus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břišní</a:t>
            </a:r>
            <a:endParaRPr lang="en-US" sz="2600" dirty="0">
              <a:latin typeface="Tahoma"/>
              <a:ea typeface="Tahoma"/>
              <a:cs typeface="Times New Roman"/>
            </a:endParaRPr>
          </a:p>
          <a:p>
            <a:pPr indent="-337820" algn="just"/>
            <a:r>
              <a:rPr lang="en-US" sz="2600" b="1" u="sng" dirty="0">
                <a:latin typeface="Tahoma"/>
                <a:ea typeface="Tahoma"/>
                <a:cs typeface="Times New Roman"/>
              </a:rPr>
              <a:t>18.</a:t>
            </a:r>
            <a:r>
              <a:rPr lang="en-US" sz="2600" dirty="0">
                <a:latin typeface="Tahoma"/>
                <a:ea typeface="Tahoma"/>
                <a:cs typeface="Times New Roman"/>
              </a:rPr>
              <a:t> 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Úplavice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amébová</a:t>
            </a:r>
            <a:endParaRPr lang="en-US" sz="2600" dirty="0">
              <a:latin typeface="Tahoma"/>
              <a:ea typeface="Tahoma"/>
            </a:endParaRPr>
          </a:p>
          <a:p>
            <a:pPr indent="-337820" algn="just"/>
            <a:r>
              <a:rPr lang="en-US" sz="2600" b="1" u="sng" dirty="0">
                <a:latin typeface="Tahoma"/>
                <a:ea typeface="Tahoma"/>
                <a:cs typeface="Times New Roman"/>
              </a:rPr>
              <a:t>19.</a:t>
            </a:r>
            <a:r>
              <a:rPr lang="en-US" sz="2600" dirty="0">
                <a:latin typeface="Tahoma"/>
                <a:ea typeface="Tahoma"/>
                <a:cs typeface="Times New Roman"/>
              </a:rPr>
              <a:t> 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Úplavice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bacilární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v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akutním</a:t>
            </a:r>
            <a:r>
              <a:rPr lang="en-US" sz="2600" dirty="0">
                <a:latin typeface="Tahoma"/>
                <a:ea typeface="Tahoma"/>
                <a:cs typeface="Times New Roman"/>
              </a:rPr>
              <a:t>,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stadiu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onemocnění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(v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případě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bezpříznakového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nosičství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původce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onemocnění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je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možné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propustit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pacienta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do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domácího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prostředí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pouze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se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souhlasem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orgánu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ochrany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veřejného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zdraví</a:t>
            </a:r>
            <a:r>
              <a:rPr lang="en-US" sz="2600" dirty="0">
                <a:latin typeface="Tahoma"/>
                <a:ea typeface="Tahoma"/>
                <a:cs typeface="Times New Roman"/>
              </a:rPr>
              <a:t>).</a:t>
            </a:r>
          </a:p>
          <a:p>
            <a:pPr indent="-337820" algn="just"/>
            <a:r>
              <a:rPr lang="en-US" sz="2600" b="1" u="sng" dirty="0">
                <a:latin typeface="Tahoma"/>
                <a:ea typeface="Tahoma"/>
                <a:cs typeface="Times New Roman"/>
              </a:rPr>
              <a:t>20.</a:t>
            </a:r>
            <a:r>
              <a:rPr lang="en-US" sz="2600" dirty="0">
                <a:latin typeface="Tahoma"/>
                <a:ea typeface="Tahoma"/>
                <a:cs typeface="Times New Roman"/>
              </a:rPr>
              <a:t> 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Záškrt</a:t>
            </a:r>
            <a:endParaRPr lang="en-US" sz="2600" dirty="0">
              <a:latin typeface="Tahoma"/>
              <a:ea typeface="Tahoma"/>
              <a:cs typeface="Times New Roman"/>
            </a:endParaRPr>
          </a:p>
          <a:p>
            <a:pPr indent="-337820" algn="just"/>
            <a:r>
              <a:rPr lang="en-US" sz="2600" b="1" u="sng" dirty="0">
                <a:latin typeface="Tahoma"/>
                <a:ea typeface="Tahoma"/>
                <a:cs typeface="Times New Roman"/>
              </a:rPr>
              <a:t>21.</a:t>
            </a:r>
            <a:r>
              <a:rPr lang="en-US" sz="2600" dirty="0">
                <a:latin typeface="Tahoma"/>
                <a:ea typeface="Tahoma"/>
                <a:cs typeface="Times New Roman"/>
              </a:rPr>
              <a:t> 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Další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infekce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podléhající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hlášení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Světové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zdravotnické</a:t>
            </a:r>
            <a:r>
              <a:rPr lang="en-US" sz="2600" dirty="0">
                <a:latin typeface="Tahoma"/>
                <a:ea typeface="Tahoma"/>
                <a:cs typeface="Times New Roman"/>
              </a:rPr>
              <a:t> </a:t>
            </a:r>
            <a:r>
              <a:rPr lang="en-US" sz="2600" dirty="0" err="1">
                <a:latin typeface="Tahoma"/>
                <a:ea typeface="Tahoma"/>
                <a:cs typeface="Times New Roman"/>
              </a:rPr>
              <a:t>organizaci</a:t>
            </a:r>
            <a:endParaRPr lang="en-US" sz="2600" dirty="0">
              <a:latin typeface="Tahoma"/>
              <a:ea typeface="Tahoma"/>
            </a:endParaRPr>
          </a:p>
          <a:p>
            <a:pPr marL="114300" indent="0">
              <a:spcBef>
                <a:spcPts val="500"/>
              </a:spcBef>
            </a:pPr>
            <a:endParaRPr lang="en-US" altLang="cs-CZ" sz="2600" b="1" dirty="0">
              <a:ea typeface="Tahoma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71304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EB8D86-6D29-443A-9DF4-13AFC059A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395"/>
            <a:ext cx="10515600" cy="1357501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</a:br>
            <a:r>
              <a:rPr lang="en-US" sz="36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Karanténními</a:t>
            </a:r>
            <a:r>
              <a:rPr lang="en-US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36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opatřeními</a:t>
            </a:r>
            <a:r>
              <a:rPr lang="en-US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36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jsou</a:t>
            </a:r>
            <a:r>
              <a:rPr lang="cs-CZ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dle zákona 258/2000 Sb. </a:t>
            </a:r>
            <a:br>
              <a:rPr lang="en-US" b="1" dirty="0">
                <a:latin typeface="Tahoma"/>
                <a:ea typeface="Tahoma"/>
              </a:rPr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C18455-4D70-47D4-8DA8-F79AE3758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7360"/>
            <a:ext cx="10515600" cy="4950651"/>
          </a:xfrm>
        </p:spPr>
        <p:txBody>
          <a:bodyPr>
            <a:normAutofit fontScale="32500" lnSpcReduction="20000"/>
          </a:bodyPr>
          <a:lstStyle/>
          <a:p>
            <a:pPr marL="340995">
              <a:spcBef>
                <a:spcPts val="500"/>
              </a:spcBef>
              <a:buSzPct val="75000"/>
            </a:pPr>
            <a:endParaRPr lang="en-US" altLang="cs-CZ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pPr marL="3175" indent="0" algn="just">
              <a:buSzPct val="75000"/>
              <a:buNone/>
            </a:pPr>
            <a:endParaRPr lang="en-US" sz="4500" b="1" dirty="0">
              <a:effectLst>
                <a:outerShdw blurRad="38100" dist="38100" dir="2700000" algn="tl">
                  <a:srgbClr val="C0C0C0"/>
                </a:outerShdw>
              </a:effectLst>
              <a:latin typeface="Tahoma"/>
              <a:ea typeface="Tahoma"/>
              <a:cs typeface="Times New Roman"/>
            </a:endParaRPr>
          </a:p>
          <a:p>
            <a:pPr marL="340995" indent="-337820" algn="just">
              <a:buSzPct val="75000"/>
            </a:pPr>
            <a:r>
              <a:rPr lang="en-US" sz="45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a)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 </a:t>
            </a:r>
            <a:r>
              <a:rPr lang="en-US" sz="45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karanténa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,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kterou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se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rozumí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oddělení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zdravé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fyzické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osoby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,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která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byla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během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inkubační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doby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ve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styku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s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infekčním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onemocněním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nebo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pobývala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v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ohnisku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nákazy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(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dále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jen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"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fyzická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osoba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podezřelá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z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nákazy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"), od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ostatních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fyzických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osob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a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lékařské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vyšetřování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takové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fyzické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osoby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s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cílem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zabránit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přenosu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infekčního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onemocnění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v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období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,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kdy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by se toto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onemocnění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mohlo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šířit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,</a:t>
            </a:r>
          </a:p>
          <a:p>
            <a:pPr marL="340995" indent="-337820" algn="just">
              <a:buSzPct val="75000"/>
            </a:pPr>
            <a:endParaRPr lang="en-US" sz="4500" dirty="0">
              <a:effectLst>
                <a:outerShdw blurRad="38100" dist="38100" dir="2700000" algn="tl">
                  <a:srgbClr val="C0C0C0"/>
                </a:outerShdw>
              </a:effectLst>
              <a:latin typeface="Tahoma"/>
              <a:ea typeface="Tahoma"/>
              <a:cs typeface="Times New Roman"/>
            </a:endParaRPr>
          </a:p>
          <a:p>
            <a:pPr marL="340995" indent="-337820" algn="just">
              <a:buSzPct val="75000"/>
            </a:pPr>
            <a:r>
              <a:rPr lang="en-US" sz="45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b)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 </a:t>
            </a:r>
            <a:r>
              <a:rPr lang="en-US" sz="45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lékařský</a:t>
            </a:r>
            <a:r>
              <a:rPr lang="en-US" sz="45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dohled</a:t>
            </a:r>
            <a:r>
              <a:rPr lang="en-US" sz="4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,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při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kterém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je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fyzická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osoba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podezřelá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z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nákazy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povinna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v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termínech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stanovených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prozatímním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opatřením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poskytovatele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zdravotních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služeb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nebo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rozhodnutím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příslušného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orgánu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ochrany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veřejného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zdraví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docházet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k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lékaři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na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vyšetření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nebo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se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vyšetření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podrobit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,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popřípadě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sledovat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podle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pokynu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příslušného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orgánu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ochrany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veřejného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zdraví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po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stanovenou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dobu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svůj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zdravotní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stav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a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při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objevení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se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stanovených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klinických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příznaků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oznámit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tuto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skutečnost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příslušnému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lékaři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nebo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příslušnému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orgánu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ochrany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veřejného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zdraví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,</a:t>
            </a:r>
            <a:endParaRPr lang="en-US" sz="4500" dirty="0">
              <a:latin typeface="Tahoma"/>
              <a:ea typeface="Tahoma"/>
            </a:endParaRPr>
          </a:p>
          <a:p>
            <a:pPr marL="340995" indent="-337820" algn="just">
              <a:buSzPct val="75000"/>
            </a:pPr>
            <a:endParaRPr lang="en-US" sz="4500" dirty="0">
              <a:effectLst>
                <a:outerShdw blurRad="38100" dist="38100" dir="2700000" algn="tl">
                  <a:srgbClr val="C0C0C0"/>
                </a:outerShdw>
              </a:effectLst>
              <a:latin typeface="Tahoma"/>
              <a:ea typeface="Tahoma"/>
              <a:cs typeface="Times New Roman"/>
            </a:endParaRPr>
          </a:p>
          <a:p>
            <a:pPr marL="340995" indent="-337820" algn="just">
              <a:buSzPct val="75000"/>
            </a:pPr>
            <a:r>
              <a:rPr lang="en-US" sz="45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c)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 </a:t>
            </a:r>
            <a:r>
              <a:rPr lang="en-US" sz="45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zvýšený</a:t>
            </a:r>
            <a:r>
              <a:rPr lang="en-US" sz="45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zdravotnický</a:t>
            </a:r>
            <a:r>
              <a:rPr lang="en-US" sz="45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dozor</a:t>
            </a:r>
            <a:r>
              <a:rPr lang="en-US" sz="4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,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jímž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je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lékařský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dohled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nad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fyzickou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osobou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podezřelou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z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nákazy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,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které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je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uložen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zákaz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činnosti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nebo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úprava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pracovních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podmínek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k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omezení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možnosti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šíření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infekčního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onemocnění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/>
                <a:ea typeface="Tahoma"/>
                <a:cs typeface="Times New Roman"/>
              </a:rPr>
              <a:t>.</a:t>
            </a:r>
            <a:endParaRPr lang="en-US" sz="4500" dirty="0">
              <a:latin typeface="Tahoma"/>
              <a:ea typeface="Tahoma"/>
            </a:endParaRPr>
          </a:p>
          <a:p>
            <a:pPr marL="340995">
              <a:spcBef>
                <a:spcPts val="350"/>
              </a:spcBef>
              <a:buSzPct val="75000"/>
            </a:pPr>
            <a:endParaRPr lang="en-US" altLang="cs-CZ" sz="4500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pPr marL="340995">
              <a:spcBef>
                <a:spcPts val="350"/>
              </a:spcBef>
              <a:buClr>
                <a:srgbClr val="0066FF"/>
              </a:buClr>
              <a:buSzPct val="75000"/>
            </a:pPr>
            <a:r>
              <a:rPr lang="en-US" altLang="cs-CZ" sz="45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Karanténa</a:t>
            </a:r>
            <a:r>
              <a:rPr lang="en-US" altLang="cs-CZ" sz="4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5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tedy</a:t>
            </a:r>
            <a:r>
              <a:rPr lang="en-US" altLang="cs-CZ" sz="4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5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znamená</a:t>
            </a:r>
            <a:r>
              <a:rPr lang="en-US" altLang="cs-CZ" sz="4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5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izolaci</a:t>
            </a:r>
            <a:r>
              <a:rPr lang="en-US" altLang="cs-CZ" sz="4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5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kontaktů</a:t>
            </a:r>
            <a:r>
              <a:rPr lang="en-US" altLang="cs-CZ" sz="4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cs-CZ" sz="45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délka</a:t>
            </a:r>
            <a:r>
              <a:rPr lang="en-US" altLang="cs-CZ" sz="4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5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karantény</a:t>
            </a:r>
            <a:r>
              <a:rPr lang="en-US" altLang="cs-CZ" sz="4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se </a:t>
            </a:r>
            <a:r>
              <a:rPr lang="en-US" altLang="cs-CZ" sz="45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řídí</a:t>
            </a:r>
            <a:r>
              <a:rPr lang="en-US" altLang="cs-CZ" sz="4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5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maximální</a:t>
            </a:r>
            <a:r>
              <a:rPr lang="en-US" altLang="cs-CZ" sz="4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ID </a:t>
            </a:r>
            <a:r>
              <a:rPr lang="en-US" altLang="cs-CZ" sz="45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daného</a:t>
            </a:r>
            <a:r>
              <a:rPr lang="en-US" altLang="cs-CZ" sz="4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5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onemocnění</a:t>
            </a:r>
            <a:r>
              <a:rPr lang="en-US" altLang="cs-CZ" sz="4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  </a:t>
            </a:r>
            <a:endParaRPr lang="en-US" altLang="cs-CZ" sz="4500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pPr marL="340995">
              <a:spcBef>
                <a:spcPts val="350"/>
              </a:spcBef>
              <a:buSzPct val="75000"/>
            </a:pPr>
            <a:endParaRPr lang="en-US" altLang="cs-CZ" sz="4500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pPr marL="340995">
              <a:spcBef>
                <a:spcPts val="350"/>
              </a:spcBef>
              <a:buSzPct val="75000"/>
            </a:pPr>
            <a:endParaRPr lang="en-US" altLang="cs-CZ" sz="4500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pPr marL="340995">
              <a:spcBef>
                <a:spcPts val="350"/>
              </a:spcBef>
              <a:buClr>
                <a:srgbClr val="0066FF"/>
              </a:buClr>
              <a:buSzPct val="75000"/>
            </a:pPr>
            <a:r>
              <a:rPr lang="en-US" altLang="cs-CZ" sz="45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depistáž</a:t>
            </a:r>
            <a:r>
              <a:rPr lang="en-US" altLang="cs-CZ" sz="4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5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nosičů</a:t>
            </a:r>
            <a:r>
              <a:rPr lang="en-US" altLang="cs-CZ" sz="4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5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infekce</a:t>
            </a:r>
            <a:r>
              <a:rPr lang="en-US" altLang="cs-CZ" sz="4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(</a:t>
            </a:r>
            <a:r>
              <a:rPr lang="en-US" altLang="cs-CZ" sz="45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aktivní</a:t>
            </a:r>
            <a:r>
              <a:rPr lang="en-US" altLang="cs-CZ" sz="4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5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vyhledávání</a:t>
            </a:r>
            <a:r>
              <a:rPr lang="en-US" altLang="cs-CZ" sz="4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5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nosičů</a:t>
            </a:r>
            <a:r>
              <a:rPr lang="en-US" altLang="cs-CZ" sz="4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5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infekce</a:t>
            </a:r>
            <a:r>
              <a:rPr lang="en-US" altLang="cs-CZ" sz="4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en-US" altLang="cs-CZ" sz="4500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35255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03BD06-5CC4-4A24-9036-94272CDCD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accent2"/>
                </a:solidFill>
              </a:rPr>
              <a:t>Opatření u zdravých osob v ohnisku nákazy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DEAA05-38FE-42ED-9367-18425D92C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37820">
              <a:spcBef>
                <a:spcPts val="1100"/>
              </a:spcBef>
              <a:buClr>
                <a:srgbClr val="0066FF"/>
              </a:buClr>
              <a:buSzPct val="75000"/>
            </a:pPr>
            <a:r>
              <a:rPr lang="en-US" altLang="cs-CZ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specifická</a:t>
            </a:r>
            <a:r>
              <a:rPr lang="en-US" altLang="cs-CZ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 </a:t>
            </a:r>
            <a:r>
              <a:rPr lang="en-US" altLang="cs-CZ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nespecifická</a:t>
            </a:r>
            <a:r>
              <a:rPr lang="en-US" altLang="cs-CZ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profylaxe</a:t>
            </a:r>
            <a:r>
              <a:rPr lang="en-US" altLang="cs-CZ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 </a:t>
            </a:r>
            <a:endParaRPr lang="en-US" altLang="cs-CZ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/>
              <a:ea typeface="Tahoma"/>
            </a:endParaRPr>
          </a:p>
          <a:p>
            <a:pPr marL="337820">
              <a:spcBef>
                <a:spcPts val="1100"/>
              </a:spcBef>
              <a:buClr>
                <a:srgbClr val="0066FF"/>
              </a:buClr>
              <a:buSzPct val="75000"/>
            </a:pPr>
            <a:endParaRPr lang="en-US" altLang="cs-CZ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37820">
              <a:spcBef>
                <a:spcPts val="350"/>
              </a:spcBef>
              <a:buClr>
                <a:srgbClr val="0066FF"/>
              </a:buClr>
              <a:buSzPct val="75000"/>
            </a:pP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pasivní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imunizace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-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podání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gamaglobulinu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–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protilátek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-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krátkodobá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ochrana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 (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virová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hepatitis A) </a:t>
            </a:r>
            <a:endParaRPr lang="en-US" altLang="cs-CZ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pPr marL="337820">
              <a:spcBef>
                <a:spcPts val="350"/>
              </a:spcBef>
              <a:buSzPct val="75000"/>
            </a:pPr>
            <a:endParaRPr lang="en-US" altLang="cs-CZ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pPr marL="337820">
              <a:spcBef>
                <a:spcPts val="350"/>
              </a:spcBef>
              <a:buClr>
                <a:srgbClr val="0066FF"/>
              </a:buClr>
              <a:buSzPct val="75000"/>
            </a:pP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aktivní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imunizace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- u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onemocnění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s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delší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inkubační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dobou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(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vzteklina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)</a:t>
            </a:r>
            <a:endParaRPr lang="en-US" altLang="cs-CZ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pPr marL="337820">
              <a:spcBef>
                <a:spcPts val="350"/>
              </a:spcBef>
              <a:buSzPct val="75000"/>
            </a:pPr>
            <a:endParaRPr lang="en-US" altLang="cs-CZ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pPr marL="337820">
              <a:spcBef>
                <a:spcPts val="350"/>
              </a:spcBef>
              <a:buClr>
                <a:srgbClr val="0066FF"/>
              </a:buClr>
              <a:buSzPct val="75000"/>
            </a:pP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chemoprofylaxe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   -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antimalarika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  (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malárie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pPr marL="337820">
              <a:spcBef>
                <a:spcPts val="350"/>
              </a:spcBef>
              <a:buClr>
                <a:srgbClr val="0066FF"/>
              </a:buClr>
              <a:buSzPct val="75000"/>
            </a:pPr>
            <a:endParaRPr lang="en-US" altLang="cs-CZ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37820">
              <a:spcBef>
                <a:spcPts val="350"/>
              </a:spcBef>
              <a:buClr>
                <a:srgbClr val="0066FF"/>
              </a:buClr>
              <a:buSzPct val="75000"/>
            </a:pP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 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antibiotická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profylaxe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-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kombinace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ATB a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chemoterapeutik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(TBC)</a:t>
            </a:r>
            <a:endParaRPr lang="en-US" altLang="cs-CZ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pPr marL="337820">
              <a:spcBef>
                <a:spcPts val="350"/>
              </a:spcBef>
              <a:buSzPct val="75000"/>
            </a:pPr>
            <a:endParaRPr lang="en-US" altLang="cs-CZ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914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D72E45-1C76-4B3F-AEF9-37EEC481D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103"/>
            <a:ext cx="10515600" cy="1224575"/>
          </a:xfrm>
        </p:spPr>
        <p:txBody>
          <a:bodyPr/>
          <a:lstStyle/>
          <a:p>
            <a:r>
              <a:rPr lang="cs-CZ" dirty="0">
                <a:ea typeface="+mj-lt"/>
                <a:cs typeface="+mj-lt"/>
              </a:rPr>
              <a:t>                  </a:t>
            </a:r>
            <a:r>
              <a:rPr lang="cs-CZ" dirty="0">
                <a:solidFill>
                  <a:schemeClr val="accent2"/>
                </a:solidFill>
                <a:ea typeface="+mj-lt"/>
                <a:cs typeface="+mj-lt"/>
              </a:rPr>
              <a:t>Epidemiologie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6539BB-763D-4845-98D6-29BB95759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035"/>
            <a:ext cx="10515600" cy="531531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800" dirty="0">
                <a:ea typeface="+mn-lt"/>
                <a:cs typeface="+mn-lt"/>
              </a:rPr>
              <a:t>Epidemiologie infekčních nemocí je významným oborem preventivní medicíny, který se zabývá komplexním studiem podmínek výskytu infekčních nemocí a stanovováním příslušných protiepidemických opatření. </a:t>
            </a:r>
            <a:r>
              <a:rPr lang="cs-CZ" dirty="0"/>
              <a:t>V oblasti infekčních nemocí je uplatňována „</a:t>
            </a:r>
            <a:r>
              <a:rPr lang="cs-CZ" b="1" dirty="0"/>
              <a:t>epidemiologická</a:t>
            </a:r>
            <a:r>
              <a:rPr lang="cs-CZ" dirty="0"/>
              <a:t> bdělost, </a:t>
            </a:r>
            <a:r>
              <a:rPr lang="cs-CZ" b="1" dirty="0" err="1"/>
              <a:t>surveillance</a:t>
            </a:r>
            <a:r>
              <a:rPr lang="cs-CZ" dirty="0"/>
              <a:t>“ což je komplexní a soustavné získávání všech dostupných informací o procesu šíření nákazy a sledování všech podmínek a faktorů, které tento proces ovlivňují, za účelem stanovení systému účinných opatření k potlačování nebo likvidaci dané nákazy.</a:t>
            </a:r>
            <a:r>
              <a:rPr lang="cs-CZ" dirty="0">
                <a:ea typeface="+mn-lt"/>
                <a:cs typeface="+mn-lt"/>
              </a:rPr>
              <a:t> 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0A2D602-7475-4809-949E-ABE2552205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778" y="5311590"/>
            <a:ext cx="1025443" cy="1443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3457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A2D7B3-9B89-4DBD-91E5-E4D3CE644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2"/>
                </a:solidFill>
              </a:rPr>
              <a:t>Opatření v ohnisku nákazy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5D0FD8-0646-47D7-9743-49FD8A08B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23513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350"/>
              </a:spcBef>
              <a:buSzPct val="75000"/>
            </a:pPr>
            <a:r>
              <a:rPr lang="en-US" altLang="cs-CZ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Dezinfekce</a:t>
            </a:r>
            <a:r>
              <a:rPr lang="en-US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  -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principem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dezinfekce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je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zničení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původců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nemocí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(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patogenních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 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mikroorganizmů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),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nejčastěji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pomocí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dezinfekčních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prostředků</a:t>
            </a:r>
            <a:endParaRPr lang="en-US" altLang="cs-CZ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pPr>
              <a:spcBef>
                <a:spcPts val="350"/>
              </a:spcBef>
              <a:buSzPct val="75000"/>
            </a:pPr>
            <a:endParaRPr lang="en-US" altLang="cs-CZ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350"/>
              </a:spcBef>
              <a:buSzPct val="75000"/>
            </a:pPr>
            <a:r>
              <a:rPr lang="en-US" altLang="cs-CZ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Sterilizace</a:t>
            </a:r>
            <a:r>
              <a:rPr lang="en-US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    -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principem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sterilizace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je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zničení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všech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mikroorganizmů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 (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patogenních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nepatogenních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včetně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bakteriálních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spór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en-US" altLang="cs-CZ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pPr>
              <a:spcBef>
                <a:spcPts val="350"/>
              </a:spcBef>
              <a:buSzPct val="75000"/>
            </a:pPr>
            <a:endParaRPr lang="en-US" altLang="cs-CZ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350"/>
              </a:spcBef>
              <a:buSzPct val="75000"/>
            </a:pPr>
            <a:r>
              <a:rPr lang="en-US" altLang="cs-CZ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Dezinsekce</a:t>
            </a:r>
            <a:r>
              <a:rPr lang="en-US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  - 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je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hubení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 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hmyzu</a:t>
            </a:r>
            <a:endParaRPr lang="en-US" altLang="cs-CZ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pPr>
              <a:spcBef>
                <a:spcPts val="350"/>
              </a:spcBef>
              <a:buSzPct val="75000"/>
            </a:pPr>
            <a:endParaRPr lang="en-US" altLang="cs-CZ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350"/>
              </a:spcBef>
              <a:buSzPct val="75000"/>
            </a:pPr>
            <a:r>
              <a:rPr lang="en-US" altLang="cs-CZ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Deratizace</a:t>
            </a:r>
            <a:r>
              <a:rPr lang="en-US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-   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je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hubení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rezervoárových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živočichů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(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zejména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hlodavců</a:t>
            </a:r>
            <a:r>
              <a:rPr lang="en-US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en-US" altLang="cs-CZ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40040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F2BD56-3251-4CE6-A944-37855315A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1249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2"/>
                </a:solidFill>
              </a:rPr>
              <a:t>Opatření preventivní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0189C4-2E64-4640-A73E-EE2EBE600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3332"/>
            <a:ext cx="10515600" cy="5216511"/>
          </a:xfrm>
        </p:spPr>
        <p:txBody>
          <a:bodyPr>
            <a:normAutofit fontScale="40000" lnSpcReduction="20000"/>
          </a:bodyPr>
          <a:lstStyle/>
          <a:p>
            <a:pPr marL="114300" indent="0">
              <a:lnSpc>
                <a:spcPct val="120000"/>
              </a:lnSpc>
              <a:spcBef>
                <a:spcPts val="350"/>
              </a:spcBef>
              <a:buSzPct val="75000"/>
              <a:buNone/>
            </a:pPr>
            <a:r>
              <a:rPr lang="en-US" alt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se </a:t>
            </a:r>
            <a:r>
              <a:rPr lang="en-US" altLang="cs-CZ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musejí</a:t>
            </a:r>
            <a:r>
              <a:rPr lang="en-US" alt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provádět</a:t>
            </a:r>
            <a:r>
              <a:rPr lang="en-US" alt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trvale</a:t>
            </a:r>
            <a:r>
              <a:rPr lang="en-US" alt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cs-CZ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systematicky</a:t>
            </a:r>
            <a:r>
              <a:rPr lang="en-US" alt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a za </a:t>
            </a:r>
            <a:r>
              <a:rPr lang="en-US" altLang="cs-CZ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všech</a:t>
            </a:r>
            <a:r>
              <a:rPr lang="en-US" alt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podmínek</a:t>
            </a:r>
            <a:r>
              <a:rPr lang="en-US" alt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bez </a:t>
            </a:r>
            <a:r>
              <a:rPr lang="en-US" altLang="cs-CZ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ohledu</a:t>
            </a:r>
            <a:r>
              <a:rPr lang="en-US" alt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na</a:t>
            </a:r>
            <a:r>
              <a:rPr lang="en-US" alt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to, </a:t>
            </a:r>
            <a:r>
              <a:rPr lang="en-US" altLang="cs-CZ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zda</a:t>
            </a:r>
            <a:r>
              <a:rPr lang="en-US" alt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právě</a:t>
            </a:r>
            <a:r>
              <a:rPr lang="en-US" alt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hrozí</a:t>
            </a:r>
            <a:r>
              <a:rPr lang="en-US" alt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 </a:t>
            </a:r>
            <a:r>
              <a:rPr lang="en-US" altLang="cs-CZ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aktuální</a:t>
            </a:r>
            <a:r>
              <a:rPr lang="en-US" alt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nebezpečí</a:t>
            </a:r>
            <a:r>
              <a:rPr lang="en-US" alt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epidemie</a:t>
            </a:r>
            <a:r>
              <a:rPr lang="en-US" alt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či</a:t>
            </a:r>
            <a:r>
              <a:rPr lang="en-US" alt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nikoliv</a:t>
            </a:r>
            <a:r>
              <a:rPr lang="cs-CZ" alt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</a:t>
            </a:r>
            <a:r>
              <a:rPr lang="en-US" alt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a </a:t>
            </a:r>
            <a:r>
              <a:rPr lang="en-US" altLang="cs-CZ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tato</a:t>
            </a:r>
            <a:r>
              <a:rPr lang="en-US" alt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opatření</a:t>
            </a:r>
            <a:r>
              <a:rPr lang="en-US" alt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zahrnují</a:t>
            </a:r>
            <a:r>
              <a:rPr lang="en-US" alt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 </a:t>
            </a:r>
            <a:endParaRPr lang="en-US" altLang="cs-CZ" sz="4000" b="1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pPr>
              <a:lnSpc>
                <a:spcPct val="120000"/>
              </a:lnSpc>
              <a:spcBef>
                <a:spcPts val="350"/>
              </a:spcBef>
              <a:buSzPct val="75000"/>
            </a:pPr>
            <a:endParaRPr lang="en-US" altLang="cs-CZ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pPr marL="400050" indent="-285750">
              <a:lnSpc>
                <a:spcPct val="120000"/>
              </a:lnSpc>
              <a:spcBef>
                <a:spcPts val="400"/>
              </a:spcBef>
              <a:buClr>
                <a:srgbClr val="0066FF"/>
              </a:buClr>
              <a:buSzPct val="75000"/>
            </a:pPr>
            <a:r>
              <a:rPr lang="en-US" altLang="cs-CZ" sz="45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Opatření</a:t>
            </a:r>
            <a:r>
              <a:rPr lang="en-US" altLang="cs-CZ" sz="45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5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všeobecně</a:t>
            </a:r>
            <a:r>
              <a:rPr lang="en-US" altLang="cs-CZ" sz="45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5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hygienická</a:t>
            </a:r>
            <a:endParaRPr lang="en-US" sz="45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 marL="109220" indent="0">
              <a:lnSpc>
                <a:spcPct val="120000"/>
              </a:lnSpc>
              <a:spcBef>
                <a:spcPts val="350"/>
              </a:spcBef>
              <a:buNone/>
            </a:pP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výkon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 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státního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 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zdravotního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 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dozoru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 v 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oblasti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 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hygieny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 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obecné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 a 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komunální,hygieny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 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výživy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 a 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předmětů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 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běžného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 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užívání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, 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hygieny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 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práce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, 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hygieny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 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dětí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 a 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dorostu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, 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epidemiologie</a:t>
            </a:r>
            <a:r>
              <a:rPr lang="en-US" sz="4500" b="1" dirty="0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 </a:t>
            </a:r>
            <a:endParaRPr lang="en-US" sz="4500" dirty="0"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 marL="337820">
              <a:lnSpc>
                <a:spcPct val="120000"/>
              </a:lnSpc>
              <a:spcBef>
                <a:spcPts val="350"/>
              </a:spcBef>
              <a:buFont typeface="Arial,Sans-Serif" panose="020B0604020202020204" pitchFamily="34" charset="0"/>
              <a:buChar char="•"/>
            </a:pPr>
            <a:endParaRPr lang="en-US" sz="4500" dirty="0"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spcBef>
                <a:spcPts val="400"/>
              </a:spcBef>
              <a:buClr>
                <a:srgbClr val="0066FF"/>
              </a:buClr>
              <a:buSzPct val="75000"/>
            </a:pPr>
            <a:r>
              <a:rPr lang="en-US" altLang="cs-CZ" sz="45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Opatření</a:t>
            </a:r>
            <a:r>
              <a:rPr lang="en-US" altLang="cs-CZ" sz="45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5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ke</a:t>
            </a:r>
            <a:r>
              <a:rPr lang="en-US" altLang="cs-CZ" sz="45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5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zvýšení</a:t>
            </a:r>
            <a:r>
              <a:rPr lang="en-US" altLang="cs-CZ" sz="45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5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specifické</a:t>
            </a:r>
            <a:r>
              <a:rPr lang="en-US" altLang="cs-CZ" sz="45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5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odolnosti</a:t>
            </a:r>
            <a:r>
              <a:rPr lang="en-US" altLang="cs-CZ" sz="45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5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osob</a:t>
            </a:r>
            <a:r>
              <a:rPr lang="en-US" altLang="cs-CZ" sz="45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5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altLang="cs-CZ" sz="45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očkování</a:t>
            </a:r>
            <a:r>
              <a:rPr lang="en-US" altLang="cs-CZ" sz="45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en-US" altLang="cs-CZ" sz="45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pPr>
              <a:lnSpc>
                <a:spcPct val="120000"/>
              </a:lnSpc>
              <a:spcBef>
                <a:spcPts val="400"/>
              </a:spcBef>
              <a:buSzPct val="75000"/>
            </a:pPr>
            <a:endParaRPr lang="en-US" altLang="cs-CZ" sz="4500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pPr marL="340995">
              <a:lnSpc>
                <a:spcPct val="120000"/>
              </a:lnSpc>
              <a:spcBef>
                <a:spcPts val="300"/>
              </a:spcBef>
              <a:buFont typeface="Arial,Sans-Serif" panose="020B0604020202020204" pitchFamily="34" charset="0"/>
              <a:buChar char="•"/>
            </a:pPr>
            <a:r>
              <a:rPr lang="en-US" altLang="cs-CZ" sz="45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Evidence </a:t>
            </a:r>
            <a:r>
              <a:rPr lang="en-US" altLang="cs-CZ" sz="45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bacilonosičů</a:t>
            </a:r>
            <a:endParaRPr lang="en-US" sz="45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/>
              <a:cs typeface="Times New Roman"/>
            </a:endParaRPr>
          </a:p>
          <a:p>
            <a:pPr marL="112395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opatření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 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proti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 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šíření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 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infekčních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 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chorob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 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fyzickými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 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osobami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, 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které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 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vylučují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 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choroboplodné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 </a:t>
            </a:r>
            <a:r>
              <a:rPr lang="en-US" sz="45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zárodky</a:t>
            </a:r>
            <a:r>
              <a:rPr lang="en-US" sz="4500" dirty="0">
                <a:effectLst>
                  <a:outerShdw blurRad="38100" dist="38100" dir="2700000" algn="tl">
                    <a:srgbClr val="C0C0C0"/>
                  </a:outerShdw>
                </a:effectLst>
                <a:cs typeface="Tahoma"/>
              </a:rPr>
              <a:t> </a:t>
            </a:r>
            <a:endParaRPr lang="en-US" sz="4500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  <a:cs typeface="Tahoma"/>
            </a:endParaRPr>
          </a:p>
          <a:p>
            <a:pPr marL="340995">
              <a:lnSpc>
                <a:spcPct val="120000"/>
              </a:lnSpc>
              <a:spcBef>
                <a:spcPts val="300"/>
              </a:spcBef>
              <a:buFont typeface="Arial,Sans-Serif" panose="020B0604020202020204" pitchFamily="34" charset="0"/>
              <a:buChar char="•"/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  <a:cs typeface="Tahoma"/>
            </a:endParaRPr>
          </a:p>
          <a:p>
            <a:pPr marL="400050" indent="-285750">
              <a:lnSpc>
                <a:spcPct val="120000"/>
              </a:lnSpc>
              <a:spcBef>
                <a:spcPts val="400"/>
              </a:spcBef>
              <a:buClr>
                <a:srgbClr val="0066FF"/>
              </a:buClr>
              <a:buSzPct val="75000"/>
              <a:buFont typeface="Arial" panose="02020603050405020304" pitchFamily="18" charset="0"/>
              <a:buChar char="•"/>
            </a:pPr>
            <a:r>
              <a:rPr lang="en-US" altLang="cs-CZ" sz="40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Opatření</a:t>
            </a:r>
            <a:r>
              <a:rPr lang="en-US" altLang="cs-CZ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proti</a:t>
            </a:r>
            <a:r>
              <a:rPr lang="en-US" altLang="cs-CZ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zavlečení</a:t>
            </a:r>
            <a:r>
              <a:rPr lang="en-US" altLang="cs-CZ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infekce</a:t>
            </a:r>
            <a:r>
              <a:rPr lang="en-US" altLang="cs-CZ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do </a:t>
            </a:r>
            <a:r>
              <a:rPr lang="en-US" altLang="cs-CZ" sz="40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kolektivu</a:t>
            </a:r>
            <a:r>
              <a:rPr lang="en-US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 </a:t>
            </a:r>
            <a:endParaRPr lang="en-US" altLang="cs-CZ" b="1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pPr marL="114300" indent="0">
              <a:lnSpc>
                <a:spcPct val="120000"/>
              </a:lnSpc>
              <a:spcBef>
                <a:spcPts val="400"/>
              </a:spcBef>
              <a:buNone/>
            </a:pPr>
            <a:r>
              <a:rPr lang="en-US" altLang="cs-CZ" sz="4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protiepidemická</a:t>
            </a:r>
            <a:r>
              <a:rPr lang="en-US" altLang="cs-CZ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opatření</a:t>
            </a:r>
            <a:r>
              <a:rPr lang="en-US" altLang="cs-CZ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 </a:t>
            </a:r>
            <a:r>
              <a:rPr lang="cs-CZ" altLang="cs-CZ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4000" dirty="0" err="1">
                <a:latin typeface="Tahoma"/>
                <a:ea typeface="Tahoma"/>
                <a:cs typeface="Lucida Sans Unicode"/>
              </a:rPr>
              <a:t>vyh</a:t>
            </a:r>
            <a:r>
              <a:rPr lang="en-US" sz="4000" dirty="0" err="1">
                <a:latin typeface="Tahoma"/>
                <a:ea typeface="Tahoma"/>
                <a:cs typeface="Lucida Sans Unicode"/>
              </a:rPr>
              <a:t>láška</a:t>
            </a:r>
            <a:r>
              <a:rPr lang="en-US" sz="4000" dirty="0">
                <a:latin typeface="Tahoma"/>
                <a:ea typeface="Tahoma"/>
                <a:cs typeface="Lucida Sans Unicode"/>
              </a:rPr>
              <a:t> č. 473/2008 Sb. </a:t>
            </a:r>
            <a:r>
              <a:rPr lang="en-US" sz="4000" i="1" dirty="0">
                <a:latin typeface="Tahoma"/>
                <a:ea typeface="Tahoma"/>
                <a:cs typeface="Lucida Sans Unicode"/>
              </a:rPr>
              <a:t>o </a:t>
            </a:r>
            <a:r>
              <a:rPr lang="en-US" sz="4000" i="1" dirty="0" err="1">
                <a:latin typeface="Tahoma"/>
                <a:ea typeface="Tahoma"/>
                <a:cs typeface="Lucida Sans Unicode"/>
              </a:rPr>
              <a:t>systému</a:t>
            </a:r>
            <a:r>
              <a:rPr lang="en-US" sz="4000" i="1" dirty="0">
                <a:latin typeface="Tahoma"/>
                <a:ea typeface="Tahoma"/>
                <a:cs typeface="Lucida Sans Unicode"/>
              </a:rPr>
              <a:t> </a:t>
            </a:r>
            <a:r>
              <a:rPr lang="en-US" sz="4000" i="1" dirty="0" err="1">
                <a:latin typeface="Tahoma"/>
                <a:ea typeface="Tahoma"/>
                <a:cs typeface="Lucida Sans Unicode"/>
              </a:rPr>
              <a:t>epidemiologické</a:t>
            </a:r>
            <a:r>
              <a:rPr lang="en-US" sz="4000" i="1" dirty="0">
                <a:latin typeface="Tahoma"/>
                <a:ea typeface="Tahoma"/>
                <a:cs typeface="Lucida Sans Unicode"/>
              </a:rPr>
              <a:t> </a:t>
            </a:r>
            <a:r>
              <a:rPr lang="en-US" sz="4000" i="1" dirty="0" err="1">
                <a:latin typeface="Tahoma"/>
                <a:ea typeface="Tahoma"/>
                <a:cs typeface="Lucida Sans Unicode"/>
              </a:rPr>
              <a:t>bdělosti</a:t>
            </a:r>
            <a:r>
              <a:rPr lang="en-US" sz="4000" i="1" dirty="0">
                <a:latin typeface="Tahoma"/>
                <a:ea typeface="Tahoma"/>
                <a:cs typeface="Lucida Sans Unicode"/>
              </a:rPr>
              <a:t> pro </a:t>
            </a:r>
            <a:r>
              <a:rPr lang="en-US" sz="4000" i="1" dirty="0" err="1">
                <a:latin typeface="Tahoma"/>
                <a:ea typeface="Tahoma"/>
                <a:cs typeface="Lucida Sans Unicode"/>
              </a:rPr>
              <a:t>vybrané</a:t>
            </a:r>
            <a:r>
              <a:rPr lang="en-US" sz="4000" i="1" dirty="0">
                <a:latin typeface="Tahoma"/>
                <a:ea typeface="Tahoma"/>
                <a:cs typeface="Lucida Sans Unicode"/>
              </a:rPr>
              <a:t> </a:t>
            </a:r>
            <a:r>
              <a:rPr lang="en-US" sz="4000" i="1" dirty="0" err="1">
                <a:latin typeface="Tahoma"/>
                <a:ea typeface="Tahoma"/>
                <a:cs typeface="Lucida Sans Unicode"/>
              </a:rPr>
              <a:t>infekce</a:t>
            </a:r>
            <a:endParaRPr lang="en-US" altLang="cs-CZ" sz="4000" b="1" dirty="0">
              <a:effectLst>
                <a:outerShdw blurRad="38100" dist="38100" dir="2700000" algn="tl">
                  <a:srgbClr val="C0C0C0"/>
                </a:outerShdw>
              </a:effectLst>
              <a:latin typeface="Tahoma"/>
              <a:ea typeface="Tahoma"/>
              <a:cs typeface="Lucida Sans Unicode"/>
            </a:endParaRPr>
          </a:p>
          <a:p>
            <a:pPr marL="114300" indent="0">
              <a:lnSpc>
                <a:spcPct val="120000"/>
              </a:lnSpc>
              <a:spcBef>
                <a:spcPts val="400"/>
              </a:spcBef>
              <a:buClr>
                <a:srgbClr val="0066FF"/>
              </a:buClr>
              <a:buSzPct val="75000"/>
            </a:pPr>
            <a:endParaRPr lang="en-US" altLang="cs-CZ" sz="4000" b="1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pPr>
              <a:lnSpc>
                <a:spcPct val="120000"/>
              </a:lnSpc>
              <a:spcBef>
                <a:spcPts val="400"/>
              </a:spcBef>
              <a:buClr>
                <a:srgbClr val="0066FF"/>
              </a:buClr>
              <a:buSzPct val="75000"/>
            </a:pPr>
            <a:r>
              <a:rPr lang="en-US" altLang="cs-CZ" sz="40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Zdravotnická</a:t>
            </a:r>
            <a:r>
              <a:rPr lang="en-US" altLang="cs-CZ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výchova</a:t>
            </a:r>
            <a:r>
              <a:rPr lang="en-US" altLang="cs-CZ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-  </a:t>
            </a:r>
            <a:r>
              <a:rPr lang="en-US" altLang="cs-CZ" sz="4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zvyšování</a:t>
            </a:r>
            <a:r>
              <a:rPr lang="en-US" altLang="cs-CZ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zdravotní</a:t>
            </a:r>
            <a:r>
              <a:rPr lang="en-US" altLang="cs-CZ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gramotnosti</a:t>
            </a:r>
            <a:r>
              <a:rPr lang="en-US" altLang="cs-CZ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osob</a:t>
            </a:r>
            <a:r>
              <a:rPr lang="en-US" altLang="cs-CZ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o </a:t>
            </a:r>
            <a:r>
              <a:rPr lang="en-US" altLang="cs-CZ" sz="4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prevenci</a:t>
            </a:r>
            <a:r>
              <a:rPr lang="en-US" altLang="cs-CZ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 </a:t>
            </a:r>
            <a:r>
              <a:rPr lang="en-US" altLang="cs-CZ" sz="4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šíření</a:t>
            </a:r>
            <a:r>
              <a:rPr lang="en-US" altLang="cs-CZ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 </a:t>
            </a:r>
            <a:r>
              <a:rPr lang="en-US" altLang="cs-CZ" sz="4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infekcí</a:t>
            </a:r>
            <a:r>
              <a:rPr lang="en-US" altLang="cs-CZ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- </a:t>
            </a:r>
            <a:r>
              <a:rPr lang="en-US" altLang="cs-CZ" sz="4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kampaně</a:t>
            </a:r>
            <a:r>
              <a:rPr lang="en-US" altLang="cs-CZ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cs-CZ" sz="4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krátké</a:t>
            </a:r>
            <a:r>
              <a:rPr lang="en-US" altLang="cs-CZ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intervence</a:t>
            </a:r>
            <a:r>
              <a:rPr lang="en-US" altLang="cs-CZ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cs-CZ" sz="4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skupinové</a:t>
            </a:r>
            <a:r>
              <a:rPr lang="en-US" altLang="cs-CZ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edukace</a:t>
            </a:r>
            <a:r>
              <a:rPr lang="en-US" altLang="cs-CZ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4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apod</a:t>
            </a:r>
            <a:r>
              <a:rPr lang="en-US" altLang="cs-CZ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  </a:t>
            </a:r>
            <a:r>
              <a:rPr lang="en-US" alt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 </a:t>
            </a:r>
            <a:endParaRPr lang="en-US" altLang="cs-CZ" sz="4000" b="1" dirty="0">
              <a:effectLst>
                <a:outerShdw blurRad="38100" dist="38100" dir="2700000" algn="tl">
                  <a:srgbClr val="C0C0C0"/>
                </a:outerShdw>
              </a:effectLst>
              <a:ea typeface="Tahoma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59152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7FCDC1-BE0E-42A1-BAE0-A6C63EF8A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789"/>
            <a:ext cx="10515600" cy="978853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0čkování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19FE22-8320-46B8-910F-233AEC600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6514"/>
            <a:ext cx="10515600" cy="5393751"/>
          </a:xfrm>
        </p:spPr>
        <p:txBody>
          <a:bodyPr>
            <a:normAutofit fontScale="47500" lnSpcReduction="20000"/>
          </a:bodyPr>
          <a:lstStyle/>
          <a:p>
            <a:pPr marL="114300" indent="0">
              <a:spcBef>
                <a:spcPts val="400"/>
              </a:spcBef>
              <a:buSzPct val="75000"/>
              <a:buNone/>
            </a:pPr>
            <a:endParaRPr lang="cs-CZ" b="1" dirty="0">
              <a:solidFill>
                <a:schemeClr val="accent2"/>
              </a:solidFill>
              <a:cs typeface="Tahoma"/>
            </a:endParaRPr>
          </a:p>
          <a:p>
            <a:pPr marL="114300" indent="0">
              <a:spcBef>
                <a:spcPts val="400"/>
              </a:spcBef>
              <a:buSzPct val="75000"/>
              <a:buNone/>
            </a:pPr>
            <a:r>
              <a:rPr lang="en-US" b="1" dirty="0" err="1">
                <a:solidFill>
                  <a:schemeClr val="accent2"/>
                </a:solidFill>
                <a:cs typeface="Tahoma"/>
              </a:rPr>
              <a:t>Očkování</a:t>
            </a:r>
            <a:r>
              <a:rPr lang="en-US" b="1" dirty="0">
                <a:solidFill>
                  <a:schemeClr val="accent2"/>
                </a:solidFill>
                <a:cs typeface="Tahoma"/>
              </a:rPr>
              <a:t> </a:t>
            </a:r>
            <a:r>
              <a:rPr lang="en-US" b="1" dirty="0">
                <a:cs typeface="Tahoma"/>
              </a:rPr>
              <a:t>- </a:t>
            </a:r>
            <a:r>
              <a:rPr lang="en-US" b="1" i="1" dirty="0" err="1">
                <a:cs typeface="Tahoma"/>
              </a:rPr>
              <a:t>uměle</a:t>
            </a:r>
            <a:r>
              <a:rPr lang="en-US" b="1" i="1" dirty="0">
                <a:cs typeface="Tahoma"/>
              </a:rPr>
              <a:t> </a:t>
            </a:r>
            <a:r>
              <a:rPr lang="en-US" b="1" i="1" dirty="0" err="1">
                <a:cs typeface="Tahoma"/>
              </a:rPr>
              <a:t>navozená</a:t>
            </a:r>
            <a:r>
              <a:rPr lang="en-US" b="1" i="1" dirty="0">
                <a:cs typeface="Tahoma"/>
              </a:rPr>
              <a:t> </a:t>
            </a:r>
            <a:r>
              <a:rPr lang="en-US" b="1" i="1" dirty="0" err="1">
                <a:cs typeface="Tahoma"/>
              </a:rPr>
              <a:t>tvorba</a:t>
            </a:r>
            <a:r>
              <a:rPr lang="en-US" b="1" i="1" dirty="0">
                <a:cs typeface="Tahoma"/>
              </a:rPr>
              <a:t> </a:t>
            </a:r>
            <a:r>
              <a:rPr lang="en-US" b="1" i="1" dirty="0" err="1">
                <a:cs typeface="Tahoma"/>
              </a:rPr>
              <a:t>ochranných</a:t>
            </a:r>
            <a:r>
              <a:rPr lang="en-US" b="1" i="1" dirty="0">
                <a:cs typeface="Tahoma"/>
              </a:rPr>
              <a:t> </a:t>
            </a:r>
            <a:r>
              <a:rPr lang="cs-CZ" sz="2800" dirty="0">
                <a:latin typeface="Times New Roman"/>
                <a:cs typeface="Times New Roman"/>
              </a:rPr>
              <a:t>  </a:t>
            </a:r>
            <a:r>
              <a:rPr lang="en-US" b="1" i="1" dirty="0" err="1">
                <a:cs typeface="Tahoma"/>
              </a:rPr>
              <a:t>protilátek</a:t>
            </a:r>
            <a:r>
              <a:rPr lang="en-US" b="1" i="1" dirty="0">
                <a:cs typeface="Tahoma"/>
              </a:rPr>
              <a:t>  v </a:t>
            </a:r>
            <a:r>
              <a:rPr lang="en-US" b="1" i="1" dirty="0" err="1">
                <a:cs typeface="Tahoma"/>
              </a:rPr>
              <a:t>organizmu</a:t>
            </a:r>
            <a:r>
              <a:rPr lang="en-US" b="1" i="1" dirty="0">
                <a:cs typeface="Tahoma"/>
              </a:rPr>
              <a:t>  </a:t>
            </a:r>
            <a:r>
              <a:rPr lang="en-US" sz="2800" b="1" i="1" dirty="0">
                <a:cs typeface="Tahoma"/>
              </a:rPr>
              <a:t>(</a:t>
            </a:r>
            <a:r>
              <a:rPr lang="en-US" sz="2800" b="1" i="1" dirty="0" err="1">
                <a:cs typeface="Tahoma"/>
              </a:rPr>
              <a:t>vyhláška</a:t>
            </a:r>
            <a:r>
              <a:rPr lang="en-US" sz="2800" b="1" i="1" dirty="0">
                <a:cs typeface="Tahoma"/>
              </a:rPr>
              <a:t> č. 537/2006 Sb.</a:t>
            </a:r>
            <a:endParaRPr lang="en-US" sz="2800" dirty="0">
              <a:latin typeface="Times New Roman"/>
              <a:cs typeface="Times New Roman"/>
            </a:endParaRPr>
          </a:p>
          <a:p>
            <a:pPr marL="114300" indent="0">
              <a:spcBef>
                <a:spcPts val="400"/>
              </a:spcBef>
              <a:buNone/>
            </a:pPr>
            <a:r>
              <a:rPr lang="en-US" sz="2800" b="1" i="1" dirty="0">
                <a:cs typeface="Tahoma"/>
              </a:rPr>
              <a:t>o </a:t>
            </a:r>
            <a:r>
              <a:rPr lang="en-US" sz="2800" b="1" i="1" dirty="0" err="1">
                <a:cs typeface="Tahoma"/>
              </a:rPr>
              <a:t>očkování</a:t>
            </a:r>
            <a:r>
              <a:rPr lang="en-US" sz="2800" b="1" i="1" dirty="0">
                <a:cs typeface="Tahoma"/>
              </a:rPr>
              <a:t> </a:t>
            </a:r>
            <a:r>
              <a:rPr lang="en-US" sz="2800" b="1" i="1" dirty="0" err="1">
                <a:cs typeface="Tahoma"/>
              </a:rPr>
              <a:t>proti</a:t>
            </a:r>
            <a:r>
              <a:rPr lang="en-US" sz="2800" b="1" i="1" dirty="0">
                <a:cs typeface="Tahoma"/>
              </a:rPr>
              <a:t> </a:t>
            </a:r>
            <a:r>
              <a:rPr lang="en-US" sz="2800" b="1" i="1" dirty="0" err="1">
                <a:cs typeface="Tahoma"/>
              </a:rPr>
              <a:t>infekčním</a:t>
            </a:r>
            <a:r>
              <a:rPr lang="en-US" sz="2800" b="1" i="1" dirty="0">
                <a:cs typeface="Tahoma"/>
              </a:rPr>
              <a:t> </a:t>
            </a:r>
            <a:r>
              <a:rPr lang="en-US" sz="2800" b="1" i="1" dirty="0" err="1">
                <a:cs typeface="Tahoma"/>
              </a:rPr>
              <a:t>nemocem</a:t>
            </a:r>
            <a:r>
              <a:rPr lang="en-US" sz="2800" b="1" i="1" dirty="0">
                <a:cs typeface="Tahoma"/>
              </a:rPr>
              <a:t> v </a:t>
            </a:r>
            <a:r>
              <a:rPr lang="en-US" sz="2800" b="1" i="1" dirty="0" err="1">
                <a:cs typeface="Tahoma"/>
              </a:rPr>
              <a:t>platném</a:t>
            </a:r>
            <a:r>
              <a:rPr lang="en-US" sz="2800" b="1" i="1" dirty="0">
                <a:cs typeface="Tahoma"/>
              </a:rPr>
              <a:t> </a:t>
            </a:r>
            <a:r>
              <a:rPr lang="en-US" sz="2800" b="1" i="1" dirty="0" err="1">
                <a:cs typeface="Tahoma"/>
              </a:rPr>
              <a:t>znění</a:t>
            </a:r>
            <a:r>
              <a:rPr lang="en-US" sz="2800" b="1" i="1" dirty="0">
                <a:cs typeface="Tahoma"/>
              </a:rPr>
              <a:t>) </a:t>
            </a:r>
            <a:endParaRPr lang="en-US" sz="2800" dirty="0">
              <a:latin typeface="Times New Roman"/>
              <a:cs typeface="Times New Roman"/>
            </a:endParaRPr>
          </a:p>
          <a:p>
            <a:pPr marL="114300" indent="0">
              <a:spcBef>
                <a:spcPts val="400"/>
              </a:spcBef>
            </a:pPr>
            <a:endParaRPr lang="cs-CZ" sz="2800" b="1" i="1" dirty="0">
              <a:latin typeface="Tahoma"/>
              <a:ea typeface="Tahoma"/>
              <a:cs typeface="Tahoma"/>
            </a:endParaRPr>
          </a:p>
          <a:p>
            <a:pPr marL="114300" indent="0">
              <a:spcBef>
                <a:spcPts val="400"/>
              </a:spcBef>
              <a:buNone/>
            </a:pPr>
            <a:endParaRPr lang="en-US" sz="2800" b="1" i="1" dirty="0">
              <a:latin typeface="Tahoma"/>
              <a:ea typeface="Tahoma"/>
              <a:cs typeface="Tahoma"/>
            </a:endParaRPr>
          </a:p>
          <a:p>
            <a:pPr marL="0" indent="0" algn="ctr">
              <a:spcBef>
                <a:spcPts val="400"/>
              </a:spcBef>
              <a:buSzPct val="75000"/>
              <a:buNone/>
            </a:pPr>
            <a:r>
              <a:rPr lang="en-US" altLang="cs-CZ" sz="3400" b="1" dirty="0" err="1">
                <a:solidFill>
                  <a:schemeClr val="accent2"/>
                </a:solidFill>
              </a:rPr>
              <a:t>Očkování</a:t>
            </a:r>
            <a:r>
              <a:rPr lang="en-US" altLang="cs-CZ" sz="3400" b="1" dirty="0">
                <a:solidFill>
                  <a:schemeClr val="accent2"/>
                </a:solidFill>
              </a:rPr>
              <a:t> </a:t>
            </a:r>
            <a:r>
              <a:rPr lang="en-US" altLang="cs-CZ" sz="3400" b="1" dirty="0" err="1">
                <a:solidFill>
                  <a:schemeClr val="accent2"/>
                </a:solidFill>
              </a:rPr>
              <a:t>proti</a:t>
            </a:r>
            <a:r>
              <a:rPr lang="en-US" altLang="cs-CZ" sz="3400" b="1" dirty="0">
                <a:solidFill>
                  <a:schemeClr val="accent2"/>
                </a:solidFill>
              </a:rPr>
              <a:t> </a:t>
            </a:r>
            <a:r>
              <a:rPr lang="en-US" altLang="cs-CZ" sz="3400" b="1" dirty="0" err="1">
                <a:solidFill>
                  <a:schemeClr val="accent2"/>
                </a:solidFill>
              </a:rPr>
              <a:t>infekčním</a:t>
            </a:r>
            <a:r>
              <a:rPr lang="en-US" altLang="cs-CZ" sz="3400" b="1" dirty="0">
                <a:solidFill>
                  <a:schemeClr val="accent2"/>
                </a:solidFill>
              </a:rPr>
              <a:t> </a:t>
            </a:r>
            <a:r>
              <a:rPr lang="en-US" altLang="cs-CZ" sz="3400" b="1" dirty="0" err="1">
                <a:solidFill>
                  <a:schemeClr val="accent2"/>
                </a:solidFill>
              </a:rPr>
              <a:t>nemocem</a:t>
            </a:r>
            <a:r>
              <a:rPr lang="en-US" altLang="cs-CZ" sz="3400" b="1" dirty="0">
                <a:solidFill>
                  <a:schemeClr val="accent2"/>
                </a:solidFill>
              </a:rPr>
              <a:t> se </a:t>
            </a:r>
            <a:r>
              <a:rPr lang="en-US" altLang="cs-CZ" sz="3400" b="1" dirty="0" err="1">
                <a:solidFill>
                  <a:schemeClr val="accent2"/>
                </a:solidFill>
              </a:rPr>
              <a:t>člení</a:t>
            </a:r>
            <a:r>
              <a:rPr lang="en-US" altLang="cs-CZ" sz="3400" b="1" dirty="0">
                <a:solidFill>
                  <a:schemeClr val="accent2"/>
                </a:solidFill>
              </a:rPr>
              <a:t> </a:t>
            </a:r>
            <a:r>
              <a:rPr lang="en-US" altLang="cs-CZ" sz="3400" b="1" dirty="0" err="1">
                <a:solidFill>
                  <a:schemeClr val="accent2"/>
                </a:solidFill>
              </a:rPr>
              <a:t>na</a:t>
            </a:r>
            <a:endParaRPr lang="en-US" altLang="cs-CZ" sz="3400" b="1" dirty="0">
              <a:solidFill>
                <a:schemeClr val="accent2"/>
              </a:solidFill>
              <a:ea typeface="Tahoma"/>
            </a:endParaRPr>
          </a:p>
          <a:p>
            <a:pPr>
              <a:spcBef>
                <a:spcPts val="400"/>
              </a:spcBef>
              <a:buSzPct val="75000"/>
            </a:pPr>
            <a:endParaRPr lang="en-US" altLang="cs-CZ" sz="2800" b="1" i="1" dirty="0">
              <a:solidFill>
                <a:schemeClr val="accent2"/>
              </a:solidFill>
            </a:endParaRPr>
          </a:p>
          <a:p>
            <a:pPr>
              <a:spcBef>
                <a:spcPts val="400"/>
              </a:spcBef>
              <a:buClr>
                <a:srgbClr val="0066FF"/>
              </a:buClr>
              <a:buSzPct val="75000"/>
            </a:pPr>
            <a:r>
              <a:rPr lang="en-US" altLang="cs-CZ" sz="2800" b="1" u="sng" dirty="0" err="1">
                <a:solidFill>
                  <a:schemeClr val="accent2"/>
                </a:solidFill>
              </a:rPr>
              <a:t>pravidelné</a:t>
            </a:r>
            <a:r>
              <a:rPr lang="en-US" altLang="cs-CZ" sz="2800" b="1" u="sng" dirty="0">
                <a:solidFill>
                  <a:schemeClr val="accent2"/>
                </a:solidFill>
              </a:rPr>
              <a:t> </a:t>
            </a:r>
            <a:r>
              <a:rPr lang="en-US" altLang="cs-CZ" sz="2800" b="1" u="sng" dirty="0" err="1">
                <a:solidFill>
                  <a:schemeClr val="accent2"/>
                </a:solidFill>
              </a:rPr>
              <a:t>očkování</a:t>
            </a:r>
            <a:endParaRPr lang="en-US" altLang="cs-CZ" sz="2800" b="1" u="sng" dirty="0">
              <a:solidFill>
                <a:schemeClr val="accent2"/>
              </a:solidFill>
              <a:ea typeface="Tahoma"/>
            </a:endParaRPr>
          </a:p>
          <a:p>
            <a:pPr marL="114300" indent="0">
              <a:spcBef>
                <a:spcPts val="300"/>
              </a:spcBef>
              <a:buSzPct val="75000"/>
            </a:pPr>
            <a:r>
              <a:rPr lang="en-US" altLang="cs-CZ" sz="2800" dirty="0" err="1"/>
              <a:t>proti</a:t>
            </a:r>
            <a:r>
              <a:rPr lang="en-US" altLang="cs-CZ" sz="2800" dirty="0"/>
              <a:t> </a:t>
            </a:r>
            <a:r>
              <a:rPr lang="en-US" altLang="cs-CZ" sz="2800" dirty="0" err="1"/>
              <a:t>tuberkulóze</a:t>
            </a:r>
            <a:r>
              <a:rPr lang="en-US" altLang="cs-CZ" sz="2800" dirty="0"/>
              <a:t>, </a:t>
            </a:r>
            <a:r>
              <a:rPr lang="en-US" altLang="cs-CZ" sz="2800" dirty="0" err="1"/>
              <a:t>proti</a:t>
            </a:r>
            <a:r>
              <a:rPr lang="en-US" altLang="cs-CZ" sz="2800" dirty="0"/>
              <a:t> </a:t>
            </a:r>
            <a:r>
              <a:rPr lang="en-US" altLang="cs-CZ" sz="2800" dirty="0" err="1"/>
              <a:t>záškrtu</a:t>
            </a:r>
            <a:r>
              <a:rPr lang="en-US" altLang="cs-CZ" sz="2800" dirty="0"/>
              <a:t>, </a:t>
            </a:r>
            <a:r>
              <a:rPr lang="en-US" altLang="cs-CZ" sz="2800" dirty="0" err="1"/>
              <a:t>tetanu</a:t>
            </a:r>
            <a:r>
              <a:rPr lang="en-US" altLang="cs-CZ" sz="2800" dirty="0"/>
              <a:t>, </a:t>
            </a:r>
            <a:r>
              <a:rPr lang="en-US" altLang="cs-CZ" sz="2800" dirty="0" err="1"/>
              <a:t>dávivému</a:t>
            </a:r>
            <a:r>
              <a:rPr lang="en-US" altLang="cs-CZ" sz="2800" dirty="0"/>
              <a:t> </a:t>
            </a:r>
            <a:r>
              <a:rPr lang="en-US" altLang="cs-CZ" sz="2800" dirty="0" err="1"/>
              <a:t>kašli</a:t>
            </a:r>
            <a:r>
              <a:rPr lang="en-US" altLang="cs-CZ" sz="2800" dirty="0"/>
              <a:t>, </a:t>
            </a:r>
            <a:r>
              <a:rPr lang="en-US" altLang="cs-CZ" sz="2800" dirty="0" err="1"/>
              <a:t>invazivnímu</a:t>
            </a:r>
            <a:r>
              <a:rPr lang="en-US" altLang="cs-CZ" sz="2800" dirty="0"/>
              <a:t> </a:t>
            </a:r>
            <a:r>
              <a:rPr lang="en-US" altLang="cs-CZ" sz="2800" dirty="0" err="1"/>
              <a:t>onemocnění</a:t>
            </a:r>
            <a:r>
              <a:rPr lang="en-US" altLang="cs-CZ" sz="2800" dirty="0"/>
              <a:t> </a:t>
            </a:r>
            <a:r>
              <a:rPr lang="en-US" altLang="cs-CZ" sz="2800" dirty="0" err="1"/>
              <a:t>vyvolanému</a:t>
            </a:r>
            <a:r>
              <a:rPr lang="en-US" altLang="cs-CZ" sz="2800" dirty="0"/>
              <a:t> </a:t>
            </a:r>
            <a:r>
              <a:rPr lang="en-US" altLang="cs-CZ" sz="2800" dirty="0" err="1"/>
              <a:t>původcem</a:t>
            </a:r>
            <a:r>
              <a:rPr lang="en-US" altLang="cs-CZ" sz="2800" dirty="0"/>
              <a:t> </a:t>
            </a:r>
            <a:r>
              <a:rPr lang="en-US" altLang="cs-CZ" sz="2800" dirty="0" err="1"/>
              <a:t>Haemophilus</a:t>
            </a:r>
            <a:r>
              <a:rPr lang="en-US" altLang="cs-CZ" sz="2800" dirty="0"/>
              <a:t> influenzae b, </a:t>
            </a:r>
            <a:r>
              <a:rPr lang="en-US" altLang="cs-CZ" sz="2800" dirty="0" err="1"/>
              <a:t>přenosné</a:t>
            </a:r>
            <a:r>
              <a:rPr lang="en-US" altLang="cs-CZ" sz="2800" dirty="0"/>
              <a:t> </a:t>
            </a:r>
            <a:r>
              <a:rPr lang="en-US" altLang="cs-CZ" sz="2800" dirty="0" err="1"/>
              <a:t>dětské</a:t>
            </a:r>
            <a:r>
              <a:rPr lang="en-US" altLang="cs-CZ" sz="2800" dirty="0"/>
              <a:t> </a:t>
            </a:r>
            <a:r>
              <a:rPr lang="en-US" altLang="cs-CZ" sz="2800" dirty="0" err="1"/>
              <a:t>obrně</a:t>
            </a:r>
            <a:r>
              <a:rPr lang="en-US" altLang="cs-CZ" sz="2800" dirty="0"/>
              <a:t> a </a:t>
            </a:r>
            <a:r>
              <a:rPr lang="en-US" altLang="cs-CZ" sz="2800" dirty="0" err="1"/>
              <a:t>virové</a:t>
            </a:r>
            <a:r>
              <a:rPr lang="en-US" altLang="cs-CZ" sz="2800" dirty="0"/>
              <a:t> </a:t>
            </a:r>
            <a:r>
              <a:rPr lang="en-US" altLang="cs-CZ" sz="2800" dirty="0" err="1"/>
              <a:t>hepatitidě</a:t>
            </a:r>
            <a:r>
              <a:rPr lang="en-US" altLang="cs-CZ" sz="2800" dirty="0"/>
              <a:t> B, </a:t>
            </a:r>
            <a:r>
              <a:rPr lang="en-US" altLang="cs-CZ" sz="2800" dirty="0" err="1"/>
              <a:t>proti</a:t>
            </a:r>
            <a:r>
              <a:rPr lang="en-US" altLang="cs-CZ" sz="2800" dirty="0"/>
              <a:t> </a:t>
            </a:r>
            <a:r>
              <a:rPr lang="en-US" altLang="cs-CZ" sz="2800" dirty="0" err="1"/>
              <a:t>spalničkám</a:t>
            </a:r>
            <a:r>
              <a:rPr lang="en-US" altLang="cs-CZ" sz="2800" dirty="0"/>
              <a:t>, </a:t>
            </a:r>
            <a:r>
              <a:rPr lang="en-US" altLang="cs-CZ" sz="2800" dirty="0" err="1"/>
              <a:t>zarděnkám</a:t>
            </a:r>
            <a:r>
              <a:rPr lang="en-US" altLang="cs-CZ" sz="2800" dirty="0"/>
              <a:t> a </a:t>
            </a:r>
            <a:r>
              <a:rPr lang="en-US" altLang="cs-CZ" sz="2800" dirty="0" err="1"/>
              <a:t>příušnicím</a:t>
            </a:r>
            <a:r>
              <a:rPr lang="en-US" altLang="cs-CZ" sz="2800" dirty="0"/>
              <a:t>, </a:t>
            </a:r>
            <a:r>
              <a:rPr lang="en-US" altLang="cs-CZ" sz="2800" dirty="0" err="1"/>
              <a:t>proti</a:t>
            </a:r>
            <a:r>
              <a:rPr lang="en-US" altLang="cs-CZ" sz="2800" dirty="0"/>
              <a:t> </a:t>
            </a:r>
            <a:r>
              <a:rPr lang="en-US" altLang="cs-CZ" sz="2800" dirty="0" err="1"/>
              <a:t>chřipce</a:t>
            </a:r>
            <a:r>
              <a:rPr lang="en-US" altLang="cs-CZ" sz="2800" dirty="0"/>
              <a:t>, </a:t>
            </a:r>
            <a:r>
              <a:rPr lang="en-US" altLang="cs-CZ" sz="2800" dirty="0" err="1"/>
              <a:t>proti</a:t>
            </a:r>
            <a:r>
              <a:rPr lang="en-US" altLang="cs-CZ" sz="2800" dirty="0"/>
              <a:t> </a:t>
            </a:r>
            <a:r>
              <a:rPr lang="en-US" altLang="cs-CZ" sz="2800" dirty="0" err="1"/>
              <a:t>pneumokokovým</a:t>
            </a:r>
            <a:r>
              <a:rPr lang="en-US" altLang="cs-CZ" sz="2800" dirty="0"/>
              <a:t> </a:t>
            </a:r>
            <a:r>
              <a:rPr lang="en-US" altLang="cs-CZ" sz="2800" dirty="0" err="1"/>
              <a:t>nákazám</a:t>
            </a:r>
            <a:endParaRPr lang="en-US" altLang="cs-CZ" sz="2800" dirty="0">
              <a:ea typeface="Tahoma"/>
            </a:endParaRPr>
          </a:p>
          <a:p>
            <a:pPr>
              <a:spcBef>
                <a:spcPts val="300"/>
              </a:spcBef>
              <a:buSzPct val="75000"/>
            </a:pPr>
            <a:endParaRPr lang="cs-CZ" altLang="cs-CZ" sz="2800" dirty="0"/>
          </a:p>
          <a:p>
            <a:pPr>
              <a:spcBef>
                <a:spcPts val="300"/>
              </a:spcBef>
              <a:buSzPct val="75000"/>
            </a:pPr>
            <a:endParaRPr lang="en-US" altLang="cs-CZ" sz="2800" dirty="0"/>
          </a:p>
          <a:p>
            <a:pPr>
              <a:spcBef>
                <a:spcPts val="300"/>
              </a:spcBef>
              <a:buClr>
                <a:srgbClr val="0066FF"/>
              </a:buClr>
              <a:buSzPct val="75000"/>
            </a:pPr>
            <a:r>
              <a:rPr lang="en-US" altLang="cs-CZ" sz="2800" b="1" u="sng" dirty="0" err="1">
                <a:solidFill>
                  <a:schemeClr val="accent2"/>
                </a:solidFill>
              </a:rPr>
              <a:t>zvláštní</a:t>
            </a:r>
            <a:r>
              <a:rPr lang="en-US" altLang="cs-CZ" sz="2800" b="1" u="sng" dirty="0">
                <a:solidFill>
                  <a:schemeClr val="accent2"/>
                </a:solidFill>
              </a:rPr>
              <a:t> </a:t>
            </a:r>
            <a:r>
              <a:rPr lang="en-US" altLang="cs-CZ" sz="2800" b="1" u="sng" dirty="0" err="1">
                <a:solidFill>
                  <a:schemeClr val="accent2"/>
                </a:solidFill>
              </a:rPr>
              <a:t>očkování</a:t>
            </a:r>
            <a:r>
              <a:rPr lang="en-US" altLang="cs-CZ" sz="2800" dirty="0">
                <a:solidFill>
                  <a:schemeClr val="accent2"/>
                </a:solidFill>
              </a:rPr>
              <a:t> </a:t>
            </a:r>
            <a:r>
              <a:rPr lang="en-US" altLang="cs-CZ" sz="2800" dirty="0" err="1"/>
              <a:t>proti</a:t>
            </a:r>
            <a:r>
              <a:rPr lang="en-US" altLang="cs-CZ" sz="2800" dirty="0"/>
              <a:t> </a:t>
            </a:r>
            <a:r>
              <a:rPr lang="en-US" altLang="cs-CZ" sz="2800" dirty="0" err="1"/>
              <a:t>virové</a:t>
            </a:r>
            <a:r>
              <a:rPr lang="en-US" altLang="cs-CZ" sz="2800" dirty="0"/>
              <a:t> </a:t>
            </a:r>
            <a:r>
              <a:rPr lang="en-US" altLang="cs-CZ" sz="2800" dirty="0" err="1"/>
              <a:t>hepatitidě</a:t>
            </a:r>
            <a:r>
              <a:rPr lang="en-US" altLang="cs-CZ" sz="2800" dirty="0"/>
              <a:t> B (</a:t>
            </a:r>
            <a:r>
              <a:rPr lang="en-US" altLang="cs-CZ" sz="2800" dirty="0" err="1"/>
              <a:t>pracovníci</a:t>
            </a:r>
            <a:r>
              <a:rPr lang="en-US" altLang="cs-CZ" sz="2800" dirty="0"/>
              <a:t> </a:t>
            </a:r>
            <a:r>
              <a:rPr lang="en-US" altLang="cs-CZ" sz="2800" dirty="0" err="1"/>
              <a:t>ve</a:t>
            </a:r>
            <a:r>
              <a:rPr lang="en-US" altLang="cs-CZ" sz="2800" dirty="0"/>
              <a:t> </a:t>
            </a:r>
            <a:r>
              <a:rPr lang="en-US" altLang="cs-CZ" sz="2800" dirty="0" err="1"/>
              <a:t>zdravotnictví</a:t>
            </a:r>
            <a:r>
              <a:rPr lang="en-US" altLang="cs-CZ" sz="2800" dirty="0"/>
              <a:t>) , </a:t>
            </a:r>
            <a:r>
              <a:rPr lang="en-US" altLang="cs-CZ" sz="2800" dirty="0" err="1"/>
              <a:t>proti</a:t>
            </a:r>
            <a:r>
              <a:rPr lang="en-US" altLang="cs-CZ" sz="2800" dirty="0"/>
              <a:t> </a:t>
            </a:r>
            <a:r>
              <a:rPr lang="en-US" altLang="cs-CZ" sz="2800" dirty="0" err="1"/>
              <a:t>vzteklině</a:t>
            </a:r>
            <a:r>
              <a:rPr lang="en-US" altLang="cs-CZ" sz="2800" dirty="0"/>
              <a:t> (</a:t>
            </a:r>
            <a:r>
              <a:rPr lang="en-US" altLang="cs-CZ" sz="2800" dirty="0" err="1"/>
              <a:t>laboratorní</a:t>
            </a:r>
            <a:r>
              <a:rPr lang="en-US" altLang="cs-CZ" sz="2800" dirty="0"/>
              <a:t> </a:t>
            </a:r>
            <a:r>
              <a:rPr lang="en-US" altLang="cs-CZ" sz="2800" dirty="0" err="1"/>
              <a:t>pracovníci</a:t>
            </a:r>
            <a:r>
              <a:rPr lang="en-US" altLang="cs-CZ" sz="2800" dirty="0"/>
              <a:t>) a </a:t>
            </a:r>
            <a:r>
              <a:rPr lang="en-US" altLang="cs-CZ" sz="2800" dirty="0" err="1"/>
              <a:t>proti</a:t>
            </a:r>
            <a:r>
              <a:rPr lang="en-US" altLang="cs-CZ" sz="2800" dirty="0"/>
              <a:t> </a:t>
            </a:r>
            <a:r>
              <a:rPr lang="en-US" altLang="cs-CZ" sz="2800" dirty="0" err="1"/>
              <a:t>chřipce</a:t>
            </a:r>
            <a:r>
              <a:rPr lang="en-US" altLang="cs-CZ" sz="2800" dirty="0"/>
              <a:t>, </a:t>
            </a:r>
            <a:r>
              <a:rPr lang="en-US" altLang="cs-CZ" sz="2800" dirty="0" err="1"/>
              <a:t>proti</a:t>
            </a:r>
            <a:r>
              <a:rPr lang="en-US" altLang="cs-CZ" sz="2800" dirty="0"/>
              <a:t> </a:t>
            </a:r>
            <a:r>
              <a:rPr lang="en-US" altLang="cs-CZ" sz="2800" dirty="0" err="1"/>
              <a:t>hepatitide</a:t>
            </a:r>
            <a:r>
              <a:rPr lang="en-US" altLang="cs-CZ" sz="2800" dirty="0"/>
              <a:t> A (</a:t>
            </a:r>
            <a:r>
              <a:rPr lang="en-US" altLang="cs-CZ" sz="2800" dirty="0" err="1"/>
              <a:t>pracovníci</a:t>
            </a:r>
            <a:r>
              <a:rPr lang="en-US" altLang="cs-CZ" sz="2800" dirty="0"/>
              <a:t> </a:t>
            </a:r>
            <a:r>
              <a:rPr lang="en-US" altLang="cs-CZ" sz="2800" dirty="0" err="1"/>
              <a:t>dermatovenerologie</a:t>
            </a:r>
            <a:r>
              <a:rPr lang="en-US" altLang="cs-CZ" sz="2800" dirty="0"/>
              <a:t> a </a:t>
            </a:r>
            <a:r>
              <a:rPr lang="en-US" altLang="cs-CZ" sz="2800" dirty="0" err="1"/>
              <a:t>pracovníci</a:t>
            </a:r>
            <a:r>
              <a:rPr lang="en-US" altLang="cs-CZ" sz="2800" dirty="0"/>
              <a:t> </a:t>
            </a:r>
            <a:r>
              <a:rPr lang="en-US" altLang="cs-CZ" sz="2800" dirty="0" err="1"/>
              <a:t>infekčnich</a:t>
            </a:r>
            <a:r>
              <a:rPr lang="en-US" altLang="cs-CZ" sz="2800" dirty="0"/>
              <a:t> odd.) </a:t>
            </a:r>
            <a:endParaRPr lang="en-US" altLang="cs-CZ" sz="2800" dirty="0">
              <a:ea typeface="Tahoma"/>
            </a:endParaRPr>
          </a:p>
          <a:p>
            <a:pPr>
              <a:spcBef>
                <a:spcPts val="300"/>
              </a:spcBef>
              <a:buSzPct val="75000"/>
            </a:pPr>
            <a:endParaRPr lang="cs-CZ" altLang="cs-CZ" sz="2800" dirty="0"/>
          </a:p>
          <a:p>
            <a:pPr>
              <a:spcBef>
                <a:spcPts val="300"/>
              </a:spcBef>
              <a:buSzPct val="75000"/>
            </a:pPr>
            <a:endParaRPr lang="en-US" altLang="cs-CZ" sz="2800" dirty="0"/>
          </a:p>
          <a:p>
            <a:pPr>
              <a:spcBef>
                <a:spcPts val="300"/>
              </a:spcBef>
              <a:buClr>
                <a:srgbClr val="0066FF"/>
              </a:buClr>
              <a:buSzPct val="75000"/>
            </a:pPr>
            <a:r>
              <a:rPr lang="en-US" altLang="cs-CZ" sz="2800" b="1" u="sng" dirty="0" err="1">
                <a:solidFill>
                  <a:schemeClr val="accent2"/>
                </a:solidFill>
              </a:rPr>
              <a:t>mimořádné</a:t>
            </a:r>
            <a:r>
              <a:rPr lang="en-US" altLang="cs-CZ" sz="2800" b="1" u="sng" dirty="0">
                <a:solidFill>
                  <a:schemeClr val="accent2"/>
                </a:solidFill>
              </a:rPr>
              <a:t> </a:t>
            </a:r>
            <a:r>
              <a:rPr lang="en-US" altLang="cs-CZ" sz="2800" b="1" u="sng" dirty="0" err="1">
                <a:solidFill>
                  <a:schemeClr val="accent2"/>
                </a:solidFill>
              </a:rPr>
              <a:t>očkování</a:t>
            </a:r>
            <a:r>
              <a:rPr lang="en-US" altLang="cs-CZ" sz="2800" dirty="0"/>
              <a:t>, </a:t>
            </a:r>
            <a:r>
              <a:rPr lang="en-US" altLang="cs-CZ" sz="2800" dirty="0" err="1"/>
              <a:t>kterým</a:t>
            </a:r>
            <a:r>
              <a:rPr lang="en-US" altLang="cs-CZ" sz="2800" dirty="0"/>
              <a:t> se </a:t>
            </a:r>
            <a:r>
              <a:rPr lang="en-US" altLang="cs-CZ" sz="2800" dirty="0" err="1"/>
              <a:t>rozumí</a:t>
            </a:r>
            <a:r>
              <a:rPr lang="en-US" altLang="cs-CZ" sz="2800" dirty="0"/>
              <a:t> </a:t>
            </a:r>
            <a:r>
              <a:rPr lang="en-US" altLang="cs-CZ" sz="2800" dirty="0" err="1"/>
              <a:t>očkování</a:t>
            </a:r>
            <a:r>
              <a:rPr lang="en-US" altLang="cs-CZ" sz="2800" dirty="0"/>
              <a:t> </a:t>
            </a:r>
            <a:r>
              <a:rPr lang="en-US" altLang="cs-CZ" sz="2800" dirty="0" err="1"/>
              <a:t>fyzických</a:t>
            </a:r>
            <a:r>
              <a:rPr lang="en-US" altLang="cs-CZ" sz="2800" dirty="0"/>
              <a:t> </a:t>
            </a:r>
            <a:r>
              <a:rPr lang="en-US" altLang="cs-CZ" sz="2800" dirty="0" err="1"/>
              <a:t>osob</a:t>
            </a:r>
            <a:r>
              <a:rPr lang="en-US" altLang="cs-CZ" sz="2800" dirty="0"/>
              <a:t> k </a:t>
            </a:r>
            <a:r>
              <a:rPr lang="en-US" altLang="cs-CZ" sz="2800" dirty="0" err="1"/>
              <a:t>prevenci</a:t>
            </a:r>
            <a:r>
              <a:rPr lang="en-US" altLang="cs-CZ" sz="2800" dirty="0"/>
              <a:t> </a:t>
            </a:r>
            <a:r>
              <a:rPr lang="en-US" altLang="cs-CZ" sz="2800" dirty="0" err="1"/>
              <a:t>infekcí</a:t>
            </a:r>
            <a:r>
              <a:rPr lang="en-US" altLang="cs-CZ" sz="2800" dirty="0"/>
              <a:t> v </a:t>
            </a:r>
            <a:r>
              <a:rPr lang="en-US" altLang="cs-CZ" sz="2800" dirty="0" err="1"/>
              <a:t>mimořádných</a:t>
            </a:r>
            <a:r>
              <a:rPr lang="en-US" altLang="cs-CZ" sz="2800" dirty="0"/>
              <a:t> </a:t>
            </a:r>
            <a:r>
              <a:rPr lang="en-US" altLang="cs-CZ" sz="2800" dirty="0" err="1"/>
              <a:t>situacích</a:t>
            </a:r>
            <a:r>
              <a:rPr lang="en-US" altLang="cs-CZ" sz="2800" dirty="0"/>
              <a:t> (</a:t>
            </a:r>
            <a:r>
              <a:rPr lang="cs-CZ" altLang="cs-CZ" sz="2800" dirty="0"/>
              <a:t>i</a:t>
            </a:r>
            <a:r>
              <a:rPr lang="en-US" altLang="cs-CZ" sz="2800" dirty="0" err="1"/>
              <a:t>nfekce</a:t>
            </a:r>
            <a:r>
              <a:rPr lang="en-US" altLang="cs-CZ" sz="2800" dirty="0"/>
              <a:t> </a:t>
            </a:r>
            <a:r>
              <a:rPr lang="en-US" altLang="cs-CZ" sz="2800" dirty="0" err="1"/>
              <a:t>covidem</a:t>
            </a:r>
            <a:r>
              <a:rPr lang="en-US" altLang="cs-CZ" sz="2800" dirty="0"/>
              <a:t> 19) </a:t>
            </a:r>
            <a:endParaRPr lang="en-US" altLang="cs-CZ" sz="2800" dirty="0">
              <a:ea typeface="Tahoma"/>
            </a:endParaRPr>
          </a:p>
          <a:p>
            <a:pPr>
              <a:spcBef>
                <a:spcPts val="300"/>
              </a:spcBef>
              <a:buSzPct val="75000"/>
            </a:pPr>
            <a:endParaRPr lang="cs-CZ" altLang="cs-CZ" sz="2800" dirty="0"/>
          </a:p>
          <a:p>
            <a:pPr>
              <a:spcBef>
                <a:spcPts val="300"/>
              </a:spcBef>
              <a:buSzPct val="75000"/>
            </a:pPr>
            <a:endParaRPr lang="en-US" altLang="cs-CZ" sz="2800" dirty="0"/>
          </a:p>
          <a:p>
            <a:pPr>
              <a:spcBef>
                <a:spcPts val="300"/>
              </a:spcBef>
              <a:buClr>
                <a:srgbClr val="0066FF"/>
              </a:buClr>
              <a:buSzPct val="75000"/>
            </a:pPr>
            <a:r>
              <a:rPr lang="en-US" altLang="cs-CZ" sz="2800" b="1" u="sng" dirty="0" err="1">
                <a:solidFill>
                  <a:schemeClr val="accent2"/>
                </a:solidFill>
              </a:rPr>
              <a:t>očkování</a:t>
            </a:r>
            <a:r>
              <a:rPr lang="en-US" altLang="cs-CZ" sz="2800" b="1" u="sng" dirty="0">
                <a:solidFill>
                  <a:schemeClr val="accent2"/>
                </a:solidFill>
              </a:rPr>
              <a:t> </a:t>
            </a:r>
            <a:r>
              <a:rPr lang="en-US" altLang="cs-CZ" sz="2800" b="1" u="sng" dirty="0" err="1">
                <a:solidFill>
                  <a:schemeClr val="accent2"/>
                </a:solidFill>
              </a:rPr>
              <a:t>při</a:t>
            </a:r>
            <a:r>
              <a:rPr lang="en-US" altLang="cs-CZ" sz="2800" b="1" u="sng" dirty="0">
                <a:solidFill>
                  <a:schemeClr val="accent2"/>
                </a:solidFill>
              </a:rPr>
              <a:t> </a:t>
            </a:r>
            <a:r>
              <a:rPr lang="en-US" altLang="cs-CZ" sz="2800" b="1" u="sng" dirty="0" err="1">
                <a:solidFill>
                  <a:schemeClr val="accent2"/>
                </a:solidFill>
              </a:rPr>
              <a:t>úrazech</a:t>
            </a:r>
            <a:r>
              <a:rPr lang="en-US" altLang="cs-CZ" sz="2800" b="1" u="sng" dirty="0">
                <a:solidFill>
                  <a:schemeClr val="accent2"/>
                </a:solidFill>
              </a:rPr>
              <a:t>, </a:t>
            </a:r>
            <a:r>
              <a:rPr lang="en-US" altLang="cs-CZ" sz="2800" b="1" u="sng" dirty="0" err="1">
                <a:solidFill>
                  <a:schemeClr val="accent2"/>
                </a:solidFill>
              </a:rPr>
              <a:t>poraněních</a:t>
            </a:r>
            <a:r>
              <a:rPr lang="en-US" altLang="cs-CZ" sz="2800" b="1" u="sng" dirty="0">
                <a:solidFill>
                  <a:schemeClr val="accent2"/>
                </a:solidFill>
              </a:rPr>
              <a:t>, </a:t>
            </a:r>
            <a:r>
              <a:rPr lang="en-US" altLang="cs-CZ" sz="2800" b="1" u="sng" dirty="0" err="1">
                <a:solidFill>
                  <a:schemeClr val="accent2"/>
                </a:solidFill>
              </a:rPr>
              <a:t>nehojících</a:t>
            </a:r>
            <a:r>
              <a:rPr lang="en-US" altLang="cs-CZ" sz="2800" b="1" u="sng" dirty="0">
                <a:solidFill>
                  <a:schemeClr val="accent2"/>
                </a:solidFill>
              </a:rPr>
              <a:t> se </a:t>
            </a:r>
            <a:r>
              <a:rPr lang="en-US" altLang="cs-CZ" sz="2800" b="1" u="sng" dirty="0" err="1">
                <a:solidFill>
                  <a:schemeClr val="accent2"/>
                </a:solidFill>
              </a:rPr>
              <a:t>ranách</a:t>
            </a:r>
            <a:r>
              <a:rPr lang="en-US" altLang="cs-CZ" sz="2800" b="1" u="sng" dirty="0">
                <a:solidFill>
                  <a:schemeClr val="accent2"/>
                </a:solidFill>
              </a:rPr>
              <a:t> a </a:t>
            </a:r>
            <a:r>
              <a:rPr lang="en-US" altLang="cs-CZ" sz="2800" b="1" u="sng" dirty="0" err="1">
                <a:solidFill>
                  <a:schemeClr val="accent2"/>
                </a:solidFill>
              </a:rPr>
              <a:t>před</a:t>
            </a:r>
            <a:r>
              <a:rPr lang="en-US" altLang="cs-CZ" sz="2800" b="1" u="sng" dirty="0">
                <a:solidFill>
                  <a:schemeClr val="accent2"/>
                </a:solidFill>
              </a:rPr>
              <a:t> </a:t>
            </a:r>
            <a:r>
              <a:rPr lang="en-US" altLang="cs-CZ" sz="2800" b="1" u="sng" dirty="0" err="1">
                <a:solidFill>
                  <a:schemeClr val="accent2"/>
                </a:solidFill>
              </a:rPr>
              <a:t>některými</a:t>
            </a:r>
            <a:r>
              <a:rPr lang="en-US" altLang="cs-CZ" sz="2800" b="1" u="sng" dirty="0">
                <a:solidFill>
                  <a:schemeClr val="accent2"/>
                </a:solidFill>
              </a:rPr>
              <a:t> </a:t>
            </a:r>
            <a:r>
              <a:rPr lang="en-US" altLang="cs-CZ" sz="2800" b="1" u="sng" dirty="0" err="1">
                <a:solidFill>
                  <a:schemeClr val="accent2"/>
                </a:solidFill>
              </a:rPr>
              <a:t>léčebnými</a:t>
            </a:r>
            <a:r>
              <a:rPr lang="en-US" altLang="cs-CZ" sz="2800" b="1" u="sng" dirty="0">
                <a:solidFill>
                  <a:schemeClr val="accent2"/>
                </a:solidFill>
              </a:rPr>
              <a:t> </a:t>
            </a:r>
            <a:r>
              <a:rPr lang="en-US" altLang="cs-CZ" sz="2800" b="1" u="sng" dirty="0" err="1">
                <a:solidFill>
                  <a:schemeClr val="accent2"/>
                </a:solidFill>
              </a:rPr>
              <a:t>výkony</a:t>
            </a:r>
            <a:r>
              <a:rPr lang="en-US" altLang="cs-CZ" sz="2800" dirty="0"/>
              <a:t>, a to </a:t>
            </a:r>
            <a:r>
              <a:rPr lang="en-US" altLang="cs-CZ" sz="2800" dirty="0" err="1"/>
              <a:t>proti</a:t>
            </a:r>
            <a:r>
              <a:rPr lang="en-US" altLang="cs-CZ" sz="2800" dirty="0"/>
              <a:t> </a:t>
            </a:r>
            <a:r>
              <a:rPr lang="en-US" altLang="cs-CZ" sz="2800" dirty="0" err="1"/>
              <a:t>tetanu</a:t>
            </a:r>
            <a:r>
              <a:rPr lang="en-US" altLang="cs-CZ" sz="2800" dirty="0"/>
              <a:t> a </a:t>
            </a:r>
            <a:r>
              <a:rPr lang="en-US" altLang="cs-CZ" sz="2800" dirty="0" err="1"/>
              <a:t>proti</a:t>
            </a:r>
            <a:r>
              <a:rPr lang="en-US" altLang="cs-CZ" sz="2800" dirty="0"/>
              <a:t> </a:t>
            </a:r>
            <a:r>
              <a:rPr lang="en-US" altLang="cs-CZ" sz="2800" dirty="0" err="1"/>
              <a:t>vzteklině</a:t>
            </a:r>
            <a:endParaRPr lang="cs-CZ" altLang="cs-CZ" sz="2800" dirty="0"/>
          </a:p>
          <a:p>
            <a:pPr>
              <a:spcBef>
                <a:spcPts val="300"/>
              </a:spcBef>
              <a:buClr>
                <a:srgbClr val="0066FF"/>
              </a:buClr>
              <a:buSzPct val="75000"/>
            </a:pPr>
            <a:endParaRPr lang="en-US" altLang="cs-CZ" sz="2800" dirty="0">
              <a:ea typeface="Tahoma"/>
            </a:endParaRPr>
          </a:p>
          <a:p>
            <a:pPr>
              <a:spcBef>
                <a:spcPts val="400"/>
              </a:spcBef>
              <a:buSzPct val="75000"/>
            </a:pPr>
            <a:endParaRPr lang="en-US" altLang="cs-CZ" sz="2800" dirty="0"/>
          </a:p>
          <a:p>
            <a:pPr>
              <a:spcBef>
                <a:spcPts val="300"/>
              </a:spcBef>
              <a:buClr>
                <a:srgbClr val="0066FF"/>
              </a:buClr>
              <a:buSzPct val="75000"/>
            </a:pPr>
            <a:r>
              <a:rPr lang="en-US" altLang="cs-CZ" sz="2800" b="1" dirty="0" err="1">
                <a:solidFill>
                  <a:schemeClr val="accent2"/>
                </a:solidFill>
              </a:rPr>
              <a:t>očkování</a:t>
            </a:r>
            <a:r>
              <a:rPr lang="en-US" altLang="cs-CZ" sz="2800" b="1" dirty="0">
                <a:solidFill>
                  <a:schemeClr val="accent2"/>
                </a:solidFill>
              </a:rPr>
              <a:t>, </a:t>
            </a:r>
            <a:r>
              <a:rPr lang="en-US" altLang="cs-CZ" sz="2800" b="1" dirty="0" err="1">
                <a:solidFill>
                  <a:schemeClr val="accent2"/>
                </a:solidFill>
              </a:rPr>
              <a:t>provedené</a:t>
            </a:r>
            <a:r>
              <a:rPr lang="en-US" altLang="cs-CZ" sz="2800" b="1" dirty="0">
                <a:solidFill>
                  <a:schemeClr val="accent2"/>
                </a:solidFill>
              </a:rPr>
              <a:t> </a:t>
            </a:r>
            <a:r>
              <a:rPr lang="en-US" altLang="cs-CZ" sz="2800" b="1" dirty="0" err="1">
                <a:solidFill>
                  <a:schemeClr val="accent2"/>
                </a:solidFill>
              </a:rPr>
              <a:t>na</a:t>
            </a:r>
            <a:r>
              <a:rPr lang="en-US" altLang="cs-CZ" sz="2800" b="1" dirty="0">
                <a:solidFill>
                  <a:schemeClr val="accent2"/>
                </a:solidFill>
              </a:rPr>
              <a:t> </a:t>
            </a:r>
            <a:r>
              <a:rPr lang="en-US" altLang="cs-CZ" sz="2800" b="1" dirty="0" err="1">
                <a:solidFill>
                  <a:schemeClr val="accent2"/>
                </a:solidFill>
              </a:rPr>
              <a:t>žádost</a:t>
            </a:r>
            <a:r>
              <a:rPr lang="en-US" altLang="cs-CZ" sz="2800" b="1" dirty="0">
                <a:solidFill>
                  <a:schemeClr val="accent2"/>
                </a:solidFill>
              </a:rPr>
              <a:t> </a:t>
            </a:r>
            <a:r>
              <a:rPr lang="en-US" altLang="cs-CZ" sz="2800" b="1" dirty="0" err="1">
                <a:solidFill>
                  <a:schemeClr val="accent2"/>
                </a:solidFill>
              </a:rPr>
              <a:t>fyzické</a:t>
            </a:r>
            <a:r>
              <a:rPr lang="en-US" altLang="cs-CZ" sz="2800" b="1" dirty="0">
                <a:solidFill>
                  <a:schemeClr val="accent2"/>
                </a:solidFill>
              </a:rPr>
              <a:t> </a:t>
            </a:r>
            <a:r>
              <a:rPr lang="en-US" altLang="cs-CZ" sz="2800" b="1" dirty="0" err="1">
                <a:solidFill>
                  <a:schemeClr val="accent2"/>
                </a:solidFill>
              </a:rPr>
              <a:t>osoby</a:t>
            </a:r>
            <a:r>
              <a:rPr lang="en-US" altLang="cs-CZ" sz="2800" dirty="0"/>
              <a:t>, </a:t>
            </a:r>
            <a:r>
              <a:rPr lang="en-US" altLang="cs-CZ" sz="2800" dirty="0" err="1"/>
              <a:t>která</a:t>
            </a:r>
            <a:r>
              <a:rPr lang="en-US" altLang="cs-CZ" sz="2800" dirty="0"/>
              <a:t> </a:t>
            </a:r>
            <a:r>
              <a:rPr lang="en-US" altLang="cs-CZ" sz="2800" dirty="0" err="1"/>
              <a:t>si</a:t>
            </a:r>
            <a:r>
              <a:rPr lang="en-US" altLang="cs-CZ" sz="2800" dirty="0"/>
              <a:t> </a:t>
            </a:r>
            <a:r>
              <a:rPr lang="en-US" altLang="cs-CZ" sz="2800" dirty="0" err="1"/>
              <a:t>přeje</a:t>
            </a:r>
            <a:r>
              <a:rPr lang="en-US" altLang="cs-CZ" sz="2800" dirty="0"/>
              <a:t> </a:t>
            </a:r>
            <a:r>
              <a:rPr lang="en-US" altLang="cs-CZ" sz="2800" dirty="0" err="1"/>
              <a:t>být</a:t>
            </a:r>
            <a:r>
              <a:rPr lang="en-US" altLang="cs-CZ" sz="2800" dirty="0"/>
              <a:t> </a:t>
            </a:r>
            <a:r>
              <a:rPr lang="en-US" altLang="cs-CZ" sz="2800" dirty="0" err="1"/>
              <a:t>očkováním</a:t>
            </a:r>
            <a:r>
              <a:rPr lang="en-US" altLang="cs-CZ" sz="2800" dirty="0"/>
              <a:t> </a:t>
            </a:r>
            <a:r>
              <a:rPr lang="en-US" altLang="cs-CZ" sz="2800" dirty="0" err="1"/>
              <a:t>chráněna</a:t>
            </a:r>
            <a:r>
              <a:rPr lang="en-US" altLang="cs-CZ" sz="2800" dirty="0"/>
              <a:t> </a:t>
            </a:r>
            <a:r>
              <a:rPr lang="en-US" altLang="cs-CZ" sz="2800" dirty="0" err="1"/>
              <a:t>proti</a:t>
            </a:r>
            <a:r>
              <a:rPr lang="en-US" altLang="cs-CZ" sz="2800" dirty="0"/>
              <a:t> </a:t>
            </a:r>
            <a:r>
              <a:rPr lang="en-US" altLang="cs-CZ" sz="2800" dirty="0" err="1"/>
              <a:t>infekcím</a:t>
            </a:r>
            <a:r>
              <a:rPr lang="en-US" altLang="cs-CZ" sz="2800" dirty="0"/>
              <a:t>, </a:t>
            </a:r>
            <a:r>
              <a:rPr lang="en-US" altLang="cs-CZ" sz="2800" dirty="0" err="1"/>
              <a:t>proti</a:t>
            </a:r>
            <a:r>
              <a:rPr lang="en-US" altLang="cs-CZ" sz="2800" dirty="0"/>
              <a:t> </a:t>
            </a:r>
            <a:r>
              <a:rPr lang="en-US" altLang="cs-CZ" sz="2800" dirty="0" err="1"/>
              <a:t>kterým</a:t>
            </a:r>
            <a:r>
              <a:rPr lang="en-US" altLang="cs-CZ" sz="2800" dirty="0"/>
              <a:t> je k </a:t>
            </a:r>
            <a:r>
              <a:rPr lang="en-US" altLang="cs-CZ" sz="2800" dirty="0" err="1"/>
              <a:t>dispozici</a:t>
            </a:r>
            <a:r>
              <a:rPr lang="en-US" altLang="cs-CZ" sz="2800" dirty="0"/>
              <a:t> </a:t>
            </a:r>
            <a:r>
              <a:rPr lang="en-US" altLang="cs-CZ" sz="2800" dirty="0" err="1"/>
              <a:t>očkovací</a:t>
            </a:r>
            <a:r>
              <a:rPr lang="en-US" altLang="cs-CZ" sz="2800" dirty="0"/>
              <a:t> </a:t>
            </a:r>
            <a:r>
              <a:rPr lang="en-US" altLang="cs-CZ" sz="2800" dirty="0" err="1"/>
              <a:t>látka</a:t>
            </a:r>
            <a:r>
              <a:rPr lang="en-US" altLang="cs-CZ" sz="2800" dirty="0"/>
              <a:t>.</a:t>
            </a:r>
            <a:endParaRPr lang="en-US" altLang="cs-CZ" sz="2800" dirty="0">
              <a:ea typeface="Tahoma"/>
            </a:endParaRPr>
          </a:p>
          <a:p>
            <a:pPr marL="337820">
              <a:spcBef>
                <a:spcPts val="300"/>
              </a:spcBef>
              <a:buFont typeface="Arial,Sans-Serif" panose="020B0604020202020204" pitchFamily="34" charset="0"/>
              <a:buChar char="•"/>
            </a:pPr>
            <a:endParaRPr lang="en-US" sz="2800" b="1" dirty="0">
              <a:ea typeface="Tahoma"/>
              <a:cs typeface="Tahoma"/>
            </a:endParaRPr>
          </a:p>
          <a:p>
            <a:pPr marL="337820">
              <a:spcBef>
                <a:spcPts val="300"/>
              </a:spcBef>
              <a:buFont typeface="Arial,Sans-Serif" panose="020B0604020202020204" pitchFamily="34" charset="0"/>
              <a:buChar char="•"/>
            </a:pPr>
            <a:endParaRPr lang="cs-CZ" sz="2800" b="1" dirty="0">
              <a:ea typeface="Tahoma"/>
              <a:cs typeface="Tahoma"/>
            </a:endParaRPr>
          </a:p>
          <a:p>
            <a:pPr marL="337820">
              <a:spcBef>
                <a:spcPts val="300"/>
              </a:spcBef>
              <a:buFont typeface="Arial,Sans-Serif" panose="020B0604020202020204" pitchFamily="34" charset="0"/>
              <a:buChar char="•"/>
            </a:pPr>
            <a:r>
              <a:rPr lang="en-US" sz="2800" b="1" dirty="0" err="1">
                <a:ea typeface="Tahoma"/>
                <a:cs typeface="Tahoma"/>
              </a:rPr>
              <a:t>Aktivní</a:t>
            </a:r>
            <a:r>
              <a:rPr lang="en-US" sz="2800" b="1" dirty="0">
                <a:ea typeface="Tahoma"/>
                <a:cs typeface="Tahoma"/>
              </a:rPr>
              <a:t> </a:t>
            </a:r>
            <a:r>
              <a:rPr lang="en-US" sz="2800" b="1" dirty="0" err="1">
                <a:ea typeface="Tahoma"/>
                <a:cs typeface="Tahoma"/>
              </a:rPr>
              <a:t>imunizace</a:t>
            </a:r>
            <a:r>
              <a:rPr lang="en-US" sz="2800" dirty="0">
                <a:ea typeface="Tahoma"/>
                <a:cs typeface="Tahoma"/>
              </a:rPr>
              <a:t> – </a:t>
            </a:r>
            <a:r>
              <a:rPr lang="en-US" sz="2800" dirty="0" err="1">
                <a:ea typeface="Tahoma"/>
                <a:cs typeface="Tahoma"/>
              </a:rPr>
              <a:t>nejúčinnější</a:t>
            </a:r>
            <a:r>
              <a:rPr lang="en-US" sz="2800" dirty="0">
                <a:ea typeface="Tahoma"/>
                <a:cs typeface="Tahoma"/>
              </a:rPr>
              <a:t> </a:t>
            </a:r>
            <a:r>
              <a:rPr lang="en-US" sz="2800" dirty="0" err="1">
                <a:ea typeface="Tahoma"/>
                <a:cs typeface="Tahoma"/>
              </a:rPr>
              <a:t>aktivita</a:t>
            </a:r>
            <a:r>
              <a:rPr lang="en-US" sz="2800" dirty="0">
                <a:ea typeface="Tahoma"/>
                <a:cs typeface="Tahoma"/>
              </a:rPr>
              <a:t> </a:t>
            </a:r>
            <a:r>
              <a:rPr lang="en-US" sz="2800" dirty="0" err="1">
                <a:ea typeface="Tahoma"/>
                <a:cs typeface="Tahoma"/>
              </a:rPr>
              <a:t>proti</a:t>
            </a:r>
            <a:r>
              <a:rPr lang="en-US" sz="2800" dirty="0">
                <a:ea typeface="Tahoma"/>
                <a:cs typeface="Tahoma"/>
              </a:rPr>
              <a:t> </a:t>
            </a:r>
            <a:r>
              <a:rPr lang="en-US" sz="2800" dirty="0" err="1">
                <a:ea typeface="Tahoma"/>
                <a:cs typeface="Tahoma"/>
              </a:rPr>
              <a:t>šíření</a:t>
            </a:r>
            <a:r>
              <a:rPr lang="en-US" sz="2800" dirty="0">
                <a:ea typeface="Tahoma"/>
                <a:cs typeface="Tahoma"/>
              </a:rPr>
              <a:t> </a:t>
            </a:r>
            <a:r>
              <a:rPr lang="en-US" sz="2800" dirty="0" err="1">
                <a:ea typeface="Tahoma"/>
                <a:cs typeface="Tahoma"/>
              </a:rPr>
              <a:t>infekcí</a:t>
            </a:r>
            <a:r>
              <a:rPr lang="en-US" sz="2800" dirty="0">
                <a:ea typeface="Tahoma"/>
                <a:cs typeface="Tahoma"/>
              </a:rPr>
              <a:t> </a:t>
            </a:r>
            <a:endParaRPr lang="en-US" sz="2800" dirty="0">
              <a:latin typeface="Times New Roman"/>
              <a:ea typeface="Tahoma"/>
              <a:cs typeface="Times New Roman"/>
            </a:endParaRPr>
          </a:p>
          <a:p>
            <a:pPr marL="337820">
              <a:spcBef>
                <a:spcPts val="300"/>
              </a:spcBef>
              <a:buFont typeface="Arial,Sans-Serif" panose="020B0604020202020204" pitchFamily="34" charset="0"/>
              <a:buChar char="•"/>
            </a:pPr>
            <a:endParaRPr lang="en-US" sz="2800" dirty="0">
              <a:latin typeface="Times New Roman"/>
              <a:ea typeface="Tahoma"/>
              <a:cs typeface="Times New Roman"/>
            </a:endParaRPr>
          </a:p>
          <a:p>
            <a:pPr marL="337820">
              <a:spcBef>
                <a:spcPts val="350"/>
              </a:spcBef>
              <a:buFont typeface="Arial,Sans-Serif" panose="020B0604020202020204" pitchFamily="34" charset="0"/>
              <a:buChar char="•"/>
            </a:pPr>
            <a:endParaRPr lang="en-US" sz="2800" dirty="0">
              <a:latin typeface="Times New Roman"/>
              <a:ea typeface="Tahoma"/>
              <a:cs typeface="Times New Roman"/>
            </a:endParaRPr>
          </a:p>
          <a:p>
            <a:pPr marL="337820">
              <a:spcBef>
                <a:spcPts val="350"/>
              </a:spcBef>
              <a:buFont typeface="Arial,Sans-Serif" panose="020B0604020202020204" pitchFamily="34" charset="0"/>
              <a:buChar char="•"/>
            </a:pPr>
            <a:r>
              <a:rPr lang="en-US" sz="2800" b="1" i="1" dirty="0" err="1">
                <a:solidFill>
                  <a:srgbClr val="FF0000"/>
                </a:solidFill>
                <a:ea typeface="Tahoma"/>
                <a:cs typeface="Tahoma"/>
              </a:rPr>
              <a:t>Pokles</a:t>
            </a:r>
            <a:r>
              <a:rPr lang="en-US" sz="2800" b="1" i="1" dirty="0">
                <a:solidFill>
                  <a:srgbClr val="FF0000"/>
                </a:solidFill>
                <a:ea typeface="Tahoma"/>
                <a:cs typeface="Tahoma"/>
              </a:rPr>
              <a:t> </a:t>
            </a:r>
            <a:r>
              <a:rPr lang="en-US" sz="2800" b="1" i="1" dirty="0" err="1">
                <a:solidFill>
                  <a:srgbClr val="FF0000"/>
                </a:solidFill>
                <a:ea typeface="Tahoma"/>
                <a:cs typeface="Tahoma"/>
              </a:rPr>
              <a:t>proočkovanosti</a:t>
            </a:r>
            <a:r>
              <a:rPr lang="en-US" sz="2800" b="1" i="1" dirty="0">
                <a:solidFill>
                  <a:srgbClr val="FF0000"/>
                </a:solidFill>
                <a:ea typeface="Tahoma"/>
                <a:cs typeface="Tahoma"/>
              </a:rPr>
              <a:t> </a:t>
            </a:r>
            <a:r>
              <a:rPr lang="en-US" sz="2800" b="1" i="1" dirty="0" err="1">
                <a:solidFill>
                  <a:srgbClr val="FF0000"/>
                </a:solidFill>
                <a:ea typeface="Tahoma"/>
                <a:cs typeface="Tahoma"/>
              </a:rPr>
              <a:t>vede</a:t>
            </a:r>
            <a:r>
              <a:rPr lang="en-US" sz="2800" b="1" i="1" dirty="0">
                <a:solidFill>
                  <a:srgbClr val="FF0000"/>
                </a:solidFill>
                <a:ea typeface="Tahoma"/>
                <a:cs typeface="Tahoma"/>
              </a:rPr>
              <a:t> k </a:t>
            </a:r>
            <a:r>
              <a:rPr lang="en-US" sz="2800" b="1" i="1" dirty="0" err="1">
                <a:solidFill>
                  <a:srgbClr val="FF0000"/>
                </a:solidFill>
                <a:ea typeface="Tahoma"/>
                <a:cs typeface="Tahoma"/>
              </a:rPr>
              <a:t>nárůstu</a:t>
            </a:r>
            <a:r>
              <a:rPr lang="en-US" sz="2800" b="1" i="1" dirty="0">
                <a:solidFill>
                  <a:srgbClr val="FF0000"/>
                </a:solidFill>
                <a:ea typeface="Tahoma"/>
                <a:cs typeface="Tahoma"/>
              </a:rPr>
              <a:t> </a:t>
            </a:r>
            <a:r>
              <a:rPr lang="en-US" sz="2800" b="1" i="1" dirty="0" err="1">
                <a:solidFill>
                  <a:srgbClr val="FF0000"/>
                </a:solidFill>
                <a:ea typeface="Tahoma"/>
                <a:cs typeface="Tahoma"/>
              </a:rPr>
              <a:t>počtu</a:t>
            </a:r>
            <a:r>
              <a:rPr lang="en-US" sz="2800" b="1" i="1" dirty="0">
                <a:solidFill>
                  <a:srgbClr val="FF0000"/>
                </a:solidFill>
                <a:ea typeface="Tahoma"/>
                <a:cs typeface="Tahoma"/>
              </a:rPr>
              <a:t> </a:t>
            </a:r>
            <a:r>
              <a:rPr lang="en-US" sz="2800" b="1" i="1" dirty="0" err="1">
                <a:solidFill>
                  <a:srgbClr val="FF0000"/>
                </a:solidFill>
                <a:ea typeface="Tahoma"/>
                <a:cs typeface="Tahoma"/>
              </a:rPr>
              <a:t>neimunních</a:t>
            </a:r>
            <a:r>
              <a:rPr lang="en-US" sz="2800" b="1" i="1" dirty="0">
                <a:solidFill>
                  <a:srgbClr val="FF0000"/>
                </a:solidFill>
                <a:ea typeface="Tahoma"/>
                <a:cs typeface="Tahoma"/>
              </a:rPr>
              <a:t> </a:t>
            </a:r>
            <a:r>
              <a:rPr lang="en-US" sz="2800" b="1" i="1" dirty="0" err="1">
                <a:solidFill>
                  <a:srgbClr val="FF0000"/>
                </a:solidFill>
                <a:ea typeface="Tahoma"/>
                <a:cs typeface="Tahoma"/>
              </a:rPr>
              <a:t>jedinců</a:t>
            </a:r>
            <a:r>
              <a:rPr lang="en-US" sz="2800" b="1" i="1" dirty="0">
                <a:solidFill>
                  <a:srgbClr val="FF0000"/>
                </a:solidFill>
                <a:ea typeface="Tahoma"/>
                <a:cs typeface="Tahoma"/>
              </a:rPr>
              <a:t> a </a:t>
            </a:r>
            <a:r>
              <a:rPr lang="en-US" sz="2800" b="1" i="1" dirty="0" err="1">
                <a:solidFill>
                  <a:srgbClr val="FF0000"/>
                </a:solidFill>
                <a:ea typeface="Tahoma"/>
                <a:cs typeface="Tahoma"/>
              </a:rPr>
              <a:t>usnadňuje</a:t>
            </a:r>
            <a:r>
              <a:rPr lang="en-US" sz="2800" b="1" i="1" dirty="0">
                <a:solidFill>
                  <a:srgbClr val="FF0000"/>
                </a:solidFill>
                <a:ea typeface="Tahoma"/>
                <a:cs typeface="Tahoma"/>
              </a:rPr>
              <a:t> </a:t>
            </a:r>
            <a:r>
              <a:rPr lang="en-US" sz="2800" b="1" i="1" dirty="0" err="1">
                <a:solidFill>
                  <a:srgbClr val="FF0000"/>
                </a:solidFill>
                <a:ea typeface="Tahoma"/>
                <a:cs typeface="Tahoma"/>
              </a:rPr>
              <a:t>vznik</a:t>
            </a:r>
            <a:r>
              <a:rPr lang="en-US" sz="2800" b="1" i="1" dirty="0">
                <a:solidFill>
                  <a:srgbClr val="FF0000"/>
                </a:solidFill>
                <a:ea typeface="Tahoma"/>
                <a:cs typeface="Tahoma"/>
              </a:rPr>
              <a:t> </a:t>
            </a:r>
            <a:r>
              <a:rPr lang="en-US" sz="2800" b="1" i="1" dirty="0" err="1">
                <a:solidFill>
                  <a:srgbClr val="FF0000"/>
                </a:solidFill>
                <a:ea typeface="Tahoma"/>
                <a:cs typeface="Tahoma"/>
              </a:rPr>
              <a:t>epidemie</a:t>
            </a:r>
            <a:r>
              <a:rPr lang="en-US" sz="2800" b="1" i="1" dirty="0">
                <a:solidFill>
                  <a:srgbClr val="FF0000"/>
                </a:solidFill>
                <a:ea typeface="Tahoma"/>
                <a:cs typeface="Tahoma"/>
              </a:rPr>
              <a:t>  !!!!</a:t>
            </a:r>
            <a:endParaRPr lang="en-US" sz="2800" b="1" dirty="0">
              <a:solidFill>
                <a:srgbClr val="FF0000"/>
              </a:solidFill>
              <a:latin typeface="Times New Roman"/>
              <a:ea typeface="Tahoma"/>
              <a:cs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77646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0E0D02-88E5-4E8E-B9A2-100AA192E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103"/>
            <a:ext cx="10515600" cy="1004238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chemeClr val="accent2"/>
                </a:solidFill>
                <a:ea typeface="+mj-lt"/>
                <a:cs typeface="+mj-lt"/>
              </a:rPr>
              <a:t>                        Legislativa ve vztahu k ochraně veřejného zdraví a prevenci šíření infekčních nemocí</a:t>
            </a:r>
            <a:endParaRPr lang="cs-CZ" sz="3600" b="1" dirty="0">
              <a:solidFill>
                <a:schemeClr val="accent2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1B3B75-6820-404D-8E61-AD2D8F499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7554"/>
            <a:ext cx="10515600" cy="5847794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>
                <a:ea typeface="+mn-lt"/>
                <a:cs typeface="+mn-lt"/>
                <a:hlinkClick r:id="rId2"/>
              </a:rPr>
              <a:t>Zák</a:t>
            </a:r>
            <a:r>
              <a:rPr lang="cs-CZ" sz="2400" dirty="0">
                <a:ea typeface="+mn-lt"/>
                <a:cs typeface="+mn-lt"/>
                <a:hlinkClick r:id="rId2"/>
              </a:rPr>
              <a:t>on č. 258/2000 Sb.</a:t>
            </a:r>
            <a:r>
              <a:rPr lang="cs-CZ" sz="2400" dirty="0">
                <a:ea typeface="+mn-lt"/>
                <a:cs typeface="+mn-lt"/>
              </a:rPr>
              <a:t>, o ochraně veřejného zdraví a o změně některých souvisejících zákonů, ve znění pozdějších předpisů</a:t>
            </a:r>
          </a:p>
          <a:p>
            <a:pPr marL="0" indent="0" algn="just">
              <a:buNone/>
            </a:pPr>
            <a:br>
              <a:rPr lang="cs-CZ" sz="2400" dirty="0">
                <a:ea typeface="+mn-lt"/>
                <a:cs typeface="+mn-lt"/>
              </a:rPr>
            </a:br>
            <a:r>
              <a:rPr lang="cs-CZ" sz="2400" dirty="0">
                <a:ea typeface="+mn-lt"/>
                <a:cs typeface="+mn-lt"/>
                <a:hlinkClick r:id="rId3"/>
              </a:rPr>
              <a:t>Zákon č. 255/2012 Sb.</a:t>
            </a:r>
            <a:r>
              <a:rPr lang="cs-CZ" sz="2400" dirty="0">
                <a:ea typeface="+mn-lt"/>
                <a:cs typeface="+mn-lt"/>
              </a:rPr>
              <a:t>, o kontrole (kontrolní řád)</a:t>
            </a:r>
          </a:p>
          <a:p>
            <a:pPr marL="0" indent="0" algn="just">
              <a:buNone/>
            </a:pPr>
            <a:br>
              <a:rPr lang="cs-CZ" sz="2400" dirty="0">
                <a:ea typeface="+mn-lt"/>
                <a:cs typeface="+mn-lt"/>
              </a:rPr>
            </a:br>
            <a:r>
              <a:rPr lang="cs-CZ" sz="2400" dirty="0">
                <a:ea typeface="+mn-lt"/>
                <a:cs typeface="+mn-lt"/>
                <a:hlinkClick r:id="rId4"/>
              </a:rPr>
              <a:t>Zákon č. 500/2004 Sb.</a:t>
            </a:r>
            <a:r>
              <a:rPr lang="cs-CZ" sz="2400" dirty="0">
                <a:ea typeface="+mn-lt"/>
                <a:cs typeface="+mn-lt"/>
              </a:rPr>
              <a:t>, správní řád, ve znění pozdějších předpisů</a:t>
            </a:r>
            <a:endParaRPr lang="cs-CZ" dirty="0"/>
          </a:p>
          <a:p>
            <a:pPr marL="0" indent="0" algn="just">
              <a:buNone/>
            </a:pPr>
            <a:br>
              <a:rPr lang="cs-CZ" sz="2400" dirty="0">
                <a:ea typeface="+mn-lt"/>
                <a:cs typeface="+mn-lt"/>
              </a:rPr>
            </a:br>
            <a:r>
              <a:rPr lang="cs-CZ" sz="2400" dirty="0">
                <a:ea typeface="+mn-lt"/>
                <a:cs typeface="+mn-lt"/>
                <a:hlinkClick r:id="rId5"/>
              </a:rPr>
              <a:t>Zákon č. 372/2011 Sb.</a:t>
            </a:r>
            <a:r>
              <a:rPr lang="cs-CZ" sz="2400" dirty="0">
                <a:ea typeface="+mn-lt"/>
                <a:cs typeface="+mn-lt"/>
              </a:rPr>
              <a:t>, o zdravotních službách a podmínkách jejich poskytování (zákon o zdravotních službách), ve znění pozdějších předpisů</a:t>
            </a:r>
          </a:p>
          <a:p>
            <a:pPr marL="0" indent="0" algn="just">
              <a:buNone/>
            </a:pPr>
            <a:br>
              <a:rPr lang="cs-CZ" sz="2400" dirty="0">
                <a:ea typeface="+mn-lt"/>
                <a:cs typeface="+mn-lt"/>
              </a:rPr>
            </a:br>
            <a:r>
              <a:rPr lang="cs-CZ" sz="2400" dirty="0">
                <a:ea typeface="+mn-lt"/>
                <a:cs typeface="+mn-lt"/>
                <a:hlinkClick r:id="rId6"/>
              </a:rPr>
              <a:t>Zákon č. 108/2006 Sb.</a:t>
            </a:r>
            <a:r>
              <a:rPr lang="cs-CZ" sz="2400" dirty="0">
                <a:ea typeface="+mn-lt"/>
                <a:cs typeface="+mn-lt"/>
              </a:rPr>
              <a:t>, o sociálních službách, ve znění pozdějších předpisů</a:t>
            </a:r>
          </a:p>
          <a:p>
            <a:pPr marL="0" indent="0" algn="just">
              <a:buNone/>
            </a:pPr>
            <a:br>
              <a:rPr lang="cs-CZ" sz="2400" dirty="0">
                <a:ea typeface="+mn-lt"/>
                <a:cs typeface="+mn-lt"/>
              </a:rPr>
            </a:br>
            <a:r>
              <a:rPr lang="cs-CZ" sz="2400" dirty="0">
                <a:ea typeface="+mn-lt"/>
                <a:cs typeface="+mn-lt"/>
                <a:hlinkClick r:id="rId7"/>
              </a:rPr>
              <a:t>Zákon č. 183/2006 Sb.</a:t>
            </a:r>
            <a:r>
              <a:rPr lang="cs-CZ" sz="2400" dirty="0">
                <a:ea typeface="+mn-lt"/>
                <a:cs typeface="+mn-lt"/>
              </a:rPr>
              <a:t>, o územním plánování a stavebním řádu (stavební zákon), ve znění pozdějších předpisů</a:t>
            </a:r>
          </a:p>
          <a:p>
            <a:pPr marL="0" indent="0" algn="just">
              <a:buNone/>
            </a:pPr>
            <a:br>
              <a:rPr lang="cs-CZ" sz="2400" dirty="0">
                <a:ea typeface="+mn-lt"/>
                <a:cs typeface="+mn-lt"/>
              </a:rPr>
            </a:br>
            <a:r>
              <a:rPr lang="cs-CZ" sz="2400" dirty="0">
                <a:ea typeface="+mn-lt"/>
                <a:cs typeface="+mn-lt"/>
                <a:hlinkClick r:id="rId8"/>
              </a:rPr>
              <a:t>Zákon č. 185/2001 Sb.</a:t>
            </a:r>
            <a:r>
              <a:rPr lang="cs-CZ" sz="2400" dirty="0">
                <a:ea typeface="+mn-lt"/>
                <a:cs typeface="+mn-lt"/>
              </a:rPr>
              <a:t>, o odpadech a o změně některých dalších zákonů, ve znění pozdějších předpisů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78681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A54FF6-FEE9-4833-9E1D-99A91EE1A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2"/>
                </a:solidFill>
                <a:ea typeface="+mj-lt"/>
                <a:cs typeface="+mj-lt"/>
              </a:rPr>
              <a:t>Kontrola infekčních nemocí -  vyhlášky  </a:t>
            </a:r>
            <a:endParaRPr lang="cs-CZ" dirty="0">
              <a:solidFill>
                <a:schemeClr val="accent2"/>
              </a:solidFill>
              <a:ea typeface="+mj-lt"/>
              <a:cs typeface="+mj-lt"/>
            </a:endParaRPr>
          </a:p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0CDFE8-E506-4E21-B06B-5726ECE73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975"/>
            <a:ext cx="10515600" cy="5508108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endParaRPr lang="cs-CZ" dirty="0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  <a:hlinkClick r:id="rId2"/>
              </a:rPr>
              <a:t>Vyhláška č. 306/2012 Sb.</a:t>
            </a:r>
            <a:r>
              <a:rPr lang="cs-CZ" dirty="0">
                <a:ea typeface="+mn-lt"/>
                <a:cs typeface="+mn-lt"/>
              </a:rPr>
              <a:t>, o podmínkách předcházení vzniku a šíření infekčních onemocnění a o hygienických požadavcích na provoz zdravotnických zařízení a ústavů sociální péče ve znění pozdějších předpisů</a:t>
            </a:r>
            <a:endParaRPr lang="cs-CZ"/>
          </a:p>
          <a:p>
            <a:br>
              <a:rPr lang="cs-CZ" dirty="0">
                <a:ea typeface="+mn-lt"/>
                <a:cs typeface="+mn-lt"/>
              </a:rPr>
            </a:br>
            <a:r>
              <a:rPr lang="cs-CZ" dirty="0">
                <a:ea typeface="+mn-lt"/>
                <a:cs typeface="+mn-lt"/>
                <a:hlinkClick r:id="rId3"/>
              </a:rPr>
              <a:t>Vyhláška č. 537/2006 Sb.</a:t>
            </a:r>
            <a:r>
              <a:rPr lang="cs-CZ" dirty="0">
                <a:ea typeface="+mn-lt"/>
                <a:cs typeface="+mn-lt"/>
              </a:rPr>
              <a:t>, o očkování proti infekčním nemocem, ve znění pozdějších předpisů</a:t>
            </a:r>
          </a:p>
          <a:p>
            <a:br>
              <a:rPr lang="cs-CZ" dirty="0">
                <a:ea typeface="+mn-lt"/>
                <a:cs typeface="+mn-lt"/>
              </a:rPr>
            </a:br>
            <a:r>
              <a:rPr lang="cs-CZ" dirty="0">
                <a:ea typeface="+mn-lt"/>
                <a:cs typeface="+mn-lt"/>
                <a:hlinkClick r:id="rId4"/>
              </a:rPr>
              <a:t>Vyhláška č. 473/2008 Sb.</a:t>
            </a:r>
            <a:r>
              <a:rPr lang="cs-CZ" dirty="0">
                <a:ea typeface="+mn-lt"/>
                <a:cs typeface="+mn-lt"/>
              </a:rPr>
              <a:t>, o systému epidemiologické bdělosti pro vybrané infekce, ve znění pozdějších předpisů</a:t>
            </a:r>
          </a:p>
          <a:p>
            <a:br>
              <a:rPr lang="cs-CZ" dirty="0">
                <a:ea typeface="+mn-lt"/>
                <a:cs typeface="+mn-lt"/>
              </a:rPr>
            </a:br>
            <a:r>
              <a:rPr lang="cs-CZ" dirty="0">
                <a:ea typeface="+mn-lt"/>
                <a:cs typeface="+mn-lt"/>
                <a:hlinkClick r:id="rId5"/>
              </a:rPr>
              <a:t>Vyhláška 92/2012 Sb.</a:t>
            </a:r>
            <a:r>
              <a:rPr lang="cs-CZ" dirty="0">
                <a:ea typeface="+mn-lt"/>
                <a:cs typeface="+mn-lt"/>
              </a:rPr>
              <a:t>, o požadavcích na minimální technické a věcné vybavení zdravotnických zařízení a kontaktních pracovišť domácí péče </a:t>
            </a:r>
          </a:p>
          <a:p>
            <a:br>
              <a:rPr lang="cs-CZ" dirty="0">
                <a:ea typeface="+mn-lt"/>
                <a:cs typeface="+mn-lt"/>
              </a:rPr>
            </a:br>
            <a:r>
              <a:rPr lang="cs-CZ" dirty="0">
                <a:ea typeface="+mn-lt"/>
                <a:cs typeface="+mn-lt"/>
                <a:hlinkClick r:id="rId6"/>
              </a:rPr>
              <a:t>Vyhláška č. 268/2009 Sb.</a:t>
            </a:r>
            <a:r>
              <a:rPr lang="cs-CZ" dirty="0">
                <a:ea typeface="+mn-lt"/>
                <a:cs typeface="+mn-lt"/>
              </a:rPr>
              <a:t>, o technických požadavcích na stavby, ve znění pozdějších předpisů</a:t>
            </a:r>
          </a:p>
          <a:p>
            <a:br>
              <a:rPr lang="cs-CZ" dirty="0">
                <a:ea typeface="+mn-lt"/>
                <a:cs typeface="+mn-lt"/>
              </a:rPr>
            </a:br>
            <a:r>
              <a:rPr lang="cs-CZ" dirty="0">
                <a:ea typeface="+mn-lt"/>
                <a:cs typeface="+mn-lt"/>
                <a:hlinkClick r:id="rId7"/>
              </a:rPr>
              <a:t>Vyhláška č. 98/2012 Sb.</a:t>
            </a:r>
            <a:r>
              <a:rPr lang="cs-CZ" dirty="0">
                <a:ea typeface="+mn-lt"/>
                <a:cs typeface="+mn-lt"/>
              </a:rPr>
              <a:t>, o zdravotnické dokumentaci, ve znění pozdějších předpisů</a:t>
            </a:r>
          </a:p>
          <a:p>
            <a:br>
              <a:rPr lang="cs-CZ" dirty="0">
                <a:ea typeface="+mn-lt"/>
                <a:cs typeface="+mn-lt"/>
              </a:rPr>
            </a:br>
            <a:r>
              <a:rPr lang="cs-CZ" dirty="0">
                <a:ea typeface="+mn-lt"/>
                <a:cs typeface="+mn-lt"/>
                <a:hlinkClick r:id="rId8"/>
              </a:rPr>
              <a:t>Vyhláška č. 490/2000 Sb.</a:t>
            </a:r>
            <a:r>
              <a:rPr lang="cs-CZ" dirty="0">
                <a:ea typeface="+mn-lt"/>
                <a:cs typeface="+mn-lt"/>
              </a:rPr>
              <a:t>, o rozsahu znalostí a dalších podmínkách k získání odborné způsobilosti v některých oborech ochrany veřejného zdraví, ve znění pozdějších předpisů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9361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D902F1-01CF-4848-A76C-89E6084A6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just"/>
            <a:br>
              <a:rPr lang="cs-CZ" sz="2400" b="1" cap="all" dirty="0">
                <a:ea typeface="+mj-lt"/>
                <a:cs typeface="+mj-lt"/>
              </a:rPr>
            </a:br>
            <a:br>
              <a:rPr lang="cs-CZ" sz="2400" b="1" cap="all" dirty="0">
                <a:ea typeface="+mj-lt"/>
                <a:cs typeface="+mj-lt"/>
              </a:rPr>
            </a:br>
            <a:r>
              <a:rPr lang="cs-CZ" sz="2400" b="1" cap="all" dirty="0">
                <a:ea typeface="+mj-lt"/>
                <a:cs typeface="+mj-lt"/>
              </a:rPr>
              <a:t>VYHLÁŠKA 473/2008 O SYSTÉMU EPIDEMIOLOGICKÉ BDĚLOSTI PRO VYBRANÉ INFEKCE</a:t>
            </a:r>
            <a:endParaRPr lang="cs-CZ" sz="2400" dirty="0">
              <a:ea typeface="+mj-lt"/>
              <a:cs typeface="+mj-lt"/>
            </a:endParaRPr>
          </a:p>
          <a:p>
            <a:pPr algn="just"/>
            <a:endParaRPr lang="cs-CZ" sz="2400" dirty="0">
              <a:ea typeface="+mj-lt"/>
              <a:cs typeface="+mj-lt"/>
            </a:endParaRPr>
          </a:p>
          <a:p>
            <a:pPr algn="just"/>
            <a:endParaRPr lang="cs-CZ" sz="2400" cap="all" dirty="0">
              <a:ea typeface="+mj-lt"/>
              <a:cs typeface="+mj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15D477-A342-4DD0-A2E0-EE542128D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6644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spcBef>
                <a:spcPct val="0"/>
              </a:spcBef>
            </a:pPr>
            <a:r>
              <a:rPr lang="cs-CZ" sz="1600" cap="all" dirty="0">
                <a:ea typeface="+mn-lt"/>
                <a:cs typeface="+mn-lt"/>
              </a:rPr>
              <a:t>TATO VYHLÁŠKA UPRAVUJE ROZSAH INFEKCÍ, PRO KTERÉ JE ZAVEDEN SYSTÉM EPIDEMIOLOGICKÉ BDĚLOSTI (SURVEILLANCE), A STANOVÍ</a:t>
            </a:r>
            <a:endParaRPr lang="cs-CZ" sz="1600">
              <a:ea typeface="+mn-lt"/>
              <a:cs typeface="+mn-lt"/>
            </a:endParaRPr>
          </a:p>
          <a:p>
            <a:pPr algn="just">
              <a:spcBef>
                <a:spcPct val="0"/>
              </a:spcBef>
            </a:pPr>
            <a:endParaRPr lang="cs-CZ" sz="1600" cap="all" dirty="0">
              <a:ea typeface="+mn-lt"/>
              <a:cs typeface="+mn-lt"/>
            </a:endParaRPr>
          </a:p>
          <a:p>
            <a:pPr algn="just">
              <a:spcBef>
                <a:spcPct val="0"/>
              </a:spcBef>
            </a:pPr>
            <a:endParaRPr lang="cs-CZ" sz="1600" cap="all" dirty="0">
              <a:ea typeface="+mn-lt"/>
              <a:cs typeface="+mn-lt"/>
            </a:endParaRPr>
          </a:p>
          <a:p>
            <a:pPr algn="just">
              <a:spcBef>
                <a:spcPct val="0"/>
              </a:spcBef>
            </a:pPr>
            <a:r>
              <a:rPr lang="cs-CZ" sz="1600" b="1" u="sng" cap="all" dirty="0">
                <a:ea typeface="+mn-lt"/>
                <a:cs typeface="+mn-lt"/>
              </a:rPr>
              <a:t>A)</a:t>
            </a:r>
            <a:r>
              <a:rPr lang="cs-CZ" sz="1600" cap="all" dirty="0">
                <a:ea typeface="+mn-lt"/>
                <a:cs typeface="+mn-lt"/>
              </a:rPr>
              <a:t> ROZSAH SHROMAŽĎOVANÝCH ÚDAJŮ O INFEKCÍCH, ZPŮSOB A LHŮTY JEJICH HLÁŠENÍ,</a:t>
            </a:r>
            <a:endParaRPr lang="cs-CZ" sz="1600" dirty="0">
              <a:ea typeface="+mn-lt"/>
              <a:cs typeface="+mn-lt"/>
            </a:endParaRPr>
          </a:p>
          <a:p>
            <a:pPr marL="0" indent="0" algn="just">
              <a:spcBef>
                <a:spcPct val="0"/>
              </a:spcBef>
              <a:buNone/>
            </a:pPr>
            <a:br>
              <a:rPr lang="cs-CZ" sz="1600" cap="all" dirty="0">
                <a:ea typeface="+mn-lt"/>
                <a:cs typeface="+mn-lt"/>
              </a:rPr>
            </a:br>
            <a:endParaRPr lang="cs-CZ" sz="1600">
              <a:ea typeface="+mn-lt"/>
              <a:cs typeface="+mn-lt"/>
            </a:endParaRPr>
          </a:p>
          <a:p>
            <a:pPr algn="just">
              <a:spcBef>
                <a:spcPct val="0"/>
              </a:spcBef>
            </a:pPr>
            <a:r>
              <a:rPr lang="cs-CZ" sz="1600" b="1" u="sng" cap="all" dirty="0">
                <a:ea typeface="+mn-lt"/>
                <a:cs typeface="+mn-lt"/>
              </a:rPr>
              <a:t>B)</a:t>
            </a:r>
            <a:r>
              <a:rPr lang="cs-CZ" sz="1600" cap="all" dirty="0">
                <a:ea typeface="+mn-lt"/>
                <a:cs typeface="+mn-lt"/>
              </a:rPr>
              <a:t> LABORATORNÍ DIAGNOSTIKU, EPIDEMIOLOGICKÉ ŠETŘENÍ A STANOVENÍ DRUHU A ZPŮSOBU PROVEDENÍ PROTIEPIDEMICKÝCH OPATŘENÍ INFEKČNÍCH ONEMOCNĚNÍ,</a:t>
            </a:r>
            <a:endParaRPr lang="cs-CZ" sz="1600" dirty="0">
              <a:ea typeface="+mn-lt"/>
              <a:cs typeface="+mn-lt"/>
            </a:endParaRPr>
          </a:p>
          <a:p>
            <a:pPr marL="0" indent="0" algn="just">
              <a:spcBef>
                <a:spcPct val="0"/>
              </a:spcBef>
              <a:buNone/>
            </a:pPr>
            <a:br>
              <a:rPr lang="cs-CZ" sz="1600" cap="all" dirty="0">
                <a:ea typeface="+mn-lt"/>
                <a:cs typeface="+mn-lt"/>
              </a:rPr>
            </a:br>
            <a:endParaRPr lang="cs-CZ" sz="1600">
              <a:ea typeface="+mn-lt"/>
              <a:cs typeface="+mn-lt"/>
            </a:endParaRPr>
          </a:p>
          <a:p>
            <a:pPr algn="just">
              <a:spcBef>
                <a:spcPct val="0"/>
              </a:spcBef>
            </a:pPr>
            <a:r>
              <a:rPr lang="cs-CZ" sz="1600" b="1" u="sng" cap="all" dirty="0">
                <a:ea typeface="+mn-lt"/>
                <a:cs typeface="+mn-lt"/>
              </a:rPr>
              <a:t>C)</a:t>
            </a:r>
            <a:r>
              <a:rPr lang="cs-CZ" sz="1600" cap="all" dirty="0">
                <a:ea typeface="+mn-lt"/>
                <a:cs typeface="+mn-lt"/>
              </a:rPr>
              <a:t> ZÁKLADNÍ CHARAKTERISTIKU, KLINICKOU DEFINICI A KLASIFIKACI INFEKČNÍCH ONEMOCNĚNÍ.</a:t>
            </a:r>
            <a:br>
              <a:rPr lang="cs-CZ" sz="1600" cap="all" dirty="0">
                <a:ea typeface="+mn-lt"/>
                <a:cs typeface="+mn-lt"/>
              </a:rPr>
            </a:br>
            <a:br>
              <a:rPr lang="cs-CZ" sz="1600" cap="all" dirty="0">
                <a:ea typeface="+mn-lt"/>
                <a:cs typeface="+mn-lt"/>
              </a:rPr>
            </a:br>
            <a:endParaRPr lang="cs-CZ" cap="all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64524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480A68-E6E1-4C27-A0BA-B06B346CD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286780" cy="930792"/>
          </a:xfrm>
        </p:spPr>
        <p:txBody>
          <a:bodyPr>
            <a:normAutofit fontScale="90000"/>
          </a:bodyPr>
          <a:lstStyle/>
          <a:p>
            <a:r>
              <a:rPr lang="cs-CZ" b="1" dirty="0">
                <a:ea typeface="+mj-lt"/>
                <a:cs typeface="+mj-lt"/>
              </a:rPr>
              <a:t>Systém epidemiologické bdělosti záškrtu</a:t>
            </a:r>
            <a:endParaRPr lang="cs-CZ" dirty="0">
              <a:ea typeface="+mj-lt"/>
              <a:cs typeface="+mj-lt"/>
            </a:endParaRPr>
          </a:p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309843-6C6C-4AE0-B094-463E0AB4F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1674"/>
            <a:ext cx="10515600" cy="5333674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algn="just"/>
            <a:r>
              <a:rPr lang="cs-CZ" b="1" dirty="0">
                <a:ea typeface="+mn-lt"/>
                <a:cs typeface="+mn-lt"/>
              </a:rPr>
              <a:t>Čl. 1</a:t>
            </a:r>
            <a:endParaRPr lang="cs-CZ" dirty="0"/>
          </a:p>
          <a:p>
            <a:r>
              <a:rPr lang="cs-CZ" b="1" dirty="0"/>
              <a:t>Klinická definice onemocnění</a:t>
            </a:r>
            <a:endParaRPr lang="cs-CZ" dirty="0"/>
          </a:p>
          <a:p>
            <a:pPr algn="just"/>
            <a:r>
              <a:rPr lang="cs-CZ" b="1" u="sng" dirty="0">
                <a:ea typeface="+mn-lt"/>
                <a:cs typeface="+mn-lt"/>
              </a:rPr>
              <a:t>1.</a:t>
            </a:r>
            <a:r>
              <a:rPr lang="cs-CZ" dirty="0">
                <a:ea typeface="+mn-lt"/>
                <a:cs typeface="+mn-lt"/>
              </a:rPr>
              <a:t> Klinický obraz odpovídající záškrtu dýchacích cest (horečnaté onemocnění horních cest dýchacích, charakterizované povlakem na mandlích, hrtanu nebo nosní sliznici v kombinaci s bolestí v krku a zvýšenou teplotou) nebo záškrtu jiné lokalizace (onemocnění charakterizované kožními, spojivkovými, ušními, genitálními vředy či vředy jiného typu). Inkubační doba 2 až 5 dnů.</a:t>
            </a:r>
            <a:endParaRPr lang="cs-CZ" dirty="0"/>
          </a:p>
          <a:p>
            <a:pPr algn="just"/>
            <a:r>
              <a:rPr lang="cs-CZ" b="1" u="sng" dirty="0">
                <a:ea typeface="+mn-lt"/>
                <a:cs typeface="+mn-lt"/>
              </a:rPr>
              <a:t>2.</a:t>
            </a:r>
            <a:r>
              <a:rPr lang="cs-CZ" dirty="0">
                <a:ea typeface="+mn-lt"/>
                <a:cs typeface="+mn-lt"/>
              </a:rPr>
              <a:t> Každý případ záškrtu je klinicky podle lokalizace charakterizován jako:</a:t>
            </a:r>
            <a:endParaRPr lang="cs-CZ" dirty="0"/>
          </a:p>
          <a:p>
            <a:pPr algn="just"/>
            <a:r>
              <a:rPr lang="cs-CZ" b="1" u="sng" dirty="0">
                <a:ea typeface="+mn-lt"/>
                <a:cs typeface="+mn-lt"/>
              </a:rPr>
              <a:t>2.1.</a:t>
            </a:r>
            <a:r>
              <a:rPr lang="cs-CZ" dirty="0">
                <a:ea typeface="+mn-lt"/>
                <a:cs typeface="+mn-lt"/>
              </a:rPr>
              <a:t> difterie hrdla;</a:t>
            </a:r>
            <a:endParaRPr lang="cs-CZ" dirty="0"/>
          </a:p>
          <a:p>
            <a:pPr algn="just"/>
            <a:r>
              <a:rPr lang="cs-CZ" b="1" u="sng" dirty="0">
                <a:ea typeface="+mn-lt"/>
                <a:cs typeface="+mn-lt"/>
              </a:rPr>
              <a:t>2.2.</a:t>
            </a:r>
            <a:r>
              <a:rPr lang="cs-CZ" dirty="0">
                <a:ea typeface="+mn-lt"/>
                <a:cs typeface="+mn-lt"/>
              </a:rPr>
              <a:t> difterie hrtanu - </a:t>
            </a:r>
            <a:r>
              <a:rPr lang="cs-CZ" dirty="0" err="1">
                <a:ea typeface="+mn-lt"/>
                <a:cs typeface="+mn-lt"/>
              </a:rPr>
              <a:t>croup</a:t>
            </a:r>
            <a:r>
              <a:rPr lang="cs-CZ" dirty="0">
                <a:ea typeface="+mn-lt"/>
                <a:cs typeface="+mn-lt"/>
              </a:rPr>
              <a:t>;</a:t>
            </a:r>
            <a:endParaRPr lang="cs-CZ" dirty="0"/>
          </a:p>
          <a:p>
            <a:pPr algn="just"/>
            <a:r>
              <a:rPr lang="cs-CZ" b="1" u="sng" dirty="0">
                <a:ea typeface="+mn-lt"/>
                <a:cs typeface="+mn-lt"/>
              </a:rPr>
              <a:t>2.3.</a:t>
            </a:r>
            <a:r>
              <a:rPr lang="cs-CZ" dirty="0">
                <a:ea typeface="+mn-lt"/>
                <a:cs typeface="+mn-lt"/>
              </a:rPr>
              <a:t> difterie nosní;</a:t>
            </a:r>
            <a:endParaRPr lang="cs-CZ" dirty="0"/>
          </a:p>
          <a:p>
            <a:pPr algn="just"/>
            <a:r>
              <a:rPr lang="cs-CZ" b="1" u="sng" dirty="0">
                <a:ea typeface="+mn-lt"/>
                <a:cs typeface="+mn-lt"/>
              </a:rPr>
              <a:t>2.4.</a:t>
            </a:r>
            <a:r>
              <a:rPr lang="cs-CZ" dirty="0">
                <a:ea typeface="+mn-lt"/>
                <a:cs typeface="+mn-lt"/>
              </a:rPr>
              <a:t> difterie kožní;</a:t>
            </a:r>
            <a:endParaRPr lang="cs-CZ" dirty="0"/>
          </a:p>
          <a:p>
            <a:pPr algn="just"/>
            <a:r>
              <a:rPr lang="cs-CZ" b="1" u="sng" dirty="0">
                <a:ea typeface="+mn-lt"/>
                <a:cs typeface="+mn-lt"/>
              </a:rPr>
              <a:t>2.5.</a:t>
            </a:r>
            <a:r>
              <a:rPr lang="cs-CZ" dirty="0">
                <a:ea typeface="+mn-lt"/>
                <a:cs typeface="+mn-lt"/>
              </a:rPr>
              <a:t> difterie jiných orgánů.</a:t>
            </a:r>
            <a:endParaRPr lang="cs-CZ" dirty="0"/>
          </a:p>
          <a:p>
            <a:pPr algn="just"/>
            <a:r>
              <a:rPr lang="cs-CZ" b="1" u="sng" dirty="0">
                <a:ea typeface="+mn-lt"/>
                <a:cs typeface="+mn-lt"/>
              </a:rPr>
              <a:t>3.</a:t>
            </a:r>
            <a:r>
              <a:rPr lang="cs-CZ" dirty="0">
                <a:ea typeface="+mn-lt"/>
                <a:cs typeface="+mn-lt"/>
              </a:rPr>
              <a:t> Období nakažlivosti trvá od konce inkubační doby, po celou dobu nemoci, obvykle 14 dnů, zřídka déle než 1 měsíc.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0701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60ED58-37EF-41B7-8EC6-0B070A930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305142" cy="132556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ea typeface="+mj-lt"/>
                <a:cs typeface="+mj-lt"/>
              </a:rPr>
              <a:t>Systém epidemiologické bdělosti záškrtu</a:t>
            </a:r>
            <a:endParaRPr lang="cs-CZ" dirty="0">
              <a:ea typeface="+mj-lt"/>
              <a:cs typeface="+mj-lt"/>
            </a:endParaRPr>
          </a:p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49CB65-D1A2-489F-B6B0-B5417E4B2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481"/>
            <a:ext cx="11204154" cy="5296951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 algn="just"/>
            <a:r>
              <a:rPr lang="cs-CZ" b="1" dirty="0">
                <a:ea typeface="+mn-lt"/>
                <a:cs typeface="+mn-lt"/>
              </a:rPr>
              <a:t>Čl. 2</a:t>
            </a:r>
            <a:endParaRPr lang="cs-CZ" dirty="0"/>
          </a:p>
          <a:p>
            <a:r>
              <a:rPr lang="cs-CZ" b="1" dirty="0"/>
              <a:t>Laboratorní diagnostika</a:t>
            </a:r>
            <a:endParaRPr lang="cs-CZ" dirty="0"/>
          </a:p>
          <a:p>
            <a:pPr algn="just"/>
            <a:r>
              <a:rPr lang="cs-CZ" dirty="0">
                <a:ea typeface="+mn-lt"/>
                <a:cs typeface="+mn-lt"/>
              </a:rPr>
              <a:t>Laboratorní diagnostika se provádí izolací </a:t>
            </a:r>
            <a:r>
              <a:rPr lang="cs-CZ" dirty="0" err="1">
                <a:ea typeface="+mn-lt"/>
                <a:cs typeface="+mn-lt"/>
              </a:rPr>
              <a:t>korynebaktéria</a:t>
            </a:r>
            <a:r>
              <a:rPr lang="cs-CZ" dirty="0">
                <a:ea typeface="+mn-lt"/>
                <a:cs typeface="+mn-lt"/>
              </a:rPr>
              <a:t> (C. </a:t>
            </a:r>
            <a:r>
              <a:rPr lang="cs-CZ" dirty="0" err="1">
                <a:ea typeface="+mn-lt"/>
                <a:cs typeface="+mn-lt"/>
              </a:rPr>
              <a:t>diphtheriae</a:t>
            </a:r>
            <a:r>
              <a:rPr lang="cs-CZ" dirty="0">
                <a:ea typeface="+mn-lt"/>
                <a:cs typeface="+mn-lt"/>
              </a:rPr>
              <a:t>, nebo C. </a:t>
            </a:r>
            <a:r>
              <a:rPr lang="cs-CZ" dirty="0" err="1">
                <a:ea typeface="+mn-lt"/>
                <a:cs typeface="+mn-lt"/>
              </a:rPr>
              <a:t>ulcerans</a:t>
            </a:r>
            <a:r>
              <a:rPr lang="cs-CZ" dirty="0">
                <a:ea typeface="+mn-lt"/>
                <a:cs typeface="+mn-lt"/>
              </a:rPr>
              <a:t>) produkujícího toxin z klinického vzorku. Vyšetřující laboratoř zašle každý kmen C. </a:t>
            </a:r>
            <a:r>
              <a:rPr lang="cs-CZ" dirty="0" err="1">
                <a:ea typeface="+mn-lt"/>
                <a:cs typeface="+mn-lt"/>
              </a:rPr>
              <a:t>diphtheriae</a:t>
            </a:r>
            <a:r>
              <a:rPr lang="cs-CZ" dirty="0">
                <a:ea typeface="+mn-lt"/>
                <a:cs typeface="+mn-lt"/>
              </a:rPr>
              <a:t> a C. </a:t>
            </a:r>
            <a:r>
              <a:rPr lang="cs-CZ" dirty="0" err="1">
                <a:ea typeface="+mn-lt"/>
                <a:cs typeface="+mn-lt"/>
              </a:rPr>
              <a:t>ulcerans</a:t>
            </a:r>
            <a:r>
              <a:rPr lang="cs-CZ" dirty="0">
                <a:ea typeface="+mn-lt"/>
                <a:cs typeface="+mn-lt"/>
              </a:rPr>
              <a:t> do Národní referenční laboratoře pro pertusi a difterii k dalšímu určování.</a:t>
            </a:r>
            <a:endParaRPr lang="cs-CZ" dirty="0"/>
          </a:p>
          <a:p>
            <a:pPr algn="just"/>
            <a:r>
              <a:rPr lang="cs-CZ" b="1" dirty="0">
                <a:ea typeface="+mn-lt"/>
                <a:cs typeface="+mn-lt"/>
              </a:rPr>
              <a:t>Čl. 3.</a:t>
            </a:r>
            <a:endParaRPr lang="cs-CZ" dirty="0"/>
          </a:p>
          <a:p>
            <a:r>
              <a:rPr lang="cs-CZ" b="1" dirty="0"/>
              <a:t>Epidemiologická </a:t>
            </a:r>
            <a:r>
              <a:rPr lang="cs-CZ" b="1" dirty="0" err="1"/>
              <a:t>kriteria</a:t>
            </a:r>
            <a:endParaRPr lang="cs-CZ" dirty="0" err="1"/>
          </a:p>
          <a:p>
            <a:pPr algn="just"/>
            <a:r>
              <a:rPr lang="cs-CZ" dirty="0">
                <a:ea typeface="+mn-lt"/>
                <a:cs typeface="+mn-lt"/>
              </a:rPr>
              <a:t>Epidemiologická souvislost - mezilidský přenos onemocnění, při kterém jeden z případů je laboratorně potvrzený.</a:t>
            </a:r>
            <a:endParaRPr lang="cs-CZ" dirty="0"/>
          </a:p>
          <a:p>
            <a:pPr algn="just"/>
            <a:r>
              <a:rPr lang="cs-CZ" b="1" dirty="0">
                <a:ea typeface="+mn-lt"/>
                <a:cs typeface="+mn-lt"/>
              </a:rPr>
              <a:t>Čl. 4</a:t>
            </a:r>
            <a:endParaRPr lang="cs-CZ" dirty="0"/>
          </a:p>
          <a:p>
            <a:r>
              <a:rPr lang="cs-CZ" b="1" dirty="0"/>
              <a:t>Klasifikace případu onemocnění</a:t>
            </a:r>
            <a:endParaRPr lang="cs-CZ" dirty="0"/>
          </a:p>
          <a:p>
            <a:pPr algn="just"/>
            <a:r>
              <a:rPr lang="cs-CZ" b="1" u="sng" dirty="0">
                <a:ea typeface="+mn-lt"/>
                <a:cs typeface="+mn-lt"/>
              </a:rPr>
              <a:t>A.</a:t>
            </a:r>
            <a:r>
              <a:rPr lang="cs-CZ" dirty="0">
                <a:ea typeface="+mn-lt"/>
                <a:cs typeface="+mn-lt"/>
              </a:rPr>
              <a:t> Možný: Klinicky odpovídající případ</a:t>
            </a:r>
            <a:endParaRPr lang="cs-CZ" dirty="0"/>
          </a:p>
          <a:p>
            <a:pPr algn="just"/>
            <a:r>
              <a:rPr lang="cs-CZ" b="1" u="sng" dirty="0">
                <a:ea typeface="+mn-lt"/>
                <a:cs typeface="+mn-lt"/>
              </a:rPr>
              <a:t>B.</a:t>
            </a:r>
            <a:r>
              <a:rPr lang="cs-CZ" dirty="0">
                <a:ea typeface="+mn-lt"/>
                <a:cs typeface="+mn-lt"/>
              </a:rPr>
              <a:t> Pravděpodobný: Klinicky odpovídající případ v epidemiologické souvislosti</a:t>
            </a:r>
            <a:endParaRPr lang="cs-CZ" dirty="0"/>
          </a:p>
          <a:p>
            <a:pPr algn="just"/>
            <a:r>
              <a:rPr lang="cs-CZ" b="1" u="sng" dirty="0">
                <a:ea typeface="+mn-lt"/>
                <a:cs typeface="+mn-lt"/>
              </a:rPr>
              <a:t>C.</a:t>
            </a:r>
            <a:r>
              <a:rPr lang="cs-CZ" dirty="0">
                <a:ea typeface="+mn-lt"/>
                <a:cs typeface="+mn-lt"/>
              </a:rPr>
              <a:t> Potvrzený: Klinicky odpovídající případ, který je laboratorně potvrzený izolací toxigenního kmene </a:t>
            </a:r>
            <a:r>
              <a:rPr lang="cs-CZ" dirty="0" err="1">
                <a:ea typeface="+mn-lt"/>
                <a:cs typeface="+mn-lt"/>
              </a:rPr>
              <a:t>korynebaktéria</a:t>
            </a:r>
            <a:endParaRPr lang="cs-CZ" dirty="0" err="1"/>
          </a:p>
          <a:p>
            <a:pPr algn="just"/>
            <a:r>
              <a:rPr lang="cs-CZ" dirty="0">
                <a:ea typeface="+mn-lt"/>
                <a:cs typeface="+mn-lt"/>
              </a:rPr>
              <a:t>Pro potřeby národní </a:t>
            </a:r>
            <a:r>
              <a:rPr lang="cs-CZ" dirty="0" err="1">
                <a:ea typeface="+mn-lt"/>
                <a:cs typeface="+mn-lt"/>
              </a:rPr>
              <a:t>surveillance</a:t>
            </a:r>
            <a:r>
              <a:rPr lang="cs-CZ" dirty="0">
                <a:ea typeface="+mn-lt"/>
                <a:cs typeface="+mn-lt"/>
              </a:rPr>
              <a:t> je dále definován:</a:t>
            </a:r>
            <a:endParaRPr lang="cs-CZ" dirty="0"/>
          </a:p>
          <a:p>
            <a:pPr algn="just"/>
            <a:r>
              <a:rPr lang="cs-CZ" dirty="0">
                <a:ea typeface="+mn-lt"/>
                <a:cs typeface="+mn-lt"/>
              </a:rPr>
              <a:t>Bezpříznakový nosič toxigenního kmene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83676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14EC5E-EE3D-485E-9BEA-192F7DC81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ea typeface="+mj-lt"/>
                <a:cs typeface="+mj-lt"/>
              </a:rPr>
              <a:t>Systém epidemiologické bdělosti záškrtu</a:t>
            </a:r>
            <a:endParaRPr lang="cs-CZ" dirty="0">
              <a:ea typeface="+mj-lt"/>
              <a:cs typeface="+mj-lt"/>
            </a:endParaRPr>
          </a:p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F1876D-5FD7-4BAA-9367-C20CC563C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11362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algn="just"/>
            <a:r>
              <a:rPr lang="cs-CZ" b="1" dirty="0">
                <a:ea typeface="+mn-lt"/>
                <a:cs typeface="+mn-lt"/>
              </a:rPr>
              <a:t>Čl. 5</a:t>
            </a:r>
            <a:endParaRPr lang="cs-CZ" dirty="0"/>
          </a:p>
          <a:p>
            <a:r>
              <a:rPr lang="cs-CZ" b="1" dirty="0"/>
              <a:t>Shromažďování údajů a jejich hlášení</a:t>
            </a:r>
            <a:endParaRPr lang="cs-CZ" dirty="0"/>
          </a:p>
          <a:p>
            <a:pPr algn="just"/>
            <a:r>
              <a:rPr lang="cs-CZ" dirty="0">
                <a:ea typeface="+mn-lt"/>
                <a:cs typeface="+mn-lt"/>
              </a:rPr>
              <a:t>Osoba poskytující péči, která diagnostikuje onemocnění záškrtem, hlásí orgánu ochrany veřejného zdraví potvrzené a pravděpodobné onemocnění včetně nosičství toxigenního kmene a úmrtí na toto onemocnění, a to případy záškrtu dýchacích cest i záškrtu jiných lokalizací, stejně jako bezpříznakové případy nosičství toxigenního kmene. Případy s netoxigenními kmeny C. </a:t>
            </a:r>
            <a:r>
              <a:rPr lang="cs-CZ" dirty="0" err="1">
                <a:ea typeface="+mn-lt"/>
                <a:cs typeface="+mn-lt"/>
              </a:rPr>
              <a:t>diphtheriae</a:t>
            </a:r>
            <a:r>
              <a:rPr lang="cs-CZ" dirty="0">
                <a:ea typeface="+mn-lt"/>
                <a:cs typeface="+mn-lt"/>
              </a:rPr>
              <a:t> nebo C. </a:t>
            </a:r>
            <a:r>
              <a:rPr lang="cs-CZ" dirty="0" err="1">
                <a:ea typeface="+mn-lt"/>
                <a:cs typeface="+mn-lt"/>
              </a:rPr>
              <a:t>ulcerans</a:t>
            </a:r>
            <a:r>
              <a:rPr lang="cs-CZ" dirty="0">
                <a:ea typeface="+mn-lt"/>
                <a:cs typeface="+mn-lt"/>
              </a:rPr>
              <a:t> se nehlásí. </a:t>
            </a:r>
            <a:endParaRPr lang="cs-CZ" dirty="0"/>
          </a:p>
          <a:p>
            <a:pPr algn="just"/>
            <a:r>
              <a:rPr lang="cs-CZ" b="1" dirty="0">
                <a:ea typeface="+mn-lt"/>
                <a:cs typeface="+mn-lt"/>
              </a:rPr>
              <a:t>Čl. 6</a:t>
            </a:r>
            <a:endParaRPr lang="cs-CZ" dirty="0"/>
          </a:p>
          <a:p>
            <a:r>
              <a:rPr lang="cs-CZ" b="1" dirty="0"/>
              <a:t>Epidemiologické šetření při podezření na výskyt záškrtu</a:t>
            </a:r>
            <a:endParaRPr lang="cs-CZ" dirty="0"/>
          </a:p>
          <a:p>
            <a:pPr algn="just"/>
            <a:r>
              <a:rPr lang="cs-CZ" dirty="0">
                <a:ea typeface="+mn-lt"/>
                <a:cs typeface="+mn-lt"/>
              </a:rPr>
              <a:t>Osoba poskytující péči, která vyslovila podezření na onemocnění záškrtem, provede výtěr z místa klinických projevů, například tonsil, nosu, kůže, na kultivační vyšetření a zajistí neprodleně jeho transport do vyšetřující laboratoře. Vyšetřující laboratoř zašle každý izolovaný kmen C. </a:t>
            </a:r>
            <a:r>
              <a:rPr lang="cs-CZ" dirty="0" err="1">
                <a:ea typeface="+mn-lt"/>
                <a:cs typeface="+mn-lt"/>
              </a:rPr>
              <a:t>diphtheriae</a:t>
            </a:r>
            <a:r>
              <a:rPr lang="cs-CZ" dirty="0">
                <a:ea typeface="+mn-lt"/>
                <a:cs typeface="+mn-lt"/>
              </a:rPr>
              <a:t> a C. </a:t>
            </a:r>
            <a:r>
              <a:rPr lang="cs-CZ" dirty="0" err="1">
                <a:ea typeface="+mn-lt"/>
                <a:cs typeface="+mn-lt"/>
              </a:rPr>
              <a:t>ulcerans</a:t>
            </a:r>
            <a:r>
              <a:rPr lang="cs-CZ" dirty="0">
                <a:ea typeface="+mn-lt"/>
                <a:cs typeface="+mn-lt"/>
              </a:rPr>
              <a:t> k ověření a kvantitativnímu stanovení produkce toxinu do Národní referenční laboratoře pro diftérii a pertusi. Epidemiologické šetření včetně kontroly proočkovanosti zajistí orgán ochrany veřejného zdraví zejména s cílem určit zdroj infekce a cestu přenosu.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91047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D18F27-9CB0-43F2-B6EB-06611F460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250057" cy="132556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ea typeface="+mj-lt"/>
                <a:cs typeface="+mj-lt"/>
              </a:rPr>
              <a:t>Systém epidemiologické bdělosti záškrtu</a:t>
            </a:r>
            <a:endParaRPr lang="cs-CZ" dirty="0">
              <a:ea typeface="+mj-lt"/>
              <a:cs typeface="+mj-lt"/>
            </a:endParaRPr>
          </a:p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23FCA5-889E-4F00-9322-24C1DF34E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84807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pPr algn="just"/>
            <a:r>
              <a:rPr lang="cs-CZ" b="1" dirty="0">
                <a:ea typeface="+mn-lt"/>
                <a:cs typeface="+mn-lt"/>
              </a:rPr>
              <a:t>Čl. 7</a:t>
            </a:r>
            <a:endParaRPr lang="cs-CZ" dirty="0"/>
          </a:p>
          <a:p>
            <a:r>
              <a:rPr lang="cs-CZ" b="1" dirty="0"/>
              <a:t>Protiepidemická opatření v ohnisku záškrtu</a:t>
            </a:r>
            <a:endParaRPr lang="cs-CZ" dirty="0"/>
          </a:p>
          <a:p>
            <a:pPr algn="just"/>
            <a:r>
              <a:rPr lang="cs-CZ" b="1" u="sng" dirty="0">
                <a:ea typeface="+mn-lt"/>
                <a:cs typeface="+mn-lt"/>
              </a:rPr>
              <a:t>1.</a:t>
            </a:r>
            <a:r>
              <a:rPr lang="cs-CZ" dirty="0">
                <a:ea typeface="+mn-lt"/>
                <a:cs typeface="+mn-lt"/>
              </a:rPr>
              <a:t> Hlášení onemocnění podléhají podle čl. 5 případy záškrtu dýchacích cest i záškrtu jiných lokalizací, stejně jako bezpříznakové případy nosičství toxigenního kmene.</a:t>
            </a:r>
            <a:endParaRPr lang="cs-CZ" dirty="0"/>
          </a:p>
          <a:p>
            <a:pPr algn="just"/>
            <a:r>
              <a:rPr lang="cs-CZ" b="1" u="sng" dirty="0">
                <a:ea typeface="+mn-lt"/>
                <a:cs typeface="+mn-lt"/>
              </a:rPr>
              <a:t>2.</a:t>
            </a:r>
            <a:r>
              <a:rPr lang="cs-CZ" dirty="0">
                <a:ea typeface="+mn-lt"/>
                <a:cs typeface="+mn-lt"/>
              </a:rPr>
              <a:t> Zajištění odběru biologického materiálu k ověření diagnózy, jeho transport do příslušné vyšetřující laboratoře.</a:t>
            </a:r>
            <a:endParaRPr lang="cs-CZ" dirty="0"/>
          </a:p>
          <a:p>
            <a:pPr algn="just"/>
            <a:r>
              <a:rPr lang="cs-CZ" b="1" u="sng" dirty="0">
                <a:ea typeface="+mn-lt"/>
                <a:cs typeface="+mn-lt"/>
              </a:rPr>
              <a:t>3.</a:t>
            </a:r>
            <a:r>
              <a:rPr lang="cs-CZ" dirty="0">
                <a:ea typeface="+mn-lt"/>
                <a:cs typeface="+mn-lt"/>
              </a:rPr>
              <a:t> Postup při izolaci upravuje jiný právní předpis.</a:t>
            </a:r>
            <a:endParaRPr lang="cs-CZ" dirty="0"/>
          </a:p>
          <a:p>
            <a:pPr algn="just"/>
            <a:r>
              <a:rPr lang="cs-CZ" b="1" u="sng" dirty="0">
                <a:ea typeface="+mn-lt"/>
                <a:cs typeface="+mn-lt"/>
              </a:rPr>
              <a:t>4.</a:t>
            </a:r>
            <a:r>
              <a:rPr lang="cs-CZ" dirty="0">
                <a:ea typeface="+mn-lt"/>
                <a:cs typeface="+mn-lt"/>
              </a:rPr>
              <a:t> Dítě po prožitém onemocnění je možné přijmout do mateřské školy, školy, školského zařízení pro výkon ústavní výchovy a ochranné výchovy, zvláštního dětského zařízení, zařízení sociálních služeb a obdobných zařízení (dále jen „kolektivní zařízení“), je-li podle výsledků klinického vyšetření zdrávo a dvě poslední kultivační vyšetření z nosu a krku byla negativní, pokud jde o C. </a:t>
            </a:r>
            <a:r>
              <a:rPr lang="cs-CZ" dirty="0" err="1">
                <a:ea typeface="+mn-lt"/>
                <a:cs typeface="+mn-lt"/>
              </a:rPr>
              <a:t>diphtheriae</a:t>
            </a:r>
            <a:r>
              <a:rPr lang="cs-CZ" dirty="0">
                <a:ea typeface="+mn-lt"/>
                <a:cs typeface="+mn-lt"/>
              </a:rPr>
              <a:t> a C. </a:t>
            </a:r>
            <a:r>
              <a:rPr lang="cs-CZ" dirty="0" err="1">
                <a:ea typeface="+mn-lt"/>
                <a:cs typeface="+mn-lt"/>
              </a:rPr>
              <a:t>ulcerans</a:t>
            </a:r>
            <a:r>
              <a:rPr lang="cs-CZ" dirty="0">
                <a:ea typeface="+mn-lt"/>
                <a:cs typeface="+mn-lt"/>
              </a:rPr>
              <a:t> (jinak jen se souhlasem orgánu ochrany veřejného zdraví, dále jen „OOVZ“).</a:t>
            </a:r>
            <a:endParaRPr lang="cs-CZ" dirty="0"/>
          </a:p>
          <a:p>
            <a:pPr algn="just"/>
            <a:r>
              <a:rPr lang="cs-CZ" b="1" u="sng" dirty="0">
                <a:ea typeface="+mn-lt"/>
                <a:cs typeface="+mn-lt"/>
              </a:rPr>
              <a:t>5.</a:t>
            </a:r>
            <a:r>
              <a:rPr lang="cs-CZ" dirty="0">
                <a:ea typeface="+mn-lt"/>
                <a:cs typeface="+mn-lt"/>
              </a:rPr>
              <a:t> Po dobu 7 dnů se provádí lékařský dohled u fyzických osob, které byly v kontaktu s nemocným či nosičem toxigenního kmene. Na začátku a konci sledovaného období se provede výtěr z nosu a krku na mikrobiologické vyšetření.</a:t>
            </a:r>
            <a:endParaRPr lang="cs-CZ" dirty="0"/>
          </a:p>
          <a:p>
            <a:pPr algn="just"/>
            <a:r>
              <a:rPr lang="cs-CZ" b="1" u="sng" dirty="0">
                <a:ea typeface="+mn-lt"/>
                <a:cs typeface="+mn-lt"/>
              </a:rPr>
              <a:t>6.</a:t>
            </a:r>
            <a:r>
              <a:rPr lang="cs-CZ" dirty="0">
                <a:ea typeface="+mn-lt"/>
                <a:cs typeface="+mn-lt"/>
              </a:rPr>
              <a:t> Po dobu lékařského dohledu se do zařízení přijímají jen nevnímavé děti k nákaze záškrtem, vnímavé děti až po 7 dnech za předpokladu, že v zařízení žádné z dětí není nosičem toxického kmene C. </a:t>
            </a:r>
            <a:r>
              <a:rPr lang="cs-CZ" dirty="0" err="1">
                <a:ea typeface="+mn-lt"/>
                <a:cs typeface="+mn-lt"/>
              </a:rPr>
              <a:t>diphtheriae</a:t>
            </a:r>
            <a:r>
              <a:rPr lang="cs-CZ" dirty="0">
                <a:ea typeface="+mn-lt"/>
                <a:cs typeface="+mn-lt"/>
              </a:rPr>
              <a:t>.</a:t>
            </a:r>
            <a:endParaRPr lang="cs-CZ" dirty="0"/>
          </a:p>
          <a:p>
            <a:pPr algn="just"/>
            <a:r>
              <a:rPr lang="cs-CZ" b="1" u="sng" dirty="0">
                <a:ea typeface="+mn-lt"/>
                <a:cs typeface="+mn-lt"/>
              </a:rPr>
              <a:t>7.</a:t>
            </a:r>
            <a:r>
              <a:rPr lang="cs-CZ" dirty="0">
                <a:ea typeface="+mn-lt"/>
                <a:cs typeface="+mn-lt"/>
              </a:rPr>
              <a:t> Nevnímavé děti k nákaze záškrtem z rodin, kde se vyskytlo onemocnění záškrtem, mohou do zařízení docházet, vnímavé děti k nákaze záškrtem až po 7 dnech od posledního styku s nemocným.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3679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B35BCA14-39EB-473D-8260-AF4D4477CF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785" y="95250"/>
            <a:ext cx="5726430" cy="666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739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1B9F1CD4-5072-45DA-B151-E95F6CF8B990}"/>
              </a:ext>
            </a:extLst>
          </p:cNvPr>
          <p:cNvSpPr/>
          <p:nvPr/>
        </p:nvSpPr>
        <p:spPr>
          <a:xfrm>
            <a:off x="96676" y="93670"/>
            <a:ext cx="12192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101</a:t>
            </a:r>
          </a:p>
          <a:p>
            <a:endParaRPr lang="cs-CZ" b="1" dirty="0"/>
          </a:p>
          <a:p>
            <a:r>
              <a:rPr lang="cs-CZ" b="1" dirty="0"/>
              <a:t>VYHLÁŠKA</a:t>
            </a:r>
          </a:p>
          <a:p>
            <a:r>
              <a:rPr lang="cs-CZ" b="1" dirty="0"/>
              <a:t>ze dne 20. dubna 2022 o systému epidemiologické bdělosti pro onemocnění COVID-19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(1) Tato vyhláška zavádí systém epidemiologické bdělosti (dále jen „</a:t>
            </a:r>
            <a:r>
              <a:rPr lang="cs-CZ" dirty="0" err="1"/>
              <a:t>surveillance</a:t>
            </a:r>
            <a:r>
              <a:rPr lang="cs-CZ" dirty="0"/>
              <a:t>“) pro onemocnění COVID-19 a v příloze č. 1 k této vyhlášce stanoví</a:t>
            </a:r>
          </a:p>
          <a:p>
            <a:endParaRPr lang="cs-CZ" dirty="0"/>
          </a:p>
          <a:p>
            <a:r>
              <a:rPr lang="cs-CZ" dirty="0"/>
              <a:t>a) základní charakteristiku, klinickou definici a klasifikaci onemocnění COVID-19,</a:t>
            </a:r>
          </a:p>
          <a:p>
            <a:endParaRPr lang="cs-CZ" dirty="0"/>
          </a:p>
          <a:p>
            <a:r>
              <a:rPr lang="cs-CZ" dirty="0"/>
              <a:t>b) postupy při epidemiologickém šetření při podezření na výskyt onemocnění COVID-19 a druhy protiepidemických opatření a způsob jejich provádění a</a:t>
            </a:r>
          </a:p>
          <a:p>
            <a:endParaRPr lang="cs-CZ" dirty="0"/>
          </a:p>
          <a:p>
            <a:r>
              <a:rPr lang="cs-CZ" dirty="0"/>
              <a:t>c) rozsah shromažďovaných údajů, způsob a lhůty jejich hlášení.</a:t>
            </a:r>
          </a:p>
          <a:p>
            <a:endParaRPr lang="cs-CZ" dirty="0"/>
          </a:p>
          <a:p>
            <a:r>
              <a:rPr lang="cs-CZ" dirty="0"/>
              <a:t>(2) Tato vyhláška dále stanoví v příloze č. 2 k této vyhlášce další údaje uváděné v žádance o laboratorní vyšetření na přítomnost viru SARS-CoV-2 nebo antigenu viru SARS-CoV-2 zasílané elektronickou formou prostřednictvím informačních systémů orgánů ochrany veřejného zdraví.</a:t>
            </a:r>
          </a:p>
        </p:txBody>
      </p:sp>
    </p:spTree>
    <p:extLst>
      <p:ext uri="{BB962C8B-B14F-4D97-AF65-F5344CB8AC3E}">
        <p14:creationId xmlns:p14="http://schemas.microsoft.com/office/powerpoint/2010/main" val="3636968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55996CED-3C67-4F93-AEE4-D546B867B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1219"/>
          </a:xfrm>
        </p:spPr>
        <p:txBody>
          <a:bodyPr>
            <a:normAutofit fontScale="90000"/>
          </a:bodyPr>
          <a:lstStyle/>
          <a:p>
            <a:br>
              <a:rPr lang="cs-CZ" sz="2700" dirty="0">
                <a:solidFill>
                  <a:schemeClr val="accent2"/>
                </a:solidFill>
              </a:rPr>
            </a:br>
            <a:br>
              <a:rPr lang="cs-CZ" sz="2700" dirty="0">
                <a:solidFill>
                  <a:schemeClr val="accent2"/>
                </a:solidFill>
              </a:rPr>
            </a:br>
            <a:r>
              <a:rPr lang="cs-CZ" sz="2700" dirty="0">
                <a:solidFill>
                  <a:schemeClr val="accent2"/>
                </a:solidFill>
              </a:rPr>
              <a:t>Příloha č. 1 k vyhlášce č. 101/2022 Sb. </a:t>
            </a:r>
            <a:r>
              <a:rPr lang="cs-CZ" sz="2700" b="1" dirty="0" err="1">
                <a:solidFill>
                  <a:schemeClr val="accent2"/>
                </a:solidFill>
              </a:rPr>
              <a:t>Surveillance</a:t>
            </a:r>
            <a:r>
              <a:rPr lang="cs-CZ" sz="2700" b="1" dirty="0">
                <a:solidFill>
                  <a:schemeClr val="accent2"/>
                </a:solidFill>
              </a:rPr>
              <a:t> onemocnění COVID-19</a:t>
            </a:r>
            <a:br>
              <a:rPr lang="cs-CZ" b="1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8E81844-B3A4-457F-93F0-837B8056E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1640"/>
            <a:ext cx="10515600" cy="5687809"/>
          </a:xfrm>
        </p:spPr>
        <p:txBody>
          <a:bodyPr>
            <a:normAutofit fontScale="40000" lnSpcReduction="20000"/>
          </a:bodyPr>
          <a:lstStyle/>
          <a:p>
            <a:r>
              <a:rPr lang="cs-CZ" dirty="0"/>
              <a:t>Čl. 1</a:t>
            </a:r>
          </a:p>
          <a:p>
            <a:r>
              <a:rPr lang="cs-CZ" b="1" dirty="0"/>
              <a:t>Základní charakteristika a klinická definice onemocnění COVID-19</a:t>
            </a:r>
          </a:p>
          <a:p>
            <a:r>
              <a:rPr lang="cs-CZ" dirty="0"/>
              <a:t>Původcem onemocnění COVID-19 je </a:t>
            </a:r>
            <a:r>
              <a:rPr lang="cs-CZ" dirty="0" err="1"/>
              <a:t>koronavirus</a:t>
            </a:r>
            <a:r>
              <a:rPr lang="cs-CZ" dirty="0"/>
              <a:t> SARS-CoV-2. Jedná se o akutní infekční onemocnění, které může mít i bezpříznakový průběh, v případě výskytů příznaků se jedná o onemocnění s převažujícím postižením respiračního traktu, které se nejčastěji projevuje horečkou, suchým dráždivým kašlem, rýmou, únavou, malátností, dusností, bolestí svalů a kloubů. Mezi méně časté příznaky se řadí průjem a nechutenství, pocit na zvracení a zvracení, bolest nebo škrábání v krku, u závažných případů zápal plic. Z dalších příznaků onemocnění COVID-19 se mohou vyskytnout ztráta čichu a chuti, bolesti hlavy, zánět spojivek, snížení krevního tlaku, zrychlené dýchání, zrychlení srdeční frekvence a vylučování nedostatečného množství moči. Výjimečně se může objevit vysev kožního </a:t>
            </a:r>
            <a:r>
              <a:rPr lang="cs-CZ" dirty="0" err="1"/>
              <a:t>exantému</a:t>
            </a:r>
            <a:r>
              <a:rPr lang="cs-CZ" dirty="0"/>
              <a:t> nebo postižení dalších orgánů, například srdce v podobě myokarditidy nebo jiného poškození srdce a cév, akutní poškození ledvin, neurologická manifestace, </a:t>
            </a:r>
            <a:r>
              <a:rPr lang="cs-CZ" dirty="0" err="1"/>
              <a:t>hyperkoagulační</a:t>
            </a:r>
            <a:r>
              <a:rPr lang="cs-CZ" dirty="0"/>
              <a:t> stav se vznikem tepenných i žilních trombóz a rizikem plicní embolie. Klinické projevy ve stáří mohou být nenápadné, někdy se jedná o nespecifické zhoršení zdravotního stavu s apatií, zmateností, závratěmi nebo dehydratací. U dětí se může rozvinout syndrom </a:t>
            </a:r>
            <a:r>
              <a:rPr lang="cs-CZ" dirty="0" err="1"/>
              <a:t>multisystémové</a:t>
            </a:r>
            <a:r>
              <a:rPr lang="cs-CZ" dirty="0"/>
              <a:t> zánětlivé odpovědi asociovaný s COVID-19.</a:t>
            </a:r>
          </a:p>
          <a:p>
            <a:r>
              <a:rPr lang="cs-CZ" dirty="0"/>
              <a:t>Čl. 2</a:t>
            </a:r>
          </a:p>
          <a:p>
            <a:r>
              <a:rPr lang="cs-CZ" b="1" dirty="0"/>
              <a:t>Klasifikace onemocnění</a:t>
            </a:r>
          </a:p>
          <a:p>
            <a:r>
              <a:rPr lang="cs-CZ" i="1" dirty="0"/>
              <a:t>I.</a:t>
            </a:r>
            <a:r>
              <a:rPr lang="cs-CZ" dirty="0"/>
              <a:t> </a:t>
            </a:r>
            <a:r>
              <a:rPr lang="cs-CZ" b="1" dirty="0"/>
              <a:t>Onemocnění COVID-19 se klasifikuje jako</a:t>
            </a:r>
          </a:p>
          <a:p>
            <a:r>
              <a:rPr lang="cs-CZ" i="1" dirty="0"/>
              <a:t>1.</a:t>
            </a:r>
            <a:r>
              <a:rPr lang="cs-CZ" dirty="0"/>
              <a:t> </a:t>
            </a:r>
            <a:r>
              <a:rPr lang="cs-CZ" b="1" dirty="0"/>
              <a:t>možný, pravděpodobný nebo potvrzený případ</a:t>
            </a:r>
          </a:p>
          <a:p>
            <a:r>
              <a:rPr lang="cs-CZ" i="1" dirty="0"/>
              <a:t>A.</a:t>
            </a:r>
            <a:r>
              <a:rPr lang="cs-CZ" dirty="0"/>
              <a:t> </a:t>
            </a:r>
            <a:r>
              <a:rPr lang="cs-CZ" b="1" dirty="0"/>
              <a:t>možný případ </a:t>
            </a:r>
            <a:r>
              <a:rPr lang="cs-CZ" dirty="0"/>
              <a:t>splňuje klinická kritéria, kterými jsou přítomnost alespoň jednoho z následujících příznaků: kašel, horečka, dusnost, náhlá ztráta čichu nebo porucha nebo ztráta chuti,</a:t>
            </a:r>
          </a:p>
          <a:p>
            <a:r>
              <a:rPr lang="cs-CZ" i="1" dirty="0"/>
              <a:t>B.</a:t>
            </a:r>
            <a:r>
              <a:rPr lang="cs-CZ" dirty="0"/>
              <a:t> </a:t>
            </a:r>
            <a:r>
              <a:rPr lang="cs-CZ" b="1" dirty="0"/>
              <a:t>pravděpodobný případ splňuje</a:t>
            </a:r>
          </a:p>
          <a:p>
            <a:r>
              <a:rPr lang="cs-CZ" i="1" dirty="0"/>
              <a:t>i.</a:t>
            </a:r>
            <a:r>
              <a:rPr lang="cs-CZ" dirty="0"/>
              <a:t> klinická kritéria minimálně s jednou z následujících epidemiologických souvislostí:</a:t>
            </a:r>
          </a:p>
          <a:p>
            <a:r>
              <a:rPr lang="cs-CZ" i="1" dirty="0"/>
              <a:t>a)</a:t>
            </a:r>
            <a:r>
              <a:rPr lang="cs-CZ" dirty="0"/>
              <a:t> epidemiologicky významný kontakt s potvrzeným případem onemocnění COVID-19 během 14 dnů před nástupem příznaků onemocnění COVID-19,</a:t>
            </a:r>
          </a:p>
          <a:p>
            <a:r>
              <a:rPr lang="cs-CZ" i="1" dirty="0"/>
              <a:t>b)</a:t>
            </a:r>
            <a:r>
              <a:rPr lang="cs-CZ" dirty="0"/>
              <a:t> pobyt nebo práce ve zdravotnickém zařízení, v němž se poskytuje lůžková zdravotní péče, nebo v zařízení sociálních služeb, v nichž byl potvrzen přenos onemocnění COVID-19 během 14 dnů před nástupem klinických příznaků, nebo</a:t>
            </a:r>
          </a:p>
          <a:p>
            <a:r>
              <a:rPr lang="cs-CZ" i="1" dirty="0"/>
              <a:t>c)</a:t>
            </a:r>
            <a:r>
              <a:rPr lang="cs-CZ" dirty="0"/>
              <a:t> pobyt v oblastech nebo návrat z oblastí s komunitním přenosem nákazy, nebo</a:t>
            </a:r>
          </a:p>
          <a:p>
            <a:r>
              <a:rPr lang="cs-CZ" i="1" dirty="0" err="1"/>
              <a:t>ii</a:t>
            </a:r>
            <a:r>
              <a:rPr lang="cs-CZ" i="1" dirty="0"/>
              <a:t>.</a:t>
            </a:r>
            <a:r>
              <a:rPr lang="cs-CZ" dirty="0"/>
              <a:t> diagnostická zobrazovací kritéria, kterými jsou radiologický nález potvrzující poškození plic odpovídající onemocnění COVID-19,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14411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C03655-7543-41C4-BC8E-20061787E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6093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accent2"/>
                </a:solidFill>
              </a:rPr>
              <a:t>Příloha č. 1 k vyhlášce č. 101/2022 Sb. </a:t>
            </a:r>
            <a:r>
              <a:rPr lang="cs-CZ" sz="2400" b="1" dirty="0" err="1">
                <a:solidFill>
                  <a:schemeClr val="accent2"/>
                </a:solidFill>
              </a:rPr>
              <a:t>Surveillance</a:t>
            </a:r>
            <a:r>
              <a:rPr lang="cs-CZ" sz="2400" b="1" dirty="0">
                <a:solidFill>
                  <a:schemeClr val="accent2"/>
                </a:solidFill>
              </a:rPr>
              <a:t> onemocnění COVID-19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37BD9F-7D3C-414E-A625-D96DB19FB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1700"/>
            <a:ext cx="10515600" cy="4914397"/>
          </a:xfrm>
        </p:spPr>
        <p:txBody>
          <a:bodyPr>
            <a:normAutofit fontScale="55000" lnSpcReduction="20000"/>
          </a:bodyPr>
          <a:lstStyle/>
          <a:p>
            <a:r>
              <a:rPr lang="cs-CZ" sz="2900" i="1" dirty="0"/>
              <a:t>C.</a:t>
            </a:r>
            <a:r>
              <a:rPr lang="cs-CZ" sz="2900" dirty="0"/>
              <a:t> </a:t>
            </a:r>
            <a:r>
              <a:rPr lang="cs-CZ" sz="2900" b="1" dirty="0"/>
              <a:t>potvrzený případ, který splňuje laboratorní kritéria, kterými jsou</a:t>
            </a:r>
          </a:p>
          <a:p>
            <a:r>
              <a:rPr lang="cs-CZ" sz="2900" i="1" dirty="0"/>
              <a:t>a)</a:t>
            </a:r>
            <a:r>
              <a:rPr lang="cs-CZ" sz="2900" dirty="0"/>
              <a:t> detekce nukleové kyseliny viru SARS-CoV-2 v biologickém materiálu z horních cest dýchacích, dolních cest dýchacích, bioptického materiálu, z rohovky nebo dalších relevantních klinických materiálů, v případě úmrtí stery z průdušnice nebo plic anebo případně vzorky z myokardu odebrané do virologického transportního média, nebo</a:t>
            </a:r>
          </a:p>
          <a:p>
            <a:r>
              <a:rPr lang="cs-CZ" sz="2900" i="1" dirty="0"/>
              <a:t>b)</a:t>
            </a:r>
            <a:r>
              <a:rPr lang="cs-CZ" sz="2900" dirty="0"/>
              <a:t> detekce antigenu viru SARS-CoV-2 v biologickém materiálu z horních cest dýchacích u případů splňujících klinická kritéria, nebo</a:t>
            </a:r>
          </a:p>
          <a:p>
            <a:r>
              <a:rPr lang="cs-CZ" sz="2900" i="1" dirty="0"/>
              <a:t>c)</a:t>
            </a:r>
            <a:r>
              <a:rPr lang="cs-CZ" sz="2900" dirty="0"/>
              <a:t> průkaz N antigenu viru SARS-CoV-2 v krvi.</a:t>
            </a:r>
          </a:p>
          <a:p>
            <a:r>
              <a:rPr lang="cs-CZ" sz="2900" i="1" dirty="0"/>
              <a:t>2.</a:t>
            </a:r>
            <a:r>
              <a:rPr lang="cs-CZ" sz="2900" dirty="0"/>
              <a:t> Podezření na opakovanou nákazu (dále jen „suspektní re infekce“) COVID-19, které je definováno jako nově zjištěný pozitivní výsledek testu na přítomnost viru SARS-CoV-2 pomocí metody polymerázové řetězové reakce s reverzní transkripcí (dále jen „RT-PCR“), nebo na přítomnost antigenu viru SARS-CoV-2 rychlým antigenním testem (dále jen „RAT“) 60 a více dní po</a:t>
            </a:r>
          </a:p>
          <a:p>
            <a:r>
              <a:rPr lang="cs-CZ" sz="2900" i="1" dirty="0"/>
              <a:t>a)</a:t>
            </a:r>
            <a:r>
              <a:rPr lang="cs-CZ" sz="2900" dirty="0"/>
              <a:t> předchozím pozitivním výsledku RT-PCR,</a:t>
            </a:r>
          </a:p>
          <a:p>
            <a:r>
              <a:rPr lang="cs-CZ" sz="2900" i="1" dirty="0"/>
              <a:t>b)</a:t>
            </a:r>
            <a:r>
              <a:rPr lang="cs-CZ" sz="2900" dirty="0"/>
              <a:t> předchozím pozitivním výsledku RAT, nebo</a:t>
            </a:r>
          </a:p>
          <a:p>
            <a:r>
              <a:rPr lang="cs-CZ" sz="2900" i="1" dirty="0"/>
              <a:t>c)</a:t>
            </a:r>
            <a:r>
              <a:rPr lang="cs-CZ" sz="2900" dirty="0"/>
              <a:t> předchozí pozitivní sérologii, a to anti-</a:t>
            </a:r>
            <a:r>
              <a:rPr lang="cs-CZ" sz="2900" dirty="0" err="1"/>
              <a:t>spike</a:t>
            </a:r>
            <a:r>
              <a:rPr lang="cs-CZ" sz="2900" dirty="0"/>
              <a:t> SARS-CoV-2 </a:t>
            </a:r>
            <a:r>
              <a:rPr lang="cs-CZ" sz="2900" dirty="0" err="1"/>
              <a:t>IgG</a:t>
            </a:r>
            <a:r>
              <a:rPr lang="cs-CZ" sz="2900" dirty="0"/>
              <a:t> Ab u osob neočkovaných proti onemocnění COVID-19 nebo anti-</a:t>
            </a:r>
            <a:r>
              <a:rPr lang="cs-CZ" sz="2900" dirty="0" err="1"/>
              <a:t>nukleocapsid</a:t>
            </a:r>
            <a:r>
              <a:rPr lang="cs-CZ" sz="2900" dirty="0"/>
              <a:t> SARS-CoV-2 </a:t>
            </a:r>
            <a:r>
              <a:rPr lang="cs-CZ" sz="2900" dirty="0" err="1"/>
              <a:t>IgG</a:t>
            </a:r>
            <a:r>
              <a:rPr lang="cs-CZ" sz="2900" dirty="0"/>
              <a:t> Ab u osob očkovaných proti onemocnění COVID-19.</a:t>
            </a:r>
          </a:p>
          <a:p>
            <a:r>
              <a:rPr lang="cs-CZ" sz="2900" i="1" dirty="0"/>
              <a:t>3.</a:t>
            </a:r>
            <a:r>
              <a:rPr lang="cs-CZ" sz="2900" dirty="0"/>
              <a:t> </a:t>
            </a:r>
            <a:r>
              <a:rPr lang="cs-CZ" sz="2900" b="1" dirty="0"/>
              <a:t>Úmrtí v důsledku onemocnění COVID-19 </a:t>
            </a:r>
            <a:r>
              <a:rPr lang="cs-CZ" sz="2900" dirty="0"/>
              <a:t>je pro účely </a:t>
            </a:r>
            <a:r>
              <a:rPr lang="cs-CZ" sz="2900" dirty="0" err="1"/>
              <a:t>surveillance</a:t>
            </a:r>
            <a:r>
              <a:rPr lang="cs-CZ" sz="2900" dirty="0"/>
              <a:t> definováno jako úmrtí v důsledku onemocnění u pravděpodobného nebo potvrzeného případu onemocnění COVID-19, nebo náhlé úmrtí s následně laboratorně potvrzeným patologickým nálezem, pokud neexistuje jasná alternativní příčina smrti, která nemůže souviset s onemocněním COVID-19, například trauma, nádorové onemocnění nebo závažný imunodeficit. Mezi nemocí a úmrtím by nemělo být žádné období úplného zotavení organismu.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20988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950D82-F0FD-4BEE-982C-085221B45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1078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chemeClr val="accent2"/>
                </a:solidFill>
              </a:rPr>
              <a:t>Příloha č. 1 k vyhlášce č. 101/2022 Sb. </a:t>
            </a:r>
            <a:r>
              <a:rPr lang="cs-CZ" sz="2400" b="1" dirty="0" err="1">
                <a:solidFill>
                  <a:schemeClr val="accent2"/>
                </a:solidFill>
              </a:rPr>
              <a:t>Surveillance</a:t>
            </a:r>
            <a:r>
              <a:rPr lang="cs-CZ" sz="2400" b="1" dirty="0">
                <a:solidFill>
                  <a:schemeClr val="accent2"/>
                </a:solidFill>
              </a:rPr>
              <a:t> onemocnění COVID-19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3BEA87-9161-491C-8654-183189C2F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8600"/>
            <a:ext cx="10515600" cy="5575020"/>
          </a:xfrm>
        </p:spPr>
        <p:txBody>
          <a:bodyPr>
            <a:normAutofit fontScale="32500" lnSpcReduction="20000"/>
          </a:bodyPr>
          <a:lstStyle/>
          <a:p>
            <a:r>
              <a:rPr lang="cs-CZ" dirty="0"/>
              <a:t>Čl. 3</a:t>
            </a:r>
          </a:p>
          <a:p>
            <a:r>
              <a:rPr lang="cs-CZ" sz="4300" b="1" dirty="0"/>
              <a:t>Shromažďování údajů a způsob a lhůty jejich hlášení</a:t>
            </a:r>
          </a:p>
          <a:p>
            <a:r>
              <a:rPr lang="cs-CZ" sz="4300" i="1" dirty="0"/>
              <a:t>1.</a:t>
            </a:r>
            <a:r>
              <a:rPr lang="cs-CZ" sz="4300" dirty="0"/>
              <a:t> Poskytovatel zdravotních služeb, který poskytuje lůžkovou péči, zasílá hlášení o onemocnění COVID-19 místně příslušnému orgánu ochrany veřejného zdraví elektronickou formou prostřednictvím registru aktuálního zdravotního stavu fyzických osob orgánů ochrany veřejného zdraví. Hlášení se provádí bez zbytečného odkladu, nejméně jedenkrát denně.</a:t>
            </a:r>
          </a:p>
          <a:p>
            <a:r>
              <a:rPr lang="cs-CZ" sz="4300" i="1" dirty="0"/>
              <a:t>2.</a:t>
            </a:r>
            <a:r>
              <a:rPr lang="cs-CZ" sz="4300" dirty="0"/>
              <a:t> Hlášení poskytovatele zdravotních služeb podle bodu 1 obsahuje</a:t>
            </a:r>
          </a:p>
          <a:p>
            <a:r>
              <a:rPr lang="cs-CZ" sz="4300" i="1" dirty="0"/>
              <a:t>a)</a:t>
            </a:r>
            <a:r>
              <a:rPr lang="cs-CZ" sz="4300" dirty="0"/>
              <a:t> jméno, popřípadě jména, a příjmení pacienta s onemocněním COVID-19, jeho číslo pojištěnce, popřípadě datum narození, nemá-li přidělené číslo pojištěnce, pohlaví a státní příslušnost a kód zdravotní pojišťovny, u níž je pacient s onemocněním COVID-19 pojištěna,</a:t>
            </a:r>
          </a:p>
          <a:p>
            <a:r>
              <a:rPr lang="cs-CZ" sz="4300" i="1" dirty="0"/>
              <a:t>b)</a:t>
            </a:r>
            <a:r>
              <a:rPr lang="cs-CZ" sz="4300" dirty="0"/>
              <a:t> informaci o přijetí pacienta s onemocněním COVID-19 do lůžkové péče,</a:t>
            </a:r>
          </a:p>
          <a:p>
            <a:r>
              <a:rPr lang="cs-CZ" sz="4300" i="1" dirty="0"/>
              <a:t>c)</a:t>
            </a:r>
            <a:r>
              <a:rPr lang="cs-CZ" sz="4300" dirty="0"/>
              <a:t> informaci o přijetí do péče pacienta s onemocněním COVID-19,</a:t>
            </a:r>
          </a:p>
          <a:p>
            <a:r>
              <a:rPr lang="cs-CZ" sz="4300" i="1" dirty="0"/>
              <a:t>i.</a:t>
            </a:r>
            <a:r>
              <a:rPr lang="cs-CZ" sz="4300" dirty="0"/>
              <a:t> který je v těžkém stavu,</a:t>
            </a:r>
          </a:p>
          <a:p>
            <a:r>
              <a:rPr lang="cs-CZ" sz="4300" i="1" dirty="0" err="1"/>
              <a:t>ii</a:t>
            </a:r>
            <a:r>
              <a:rPr lang="cs-CZ" sz="4300" i="1" dirty="0"/>
              <a:t>.</a:t>
            </a:r>
            <a:r>
              <a:rPr lang="cs-CZ" sz="4300" dirty="0"/>
              <a:t> jehož zdravotní stav vyžaduje použití podpory dýchacích funkcí, nebo</a:t>
            </a:r>
          </a:p>
          <a:p>
            <a:r>
              <a:rPr lang="cs-CZ" sz="4300" i="1" dirty="0" err="1"/>
              <a:t>iii</a:t>
            </a:r>
            <a:r>
              <a:rPr lang="cs-CZ" sz="4300" i="1" dirty="0"/>
              <a:t>.</a:t>
            </a:r>
            <a:r>
              <a:rPr lang="cs-CZ" sz="4300" dirty="0"/>
              <a:t> jehož zdravotní stav vyžaduje použití extrakorporální membránové </a:t>
            </a:r>
            <a:r>
              <a:rPr lang="cs-CZ" sz="4300" dirty="0" err="1"/>
              <a:t>oxygenace</a:t>
            </a:r>
            <a:r>
              <a:rPr lang="cs-CZ" sz="4300" dirty="0"/>
              <a:t> (ECMO),</a:t>
            </a:r>
          </a:p>
          <a:p>
            <a:r>
              <a:rPr lang="cs-CZ" sz="4300" i="1" dirty="0"/>
              <a:t>d)</a:t>
            </a:r>
            <a:r>
              <a:rPr lang="cs-CZ" sz="4300" dirty="0"/>
              <a:t> informaci o tom, že zdravotní stav pacienta s onemocněním COVID-19, kterému již poskytuje lůžkovou péči,</a:t>
            </a:r>
          </a:p>
          <a:p>
            <a:r>
              <a:rPr lang="cs-CZ" sz="4300" i="1" dirty="0"/>
              <a:t>i.</a:t>
            </a:r>
            <a:r>
              <a:rPr lang="cs-CZ" sz="4300" dirty="0"/>
              <a:t> se změnil na těžký stav,</a:t>
            </a:r>
          </a:p>
          <a:p>
            <a:r>
              <a:rPr lang="cs-CZ" sz="4300" i="1" dirty="0" err="1"/>
              <a:t>ii</a:t>
            </a:r>
            <a:r>
              <a:rPr lang="cs-CZ" sz="4300" i="1" dirty="0"/>
              <a:t>.</a:t>
            </a:r>
            <a:r>
              <a:rPr lang="cs-CZ" sz="4300" dirty="0"/>
              <a:t> nově vyžaduje použití podpory dýchacích funkcí, nebo</a:t>
            </a:r>
          </a:p>
          <a:p>
            <a:r>
              <a:rPr lang="cs-CZ" sz="4300" i="1" dirty="0" err="1"/>
              <a:t>iii</a:t>
            </a:r>
            <a:r>
              <a:rPr lang="cs-CZ" sz="4300" i="1" dirty="0"/>
              <a:t>.</a:t>
            </a:r>
            <a:r>
              <a:rPr lang="cs-CZ" sz="4300" dirty="0"/>
              <a:t> nově vyžaduje použití extrakorporální membránové </a:t>
            </a:r>
            <a:r>
              <a:rPr lang="cs-CZ" sz="4300" dirty="0" err="1"/>
              <a:t>oxygenace</a:t>
            </a:r>
            <a:r>
              <a:rPr lang="cs-CZ" sz="4300" dirty="0"/>
              <a:t> (ECMO),</a:t>
            </a:r>
          </a:p>
          <a:p>
            <a:r>
              <a:rPr lang="cs-CZ" sz="4300" i="1" dirty="0"/>
              <a:t>e)</a:t>
            </a:r>
            <a:r>
              <a:rPr lang="cs-CZ" sz="4300" dirty="0"/>
              <a:t> informaci o tom, že pacient, kterému již poskytuje v lůžkovou péči,</a:t>
            </a:r>
          </a:p>
          <a:p>
            <a:r>
              <a:rPr lang="cs-CZ" sz="4300" i="1" dirty="0"/>
              <a:t>i.</a:t>
            </a:r>
            <a:r>
              <a:rPr lang="cs-CZ" sz="4300" dirty="0"/>
              <a:t> je propuštěn z lůžkové péče, nebo</a:t>
            </a:r>
          </a:p>
          <a:p>
            <a:r>
              <a:rPr lang="cs-CZ" sz="4300" i="1" dirty="0" err="1"/>
              <a:t>ii</a:t>
            </a:r>
            <a:r>
              <a:rPr lang="cs-CZ" sz="4300" i="1" dirty="0"/>
              <a:t>.</a:t>
            </a:r>
            <a:r>
              <a:rPr lang="cs-CZ" sz="4300" dirty="0"/>
              <a:t> zemřel,</a:t>
            </a:r>
          </a:p>
          <a:p>
            <a:r>
              <a:rPr lang="cs-CZ" sz="4300" i="1" dirty="0"/>
              <a:t>f)</a:t>
            </a:r>
            <a:r>
              <a:rPr lang="cs-CZ" sz="4300" dirty="0"/>
              <a:t> název poskytovatele, jeho IČ, pořadové číslo zařízení, kontaktní e-mail a telefonní číslo.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56469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6307F7-0343-4C60-8F73-54A0DAD77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7613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2683C6"/>
                </a:solidFill>
              </a:rPr>
              <a:t>Příloha č. 1 k vyhlášce č. 101/2022 Sb. </a:t>
            </a:r>
            <a:r>
              <a:rPr lang="cs-CZ" sz="2400" b="1" dirty="0" err="1">
                <a:solidFill>
                  <a:srgbClr val="2683C6"/>
                </a:solidFill>
              </a:rPr>
              <a:t>Surveillance</a:t>
            </a:r>
            <a:r>
              <a:rPr lang="cs-CZ" sz="2400" b="1" dirty="0">
                <a:solidFill>
                  <a:srgbClr val="2683C6"/>
                </a:solidFill>
              </a:rPr>
              <a:t> onemocnění COVID-19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3769DBB-5852-443E-A3BD-9DA47C7DC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105" y="1607249"/>
            <a:ext cx="9925470" cy="4817720"/>
          </a:xfrm>
        </p:spPr>
        <p:txBody>
          <a:bodyPr>
            <a:normAutofit fontScale="55000" lnSpcReduction="20000"/>
          </a:bodyPr>
          <a:lstStyle/>
          <a:p>
            <a:r>
              <a:rPr lang="cs-CZ" sz="2900" i="1" dirty="0"/>
              <a:t>3.</a:t>
            </a:r>
            <a:r>
              <a:rPr lang="cs-CZ" sz="2900" dirty="0"/>
              <a:t> Poskytovatel sociálních služeb v týdenním stacionáři, domově pro osoby se zdravotním postižením, domově pro seniory nebo domově se zvláštním režimem zasílá hlášení o onemocnění COVID-19 místně příslušnému orgánu ochrany veřejného zdraví elektronickou formou prostřednictvím registru aktuálního zdravotního stavu fyzických osob orgánů ochrany veřejného zdraví. Hlášení se provádí při zjištění pozitivního výsledku laboratorního vyšetření na COVID-19 u osob, kterým jsou poskytovány sociální služby, nebo u zaměstnanců tohoto poskytovatele. Hlášení se provádí bez zbytečného odkladu, nejméně jedenkrát denně.</a:t>
            </a:r>
          </a:p>
          <a:p>
            <a:r>
              <a:rPr lang="cs-CZ" sz="2900" i="1" dirty="0"/>
              <a:t>4.</a:t>
            </a:r>
            <a:r>
              <a:rPr lang="cs-CZ" sz="2900" dirty="0"/>
              <a:t> Hlášení poskytovatele sociálních služeb podle bodu 3 obsahuje</a:t>
            </a:r>
          </a:p>
          <a:p>
            <a:r>
              <a:rPr lang="cs-CZ" sz="2900" i="1" dirty="0"/>
              <a:t>a)</a:t>
            </a:r>
            <a:r>
              <a:rPr lang="cs-CZ" sz="2900" dirty="0"/>
              <a:t> jméno, popřípadě jména, a příjmení osoby s onemocněním COVID-19, její číslo pojištěnce, popřípadě datum narození, nemá-li osoba přidělené číslo pojištěnce, její pohlaví, státní příslušnost, a kód zdravotní pojišťovny, u níž je osoba s prokázaným onemocněním COVID-19 pojištěna,</a:t>
            </a:r>
          </a:p>
          <a:p>
            <a:r>
              <a:rPr lang="cs-CZ" sz="2900" i="1" dirty="0"/>
              <a:t>b)</a:t>
            </a:r>
            <a:r>
              <a:rPr lang="cs-CZ" sz="2900" dirty="0"/>
              <a:t> informaci o tom, zda je osoba s prokázaným onemocněním COVID-19 zaměstnancem poskytovatele nebo uživatelem služeb,</a:t>
            </a:r>
          </a:p>
          <a:p>
            <a:r>
              <a:rPr lang="cs-CZ" sz="2900" i="1" dirty="0"/>
              <a:t>c)</a:t>
            </a:r>
            <a:r>
              <a:rPr lang="cs-CZ" sz="2900" dirty="0"/>
              <a:t> informaci o datu provedení RT-PCR nebo RAT s pozitivním výsledkem a stavu osoby s onemocněním COVID-19, včetně informace o jejím úmrtí s uvedením jeho data, pokud úmrtí nastalo do 30 dnů ode dne provedení RT-PCR nebo RAT s pozitivním výsledkem,</a:t>
            </a:r>
          </a:p>
          <a:p>
            <a:r>
              <a:rPr lang="cs-CZ" sz="2900" i="1" dirty="0"/>
              <a:t>d)</a:t>
            </a:r>
            <a:r>
              <a:rPr lang="cs-CZ" sz="2900" dirty="0"/>
              <a:t> název poskytovatele, jeho IČ, identifikátor sociální služby, kontaktní e-mail a telefonní číslo.</a:t>
            </a:r>
          </a:p>
          <a:p>
            <a:r>
              <a:rPr lang="cs-CZ" sz="2900" i="1" dirty="0"/>
              <a:t>5.</a:t>
            </a:r>
            <a:r>
              <a:rPr lang="cs-CZ" sz="2900" dirty="0"/>
              <a:t> Poskytovatel zdravotních služeb, který provádí vyšetření na přítomnost viru SARS-CoV-2 nebo antigenu viru SARS-CoV-2, (dále jen "vyšetřující poskytovatel") podává bezodkladně hlášení orgánu ochrany veřejného zdraví o výsledku vyšetření elektronickou formou, a to elektronicky prostřednictvím registru aktuálního zdravotního stavu fyzických osob orgánů ochrany veřejného zdraví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41425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19F7FB-F8CE-4A93-B38E-CFA1F6084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5952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2683C6"/>
                </a:solidFill>
              </a:rPr>
              <a:t>Příloha č. 1 k vyhlášce č. 101/2022 Sb. </a:t>
            </a:r>
            <a:r>
              <a:rPr lang="cs-CZ" sz="2400" b="1" dirty="0" err="1">
                <a:solidFill>
                  <a:srgbClr val="2683C6"/>
                </a:solidFill>
              </a:rPr>
              <a:t>Surveillance</a:t>
            </a:r>
            <a:r>
              <a:rPr lang="cs-CZ" sz="2400" b="1" dirty="0">
                <a:solidFill>
                  <a:srgbClr val="2683C6"/>
                </a:solidFill>
              </a:rPr>
              <a:t> onemocnění COVID-19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5EECFD-8D39-4C19-8814-B7382A18E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5386"/>
            <a:ext cx="10515600" cy="5720035"/>
          </a:xfrm>
        </p:spPr>
        <p:txBody>
          <a:bodyPr>
            <a:normAutofit fontScale="40000" lnSpcReduction="20000"/>
          </a:bodyPr>
          <a:lstStyle/>
          <a:p>
            <a:r>
              <a:rPr lang="cs-CZ" dirty="0"/>
              <a:t>Čl. 4</a:t>
            </a:r>
          </a:p>
          <a:p>
            <a:r>
              <a:rPr lang="cs-CZ" b="1" dirty="0"/>
              <a:t>Epidemiologické šetření při podezření na výskyt onemocnění COVID-19</a:t>
            </a:r>
          </a:p>
          <a:p>
            <a:r>
              <a:rPr lang="cs-CZ" dirty="0"/>
              <a:t>Orgán ochrany veřejného zdraví na základě vyhodnocení míry rizika provádí epidemiologické šetření v ohnisku nákazy a u osob při jejich návratu ze zahraničí z oblastí, kde byla identifikována nová varianta viru SARS-CoV-2, která není rozšířená.</a:t>
            </a:r>
          </a:p>
          <a:p>
            <a:r>
              <a:rPr lang="cs-CZ" dirty="0"/>
              <a:t>Čl. 5</a:t>
            </a:r>
          </a:p>
          <a:p>
            <a:r>
              <a:rPr lang="cs-CZ" b="1" dirty="0"/>
              <a:t>Druhy protiepidemických opatření a způsob provádění</a:t>
            </a:r>
          </a:p>
          <a:p>
            <a:r>
              <a:rPr lang="cs-CZ" dirty="0"/>
              <a:t>Protiepidemická opatření při výskytu onemocnění COVID-19 jsou zejména následující:</a:t>
            </a:r>
          </a:p>
          <a:p>
            <a:r>
              <a:rPr lang="cs-CZ" i="1" dirty="0"/>
              <a:t>1.</a:t>
            </a:r>
            <a:r>
              <a:rPr lang="cs-CZ" dirty="0"/>
              <a:t> hlášení výskytu onemocnění COVID-19 poskytovatelem zdravotních služeb orgánu ochrany veřejného zdraví podle čl. 3 odst. 1 a 2,</a:t>
            </a:r>
          </a:p>
          <a:p>
            <a:r>
              <a:rPr lang="cs-CZ" i="1" dirty="0"/>
              <a:t>2.</a:t>
            </a:r>
            <a:r>
              <a:rPr lang="cs-CZ" dirty="0"/>
              <a:t> hlášení výskytu onemocnění COVID-19 poskytovatelem sociálních služeb orgánu ochrany veřejného zdraví podle čl. 3 odst. 3 a 4,</a:t>
            </a:r>
          </a:p>
          <a:p>
            <a:r>
              <a:rPr lang="cs-CZ" i="1" dirty="0"/>
              <a:t>3.</a:t>
            </a:r>
            <a:r>
              <a:rPr lang="cs-CZ" dirty="0"/>
              <a:t> hlášení výsledku vyšetřujícím poskytovatelem orgánu ochrany veřejného zdraví podle čl. 3 odst. 5,</a:t>
            </a:r>
          </a:p>
          <a:p>
            <a:r>
              <a:rPr lang="cs-CZ" i="1" dirty="0"/>
              <a:t>4.</a:t>
            </a:r>
            <a:r>
              <a:rPr lang="cs-CZ" dirty="0"/>
              <a:t> indikace odběru biologického materiálu a vystavení elektronické žádanky na laboratorní vyšetření v případě podezření na výskyt onemocnění COVID-19 poskytovatelem zdravotních služeb nebo orgánem ochrany veřejného zdraví,</a:t>
            </a:r>
          </a:p>
          <a:p>
            <a:r>
              <a:rPr lang="cs-CZ" i="1" dirty="0"/>
              <a:t>5.</a:t>
            </a:r>
            <a:r>
              <a:rPr lang="cs-CZ" dirty="0"/>
              <a:t> izolace; izolaci nařizuje osobě s pozitivním výsledkem vyšetření poskytovatel zdravotních služeb nebo orgán ochrany veřejného zdraví a probíhá podle pokynu orgánu ochrany veřejného zdraví nebo poskytovatele zdravotních služeb na určeném místě, a na dobu nezbytně nutnou k zamezení šíření infekce,</a:t>
            </a:r>
          </a:p>
          <a:p>
            <a:r>
              <a:rPr lang="cs-CZ" i="1" dirty="0"/>
              <a:t>6.</a:t>
            </a:r>
            <a:r>
              <a:rPr lang="cs-CZ" dirty="0"/>
              <a:t> vyhledávání epidemiologicky významných kontaktů; osoby v epidemiologicky významném kontaktu s pozitivní osobou jsou orgánem ochrany veřejného zdraví informovány o této skutečnosti prostřednictvím telefonního hovoru, písemně na adresu jejich elektronické pošty nebo písemně prostřednictvím krátké textové zprávy,</a:t>
            </a:r>
          </a:p>
          <a:p>
            <a:r>
              <a:rPr lang="cs-CZ" i="1" dirty="0"/>
              <a:t>7.</a:t>
            </a:r>
            <a:r>
              <a:rPr lang="cs-CZ" dirty="0"/>
              <a:t> karanténní opatření; karanténní opatření nařizuje poskytovatel zdravotních služeb nebo orgán ochrany veřejného zdraví na základě výsledků hodnocení rizika osobám v epidemiologicky významném kontaktu s pozitivní osobou, a to na dobu nezbytně nutnou k zamezení šíření infekce; v případě lékařského dohledu poskytovatel zdravotních služeb nebo orgán ochrany veřejného zdraví nařídí osobě v epidemiologicky významném kontaktu s pozitivní osobou podrobit se vyšetření RT-PCR nebo RAT,</a:t>
            </a:r>
          </a:p>
          <a:p>
            <a:r>
              <a:rPr lang="cs-CZ" i="1" dirty="0"/>
              <a:t>8.</a:t>
            </a:r>
            <a:r>
              <a:rPr lang="cs-CZ" dirty="0"/>
              <a:t> nařízení povinnosti nošení ochrany dýchacích cest mimořádným opatřením orgánu ochrany veřejného zdraví,</a:t>
            </a:r>
          </a:p>
          <a:p>
            <a:r>
              <a:rPr lang="cs-CZ" i="1" dirty="0"/>
              <a:t>9.</a:t>
            </a:r>
            <a:r>
              <a:rPr lang="cs-CZ" dirty="0"/>
              <a:t> bariérová izolační opatření při ošetřování pacientů s onemocněním COVID-19 ve zdravotnických zařízeních a zařízeních sociálních služeb, včetně dekontaminace povrchů a ploch, používání odpovídající ochrany dýchacích cest, pláště, rukavic, mytí a dezinfekce rukou,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41649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8D241C-F6E1-4ED0-9617-E1F66F5C0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0967"/>
          </a:xfrm>
        </p:spPr>
        <p:txBody>
          <a:bodyPr/>
          <a:lstStyle/>
          <a:p>
            <a:r>
              <a:rPr lang="cs-CZ" sz="2400" dirty="0">
                <a:solidFill>
                  <a:srgbClr val="2683C6"/>
                </a:solidFill>
              </a:rPr>
              <a:t>Příloha č. 1 k vyhlášce č. 101/2022 Sb. </a:t>
            </a:r>
            <a:r>
              <a:rPr lang="cs-CZ" sz="2400" b="1" dirty="0" err="1">
                <a:solidFill>
                  <a:srgbClr val="2683C6"/>
                </a:solidFill>
              </a:rPr>
              <a:t>Surveillance</a:t>
            </a:r>
            <a:r>
              <a:rPr lang="cs-CZ" sz="2400" b="1" dirty="0">
                <a:solidFill>
                  <a:srgbClr val="2683C6"/>
                </a:solidFill>
              </a:rPr>
              <a:t> onemocnění COVID-19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24DF4F-2AAF-4932-A555-089D7B685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1218"/>
            <a:ext cx="10515600" cy="5728091"/>
          </a:xfrm>
        </p:spPr>
        <p:txBody>
          <a:bodyPr>
            <a:normAutofit fontScale="40000" lnSpcReduction="20000"/>
          </a:bodyPr>
          <a:lstStyle/>
          <a:p>
            <a:r>
              <a:rPr lang="cs-CZ" i="1" dirty="0"/>
              <a:t>10.</a:t>
            </a:r>
            <a:r>
              <a:rPr lang="cs-CZ" dirty="0"/>
              <a:t> ochranné opatření nařizující vyplnění Příjezdového formuláře; Příjezdový formulář vyplňuje osoba nejpozději při vstupu na území České republiky ze zemí s rizikem nákazy nebo ze zemí s výskytem nových variant viru SARS-CoV-2, které nejsou rozšířené, (dále jen „riziková země“), a to elektronicky; podle seznamu zemí zveřejněného na internetových stránkách orgánu ochrany veřejného zdraví podle aktuální epidemiologické situace jako prevence zavlečení a dalšího šíření nákazy ze zahraničí; příjezdový formulář obsahuje:</a:t>
            </a:r>
          </a:p>
          <a:p>
            <a:r>
              <a:rPr lang="cs-CZ" i="1" dirty="0"/>
              <a:t>a)</a:t>
            </a:r>
            <a:r>
              <a:rPr lang="cs-CZ" dirty="0"/>
              <a:t> jméno, popřípadě jména a příjmení osoby,</a:t>
            </a:r>
          </a:p>
          <a:p>
            <a:r>
              <a:rPr lang="cs-CZ" i="1" dirty="0"/>
              <a:t>b)</a:t>
            </a:r>
            <a:r>
              <a:rPr lang="cs-CZ" dirty="0"/>
              <a:t> rodné číslo osoby, popřípadě datum narození osoby, nemá-li osoba přidělené rodné číslo,</a:t>
            </a:r>
          </a:p>
          <a:p>
            <a:r>
              <a:rPr lang="cs-CZ" i="1" dirty="0"/>
              <a:t>c)</a:t>
            </a:r>
            <a:r>
              <a:rPr lang="cs-CZ" dirty="0"/>
              <a:t> kontaktní údaje osoby, zejména e-mail a telefonní číslo,</a:t>
            </a:r>
          </a:p>
          <a:p>
            <a:r>
              <a:rPr lang="cs-CZ" i="1" dirty="0"/>
              <a:t>d)</a:t>
            </a:r>
            <a:r>
              <a:rPr lang="cs-CZ" dirty="0"/>
              <a:t> státní příslušnost,</a:t>
            </a:r>
          </a:p>
          <a:p>
            <a:r>
              <a:rPr lang="cs-CZ" i="1" dirty="0"/>
              <a:t>e)</a:t>
            </a:r>
            <a:r>
              <a:rPr lang="cs-CZ" dirty="0"/>
              <a:t> číslo pasu nebo občanského průkazu,</a:t>
            </a:r>
          </a:p>
          <a:p>
            <a:r>
              <a:rPr lang="cs-CZ" i="1" dirty="0"/>
              <a:t>f)</a:t>
            </a:r>
            <a:r>
              <a:rPr lang="cs-CZ" dirty="0"/>
              <a:t> země navštívené 14 dní před příjezdem do České republiky,</a:t>
            </a:r>
          </a:p>
          <a:p>
            <a:r>
              <a:rPr lang="cs-CZ" i="1" dirty="0"/>
              <a:t>g)</a:t>
            </a:r>
            <a:r>
              <a:rPr lang="cs-CZ" dirty="0"/>
              <a:t> datum příjezdu do České republiky,</a:t>
            </a:r>
          </a:p>
          <a:p>
            <a:r>
              <a:rPr lang="cs-CZ" i="1" dirty="0"/>
              <a:t>h)</a:t>
            </a:r>
            <a:r>
              <a:rPr lang="cs-CZ" dirty="0"/>
              <a:t> druh dopravního prostředku,</a:t>
            </a:r>
          </a:p>
          <a:p>
            <a:r>
              <a:rPr lang="cs-CZ" i="1" dirty="0"/>
              <a:t>i)</a:t>
            </a:r>
            <a:r>
              <a:rPr lang="cs-CZ" dirty="0"/>
              <a:t> místo pobytu na území České republiky,</a:t>
            </a:r>
          </a:p>
          <a:p>
            <a:r>
              <a:rPr lang="cs-CZ" i="1" dirty="0"/>
              <a:t>j)</a:t>
            </a:r>
            <a:r>
              <a:rPr lang="cs-CZ" dirty="0"/>
              <a:t> údaj o rodinných příslušnících společně cestujících v případě, že jsou mladší 18 let věku a nevyplní samostatný formulář, v rozsahu jméno, popřípadě jména a příjmení osoby, datum narození,</a:t>
            </a:r>
          </a:p>
          <a:p>
            <a:r>
              <a:rPr lang="cs-CZ" i="1" dirty="0"/>
              <a:t>k)</a:t>
            </a:r>
            <a:r>
              <a:rPr lang="cs-CZ" dirty="0"/>
              <a:t> informaci o kontaktu s osobou s potvrzeným onemocněním COVID-19 v posledních 14 dnech před příjezdem do České republiky,</a:t>
            </a:r>
          </a:p>
          <a:p>
            <a:r>
              <a:rPr lang="cs-CZ" i="1" dirty="0"/>
              <a:t>11.</a:t>
            </a:r>
            <a:r>
              <a:rPr lang="cs-CZ" dirty="0"/>
              <a:t> stanovení povinnosti podrobit se testu na přítomnost viru SARS-CoV-2 nebo antigenu viru SARS-CoV-2 prostřednictvím RT-PCR nebo RAT osobám při příjezdu nebo příletu z rizikových zemí; orgán ochrany veřejného zdraví stanoví tuto povinnost osobám podle aktuální epidemiologické situace,</a:t>
            </a:r>
          </a:p>
          <a:p>
            <a:r>
              <a:rPr lang="cs-CZ" i="1" dirty="0"/>
              <a:t>12.</a:t>
            </a:r>
            <a:r>
              <a:rPr lang="cs-CZ" dirty="0"/>
              <a:t> včasné informování vyšetřovaných osob o výsledku laboratorního vyšetření; vyšetřující poskytovatel, který provádí vyšetření na přítomnost viru SARS-CoV-2 sdělí výsledek laboratorního vyšetření bez zbytečného odkladu vyšetřované osobě elektronickou formou, a to prostřednictvím krátké textové zprávy zasílané veřejnou mobilní telefonní sítí nebo datové zprávy zasílané elektronickou poštou; vyšetřující poskytovatel, který provádí vyšetření na přítomnost antigenu viru SARS-CoV-2, sdělí výsledek vyšetření vyšetřované osobě bezprostředně po výsledku testu, a to ústní formou na místě provedení vyšetření.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2639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B6638D-A339-4A78-A276-8C3068CDF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00B0F0"/>
                </a:solidFill>
              </a:rPr>
              <a:t>Příloha č. 9 k vyhlášce č. 473/2008 Sb.</a:t>
            </a:r>
            <a:br>
              <a:rPr lang="cs-CZ" sz="2800" dirty="0">
                <a:solidFill>
                  <a:srgbClr val="00B0F0"/>
                </a:solidFill>
              </a:rPr>
            </a:br>
            <a:r>
              <a:rPr lang="cs-CZ" sz="2800" b="1" dirty="0">
                <a:solidFill>
                  <a:srgbClr val="00B0F0"/>
                </a:solidFill>
              </a:rPr>
              <a:t>Systém epidemiologické bdělosti tuberkulózy</a:t>
            </a:r>
            <a:br>
              <a:rPr lang="cs-CZ" sz="2800" b="1" dirty="0"/>
            </a:b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AD2FD6-1556-4288-A356-44F07171F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3243"/>
            <a:ext cx="10515600" cy="4723720"/>
          </a:xfrm>
        </p:spPr>
        <p:txBody>
          <a:bodyPr>
            <a:normAutofit fontScale="47500" lnSpcReduction="20000"/>
          </a:bodyPr>
          <a:lstStyle/>
          <a:p>
            <a:r>
              <a:rPr lang="cs-CZ" b="1" dirty="0"/>
              <a:t>Klinická definice onemocnění</a:t>
            </a:r>
          </a:p>
          <a:p>
            <a:r>
              <a:rPr lang="cs-CZ" dirty="0"/>
              <a:t>Klinická kritéria TBC splňuje každá osoba s oběma kritérii 1, 2 nebo s kritériem 3:</a:t>
            </a:r>
          </a:p>
          <a:p>
            <a:r>
              <a:rPr lang="cs-CZ" i="1" dirty="0"/>
              <a:t>1.</a:t>
            </a:r>
            <a:r>
              <a:rPr lang="cs-CZ" dirty="0"/>
              <a:t> rozhodnutí lékaře, že klinické příznaky nebo radiologické nálezy odpovídají tuberkulóze a</a:t>
            </a:r>
          </a:p>
          <a:p>
            <a:r>
              <a:rPr lang="cs-CZ" i="1" dirty="0"/>
              <a:t>2.</a:t>
            </a:r>
            <a:r>
              <a:rPr lang="cs-CZ" dirty="0"/>
              <a:t> rozhodnutí lékaře léčit pacienta kompletní </a:t>
            </a:r>
            <a:r>
              <a:rPr lang="cs-CZ" dirty="0" err="1"/>
              <a:t>antituberkulotickou</a:t>
            </a:r>
            <a:r>
              <a:rPr lang="cs-CZ" dirty="0"/>
              <a:t> léčbou, nebo</a:t>
            </a:r>
          </a:p>
          <a:p>
            <a:r>
              <a:rPr lang="cs-CZ" i="1" dirty="0"/>
              <a:t>3.</a:t>
            </a:r>
            <a:r>
              <a:rPr lang="cs-CZ" dirty="0"/>
              <a:t> postmortální nález patologických změn, které by za života pacienta vedly k zahájení </a:t>
            </a:r>
            <a:r>
              <a:rPr lang="cs-CZ" dirty="0" err="1"/>
              <a:t>antituberkulotické</a:t>
            </a:r>
            <a:r>
              <a:rPr lang="cs-CZ" dirty="0"/>
              <a:t> léčby.</a:t>
            </a:r>
          </a:p>
          <a:p>
            <a:endParaRPr lang="cs-CZ" b="1" dirty="0"/>
          </a:p>
          <a:p>
            <a:r>
              <a:rPr lang="cs-CZ" b="1" dirty="0"/>
              <a:t>Laboratorní diagnostika</a:t>
            </a:r>
          </a:p>
          <a:p>
            <a:r>
              <a:rPr lang="cs-CZ" dirty="0"/>
              <a:t>Laboratorní diagnostika zahrnuje kultivační průkaz mikroorganismů komplexu </a:t>
            </a:r>
            <a:r>
              <a:rPr lang="cs-CZ" dirty="0" err="1"/>
              <a:t>Mycobacterium</a:t>
            </a:r>
            <a:r>
              <a:rPr lang="cs-CZ" dirty="0"/>
              <a:t> </a:t>
            </a:r>
            <a:r>
              <a:rPr lang="cs-CZ" dirty="0" err="1"/>
              <a:t>tuberculosis</a:t>
            </a:r>
            <a:r>
              <a:rPr lang="cs-CZ" dirty="0"/>
              <a:t> (s výjimkou </a:t>
            </a:r>
            <a:r>
              <a:rPr lang="cs-CZ" dirty="0" err="1"/>
              <a:t>Mycobacterium</a:t>
            </a:r>
            <a:r>
              <a:rPr lang="cs-CZ" dirty="0"/>
              <a:t> </a:t>
            </a:r>
            <a:r>
              <a:rPr lang="cs-CZ" dirty="0" err="1"/>
              <a:t>bovis</a:t>
            </a:r>
            <a:r>
              <a:rPr lang="cs-CZ" dirty="0"/>
              <a:t> BCG) z jakéhokoliv klinického vzorku.</a:t>
            </a:r>
          </a:p>
          <a:p>
            <a:r>
              <a:rPr lang="cs-CZ" dirty="0"/>
              <a:t>Závažnost nálezu zvyšuje mikroskopický průkaz acidorezistentních tyček z jakéhokoliv klinického vzorku, zejména ze spontánního nebo indukovaného sputa.</a:t>
            </a:r>
          </a:p>
          <a:p>
            <a:r>
              <a:rPr lang="cs-CZ" dirty="0"/>
              <a:t>V rámci laboratorní diagnostiky lze využít i rychlé diagnostické testy průkazu tuberkulózních bacilů typu </a:t>
            </a:r>
            <a:r>
              <a:rPr lang="cs-CZ" dirty="0" err="1"/>
              <a:t>Bactec</a:t>
            </a:r>
            <a:r>
              <a:rPr lang="cs-CZ" dirty="0"/>
              <a:t> - MGIT a MB/ </a:t>
            </a:r>
            <a:r>
              <a:rPr lang="cs-CZ" dirty="0" err="1"/>
              <a:t>BacT</a:t>
            </a:r>
            <a:r>
              <a:rPr lang="cs-CZ" dirty="0"/>
              <a:t>, testy detekce </a:t>
            </a:r>
            <a:r>
              <a:rPr lang="cs-CZ" dirty="0" err="1"/>
              <a:t>mykobakteriální</a:t>
            </a:r>
            <a:r>
              <a:rPr lang="cs-CZ" dirty="0"/>
              <a:t> DNA/RNA a testy průkazu interferonu gama (IGRA testy), stejně jako histologické vyšetření.</a:t>
            </a:r>
          </a:p>
          <a:p>
            <a:r>
              <a:rPr lang="cs-CZ" dirty="0"/>
              <a:t>U bakteriologicky ověřených případů se provádí vyšetřování citlivosti na </a:t>
            </a:r>
            <a:r>
              <a:rPr lang="cs-CZ" dirty="0" err="1"/>
              <a:t>antituberkulotika</a:t>
            </a:r>
            <a:r>
              <a:rPr lang="cs-CZ" dirty="0"/>
              <a:t>.</a:t>
            </a:r>
          </a:p>
          <a:p>
            <a:r>
              <a:rPr lang="cs-CZ" dirty="0"/>
              <a:t>U izolovaných kmenů </a:t>
            </a:r>
            <a:r>
              <a:rPr lang="cs-CZ" dirty="0" err="1"/>
              <a:t>Mycobacterium</a:t>
            </a:r>
            <a:r>
              <a:rPr lang="cs-CZ" dirty="0"/>
              <a:t> </a:t>
            </a:r>
            <a:r>
              <a:rPr lang="cs-CZ" dirty="0" err="1"/>
              <a:t>tuberculosis</a:t>
            </a:r>
            <a:r>
              <a:rPr lang="cs-CZ" dirty="0"/>
              <a:t> jsou výsledky testů citlivosti na </a:t>
            </a:r>
            <a:r>
              <a:rPr lang="cs-CZ" dirty="0" err="1"/>
              <a:t>antituberkulotika</a:t>
            </a:r>
            <a:r>
              <a:rPr lang="cs-CZ" dirty="0"/>
              <a:t> konfirmovány v Národní referenční laboratoři pro mykobakterie. K vyloučení nebo potvrzení </a:t>
            </a:r>
            <a:r>
              <a:rPr lang="cs-CZ" dirty="0" err="1"/>
              <a:t>multirezistentní</a:t>
            </a:r>
            <a:r>
              <a:rPr lang="cs-CZ" dirty="0"/>
              <a:t> nebo extenzivně rezistentní tuberkulózy provádějí </a:t>
            </a:r>
            <a:r>
              <a:rPr lang="cs-CZ" dirty="0" err="1"/>
              <a:t>mykobakteriologické</a:t>
            </a:r>
            <a:r>
              <a:rPr lang="cs-CZ" dirty="0"/>
              <a:t> laboratoře izolaci M. </a:t>
            </a:r>
            <a:r>
              <a:rPr lang="cs-CZ" dirty="0" err="1"/>
              <a:t>tuberculosis</a:t>
            </a:r>
            <a:r>
              <a:rPr lang="cs-CZ" dirty="0"/>
              <a:t> a testy citlivosti i u kmenů izolovaných ze sekčního materiálu nebo u kmenů izolovaných ze vzorků klinického materiálu osob, které v průběhu provádění laboratorních testů zemřely.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60427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7A5AC7-217C-48D9-BD00-C2E95E69B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00B0F0"/>
                </a:solidFill>
              </a:rPr>
              <a:t>Příloha č. 9 k vyhlášce č. 473/2008 Sb.</a:t>
            </a:r>
            <a:br>
              <a:rPr lang="cs-CZ" sz="2800" dirty="0">
                <a:solidFill>
                  <a:srgbClr val="00B0F0"/>
                </a:solidFill>
              </a:rPr>
            </a:br>
            <a:r>
              <a:rPr lang="cs-CZ" sz="2800" b="1" dirty="0">
                <a:solidFill>
                  <a:srgbClr val="00B0F0"/>
                </a:solidFill>
              </a:rPr>
              <a:t>Systém epidemiologické bdělosti tuberkulózy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9F8F8E-C0D9-427D-9650-13ADCFCC7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cs-CZ" sz="4300" b="1" dirty="0"/>
              <a:t>Klasifikace podle infekčnosti.</a:t>
            </a:r>
            <a:endParaRPr lang="cs-CZ" b="1" dirty="0"/>
          </a:p>
          <a:p>
            <a:r>
              <a:rPr lang="cs-CZ" i="1" dirty="0"/>
              <a:t>1.1.</a:t>
            </a:r>
            <a:r>
              <a:rPr lang="cs-CZ" dirty="0"/>
              <a:t> </a:t>
            </a:r>
            <a:r>
              <a:rPr lang="cs-CZ" b="1" dirty="0"/>
              <a:t>Případ s infekční formou TBC onemocnění:</a:t>
            </a:r>
          </a:p>
          <a:p>
            <a:r>
              <a:rPr lang="cs-CZ" i="1" dirty="0"/>
              <a:t>1.1.1.</a:t>
            </a:r>
            <a:r>
              <a:rPr lang="cs-CZ" dirty="0"/>
              <a:t> osoba s TBC, vylučující ve sputu nebo v jiném materiálu bacily komplexu M. </a:t>
            </a:r>
            <a:r>
              <a:rPr lang="cs-CZ" dirty="0" err="1"/>
              <a:t>tuberculosis</a:t>
            </a:r>
            <a:r>
              <a:rPr lang="cs-CZ" dirty="0"/>
              <a:t>, prokázané kultivačně a zejména kultivačně a mikroskopicky.</a:t>
            </a:r>
          </a:p>
          <a:p>
            <a:r>
              <a:rPr lang="cs-CZ" i="1" dirty="0"/>
              <a:t>1.2.</a:t>
            </a:r>
            <a:r>
              <a:rPr lang="cs-CZ" dirty="0"/>
              <a:t> </a:t>
            </a:r>
            <a:r>
              <a:rPr lang="cs-CZ" b="1" dirty="0"/>
              <a:t>Případ s důvodným podezřením na onemocnění infekční formou TBC:</a:t>
            </a:r>
          </a:p>
          <a:p>
            <a:r>
              <a:rPr lang="cs-CZ" i="1" dirty="0"/>
              <a:t>1.2.1.</a:t>
            </a:r>
            <a:r>
              <a:rPr lang="cs-CZ" dirty="0"/>
              <a:t> osoba s nálezem svědčícím pro aktivní plicní TBC (</a:t>
            </a:r>
            <a:r>
              <a:rPr lang="cs-CZ" dirty="0" err="1"/>
              <a:t>rtg</a:t>
            </a:r>
            <a:r>
              <a:rPr lang="cs-CZ" dirty="0"/>
              <a:t> nález, histologie apod.), u které výsledky kultivace sputa nebo jiného materiálu nejsou dosud uzavřeny, nebo</a:t>
            </a:r>
          </a:p>
          <a:p>
            <a:r>
              <a:rPr lang="cs-CZ" i="1" dirty="0"/>
              <a:t>1.2.2.</a:t>
            </a:r>
            <a:r>
              <a:rPr lang="cs-CZ" dirty="0"/>
              <a:t> osoba s nálezem svědčícím pro aktivní plicní TBC, u které materiál pro bakteriologické vyšetření nebyl získán, nebo</a:t>
            </a:r>
          </a:p>
          <a:p>
            <a:r>
              <a:rPr lang="cs-CZ" i="1" dirty="0"/>
              <a:t>1.2.3.</a:t>
            </a:r>
            <a:r>
              <a:rPr lang="cs-CZ" dirty="0"/>
              <a:t> osoba s nálezem svědčícím pro aktivní pouze mimoplicní TBC, u které je důvodné podezření na vylučování tuberkulózních bacilů v tělesných sekretech nebo exkretech do vnějšího prostředí.</a:t>
            </a:r>
          </a:p>
          <a:p>
            <a:r>
              <a:rPr lang="cs-CZ" i="1" dirty="0"/>
              <a:t>1.3.</a:t>
            </a:r>
            <a:r>
              <a:rPr lang="cs-CZ" dirty="0"/>
              <a:t> </a:t>
            </a:r>
            <a:r>
              <a:rPr lang="cs-CZ" b="1" dirty="0"/>
              <a:t>Případ s neprokázanou infekčností:</a:t>
            </a:r>
          </a:p>
          <a:p>
            <a:r>
              <a:rPr lang="cs-CZ" i="1" dirty="0"/>
              <a:t>1.3.1.</a:t>
            </a:r>
            <a:r>
              <a:rPr lang="cs-CZ" dirty="0"/>
              <a:t> osoba s nálezem svědčícím pro aktivní plicní TBC s uzavřeným </a:t>
            </a:r>
            <a:r>
              <a:rPr lang="cs-CZ" dirty="0" err="1"/>
              <a:t>mykobakteriologickým</a:t>
            </a:r>
            <a:r>
              <a:rPr lang="cs-CZ" dirty="0"/>
              <a:t> vyšetřením s negativním výsledkem.</a:t>
            </a:r>
          </a:p>
          <a:p>
            <a:r>
              <a:rPr lang="cs-CZ" i="1" dirty="0"/>
              <a:t>1.4.</a:t>
            </a:r>
            <a:r>
              <a:rPr lang="cs-CZ" dirty="0"/>
              <a:t> </a:t>
            </a:r>
            <a:r>
              <a:rPr lang="cs-CZ" b="1" dirty="0"/>
              <a:t>Případ s nepravděpodobnou infekčností:</a:t>
            </a:r>
          </a:p>
          <a:p>
            <a:r>
              <a:rPr lang="cs-CZ" i="1" dirty="0"/>
              <a:t>1.4.1.</a:t>
            </a:r>
            <a:r>
              <a:rPr lang="cs-CZ" dirty="0"/>
              <a:t> osoba s nálezem svědčícím pro aktivní pouze mimoplicní TBC kromě situace uvedené v bodě 1.1.1. a 1.2.3.</a:t>
            </a:r>
          </a:p>
          <a:p>
            <a:endParaRPr lang="cs-CZ" dirty="0"/>
          </a:p>
          <a:p>
            <a:r>
              <a:rPr lang="cs-CZ" i="1" dirty="0"/>
              <a:t>2.</a:t>
            </a:r>
            <a:r>
              <a:rPr lang="cs-CZ" dirty="0"/>
              <a:t> </a:t>
            </a:r>
            <a:r>
              <a:rPr lang="cs-CZ" sz="4300" b="1" dirty="0"/>
              <a:t>Laboratorní kritéria pro pravděpodobný případ.</a:t>
            </a:r>
          </a:p>
          <a:p>
            <a:r>
              <a:rPr lang="cs-CZ" dirty="0"/>
              <a:t>Splnění nejméně jednoho z následujících třech kritérií:</a:t>
            </a:r>
          </a:p>
          <a:p>
            <a:r>
              <a:rPr lang="cs-CZ" i="1" dirty="0"/>
              <a:t>2.1.</a:t>
            </a:r>
            <a:r>
              <a:rPr lang="cs-CZ" dirty="0"/>
              <a:t> Nález acidorezistentních tyček (ART) při přímé mikroskopii vzorku.</a:t>
            </a:r>
          </a:p>
          <a:p>
            <a:r>
              <a:rPr lang="cs-CZ" i="1" dirty="0"/>
              <a:t>2.2.</a:t>
            </a:r>
            <a:r>
              <a:rPr lang="cs-CZ" dirty="0"/>
              <a:t> Detekce </a:t>
            </a:r>
            <a:r>
              <a:rPr lang="cs-CZ" dirty="0" err="1"/>
              <a:t>nuldeových</a:t>
            </a:r>
            <a:r>
              <a:rPr lang="cs-CZ" dirty="0"/>
              <a:t> kyselin komplexu M. </a:t>
            </a:r>
            <a:r>
              <a:rPr lang="cs-CZ" dirty="0" err="1"/>
              <a:t>tuberculosis</a:t>
            </a:r>
            <a:r>
              <a:rPr lang="cs-CZ" dirty="0"/>
              <a:t> v klinickém vzorku materiálu.</a:t>
            </a:r>
          </a:p>
          <a:p>
            <a:r>
              <a:rPr lang="cs-CZ" i="1" dirty="0"/>
              <a:t>2.3.</a:t>
            </a:r>
            <a:r>
              <a:rPr lang="cs-CZ" dirty="0"/>
              <a:t> Nález granulomů (</a:t>
            </a:r>
            <a:r>
              <a:rPr lang="cs-CZ" dirty="0" err="1"/>
              <a:t>granulomatózních</a:t>
            </a:r>
            <a:r>
              <a:rPr lang="cs-CZ" dirty="0"/>
              <a:t> změn) při histologickém vyšetření.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09921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F3118F-454C-4CF6-AF72-61528DE45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00B0F0"/>
                </a:solidFill>
              </a:rPr>
              <a:t>Příloha č. 9 k vyhlášce č. 473/2008 Sb.</a:t>
            </a:r>
            <a:br>
              <a:rPr lang="cs-CZ" sz="2800" dirty="0">
                <a:solidFill>
                  <a:srgbClr val="00B0F0"/>
                </a:solidFill>
              </a:rPr>
            </a:br>
            <a:r>
              <a:rPr lang="cs-CZ" sz="2800" b="1" dirty="0">
                <a:solidFill>
                  <a:srgbClr val="00B0F0"/>
                </a:solidFill>
              </a:rPr>
              <a:t>Systém epidemiologické bdělosti tuberkulózy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D617EF-26B2-45EF-B75A-D97A840FE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cs-CZ" sz="3500" b="1" dirty="0"/>
              <a:t>Klasifikace případu onemocnění</a:t>
            </a:r>
          </a:p>
          <a:p>
            <a:r>
              <a:rPr lang="cs-CZ" i="1" dirty="0"/>
              <a:t>A.</a:t>
            </a:r>
            <a:r>
              <a:rPr lang="cs-CZ" dirty="0"/>
              <a:t> Možný: Případ, který splňuje klinickou definici onemocnění.</a:t>
            </a:r>
          </a:p>
          <a:p>
            <a:r>
              <a:rPr lang="cs-CZ" i="1" dirty="0"/>
              <a:t>B.</a:t>
            </a:r>
            <a:r>
              <a:rPr lang="cs-CZ" dirty="0"/>
              <a:t> Pravděpodobný: Případ, který splňuje klinickou definici onemocnění a laboratorní kritéria pro pravděpodobný případ.</a:t>
            </a:r>
          </a:p>
          <a:p>
            <a:r>
              <a:rPr lang="cs-CZ" i="1" dirty="0"/>
              <a:t>C.</a:t>
            </a:r>
            <a:r>
              <a:rPr lang="cs-CZ" dirty="0"/>
              <a:t> Potvrzený: Případ, který splňuje klinickou definici onemocnění a laboratorní kritéria pro potvrzený případ.</a:t>
            </a:r>
          </a:p>
          <a:p>
            <a:endParaRPr lang="cs-CZ" dirty="0"/>
          </a:p>
          <a:p>
            <a:r>
              <a:rPr lang="cs-CZ" i="1" dirty="0"/>
              <a:t>1</a:t>
            </a:r>
            <a:r>
              <a:rPr lang="cs-CZ" sz="3500" b="1" i="1" dirty="0"/>
              <a:t>.</a:t>
            </a:r>
            <a:r>
              <a:rPr lang="cs-CZ" sz="3500" b="1" dirty="0"/>
              <a:t> Klasifikace podle infekčnosti.</a:t>
            </a:r>
          </a:p>
          <a:p>
            <a:r>
              <a:rPr lang="cs-CZ" i="1" dirty="0"/>
              <a:t>1.1</a:t>
            </a:r>
            <a:r>
              <a:rPr lang="cs-CZ" dirty="0"/>
              <a:t> Případ s infekční formou TBC onemocnění:</a:t>
            </a:r>
          </a:p>
          <a:p>
            <a:r>
              <a:rPr lang="cs-CZ" i="1" dirty="0"/>
              <a:t>1.1.1</a:t>
            </a:r>
            <a:r>
              <a:rPr lang="cs-CZ" dirty="0"/>
              <a:t> osoba s TBC dýchacího ústrojí, vylučující ve sputu bacily komplexu M. </a:t>
            </a:r>
            <a:r>
              <a:rPr lang="cs-CZ" dirty="0" err="1"/>
              <a:t>tuberculosis</a:t>
            </a:r>
            <a:r>
              <a:rPr lang="cs-CZ" dirty="0"/>
              <a:t>, prokázané kultivačně a zejména kultivačně a mikroskopicky, nebo</a:t>
            </a:r>
          </a:p>
          <a:p>
            <a:r>
              <a:rPr lang="cs-CZ" i="1" dirty="0"/>
              <a:t>1.1.2</a:t>
            </a:r>
            <a:r>
              <a:rPr lang="cs-CZ" dirty="0"/>
              <a:t> osoba s TBC mimo dýchací ústrojí, u které jsou bacily v sekretech nebo v obsahu píštěle nebo abscesu nebo v jiném materiálu.</a:t>
            </a:r>
          </a:p>
          <a:p>
            <a:r>
              <a:rPr lang="cs-CZ" i="1" dirty="0"/>
              <a:t>1.2</a:t>
            </a:r>
            <a:r>
              <a:rPr lang="cs-CZ" dirty="0"/>
              <a:t> Případ s důvodným podezřením na onemocnění infekční formou TBC:</a:t>
            </a:r>
          </a:p>
          <a:p>
            <a:r>
              <a:rPr lang="cs-CZ" i="1" dirty="0"/>
              <a:t>1.2.1</a:t>
            </a:r>
            <a:r>
              <a:rPr lang="cs-CZ" dirty="0"/>
              <a:t> osoba s nálezem svědčícím pro aktivní TBC onemocnění (</a:t>
            </a:r>
            <a:r>
              <a:rPr lang="cs-CZ" dirty="0" err="1"/>
              <a:t>rtg</a:t>
            </a:r>
            <a:r>
              <a:rPr lang="cs-CZ" dirty="0"/>
              <a:t> nález, histologie apod.) dýchacího ústrojí, u které je mikroskopické vyšetření sputa negativní a výsledky kultivace nejsou dosud uzavřeny, nebo</a:t>
            </a:r>
          </a:p>
          <a:p>
            <a:r>
              <a:rPr lang="cs-CZ" i="1" dirty="0"/>
              <a:t>1.2.2</a:t>
            </a:r>
            <a:r>
              <a:rPr lang="cs-CZ" dirty="0"/>
              <a:t> osoba s nálezem svědčícím pro aktivní TBC onemocnění (</a:t>
            </a:r>
            <a:r>
              <a:rPr lang="cs-CZ" dirty="0" err="1"/>
              <a:t>rtg</a:t>
            </a:r>
            <a:r>
              <a:rPr lang="cs-CZ" dirty="0"/>
              <a:t> nález, histologie apod.) dýchacího ústrojí, u které je z jednoho materiálu (včetně sputa) mikroskopické vyšetření pozitivní a výsledky kultivace ještě nejsou dosud uzavřeny, nebo</a:t>
            </a:r>
          </a:p>
          <a:p>
            <a:r>
              <a:rPr lang="cs-CZ" i="1" dirty="0"/>
              <a:t>1.2.3</a:t>
            </a:r>
            <a:r>
              <a:rPr lang="cs-CZ" dirty="0"/>
              <a:t> osoba s nálezem svědčícím pro aktivní TBC onemocnění a materiál pro bakteriologické vyšetření nebyl získán.</a:t>
            </a:r>
          </a:p>
          <a:p>
            <a:r>
              <a:rPr lang="cs-CZ" i="1" dirty="0"/>
              <a:t>1.3</a:t>
            </a:r>
            <a:r>
              <a:rPr lang="cs-CZ" dirty="0"/>
              <a:t> Případ s neprokázanou infekčnosti:</a:t>
            </a:r>
          </a:p>
          <a:p>
            <a:r>
              <a:rPr lang="cs-CZ" i="1" dirty="0"/>
              <a:t>1.3.1</a:t>
            </a:r>
            <a:r>
              <a:rPr lang="cs-CZ" dirty="0"/>
              <a:t> osoba s nálezem svědčícím pro aktivní TBC onemocnění (</a:t>
            </a:r>
            <a:r>
              <a:rPr lang="cs-CZ" dirty="0" err="1"/>
              <a:t>rtg</a:t>
            </a:r>
            <a:r>
              <a:rPr lang="cs-CZ" dirty="0"/>
              <a:t> nález, histologie apod.) s uzavřeným </a:t>
            </a:r>
            <a:r>
              <a:rPr lang="cs-CZ" dirty="0" err="1"/>
              <a:t>mykobakteriologickým</a:t>
            </a:r>
            <a:r>
              <a:rPr lang="cs-CZ" dirty="0"/>
              <a:t> vyšetřením s negativním výsledkem.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3003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7F95A0-2AE4-4ECA-A1D2-78D90278B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7489"/>
          </a:xfrm>
        </p:spPr>
        <p:txBody>
          <a:bodyPr>
            <a:normAutofit fontScale="90000"/>
          </a:bodyPr>
          <a:lstStyle/>
          <a:p>
            <a:r>
              <a:rPr lang="cs-CZ" b="1" i="1" dirty="0">
                <a:solidFill>
                  <a:schemeClr val="accent1"/>
                </a:solidFill>
              </a:rPr>
              <a:t>Prof</a:t>
            </a:r>
            <a:r>
              <a:rPr lang="cs-CZ" dirty="0">
                <a:solidFill>
                  <a:schemeClr val="accent1"/>
                </a:solidFill>
              </a:rPr>
              <a:t>. </a:t>
            </a:r>
            <a:r>
              <a:rPr lang="cs-CZ" b="1" i="1" dirty="0">
                <a:solidFill>
                  <a:schemeClr val="accent1"/>
                </a:solidFill>
              </a:rPr>
              <a:t>MUDr</a:t>
            </a:r>
            <a:r>
              <a:rPr lang="cs-CZ" b="1" dirty="0">
                <a:solidFill>
                  <a:schemeClr val="accent1"/>
                </a:solidFill>
              </a:rPr>
              <a:t>. </a:t>
            </a:r>
            <a:r>
              <a:rPr lang="cs-CZ" b="1" i="1" dirty="0">
                <a:solidFill>
                  <a:schemeClr val="accent1"/>
                </a:solidFill>
              </a:rPr>
              <a:t>Karel Raška</a:t>
            </a:r>
            <a:r>
              <a:rPr lang="cs-CZ" b="1" dirty="0">
                <a:solidFill>
                  <a:schemeClr val="accent1"/>
                </a:solidFill>
              </a:rPr>
              <a:t>, DrSc. (1909-1987</a:t>
            </a:r>
            <a:r>
              <a:rPr lang="cs-CZ" dirty="0">
                <a:solidFill>
                  <a:schemeClr val="accent1"/>
                </a:solidFill>
              </a:rPr>
              <a:t>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A4FA24-311E-4D04-B0C9-14BC0B81E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b="1" i="1" dirty="0">
                <a:solidFill>
                  <a:schemeClr val="accent1"/>
                </a:solidFill>
              </a:rPr>
              <a:t>Prof</a:t>
            </a:r>
            <a:r>
              <a:rPr lang="cs-CZ" b="1" dirty="0">
                <a:solidFill>
                  <a:schemeClr val="accent1"/>
                </a:solidFill>
              </a:rPr>
              <a:t>. </a:t>
            </a:r>
            <a:r>
              <a:rPr lang="cs-CZ" b="1" i="1" dirty="0">
                <a:solidFill>
                  <a:schemeClr val="accent1"/>
                </a:solidFill>
              </a:rPr>
              <a:t>MUDr</a:t>
            </a:r>
            <a:r>
              <a:rPr lang="cs-CZ" b="1" dirty="0">
                <a:solidFill>
                  <a:schemeClr val="accent1"/>
                </a:solidFill>
              </a:rPr>
              <a:t>. </a:t>
            </a:r>
            <a:r>
              <a:rPr lang="cs-CZ" b="1" i="1" dirty="0">
                <a:solidFill>
                  <a:schemeClr val="accent1"/>
                </a:solidFill>
              </a:rPr>
              <a:t>Karel Raška</a:t>
            </a:r>
            <a:r>
              <a:rPr lang="cs-CZ" b="1" dirty="0">
                <a:solidFill>
                  <a:schemeClr val="accent1"/>
                </a:solidFill>
              </a:rPr>
              <a:t>, DrSc. (1909-1987) byl </a:t>
            </a:r>
            <a:r>
              <a:rPr lang="cs-CZ" b="1" dirty="0"/>
              <a:t>tvůrce  koncepční epidemiologie v medicíně, na univerzitách, ve vědě a vědeckých společnostech</a:t>
            </a:r>
          </a:p>
          <a:p>
            <a:r>
              <a:rPr lang="cs-CZ" b="1" dirty="0"/>
              <a:t>Karel Raška předběhl svou dobu a progresivně zapojil moderní pojetí epidemiologie, opírající se v mnohém o koncepce „</a:t>
            </a:r>
            <a:r>
              <a:rPr lang="cs-CZ" b="1" dirty="0" err="1"/>
              <a:t>surveillance</a:t>
            </a:r>
            <a:r>
              <a:rPr lang="cs-CZ" b="1" dirty="0"/>
              <a:t>“ a také „public </a:t>
            </a:r>
            <a:r>
              <a:rPr lang="cs-CZ" b="1" dirty="0" err="1"/>
              <a:t>health</a:t>
            </a:r>
            <a:r>
              <a:rPr lang="cs-CZ" b="1" dirty="0"/>
              <a:t>“ do československého zdravotnictví. </a:t>
            </a:r>
            <a:endParaRPr lang="cs-CZ" dirty="0"/>
          </a:p>
          <a:p>
            <a:r>
              <a:rPr lang="cs-CZ" b="1" dirty="0"/>
              <a:t>Novodobá epidemiologie se začala teoreticky koncipovat především v anglosaské literatuře a Karel Raška ji prakticky přenesl do medicínské praxe v oblasti infekčních chorob na široké bázi již v padesátých letech 20. století.</a:t>
            </a:r>
            <a:endParaRPr lang="cs-CZ" dirty="0"/>
          </a:p>
          <a:p>
            <a:r>
              <a:rPr lang="cs-CZ" b="1" dirty="0"/>
              <a:t>Jeho pojetí epidemiologie vycházelo z praxe jak laboratorní tak terénní, kterou dovedl do stavu výrazně systémového provádění s vizí perspektivního využití (např. založení světových sérových bank).</a:t>
            </a:r>
            <a:endParaRPr lang="cs-CZ" dirty="0"/>
          </a:p>
          <a:p>
            <a:r>
              <a:rPr lang="cs-CZ" b="1" dirty="0"/>
              <a:t>Úspěchy v této práci dovedl prezentovat u nás i v zahraničí přednáškami, instrukcemi, organizačními opatřeními a publikacemi.</a:t>
            </a:r>
            <a:endParaRPr lang="cs-CZ" dirty="0"/>
          </a:p>
          <a:p>
            <a:r>
              <a:rPr lang="cs-CZ" b="1" dirty="0"/>
              <a:t>To byl důvod pro jeho jmenování na místo ředitele divize infekčních chorob Hlavní úřadovny WHO v Ženevě. </a:t>
            </a:r>
            <a:endParaRPr lang="cs-CZ" dirty="0"/>
          </a:p>
          <a:p>
            <a:r>
              <a:rPr lang="cs-CZ" b="1" dirty="0"/>
              <a:t>Své pojetí epidemiologické praxe dovedl k úspěšnému vrcholu při koordinaci celosvětové eradikace neštovic ve zmíněné funkci v Ženevě. </a:t>
            </a:r>
            <a:endParaRPr lang="cs-CZ" dirty="0"/>
          </a:p>
          <a:p>
            <a:r>
              <a:rPr lang="cs-CZ" b="1" dirty="0"/>
              <a:t>Tam vykonal i velice záslužnou práci pro propagaci československého zdravotnictví a zasloužil se o vyslání mnoha desítek lékařů a dalších odborníků na práci pro WHO.</a:t>
            </a:r>
            <a:endParaRPr lang="cs-CZ" dirty="0"/>
          </a:p>
          <a:p>
            <a:r>
              <a:rPr lang="cs-CZ" b="1" dirty="0"/>
              <a:t>Zajistil významnou a dlouhodobou spolupráci našeho zdravotnictví s WHO (např. pořádání mezinárodních kurzů pro frekventanty z celého světa v Praze či založení WHO referenčních laboratoří u nás).</a:t>
            </a:r>
            <a:endParaRPr lang="cs-CZ" dirty="0"/>
          </a:p>
          <a:p>
            <a:r>
              <a:rPr lang="cs-CZ" b="1" dirty="0"/>
              <a:t>Jeho myšlenky v oblasti epidemiologie nakažlivých nemocí (včetně </a:t>
            </a:r>
            <a:r>
              <a:rPr lang="cs-CZ" b="1" dirty="0" err="1"/>
              <a:t>surveillance</a:t>
            </a:r>
            <a:r>
              <a:rPr lang="cs-CZ" b="1" dirty="0"/>
              <a:t>) byly převzaty v obecné epidemiologii i v epidemiologii nemocí neinfekčních.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81132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EE25A8-3E89-441F-9742-695B47E1F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00B0F0"/>
                </a:solidFill>
              </a:rPr>
              <a:t>Příloha č. 9 k vyhlášce č. 473/2008 Sb.</a:t>
            </a:r>
            <a:br>
              <a:rPr lang="cs-CZ" sz="2800" dirty="0">
                <a:solidFill>
                  <a:srgbClr val="00B0F0"/>
                </a:solidFill>
              </a:rPr>
            </a:br>
            <a:r>
              <a:rPr lang="cs-CZ" sz="2800" b="1" dirty="0">
                <a:solidFill>
                  <a:srgbClr val="00B0F0"/>
                </a:solidFill>
              </a:rPr>
              <a:t>Systém epidemiologické bdělosti tuberkulózy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A80FEF-7E2C-4DB5-8BC4-B97697731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b="1" dirty="0"/>
              <a:t>Klasifikace podle lokalizace onemocnění.</a:t>
            </a:r>
          </a:p>
          <a:p>
            <a:r>
              <a:rPr lang="cs-CZ" i="1" dirty="0"/>
              <a:t>2.1</a:t>
            </a:r>
            <a:r>
              <a:rPr lang="cs-CZ" dirty="0"/>
              <a:t> Plicní tuberkulóza:</a:t>
            </a:r>
          </a:p>
          <a:p>
            <a:r>
              <a:rPr lang="cs-CZ" dirty="0"/>
              <a:t>Tuberkulóza plicního parenchymu nebo tracheo-bronchiálního stromu nebo hrtanu.</a:t>
            </a:r>
          </a:p>
          <a:p>
            <a:r>
              <a:rPr lang="cs-CZ" i="1" dirty="0"/>
              <a:t>2.2</a:t>
            </a:r>
            <a:r>
              <a:rPr lang="cs-CZ" dirty="0"/>
              <a:t> Mimoplicní tuberkulóza:</a:t>
            </a:r>
          </a:p>
          <a:p>
            <a:r>
              <a:rPr lang="cs-CZ" dirty="0"/>
              <a:t>Tuberkulóza jakékoliv lokalizace jiné než uvedené v bodě 2.1, včetně tuberkulózy pleury a nitrohrudních mízních uzlin bez postižení plicního parenchymu.</a:t>
            </a:r>
          </a:p>
          <a:p>
            <a:r>
              <a:rPr lang="cs-CZ" i="1" dirty="0"/>
              <a:t>2.3</a:t>
            </a:r>
            <a:r>
              <a:rPr lang="cs-CZ" dirty="0"/>
              <a:t> Diseminovaná tuberkulóza je klasifikována jako plicní tuberkulóza, je-li postižen plicní parenchym nebo tracheo-bronchiální strom nebo hrtan, v ostatních případech je klasifikována jako mimoplicní tuberkulóza.</a:t>
            </a:r>
          </a:p>
          <a:p>
            <a:r>
              <a:rPr lang="cs-CZ" i="1" dirty="0"/>
              <a:t>2.4</a:t>
            </a:r>
            <a:r>
              <a:rPr lang="cs-CZ" dirty="0"/>
              <a:t> Tuberkulóza dýchacího ústrojí:</a:t>
            </a:r>
          </a:p>
          <a:p>
            <a:r>
              <a:rPr lang="cs-CZ" dirty="0"/>
              <a:t>Plicní tuberkulóza nebo tuberkulóza pleury nebo tuberkulóza nitrohrudních mízních uzlin.</a:t>
            </a:r>
          </a:p>
          <a:p>
            <a:endParaRPr lang="cs-CZ" dirty="0"/>
          </a:p>
          <a:p>
            <a:r>
              <a:rPr lang="cs-CZ" i="1" dirty="0"/>
              <a:t>3.</a:t>
            </a:r>
            <a:r>
              <a:rPr lang="cs-CZ" dirty="0"/>
              <a:t> </a:t>
            </a:r>
            <a:r>
              <a:rPr lang="cs-CZ" b="1" dirty="0"/>
              <a:t>Klasifikace podle předchozí </a:t>
            </a:r>
            <a:r>
              <a:rPr lang="cs-CZ" b="1" dirty="0" err="1"/>
              <a:t>antituberkulotické</a:t>
            </a:r>
            <a:r>
              <a:rPr lang="cs-CZ" b="1" dirty="0"/>
              <a:t> léčby.</a:t>
            </a:r>
          </a:p>
          <a:p>
            <a:r>
              <a:rPr lang="cs-CZ" i="1" dirty="0"/>
              <a:t>3.1</a:t>
            </a:r>
            <a:r>
              <a:rPr lang="cs-CZ" dirty="0"/>
              <a:t> Dosud neléčen(a):</a:t>
            </a:r>
          </a:p>
          <a:p>
            <a:r>
              <a:rPr lang="cs-CZ" dirty="0"/>
              <a:t>Osoba, která nebyla nikdy v minulosti léčena pro aktivní tuberkulózu </a:t>
            </a:r>
            <a:r>
              <a:rPr lang="cs-CZ" dirty="0" err="1"/>
              <a:t>antituberkulotiky</a:t>
            </a:r>
            <a:r>
              <a:rPr lang="cs-CZ" dirty="0"/>
              <a:t>, nebo která užívala léky proti tuberkulóze méně než jeden měsíc.</a:t>
            </a:r>
          </a:p>
          <a:p>
            <a:r>
              <a:rPr lang="cs-CZ" i="1" dirty="0"/>
              <a:t>3.2</a:t>
            </a:r>
            <a:r>
              <a:rPr lang="cs-CZ" dirty="0"/>
              <a:t> Dříve léčen(a):</a:t>
            </a:r>
          </a:p>
          <a:p>
            <a:r>
              <a:rPr lang="cs-CZ" dirty="0"/>
              <a:t>Osoba, u níž byla v minulosti diagnostikována aktivní tuberkulóza, a která užívala léky proti tuberkulóze (mimo preventivní léčbu) minimálně jeden měsíc.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02931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20585D-1EE8-415D-BCC5-5FBBA6105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00B0F0"/>
                </a:solidFill>
              </a:rPr>
              <a:t>Příloha č. 9 k vyhlášce č. 473/2008 Sb.</a:t>
            </a:r>
            <a:br>
              <a:rPr lang="cs-CZ" sz="2800" dirty="0">
                <a:solidFill>
                  <a:srgbClr val="00B0F0"/>
                </a:solidFill>
              </a:rPr>
            </a:br>
            <a:r>
              <a:rPr lang="cs-CZ" sz="2800" b="1" dirty="0">
                <a:solidFill>
                  <a:srgbClr val="00B0F0"/>
                </a:solidFill>
              </a:rPr>
              <a:t>Systém epidemiologické bdělosti tuberkulózy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980BBF-9F35-4B44-967C-8E423451A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47500" lnSpcReduction="20000"/>
          </a:bodyPr>
          <a:lstStyle/>
          <a:p>
            <a:r>
              <a:rPr lang="cs-CZ" b="1" dirty="0"/>
              <a:t>Shromažďování údajů a jejich hlášení</a:t>
            </a:r>
          </a:p>
          <a:p>
            <a:r>
              <a:rPr lang="cs-CZ" dirty="0"/>
              <a:t>Osoba poskytující péči, která zahajuje léčbu, hlásí orgánu ochrany veřejného zdraví onemocnění tuberkulózou. V ostatních případech, kdy léčba není zahájena, hlásí onemocnění tuberkulózou lékař, který onemocnění diagnostikuje. Úmrtí na tuberkulózu hlásí osoba poskytující péči</a:t>
            </a:r>
            <a:r>
              <a:rPr lang="cs-CZ" baseline="30000" dirty="0">
                <a:hlinkClick r:id="rId2"/>
              </a:rPr>
              <a:t>1</a:t>
            </a:r>
            <a:r>
              <a:rPr lang="cs-CZ" dirty="0">
                <a:hlinkClick r:id="rId2"/>
              </a:rPr>
              <a:t>)</a:t>
            </a:r>
            <a:r>
              <a:rPr lang="cs-CZ" dirty="0"/>
              <a:t>.</a:t>
            </a:r>
          </a:p>
          <a:p>
            <a:r>
              <a:rPr lang="cs-CZ" b="1" dirty="0"/>
              <a:t>Epidemiologické šetření při podezření na výskyt tuberkulózy</a:t>
            </a:r>
          </a:p>
          <a:p>
            <a:r>
              <a:rPr lang="cs-CZ" i="1" dirty="0"/>
              <a:t>1.</a:t>
            </a:r>
            <a:r>
              <a:rPr lang="cs-CZ" dirty="0"/>
              <a:t> Osoba poskytující péči</a:t>
            </a:r>
            <a:r>
              <a:rPr lang="cs-CZ" baseline="30000" dirty="0">
                <a:hlinkClick r:id="rId2"/>
              </a:rPr>
              <a:t>1</a:t>
            </a:r>
            <a:r>
              <a:rPr lang="cs-CZ" dirty="0">
                <a:hlinkClick r:id="rId2"/>
              </a:rPr>
              <a:t>)</a:t>
            </a:r>
            <a:r>
              <a:rPr lang="cs-CZ" dirty="0"/>
              <a:t>, která vyslovila podezření na onemocnění infekční formou tuberkulózy provede anamnestické, klinické a rentgenologické vyšetření a zajistí převoz do lůžkového zařízení, které pacienta izoluje. Dále zajistí epidemiologické šetření zejména s cílem určit zdroj infekce a cestu přenosu. V případech infekční formy TBC onemocnění, zejména mikroskopicky pozitivních, s rozsahem ohniska přesahujícím rodinné kontakty, spolupracuje úzce při epidemiologickém šetření s orgánem ochrany veřejného zdraví.</a:t>
            </a:r>
          </a:p>
          <a:p>
            <a:r>
              <a:rPr lang="cs-CZ" i="1" dirty="0"/>
              <a:t>2.</a:t>
            </a:r>
            <a:r>
              <a:rPr lang="cs-CZ" dirty="0"/>
              <a:t> Ošetřující lékař dále zajistí odběr biologického materiálu na mikroskopické a kultivační vyšetření, zajistí jeho transport neprodleně do laboratoře a dále případně zajistí provedení tuberkulínového testu a případně testu IGRA.</a:t>
            </a:r>
          </a:p>
          <a:p>
            <a:r>
              <a:rPr lang="cs-CZ" i="1" dirty="0"/>
              <a:t>3.</a:t>
            </a:r>
            <a:r>
              <a:rPr lang="cs-CZ" dirty="0"/>
              <a:t> Ošetřující lékař v lůžkovém zařízení, dispenzarizující lékař zodpovědný za vyšetření kontaktů, orgán ochrany veřejného zdraví, případně jiný orgán podílející se na vyšetření kontaktů, shromažďují údaje potřebné pro vyšetření kontaktů.</a:t>
            </a:r>
          </a:p>
          <a:p>
            <a:r>
              <a:rPr lang="cs-CZ" b="1" dirty="0"/>
              <a:t>Protiepidemická opatření v ohnisku nákazy</a:t>
            </a:r>
          </a:p>
          <a:p>
            <a:r>
              <a:rPr lang="cs-CZ" i="1" dirty="0"/>
              <a:t>1.</a:t>
            </a:r>
            <a:r>
              <a:rPr lang="cs-CZ" dirty="0"/>
              <a:t> Hlášení onemocnění tuberkulózou podle čl. 5.</a:t>
            </a:r>
          </a:p>
          <a:p>
            <a:r>
              <a:rPr lang="cs-CZ" i="1" dirty="0"/>
              <a:t>2.</a:t>
            </a:r>
            <a:r>
              <a:rPr lang="cs-CZ" dirty="0"/>
              <a:t> Anamnestické, klinické, rentgenologické vyšetření kontaktů.</a:t>
            </a:r>
          </a:p>
          <a:p>
            <a:r>
              <a:rPr lang="cs-CZ" i="1" dirty="0"/>
              <a:t>3.</a:t>
            </a:r>
            <a:r>
              <a:rPr lang="cs-CZ" dirty="0"/>
              <a:t> Provedení dalších testů u kontaktů a podání chemoprofylaxe podle platných doporučení.</a:t>
            </a:r>
          </a:p>
          <a:p>
            <a:r>
              <a:rPr lang="cs-CZ" i="1" dirty="0"/>
              <a:t>4.</a:t>
            </a:r>
            <a:r>
              <a:rPr lang="cs-CZ" dirty="0"/>
              <a:t> Při epidemiologicky závažném výskytu se na šetření a stanovení opatření podílí orgán ochrany veřejného zdraví.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1638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9A113F-7168-448D-AD80-FA8852738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2"/>
                </a:solidFill>
                <a:ea typeface="+mj-lt"/>
                <a:cs typeface="+mj-lt"/>
              </a:rPr>
              <a:t>Úspěchy epidemiologie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3AA9A0-8B96-47DA-9DC6-9A8ED72F1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</a:rPr>
              <a:t>Zavedením očkování dětí proti poliomyelitidě se ČSR zařadila mezi první země, které vyřešily tento  problém. </a:t>
            </a:r>
          </a:p>
          <a:p>
            <a:r>
              <a:rPr lang="cs-CZ" dirty="0">
                <a:ea typeface="+mn-lt"/>
                <a:cs typeface="+mn-lt"/>
              </a:rPr>
              <a:t>Obdobným úspěchem bylo rutinní zavedení očkování proti spalničkám, kde </a:t>
            </a:r>
            <a:r>
              <a:rPr lang="cs-CZ" dirty="0" err="1">
                <a:ea typeface="+mn-lt"/>
                <a:cs typeface="+mn-lt"/>
              </a:rPr>
              <a:t>dvoudávkové</a:t>
            </a:r>
            <a:r>
              <a:rPr lang="cs-CZ" dirty="0">
                <a:ea typeface="+mn-lt"/>
                <a:cs typeface="+mn-lt"/>
              </a:rPr>
              <a:t> očkovací schéma se stalo světovou prioritou.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0970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384081-5319-412A-AF4D-9005BFFAC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439"/>
            <a:ext cx="10515600" cy="1105225"/>
          </a:xfrm>
        </p:spPr>
        <p:txBody>
          <a:bodyPr>
            <a:normAutofit/>
          </a:bodyPr>
          <a:lstStyle/>
          <a:p>
            <a:r>
              <a:rPr lang="cs-CZ" dirty="0"/>
              <a:t>             </a:t>
            </a:r>
            <a:r>
              <a:rPr lang="cs-CZ" dirty="0" err="1">
                <a:solidFill>
                  <a:schemeClr val="accent2"/>
                </a:solidFill>
              </a:rPr>
              <a:t>Surveillance</a:t>
            </a:r>
            <a:r>
              <a:rPr lang="cs-CZ" dirty="0">
                <a:solidFill>
                  <a:schemeClr val="accent2"/>
                </a:solidFill>
              </a:rPr>
              <a:t> infekčních nemocí </a:t>
            </a:r>
            <a:r>
              <a:rPr lang="cs-CZ" dirty="0"/>
              <a:t>  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2ABA8D-FBEF-402E-AE19-7DCCFB57F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7577"/>
            <a:ext cx="10515600" cy="5260229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algn="just"/>
            <a:r>
              <a:rPr lang="cs-CZ" dirty="0">
                <a:ea typeface="+mn-lt"/>
                <a:cs typeface="+mn-lt"/>
              </a:rPr>
              <a:t>Cílem práce oboru epidemiologie je prevence výskytu a šíření infekčních onemocnění. Epidemiologie poskytuje také nepostradatelné podklady pro řešení situací, souvisejících  s ohrožením veřejného zdraví při zneužití biologických prostředků (bioterorismu).</a:t>
            </a:r>
            <a:endParaRPr lang="cs-CZ" dirty="0"/>
          </a:p>
          <a:p>
            <a:pPr algn="just"/>
            <a:r>
              <a:rPr lang="cs-CZ" dirty="0">
                <a:ea typeface="+mn-lt"/>
                <a:cs typeface="+mn-lt"/>
              </a:rPr>
              <a:t>Pracovníci odboru protiepidemického v rámci epidemiologické </a:t>
            </a:r>
            <a:r>
              <a:rPr lang="cs-CZ" dirty="0" err="1">
                <a:ea typeface="+mn-lt"/>
                <a:cs typeface="+mn-lt"/>
              </a:rPr>
              <a:t>surveillance</a:t>
            </a:r>
            <a:r>
              <a:rPr lang="cs-CZ" dirty="0">
                <a:ea typeface="+mn-lt"/>
                <a:cs typeface="+mn-lt"/>
              </a:rPr>
              <a:t> sledují výskyt a povahu nákaz, příčiny a podmínky jejich vzniku a šíření v lidské populaci (včetně nákaz přenosných ze zvířat na člověka) a uplatňují metody jejich prevence, potlačování a eliminace, resp. eradikace. </a:t>
            </a:r>
          </a:p>
          <a:p>
            <a:pPr algn="just"/>
            <a:r>
              <a:rPr lang="cs-CZ" dirty="0">
                <a:ea typeface="+mn-lt"/>
                <a:cs typeface="+mn-lt"/>
              </a:rPr>
              <a:t>Výsledky získaných poznatků po analýze přenášejí do praxe v odborně zdůvodněných epidemiologických opatřeních, a to jak preventivního, tak i represivního charakteru.</a:t>
            </a:r>
            <a:endParaRPr lang="cs-CZ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5142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202625-6288-4A89-8AE0-73B45D188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8503"/>
          </a:xfrm>
        </p:spPr>
        <p:txBody>
          <a:bodyPr>
            <a:normAutofit/>
          </a:bodyPr>
          <a:lstStyle/>
          <a:p>
            <a:r>
              <a:rPr lang="cs-CZ" dirty="0"/>
              <a:t>           </a:t>
            </a:r>
            <a:r>
              <a:rPr lang="cs-CZ" dirty="0" err="1">
                <a:solidFill>
                  <a:schemeClr val="accent2"/>
                </a:solidFill>
              </a:rPr>
              <a:t>Surveillance</a:t>
            </a:r>
            <a:r>
              <a:rPr lang="cs-CZ" dirty="0">
                <a:solidFill>
                  <a:schemeClr val="accent2"/>
                </a:solidFill>
              </a:rPr>
              <a:t>  infekčních nemocí</a:t>
            </a:r>
            <a:r>
              <a:rPr lang="cs-CZ" dirty="0"/>
              <a:t> 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1969C7-FA55-4D99-9EE1-73988BC71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7463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cs-CZ" dirty="0">
                <a:ea typeface="+mn-lt"/>
                <a:cs typeface="+mn-lt"/>
              </a:rPr>
              <a:t>Pro úspěšné zajištění úkolů epidemiologie je nezbytná mezioborová spolupráce a vzájemná průběžná informovanost mezi laboratorními pracovišti, klinickými lékaři, orgány ochrany veřejného zdraví,  veterinární správou, zemědělskou a potravinářskou inspekcí a samozřejmě i se státní správou a samosprávou. </a:t>
            </a:r>
          </a:p>
          <a:p>
            <a:pPr algn="just"/>
            <a:r>
              <a:rPr lang="cs-CZ" dirty="0">
                <a:ea typeface="+mn-lt"/>
                <a:cs typeface="+mn-lt"/>
              </a:rPr>
              <a:t>Mezioborovými programy, na nichž se epidemiologie v zásadní míře podílí, jsou antibiotická politika, kontrola infekcí spojených s poskytováním zdravotní péče a vakcinační programy.</a:t>
            </a:r>
            <a:endParaRPr lang="cs-CZ" dirty="0"/>
          </a:p>
          <a:p>
            <a:pPr algn="just"/>
            <a:endParaRPr lang="cs-CZ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3655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32F0E4-8256-4BA3-B3FB-7876BAC2B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9446"/>
          </a:xfrm>
        </p:spPr>
        <p:txBody>
          <a:bodyPr>
            <a:normAutofit/>
          </a:bodyPr>
          <a:lstStyle/>
          <a:p>
            <a:pPr algn="ctr"/>
            <a:r>
              <a:rPr lang="cs-CZ" altLang="cs-CZ" sz="3600" b="1" dirty="0">
                <a:solidFill>
                  <a:schemeClr val="accent2"/>
                </a:solidFill>
                <a:latin typeface="Arial" panose="020B0604020202020204" pitchFamily="34" charset="0"/>
              </a:rPr>
              <a:t>Základní  prvky </a:t>
            </a:r>
            <a:r>
              <a:rPr lang="cs-CZ" altLang="cs-CZ" sz="3600" b="1" dirty="0" err="1">
                <a:solidFill>
                  <a:schemeClr val="accent2"/>
                </a:solidFill>
                <a:latin typeface="Arial" panose="020B0604020202020204" pitchFamily="34" charset="0"/>
              </a:rPr>
              <a:t>surveillance</a:t>
            </a:r>
            <a:endParaRPr lang="cs-CZ" sz="3600" b="1" dirty="0">
              <a:solidFill>
                <a:schemeClr val="accent2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640B4A6-8CC7-422D-8487-F6930BEC03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123583"/>
            <a:ext cx="10838032" cy="575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 základním prvkům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surveillance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patří: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Sběr dat a zdroje informací – hlášení nemocnosti a úmrtnosti</a:t>
            </a: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hlášení infekční nemoci osobami poskytujícími péči, hlášení laboratorních výsledků laboratořemi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list epidemiologického šetření,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zdravotní karta, chorobopis,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výkaz o nemocnosti, úrazovosti, pracovní neschopnosti a úmrtnosti,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hlášení hospitalizace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list o prohlídce mrtvého, pitevní zpráva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zdravotní informační </a:t>
            </a:r>
            <a:r>
              <a:rPr kumimoji="0" lang="cs-CZ" altLang="cs-CZ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systémy (ISIN, 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ARI/ILI, TBC, RPN, RNI…), modernizace celostátního hlásicího systému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infekčních nemocí, která umožnila zkvalitnění kompatibility s informačními systémy EU a WHO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laboratorní hlásicí systémy (ISBT..)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Sledování demografických údajů 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přehled o charakteru a složení obyvatelstva – věk, pohlaví, bydliště, povolání atd.,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demografické statistiky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Sledování sociálních charakteristik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Shromažďování klinických poznatků o onemocnění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Spolupráce odborníků v oblasti epidemiologie na všech úrovních včetně orgánů ochrany veřejného zdraví (OOVZ)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 klinickými odborníky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80262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54C33F-1803-4EF6-B996-BA2473618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66" y="1"/>
            <a:ext cx="10515600" cy="853976"/>
          </a:xfrm>
        </p:spPr>
        <p:txBody>
          <a:bodyPr>
            <a:normAutofit/>
          </a:bodyPr>
          <a:lstStyle/>
          <a:p>
            <a:r>
              <a:rPr lang="cs-CZ" dirty="0"/>
              <a:t>            </a:t>
            </a:r>
            <a:r>
              <a:rPr lang="cs-CZ" dirty="0" err="1">
                <a:solidFill>
                  <a:schemeClr val="accent2"/>
                </a:solidFill>
              </a:rPr>
              <a:t>Surveillance</a:t>
            </a:r>
            <a:r>
              <a:rPr lang="cs-CZ" dirty="0">
                <a:solidFill>
                  <a:schemeClr val="accent2"/>
                </a:solidFill>
              </a:rPr>
              <a:t> infekčních nemocí</a:t>
            </a:r>
            <a:r>
              <a:rPr lang="cs-CZ" dirty="0"/>
              <a:t> 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A4248E-624A-4099-996D-3C9B2D1AF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9838"/>
            <a:ext cx="10515600" cy="5626329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sz="2400" b="1" dirty="0">
                <a:ea typeface="+mn-lt"/>
                <a:cs typeface="+mn-lt"/>
              </a:rPr>
              <a:t> </a:t>
            </a:r>
            <a:endParaRPr lang="cs-CZ" dirty="0">
              <a:ea typeface="+mn-lt"/>
              <a:cs typeface="+mn-lt"/>
            </a:endParaRPr>
          </a:p>
          <a:p>
            <a:pPr lvl="1" algn="just"/>
            <a:r>
              <a:rPr lang="cs-CZ" dirty="0">
                <a:ea typeface="+mn-lt"/>
                <a:cs typeface="+mn-lt"/>
              </a:rPr>
              <a:t>základem je tedy sběr dat o výskytu infekčních nemocí a jejich týdenním vykazování v informačním systému ISIN;</a:t>
            </a:r>
            <a:endParaRPr lang="cs-CZ" dirty="0"/>
          </a:p>
          <a:p>
            <a:pPr lvl="1" algn="just"/>
            <a:r>
              <a:rPr lang="cs-CZ" dirty="0">
                <a:ea typeface="+mn-lt"/>
                <a:cs typeface="+mn-lt"/>
              </a:rPr>
              <a:t>sumarizace údajů o výskytu nemocí a všech dalších informací, získaných v rámci </a:t>
            </a:r>
            <a:r>
              <a:rPr lang="cs-CZ" dirty="0" err="1">
                <a:ea typeface="+mn-lt"/>
                <a:cs typeface="+mn-lt"/>
              </a:rPr>
              <a:t>surveillance</a:t>
            </a:r>
            <a:r>
              <a:rPr lang="cs-CZ" dirty="0">
                <a:ea typeface="+mn-lt"/>
                <a:cs typeface="+mn-lt"/>
              </a:rPr>
              <a:t>;</a:t>
            </a:r>
            <a:endParaRPr lang="cs-CZ" dirty="0"/>
          </a:p>
          <a:p>
            <a:pPr lvl="1" algn="just"/>
            <a:r>
              <a:rPr lang="cs-CZ" dirty="0">
                <a:ea typeface="+mn-lt"/>
                <a:cs typeface="+mn-lt"/>
              </a:rPr>
              <a:t>navrhování, organizace, řízení, koordinace a kontrola stanovených protiepidemických opatření k omezení výskytu, eliminaci příp. eradikaci sledovaných nemocí;</a:t>
            </a:r>
            <a:endParaRPr lang="cs-CZ" dirty="0"/>
          </a:p>
          <a:p>
            <a:pPr lvl="1" algn="just"/>
            <a:r>
              <a:rPr lang="cs-CZ" dirty="0">
                <a:ea typeface="+mn-lt"/>
                <a:cs typeface="+mn-lt"/>
              </a:rPr>
              <a:t>pravidelné a operativní poskytování celostátních epidemiologických údajů o infekčních nemocech </a:t>
            </a:r>
          </a:p>
          <a:p>
            <a:pPr lvl="1" algn="just"/>
            <a:r>
              <a:rPr lang="cs-CZ" dirty="0">
                <a:ea typeface="+mn-lt"/>
                <a:cs typeface="+mn-lt"/>
              </a:rPr>
              <a:t>provádění epidemiologického šetření a posuzování infekčních nemocí v souvislosti s výkonem povolání;</a:t>
            </a:r>
          </a:p>
          <a:p>
            <a:pPr lvl="1" algn="just"/>
            <a:r>
              <a:rPr lang="cs-CZ" altLang="cs-CZ" dirty="0">
                <a:latin typeface="Arial" panose="020B0604020202020204" pitchFamily="34" charset="0"/>
              </a:rPr>
              <a:t>laboratorní vyšetření v souladu se stanovenými definicemi onemocnění (case definice) + zavádění nových vyšetřovacích metod (molekulárně biologické metody, PCR, atd.</a:t>
            </a:r>
          </a:p>
          <a:p>
            <a:pPr lvl="1" algn="just"/>
            <a:r>
              <a:rPr lang="cs-CZ" altLang="cs-CZ" dirty="0">
                <a:latin typeface="Arial" panose="020B0604020202020204" pitchFamily="34" charset="0"/>
              </a:rPr>
              <a:t>epidemiologické studie včetně pravidelně prováděných sérologických přehledů, zejména u nákaz vakcinací </a:t>
            </a:r>
            <a:r>
              <a:rPr lang="cs-CZ" altLang="cs-CZ" dirty="0" err="1">
                <a:latin typeface="Arial" panose="020B0604020202020204" pitchFamily="34" charset="0"/>
              </a:rPr>
              <a:t>preventabilních</a:t>
            </a:r>
            <a:endParaRPr lang="cs-CZ" altLang="cs-CZ" sz="800" dirty="0">
              <a:latin typeface="Arial" panose="020B0604020202020204" pitchFamily="34" charset="0"/>
            </a:endParaRPr>
          </a:p>
          <a:p>
            <a:pPr lvl="1" algn="just"/>
            <a:r>
              <a:rPr lang="cs-CZ" dirty="0"/>
              <a:t>vzájemná průběžná informovanost a úzká spolupráce a s laboratorními pracovišti, klinickými lékaři, hygienickými obory, s veterinární službou, zemědělskou a potravinářskou inspekcí v rámci běžné každodenní činnosti</a:t>
            </a:r>
          </a:p>
          <a:p>
            <a:pPr lvl="1" algn="just"/>
            <a:r>
              <a:rPr lang="cs-CZ" dirty="0">
                <a:ea typeface="+mn-lt"/>
                <a:cs typeface="+mn-lt"/>
              </a:rPr>
              <a:t>nařizování mimořádných opatření při epidemii či nebezpečí jejího vzniku, a pokud to situace vyžaduje, spolupráce při řešení mimořádných situací s orgány zapojenými do systému krizového řízení a integrovaného záchranného systému;</a:t>
            </a:r>
          </a:p>
          <a:p>
            <a:pPr lvl="1" algn="just"/>
            <a:endParaRPr lang="cs-CZ" dirty="0"/>
          </a:p>
          <a:p>
            <a:endParaRPr lang="cs-CZ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1F2E0B3-06C8-4411-84F6-0C060C4077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5489"/>
            <a:ext cx="21993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46C4D00-39F0-4341-AECF-D00B37447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5489"/>
            <a:ext cx="21993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142809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GradientVTI">
  <a:themeElements>
    <a:clrScheme name="Kancelář">
      <a:dk1>
        <a:srgbClr val="000000"/>
      </a:dk1>
      <a:lt1>
        <a:srgbClr val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Univers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6974</Words>
  <Application>Microsoft Office PowerPoint</Application>
  <PresentationFormat>Širokoúhlá obrazovka</PresentationFormat>
  <Paragraphs>481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41</vt:i4>
      </vt:variant>
    </vt:vector>
  </HeadingPairs>
  <TitlesOfParts>
    <vt:vector size="53" baseType="lpstr">
      <vt:lpstr>Arial</vt:lpstr>
      <vt:lpstr>Arial,Sans-Serif</vt:lpstr>
      <vt:lpstr>Calibri</vt:lpstr>
      <vt:lpstr>Calibri Light</vt:lpstr>
      <vt:lpstr>Corbel</vt:lpstr>
      <vt:lpstr>Gill Sans Nova</vt:lpstr>
      <vt:lpstr>Lucida Sans Unicode</vt:lpstr>
      <vt:lpstr>Tahoma</vt:lpstr>
      <vt:lpstr>Times New Roman</vt:lpstr>
      <vt:lpstr>Wingdings 2</vt:lpstr>
      <vt:lpstr>Frame</vt:lpstr>
      <vt:lpstr>GradientVTI</vt:lpstr>
      <vt:lpstr>SUrveillance infekčních nemocí </vt:lpstr>
      <vt:lpstr>                  Epidemiologie</vt:lpstr>
      <vt:lpstr>Prezentace aplikace PowerPoint</vt:lpstr>
      <vt:lpstr>Prof. MUDr. Karel Raška, DrSc. (1909-1987) </vt:lpstr>
      <vt:lpstr>Úspěchy epidemiologie</vt:lpstr>
      <vt:lpstr>             Surveillance infekčních nemocí   </vt:lpstr>
      <vt:lpstr>           Surveillance  infekčních nemocí </vt:lpstr>
      <vt:lpstr>Základní  prvky surveillance</vt:lpstr>
      <vt:lpstr>            Surveillance infekčních nemocí </vt:lpstr>
      <vt:lpstr>         Surveillance infekčních nemocí </vt:lpstr>
      <vt:lpstr>      Epidemiologická opatření</vt:lpstr>
      <vt:lpstr>Opatření realizovaná při výskytu nákazy </vt:lpstr>
      <vt:lpstr>Opatření realizovaná při výskytu nákazy </vt:lpstr>
      <vt:lpstr>Opatření realizovaná při výskytu nákazy </vt:lpstr>
      <vt:lpstr>Opatření realizovaná při výskytu nákazy </vt:lpstr>
      <vt:lpstr>   Seznam infekčních onemocnění, při nichž se nařizuje izolace na  lůžkových odděleních nemocnic nebo léčebných ústavů  a jejichž léčení je povinné   </vt:lpstr>
      <vt:lpstr>Seznam infekčních onemocnění, při nichž se nařizuje izolace na  lůžkových odděleních nemocnic nebo léčebných ústavů  a jejichž léčení je povinné</vt:lpstr>
      <vt:lpstr> Karanténními opatřeními jsou dle zákona 258/2000 Sb.  </vt:lpstr>
      <vt:lpstr>Opatření u zdravých osob v ohnisku nákazy  </vt:lpstr>
      <vt:lpstr>Opatření v ohnisku nákazy </vt:lpstr>
      <vt:lpstr>Opatření preventivní </vt:lpstr>
      <vt:lpstr>0čkování</vt:lpstr>
      <vt:lpstr>                        Legislativa ve vztahu k ochraně veřejného zdraví a prevenci šíření infekčních nemocí</vt:lpstr>
      <vt:lpstr>Kontrola infekčních nemocí -  vyhlášky   </vt:lpstr>
      <vt:lpstr>  VYHLÁŠKA 473/2008 O SYSTÉMU EPIDEMIOLOGICKÉ BDĚLOSTI PRO VYBRANÉ INFEKCE  </vt:lpstr>
      <vt:lpstr>Systém epidemiologické bdělosti záškrtu </vt:lpstr>
      <vt:lpstr>Systém epidemiologické bdělosti záškrtu </vt:lpstr>
      <vt:lpstr>Systém epidemiologické bdělosti záškrtu </vt:lpstr>
      <vt:lpstr>Systém epidemiologické bdělosti záškrtu </vt:lpstr>
      <vt:lpstr>Prezentace aplikace PowerPoint</vt:lpstr>
      <vt:lpstr>  Příloha č. 1 k vyhlášce č. 101/2022 Sb. Surveillance onemocnění COVID-19 </vt:lpstr>
      <vt:lpstr>Příloha č. 1 k vyhlášce č. 101/2022 Sb. Surveillance onemocnění COVID-19</vt:lpstr>
      <vt:lpstr>Příloha č. 1 k vyhlášce č. 101/2022 Sb. Surveillance onemocnění COVID-19</vt:lpstr>
      <vt:lpstr>Příloha č. 1 k vyhlášce č. 101/2022 Sb. Surveillance onemocnění COVID-19</vt:lpstr>
      <vt:lpstr>Příloha č. 1 k vyhlášce č. 101/2022 Sb. Surveillance onemocnění COVID-19</vt:lpstr>
      <vt:lpstr>Příloha č. 1 k vyhlášce č. 101/2022 Sb. Surveillance onemocnění COVID-19</vt:lpstr>
      <vt:lpstr>Příloha č. 9 k vyhlášce č. 473/2008 Sb. Systém epidemiologické bdělosti tuberkulózy </vt:lpstr>
      <vt:lpstr>Příloha č. 9 k vyhlášce č. 473/2008 Sb. Systém epidemiologické bdělosti tuberkulózy</vt:lpstr>
      <vt:lpstr>Příloha č. 9 k vyhlášce č. 473/2008 Sb. Systém epidemiologické bdělosti tuberkulózy</vt:lpstr>
      <vt:lpstr>Příloha č. 9 k vyhlášce č. 473/2008 Sb. Systém epidemiologické bdělosti tuberkulózy</vt:lpstr>
      <vt:lpstr>Příloha č. 9 k vyhlášce č. 473/2008 Sb. Systém epidemiologické bdělosti tuberkulózy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Hamplová Lidmila</dc:creator>
  <cp:lastModifiedBy>Hamplová Lidmila</cp:lastModifiedBy>
  <cp:revision>199</cp:revision>
  <dcterms:created xsi:type="dcterms:W3CDTF">2021-03-28T17:33:57Z</dcterms:created>
  <dcterms:modified xsi:type="dcterms:W3CDTF">2022-12-14T15:10:09Z</dcterms:modified>
</cp:coreProperties>
</file>