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61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4"/>
    <p:restoredTop sz="95982"/>
  </p:normalViewPr>
  <p:slideViewPr>
    <p:cSldViewPr snapToGrid="0" snapToObjects="1">
      <p:cViewPr varScale="1">
        <p:scale>
          <a:sx n="77" d="100"/>
          <a:sy n="77" d="100"/>
        </p:scale>
        <p:origin x="192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79D101-0EDA-EA48-8D9C-CC4289378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8DA23CC-514F-2F4D-B925-0F93D2A17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98217E-A0FE-9544-A23D-B2B86813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2DC5FB-E84E-974B-8184-0E61CF6E5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CC7FB8D-4C7B-CC43-8F4D-B72542C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00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D2982A-4C20-BE48-93D7-0B7EAF23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2864AB-9AA6-0F4C-8233-A0CF2AE21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045955D-595B-EF4E-81CD-7F05E070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28ECC6-F2D1-8E4B-99C8-06E5B76B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27FD0C-F7FE-F141-8817-5598AAAFB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34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9E31D66-A56E-9C4A-B198-36F2A55BFF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5CEDC03-96FB-0B4B-A1C6-2F54B71F8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4A0085-3688-634B-B2B7-80D536262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C26507-6167-A648-B707-6DD2E047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85198A6-86C1-AC4C-B965-42E31DDF9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63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06F1C-A301-504B-A5DA-03C605B6D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D2A452-BF20-0143-BD59-235B219B3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912E4A-F3AD-6E48-9D05-D47CA3A6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47361-750C-0940-B402-9664452F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2D47C5-7CBD-5B4B-89BD-3682D77F2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45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D5C74-18A3-BB4E-AB3E-9B36AD5FC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9012B0-FF84-5C46-8A9B-608D0F7CF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59B4F5-AA76-FC44-98E3-1D4E0D82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1AB1F9-A22F-E24A-A212-2DC96159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8B79C6-DF15-8942-8BD0-F092B0ED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73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3C88E-F6A5-BC4D-AFAD-1EDDAB905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068EA7-B8D5-9F4C-8FC9-EB590F682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8A56208-EF7A-0A43-B184-D13929116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8117AE-2DBB-B949-8F28-6D72A3AC7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42B72B0-3BB9-E042-9957-5BBF77B3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C40B918-5AAB-FF47-BA42-35F15BB6F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06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3298DD-D9BE-F64C-A41E-6E2569E5C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82FCF09-563E-FC46-B10B-91213F2EA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1AB13BA-60EB-3F4A-98EA-D651DD2329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54FBB6D-8C81-C74F-B42F-813310A958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C750E90-9BAE-8447-A463-1088AFB33F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A086C22-4608-8E48-93E8-B7CDAB4C1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8D7AC3-F172-F742-92DE-8ED82B4A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9529A01-44ED-F44B-BE45-AB66DCAFC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556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97D33-C6DD-E142-BE99-590D9BF5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9F5994A-7ADE-9044-A239-E851FB39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28A2C75-24FD-7241-880D-D2BD30419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7E1D8CE-FE18-C442-894E-4F8E3824D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82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AEDEF45-6876-664F-A034-CD0CBB09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CF2C67E-9AAF-4A45-9746-6185828C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47F781-EC7E-AE41-9DDD-66C93B9B4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44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929894-AFEC-AA45-91FD-BCDA5A3F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891858-18CB-DA43-8D61-2CC93E06C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6951A58-15EF-CA42-B801-9DA0E346A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DC44782-8BA4-5F45-829C-5397F29A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A0A5CC-7562-FB48-ABC2-7F590586B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A36C44-F3EB-1B44-9E46-792B310D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42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3CDC6-75F9-D546-9D65-A666A80FC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B248760-3375-EF43-B065-1F7F45EE0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BBCEAD5-CB41-334C-BB90-F5C3A85CF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56A159C-6C3E-9840-8198-8AA9D187C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29FD9F-F3C7-0740-97EC-DD10B865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9F92A52-0060-8544-8C78-6F9A2EA91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02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E61599A-083B-114A-901C-CB3BA0161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E3C56B7-0EA0-7944-B3C8-48CDD3FB4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40A8C4-9E88-A442-943B-B0F076BF8E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68360-D752-694F-A5E5-7B6333E14283}" type="datetimeFigureOut">
              <a:rPr lang="cs-CZ" smtClean="0"/>
              <a:t>30.11.2022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DCDDEC-0E5D-5E49-ABD9-154505795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FCC481-8DF0-BC4F-AB98-81C32DD9A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A7031-49D8-7C4D-9CD0-C3A4779652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7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934221-8192-EB4F-ADA4-523D680989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Patologický novorozenec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8EDE04D-8CE8-C249-9BF4-0DD3104F6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353" y="4666067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MUDr. Šárka Pešková</a:t>
            </a:r>
          </a:p>
          <a:p>
            <a:pPr algn="l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Pediatrická klinika 2.LF UK a FNM</a:t>
            </a:r>
          </a:p>
          <a:p>
            <a:pPr algn="l"/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Oddělení urgentního příjmu dětí FNM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278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CB107-6508-1840-80C0-D40C03C25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Hypertrofický novorozenec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9FDE137-1E71-924A-B3B3-BE36A472A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Příčiny: </a:t>
            </a:r>
          </a:p>
          <a:p>
            <a:pPr lvl="1"/>
            <a:r>
              <a:rPr lang="cs-CZ" dirty="0"/>
              <a:t>konstitučně velké dítě</a:t>
            </a:r>
          </a:p>
          <a:p>
            <a:pPr lvl="1"/>
            <a:r>
              <a:rPr lang="cs-CZ" dirty="0"/>
              <a:t>obezita matky, větší hmotnostní přírůstky matky, </a:t>
            </a:r>
            <a:r>
              <a:rPr lang="cs-CZ" dirty="0" err="1"/>
              <a:t>multiparita</a:t>
            </a:r>
            <a:r>
              <a:rPr lang="cs-CZ" dirty="0"/>
              <a:t>, věk matky</a:t>
            </a:r>
          </a:p>
          <a:p>
            <a:pPr lvl="1"/>
            <a:r>
              <a:rPr lang="cs-CZ" dirty="0" err="1"/>
              <a:t>polyhydramnion</a:t>
            </a:r>
            <a:endParaRPr lang="cs-CZ" dirty="0"/>
          </a:p>
          <a:p>
            <a:pPr lvl="1"/>
            <a:r>
              <a:rPr lang="cs-CZ" dirty="0"/>
              <a:t>dítě diabetické matky</a:t>
            </a:r>
          </a:p>
          <a:p>
            <a:pPr lvl="1"/>
            <a:r>
              <a:rPr lang="cs-CZ" dirty="0"/>
              <a:t>genetické příčiny</a:t>
            </a:r>
          </a:p>
          <a:p>
            <a:pPr lvl="1"/>
            <a:r>
              <a:rPr lang="cs-CZ" dirty="0"/>
              <a:t>hydrops</a:t>
            </a:r>
          </a:p>
          <a:p>
            <a:pPr lvl="1"/>
            <a:r>
              <a:rPr lang="cs-CZ" dirty="0"/>
              <a:t>idiopatické </a:t>
            </a:r>
          </a:p>
        </p:txBody>
      </p:sp>
    </p:spTree>
    <p:extLst>
      <p:ext uri="{BB962C8B-B14F-4D97-AF65-F5344CB8AC3E}">
        <p14:creationId xmlns:p14="http://schemas.microsoft.com/office/powerpoint/2010/main" val="1679733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DF4E88-E1A3-C74F-B993-658C61418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Hypertrofický 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3AAFF4A-CE16-7B46-BE20-DFF56BF51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Symetrický typ</a:t>
            </a:r>
          </a:p>
          <a:p>
            <a:pPr lvl="1"/>
            <a:r>
              <a:rPr lang="cs-CZ" dirty="0"/>
              <a:t>větší obvod hlavy + břicha + délka dlouhých kostí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Asymetrický typ</a:t>
            </a:r>
          </a:p>
          <a:p>
            <a:pPr lvl="1"/>
            <a:r>
              <a:rPr lang="cs-CZ" dirty="0"/>
              <a:t>normální obvod hlavy, zvětšený obvod břicha – dominuje </a:t>
            </a:r>
            <a:r>
              <a:rPr lang="cs-CZ" dirty="0" err="1"/>
              <a:t>visceromegalie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7679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F28A0D-BEC5-4748-B4EE-04E075399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Komplikace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4866D8-C859-4447-AF92-EC9A78AD1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Metabolické – zejména hypoglykémie</a:t>
            </a:r>
          </a:p>
          <a:p>
            <a:endParaRPr lang="cs-CZ" dirty="0"/>
          </a:p>
          <a:p>
            <a:r>
              <a:rPr lang="cs-CZ" dirty="0"/>
              <a:t>Hematologické – polycytémie a </a:t>
            </a:r>
            <a:r>
              <a:rPr lang="cs-CZ" dirty="0" err="1"/>
              <a:t>hyperviskozita</a:t>
            </a:r>
            <a:endParaRPr lang="cs-CZ" dirty="0"/>
          </a:p>
          <a:p>
            <a:endParaRPr lang="cs-CZ" dirty="0"/>
          </a:p>
          <a:p>
            <a:r>
              <a:rPr lang="cs-CZ" dirty="0"/>
              <a:t>Porodnické komplikace</a:t>
            </a:r>
          </a:p>
          <a:p>
            <a:endParaRPr lang="cs-CZ" dirty="0"/>
          </a:p>
          <a:p>
            <a:r>
              <a:rPr lang="cs-CZ" dirty="0"/>
              <a:t>Respirační komplikace – zhoršená adaptace dýchání až RDS</a:t>
            </a:r>
          </a:p>
        </p:txBody>
      </p:sp>
    </p:spTree>
    <p:extLst>
      <p:ext uri="{BB962C8B-B14F-4D97-AF65-F5344CB8AC3E}">
        <p14:creationId xmlns:p14="http://schemas.microsoft.com/office/powerpoint/2010/main" val="183127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665DF5-4628-2547-BC32-30AA0EB7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Asfyxie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85BE5A-E734-A349-90A5-E1041ABDA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přerušení dodávky kyslíku </a:t>
            </a:r>
            <a:r>
              <a:rPr lang="cs-CZ" dirty="0">
                <a:sym typeface="Wingdings" pitchFamily="2" charset="2"/>
              </a:rPr>
              <a:t> </a:t>
            </a:r>
            <a:r>
              <a:rPr lang="cs-CZ" dirty="0" err="1">
                <a:sym typeface="Wingdings" pitchFamily="2" charset="2"/>
              </a:rPr>
              <a:t>hypoxemie</a:t>
            </a:r>
            <a:r>
              <a:rPr lang="cs-CZ" dirty="0">
                <a:sym typeface="Wingdings" pitchFamily="2" charset="2"/>
              </a:rPr>
              <a:t>, </a:t>
            </a:r>
            <a:r>
              <a:rPr lang="cs-CZ" dirty="0" err="1">
                <a:sym typeface="Wingdings" pitchFamily="2" charset="2"/>
              </a:rPr>
              <a:t>hyperkapnie</a:t>
            </a:r>
            <a:r>
              <a:rPr lang="cs-CZ" dirty="0">
                <a:sym typeface="Wingdings" pitchFamily="2" charset="2"/>
              </a:rPr>
              <a:t>, metabolická acidóza</a:t>
            </a:r>
          </a:p>
          <a:p>
            <a:endParaRPr lang="cs-CZ" dirty="0">
              <a:sym typeface="Wingdings" pitchFamily="2" charset="2"/>
            </a:endParaRPr>
          </a:p>
          <a:p>
            <a:r>
              <a:rPr lang="cs-CZ" dirty="0">
                <a:sym typeface="Wingdings" pitchFamily="2" charset="2"/>
              </a:rPr>
              <a:t>příčiny perinatální asfyxie</a:t>
            </a:r>
          </a:p>
          <a:p>
            <a:pPr lvl="1"/>
            <a:r>
              <a:rPr lang="cs-CZ" dirty="0">
                <a:sym typeface="Wingdings" pitchFamily="2" charset="2"/>
              </a:rPr>
              <a:t>prenatální</a:t>
            </a:r>
          </a:p>
          <a:p>
            <a:pPr lvl="1"/>
            <a:r>
              <a:rPr lang="cs-CZ" dirty="0" err="1">
                <a:sym typeface="Wingdings" pitchFamily="2" charset="2"/>
              </a:rPr>
              <a:t>intrapartální</a:t>
            </a:r>
            <a:endParaRPr lang="cs-CZ" dirty="0">
              <a:sym typeface="Wingdings" pitchFamily="2" charset="2"/>
            </a:endParaRPr>
          </a:p>
          <a:p>
            <a:pPr lvl="1"/>
            <a:r>
              <a:rPr lang="cs-CZ" dirty="0">
                <a:sym typeface="Wingdings" pitchFamily="2" charset="2"/>
              </a:rPr>
              <a:t>postnatální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4294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8D93ED-6F34-F74C-9346-8EACFB2BD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Prenatální příčiny asfyxie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17D84A-164D-6047-8B04-22915007E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Přerušení průtoku krve pupečníkem</a:t>
            </a:r>
          </a:p>
          <a:p>
            <a:pPr lvl="1"/>
            <a:r>
              <a:rPr lang="cs-CZ" dirty="0"/>
              <a:t>komprese pupečníku, pravý uzel</a:t>
            </a:r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Porušení výměny plynů na úrovni placenty</a:t>
            </a:r>
          </a:p>
          <a:p>
            <a:pPr lvl="1"/>
            <a:r>
              <a:rPr lang="cs-CZ" dirty="0"/>
              <a:t>předčasné odloučení placenty, placenta </a:t>
            </a:r>
            <a:r>
              <a:rPr lang="cs-CZ" dirty="0" err="1"/>
              <a:t>praevia</a:t>
            </a:r>
            <a:r>
              <a:rPr lang="cs-CZ" dirty="0"/>
              <a:t>, placentární insuficience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dirty="0"/>
              <a:t>Porucha </a:t>
            </a:r>
            <a:r>
              <a:rPr lang="cs-CZ" dirty="0" err="1"/>
              <a:t>perfúze</a:t>
            </a:r>
            <a:r>
              <a:rPr lang="cs-CZ" dirty="0"/>
              <a:t> na mateřské straně matky</a:t>
            </a:r>
          </a:p>
          <a:p>
            <a:pPr lvl="1"/>
            <a:r>
              <a:rPr lang="cs-CZ" dirty="0"/>
              <a:t>hypotenze, hypertenze, abnormální děložní kontrakce</a:t>
            </a:r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Porucha </a:t>
            </a:r>
            <a:r>
              <a:rPr lang="cs-CZ" dirty="0" err="1"/>
              <a:t>oxygenace</a:t>
            </a:r>
            <a:r>
              <a:rPr lang="cs-CZ" dirty="0"/>
              <a:t> matky</a:t>
            </a:r>
          </a:p>
          <a:p>
            <a:pPr lvl="1"/>
            <a:r>
              <a:rPr lang="cs-CZ" dirty="0"/>
              <a:t>závažné kardiopulmonální onemocnění matky</a:t>
            </a:r>
          </a:p>
        </p:txBody>
      </p:sp>
    </p:spTree>
    <p:extLst>
      <p:ext uri="{BB962C8B-B14F-4D97-AF65-F5344CB8AC3E}">
        <p14:creationId xmlns:p14="http://schemas.microsoft.com/office/powerpoint/2010/main" val="1811680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27BE03-26C9-5846-AAFF-B94C5D53B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Postnatální příčiny asfyxie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290C98-7715-484C-8764-06DA3E5DE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všechny stavy, které vedou k ventilačním a oběhovému selhání </a:t>
            </a:r>
          </a:p>
          <a:p>
            <a:pPr lvl="1"/>
            <a:r>
              <a:rPr lang="cs-CZ" dirty="0" err="1"/>
              <a:t>pneumopatie</a:t>
            </a:r>
            <a:endParaRPr lang="cs-CZ" dirty="0"/>
          </a:p>
          <a:p>
            <a:pPr lvl="1"/>
            <a:r>
              <a:rPr lang="cs-CZ" dirty="0"/>
              <a:t>VCC</a:t>
            </a:r>
          </a:p>
          <a:p>
            <a:pPr lvl="1"/>
            <a:r>
              <a:rPr lang="cs-CZ" dirty="0"/>
              <a:t>VVV</a:t>
            </a:r>
          </a:p>
          <a:p>
            <a:pPr lvl="1"/>
            <a:r>
              <a:rPr lang="cs-CZ" dirty="0"/>
              <a:t>metabolické poruchy</a:t>
            </a:r>
          </a:p>
        </p:txBody>
      </p:sp>
    </p:spTree>
    <p:extLst>
      <p:ext uri="{BB962C8B-B14F-4D97-AF65-F5344CB8AC3E}">
        <p14:creationId xmlns:p14="http://schemas.microsoft.com/office/powerpoint/2010/main" val="3682093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5DFB3-E4D5-8D40-9A24-D76970088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Orgánové projevy asfyxie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C97ABC-D58F-F94C-8243-84234CC71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CNS </a:t>
            </a:r>
          </a:p>
          <a:p>
            <a:pPr lvl="1"/>
            <a:r>
              <a:rPr lang="cs-CZ" dirty="0"/>
              <a:t>HIE, krvácení do CNS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dirty="0"/>
              <a:t>Respirační systém</a:t>
            </a:r>
          </a:p>
          <a:p>
            <a:pPr lvl="1"/>
            <a:r>
              <a:rPr lang="cs-CZ" dirty="0"/>
              <a:t>RDS, apoplexie, aspirace </a:t>
            </a:r>
            <a:r>
              <a:rPr lang="cs-CZ" dirty="0" err="1"/>
              <a:t>mekonia</a:t>
            </a:r>
            <a:r>
              <a:rPr lang="cs-CZ" dirty="0"/>
              <a:t>, perzistující plicní hypertenze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dirty="0"/>
              <a:t>Oběh</a:t>
            </a:r>
          </a:p>
          <a:p>
            <a:pPr lvl="1"/>
            <a:r>
              <a:rPr lang="cs-CZ" dirty="0"/>
              <a:t>dysfunkce myokardu, selhání periferní cirkulace</a:t>
            </a:r>
          </a:p>
        </p:txBody>
      </p:sp>
    </p:spTree>
    <p:extLst>
      <p:ext uri="{BB962C8B-B14F-4D97-AF65-F5344CB8AC3E}">
        <p14:creationId xmlns:p14="http://schemas.microsoft.com/office/powerpoint/2010/main" val="1344747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6D91D-35E4-414B-B26A-88B88AD98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Orgánové projevy asfyxie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E5C731-816F-5940-B54D-18A55D8D0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Ledviny</a:t>
            </a:r>
          </a:p>
          <a:p>
            <a:pPr lvl="1"/>
            <a:r>
              <a:rPr lang="cs-CZ" dirty="0"/>
              <a:t>akutní renální selhání, SIADH</a:t>
            </a:r>
          </a:p>
          <a:p>
            <a:pPr marL="0" indent="0">
              <a:buNone/>
            </a:pPr>
            <a:r>
              <a:rPr lang="cs-CZ" dirty="0"/>
              <a:t>GIT</a:t>
            </a:r>
          </a:p>
          <a:p>
            <a:pPr lvl="1"/>
            <a:r>
              <a:rPr lang="cs-CZ" dirty="0"/>
              <a:t>NEC</a:t>
            </a:r>
          </a:p>
          <a:p>
            <a:pPr marL="0" indent="0">
              <a:buNone/>
            </a:pPr>
            <a:r>
              <a:rPr lang="cs-CZ" dirty="0"/>
              <a:t>Krev</a:t>
            </a:r>
          </a:p>
          <a:p>
            <a:pPr lvl="1"/>
            <a:r>
              <a:rPr lang="cs-CZ" dirty="0"/>
              <a:t>DIC</a:t>
            </a:r>
          </a:p>
          <a:p>
            <a:pPr marL="0" indent="0">
              <a:buNone/>
            </a:pPr>
            <a:r>
              <a:rPr lang="cs-CZ" dirty="0"/>
              <a:t>Játra</a:t>
            </a:r>
          </a:p>
          <a:p>
            <a:pPr lvl="1"/>
            <a:r>
              <a:rPr lang="cs-CZ" dirty="0" err="1"/>
              <a:t>hyperbilirubinémie</a:t>
            </a:r>
            <a:r>
              <a:rPr lang="cs-CZ" dirty="0"/>
              <a:t>, </a:t>
            </a:r>
            <a:r>
              <a:rPr lang="cs-CZ" dirty="0" err="1"/>
              <a:t>hyperamonémie</a:t>
            </a:r>
            <a:r>
              <a:rPr lang="cs-CZ" dirty="0"/>
              <a:t>, snížená produkce koagulačních faktorů, akutní jaterní selhání </a:t>
            </a:r>
          </a:p>
        </p:txBody>
      </p:sp>
    </p:spTree>
    <p:extLst>
      <p:ext uri="{BB962C8B-B14F-4D97-AF65-F5344CB8AC3E}">
        <p14:creationId xmlns:p14="http://schemas.microsoft.com/office/powerpoint/2010/main" val="17849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1FC550-0D59-A243-9B0C-84B6EE5FF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Nedonošený 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8FE4FE-6BC2-904A-93B1-6C3D62139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Narozený před 37. gestačním týdnem (před 37 + 0)</a:t>
            </a:r>
          </a:p>
          <a:p>
            <a:pPr lvl="1"/>
            <a:r>
              <a:rPr lang="cs-CZ" dirty="0"/>
              <a:t>Velmi nezralý – před 32. </a:t>
            </a:r>
            <a:r>
              <a:rPr lang="cs-CZ" dirty="0" err="1"/>
              <a:t>g.t</a:t>
            </a:r>
            <a:r>
              <a:rPr lang="cs-CZ" dirty="0"/>
              <a:t>. (32 + 0)</a:t>
            </a:r>
          </a:p>
          <a:p>
            <a:pPr lvl="1"/>
            <a:r>
              <a:rPr lang="cs-CZ" dirty="0"/>
              <a:t>Extrémně nezralý – před 28. </a:t>
            </a:r>
            <a:r>
              <a:rPr lang="cs-CZ" dirty="0" err="1"/>
              <a:t>g.t</a:t>
            </a:r>
            <a:r>
              <a:rPr lang="cs-CZ" dirty="0"/>
              <a:t>. (28 + 0)</a:t>
            </a:r>
          </a:p>
          <a:p>
            <a:endParaRPr lang="cs-CZ" dirty="0"/>
          </a:p>
          <a:p>
            <a:r>
              <a:rPr lang="cs-CZ" dirty="0"/>
              <a:t>Ve většině případů i nižší porodní hmotnost (pod 2 500 g)</a:t>
            </a:r>
          </a:p>
          <a:p>
            <a:r>
              <a:rPr lang="cs-CZ" dirty="0"/>
              <a:t>Etiologie: </a:t>
            </a:r>
          </a:p>
          <a:p>
            <a:pPr lvl="1"/>
            <a:r>
              <a:rPr lang="cs-CZ" dirty="0"/>
              <a:t>většinou idiopatická</a:t>
            </a:r>
          </a:p>
          <a:p>
            <a:pPr lvl="1"/>
            <a:r>
              <a:rPr lang="cs-CZ" dirty="0"/>
              <a:t>rizikové faktory – nízký socioekonomický standard, věk ženy, životní styl a stres matky</a:t>
            </a:r>
          </a:p>
          <a:p>
            <a:pPr lvl="1"/>
            <a:r>
              <a:rPr lang="cs-CZ" dirty="0"/>
              <a:t>komplikace těhotenství – předčasný porod, poruchy placenty, VVV, infekce</a:t>
            </a:r>
          </a:p>
        </p:txBody>
      </p:sp>
    </p:spTree>
    <p:extLst>
      <p:ext uri="{BB962C8B-B14F-4D97-AF65-F5344CB8AC3E}">
        <p14:creationId xmlns:p14="http://schemas.microsoft.com/office/powerpoint/2010/main" val="418952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E4EC63-69EA-9748-8005-8AE02058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Vzhled nedonošeného novorozence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FF88DB-5EEE-CB4C-92E1-7BED78267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Hlava</a:t>
            </a:r>
            <a:r>
              <a:rPr lang="cs-CZ" dirty="0"/>
              <a:t> – dolichocefalie, predilekční držení na stranu, snížená elasticita boltce</a:t>
            </a:r>
          </a:p>
          <a:p>
            <a:r>
              <a:rPr lang="cs-CZ" b="1" dirty="0"/>
              <a:t>Kůže</a:t>
            </a:r>
            <a:r>
              <a:rPr lang="cs-CZ" dirty="0"/>
              <a:t> – velmi tenká, červená, </a:t>
            </a:r>
            <a:r>
              <a:rPr lang="cs-CZ" dirty="0" err="1"/>
              <a:t>psrovítání</a:t>
            </a:r>
            <a:r>
              <a:rPr lang="cs-CZ" dirty="0"/>
              <a:t> kapilár, lanugo na čele, zádech a ramenou, nejsou bradavky</a:t>
            </a:r>
          </a:p>
          <a:p>
            <a:r>
              <a:rPr lang="cs-CZ" b="1" dirty="0"/>
              <a:t>Genitál</a:t>
            </a:r>
            <a:r>
              <a:rPr lang="cs-CZ" dirty="0"/>
              <a:t> – </a:t>
            </a:r>
            <a:r>
              <a:rPr lang="cs-CZ" dirty="0" err="1"/>
              <a:t>nesestouplá</a:t>
            </a:r>
            <a:r>
              <a:rPr lang="cs-CZ" dirty="0"/>
              <a:t> varlata, labia majora nepřekrývají labia </a:t>
            </a:r>
            <a:r>
              <a:rPr lang="cs-CZ" dirty="0" err="1"/>
              <a:t>minora</a:t>
            </a:r>
            <a:endParaRPr lang="cs-CZ" dirty="0"/>
          </a:p>
          <a:p>
            <a:r>
              <a:rPr lang="cs-CZ" b="1" dirty="0"/>
              <a:t>Končetiny</a:t>
            </a:r>
            <a:r>
              <a:rPr lang="cs-CZ" dirty="0"/>
              <a:t> – </a:t>
            </a:r>
            <a:r>
              <a:rPr lang="cs-CZ" dirty="0" err="1"/>
              <a:t>semiflexe</a:t>
            </a:r>
            <a:r>
              <a:rPr lang="cs-CZ" dirty="0"/>
              <a:t> až extenze, hypotonie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62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8AE1E-5DA9-2443-852E-ACBFA64E4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Hlavní problémy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E0461D-F588-594E-95D8-2A0646192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Termolabilita</a:t>
            </a:r>
          </a:p>
          <a:p>
            <a:pPr lvl="1"/>
            <a:r>
              <a:rPr lang="cs-CZ" dirty="0"/>
              <a:t>tenká kůže, větší povrch těla</a:t>
            </a:r>
          </a:p>
          <a:p>
            <a:pPr marL="0" indent="0">
              <a:buNone/>
            </a:pPr>
            <a:r>
              <a:rPr lang="cs-CZ" dirty="0"/>
              <a:t>Poruchy vodní a elektrolytové rovnováhy</a:t>
            </a:r>
          </a:p>
          <a:p>
            <a:pPr lvl="1"/>
            <a:r>
              <a:rPr lang="cs-CZ" dirty="0"/>
              <a:t>zvýšená spotřeba tekutin</a:t>
            </a:r>
          </a:p>
          <a:p>
            <a:pPr lvl="1"/>
            <a:r>
              <a:rPr lang="cs-CZ" dirty="0"/>
              <a:t>nedostatek elektrolytů, minerálů a stopových prvků</a:t>
            </a:r>
          </a:p>
          <a:p>
            <a:pPr marL="0" indent="0">
              <a:buNone/>
            </a:pPr>
            <a:r>
              <a:rPr lang="cs-CZ" dirty="0"/>
              <a:t>Infekce</a:t>
            </a:r>
          </a:p>
          <a:p>
            <a:pPr lvl="1"/>
            <a:r>
              <a:rPr lang="cs-CZ" dirty="0"/>
              <a:t>nezralý imunitní systém</a:t>
            </a:r>
          </a:p>
          <a:p>
            <a:pPr marL="0" indent="0">
              <a:buNone/>
            </a:pPr>
            <a:r>
              <a:rPr lang="cs-CZ" dirty="0"/>
              <a:t>GIT</a:t>
            </a:r>
          </a:p>
          <a:p>
            <a:pPr lvl="1"/>
            <a:r>
              <a:rPr lang="cs-CZ" dirty="0"/>
              <a:t>výživa - rychlý růst </a:t>
            </a:r>
            <a:r>
              <a:rPr lang="cs-CZ" dirty="0">
                <a:sym typeface="Wingdings" pitchFamily="2" charset="2"/>
              </a:rPr>
              <a:t> zvýšené nutriční nároky </a:t>
            </a:r>
            <a:r>
              <a:rPr lang="cs-CZ" dirty="0" err="1">
                <a:sym typeface="Wingdings" pitchFamily="2" charset="2"/>
              </a:rPr>
              <a:t>x</a:t>
            </a:r>
            <a:r>
              <a:rPr lang="cs-CZ" dirty="0">
                <a:sym typeface="Wingdings" pitchFamily="2" charset="2"/>
              </a:rPr>
              <a:t> nedostatečně vyvinutý sací reflex (parenterální výživa, sondování)</a:t>
            </a:r>
          </a:p>
          <a:p>
            <a:pPr lvl="1"/>
            <a:r>
              <a:rPr lang="cs-CZ" dirty="0">
                <a:sym typeface="Wingdings" pitchFamily="2" charset="2"/>
              </a:rPr>
              <a:t>nekrotizující enterokolitida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017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8AE1E-5DA9-2443-852E-ACBFA64E4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Hlavní problémy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E0461D-F588-594E-95D8-2A0646192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Respirační systém</a:t>
            </a:r>
          </a:p>
          <a:p>
            <a:pPr lvl="1"/>
            <a:r>
              <a:rPr lang="cs-CZ" dirty="0"/>
              <a:t>RDS – nezralost plic + nedostatek </a:t>
            </a:r>
            <a:r>
              <a:rPr lang="cs-CZ" dirty="0" err="1"/>
              <a:t>surfaktantu</a:t>
            </a:r>
            <a:endParaRPr lang="cs-CZ" dirty="0"/>
          </a:p>
          <a:p>
            <a:pPr lvl="1"/>
            <a:r>
              <a:rPr lang="cs-CZ" dirty="0"/>
              <a:t>BPD – dlouhodobá UPV s přívodem kyslíku</a:t>
            </a:r>
          </a:p>
          <a:p>
            <a:pPr marL="0" indent="0">
              <a:buNone/>
            </a:pPr>
            <a:r>
              <a:rPr lang="cs-CZ" dirty="0"/>
              <a:t>Kardiovaskulární systém</a:t>
            </a:r>
          </a:p>
          <a:p>
            <a:pPr lvl="1"/>
            <a:r>
              <a:rPr lang="cs-CZ" dirty="0"/>
              <a:t>apnoe, bradykardie</a:t>
            </a:r>
          </a:p>
          <a:p>
            <a:pPr lvl="1"/>
            <a:r>
              <a:rPr lang="cs-CZ" dirty="0"/>
              <a:t>perzistující </a:t>
            </a:r>
            <a:r>
              <a:rPr lang="cs-CZ" dirty="0" err="1"/>
              <a:t>ductus</a:t>
            </a:r>
            <a:r>
              <a:rPr lang="cs-CZ" dirty="0"/>
              <a:t> </a:t>
            </a:r>
            <a:r>
              <a:rPr lang="cs-CZ" dirty="0" err="1"/>
              <a:t>arteriosus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CNS</a:t>
            </a:r>
          </a:p>
          <a:p>
            <a:pPr lvl="1"/>
            <a:r>
              <a:rPr lang="cs-CZ" dirty="0" err="1"/>
              <a:t>periventrikulární</a:t>
            </a:r>
            <a:r>
              <a:rPr lang="cs-CZ" dirty="0"/>
              <a:t> krvácení </a:t>
            </a:r>
          </a:p>
          <a:p>
            <a:pPr lvl="1"/>
            <a:r>
              <a:rPr lang="cs-CZ" dirty="0"/>
              <a:t>ischemie</a:t>
            </a:r>
          </a:p>
          <a:p>
            <a:pPr marL="0" indent="0">
              <a:buNone/>
            </a:pPr>
            <a:r>
              <a:rPr lang="cs-CZ" dirty="0"/>
              <a:t>Retinopatie</a:t>
            </a:r>
          </a:p>
        </p:txBody>
      </p:sp>
    </p:spTree>
    <p:extLst>
      <p:ext uri="{BB962C8B-B14F-4D97-AF65-F5344CB8AC3E}">
        <p14:creationId xmlns:p14="http://schemas.microsoft.com/office/powerpoint/2010/main" val="68143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2B6DC1-6EFF-EB48-904E-C2FD45A77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Hypotrofický 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6D5BB0-1AAF-3040-8980-1E546349A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Hmotnost pod 5. percentilem vzhledem k gestačnímu věku</a:t>
            </a:r>
          </a:p>
          <a:p>
            <a:endParaRPr lang="cs-CZ" dirty="0"/>
          </a:p>
          <a:p>
            <a:r>
              <a:rPr lang="cs-CZ" dirty="0"/>
              <a:t>Proporcionálně malý vs. nitroděložní retardace růstu (jsou hubení a dlouzí)</a:t>
            </a:r>
          </a:p>
        </p:txBody>
      </p:sp>
    </p:spTree>
    <p:extLst>
      <p:ext uri="{BB962C8B-B14F-4D97-AF65-F5344CB8AC3E}">
        <p14:creationId xmlns:p14="http://schemas.microsoft.com/office/powerpoint/2010/main" val="1432042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790569-2A48-124B-9821-7788A1C84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Hypotrofický 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EA932C-C41A-D047-97F5-FAFC2D6E0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Symetrický </a:t>
            </a:r>
          </a:p>
          <a:p>
            <a:pPr lvl="1"/>
            <a:r>
              <a:rPr lang="cs-CZ" dirty="0"/>
              <a:t>redukovaný obvod hlavy + břicha + délka dlouhých kostí</a:t>
            </a:r>
          </a:p>
          <a:p>
            <a:pPr lvl="1"/>
            <a:r>
              <a:rPr lang="cs-CZ" dirty="0"/>
              <a:t>příčiny: genetická predispozice, chromosomální vady, kongenitální infekce, nikotin, alkohol, léky, drogy, mateřská malnutrice</a:t>
            </a:r>
          </a:p>
          <a:p>
            <a:pPr lvl="1"/>
            <a:r>
              <a:rPr lang="cs-CZ" dirty="0"/>
              <a:t>tyto děti pravděpodobně zůstanou malé trvale</a:t>
            </a:r>
          </a:p>
          <a:p>
            <a:pPr marL="0" indent="0">
              <a:buNone/>
            </a:pPr>
            <a:r>
              <a:rPr lang="cs-CZ" dirty="0"/>
              <a:t>Asymetrický</a:t>
            </a:r>
          </a:p>
          <a:p>
            <a:pPr lvl="1"/>
            <a:r>
              <a:rPr lang="cs-CZ" dirty="0"/>
              <a:t>redukovaný obvod břicha, obvod hlavy v normě </a:t>
            </a:r>
          </a:p>
          <a:p>
            <a:pPr lvl="1"/>
            <a:r>
              <a:rPr lang="cs-CZ" dirty="0"/>
              <a:t>příčiny: insuficience placenty, </a:t>
            </a:r>
            <a:r>
              <a:rPr lang="cs-CZ" dirty="0" err="1"/>
              <a:t>preeklampsie</a:t>
            </a:r>
            <a:r>
              <a:rPr lang="cs-CZ" dirty="0"/>
              <a:t>, onemocnění srdce a ledvin, vícečetné těhotenství, idiopatická forma</a:t>
            </a:r>
          </a:p>
          <a:p>
            <a:pPr lvl="1"/>
            <a:r>
              <a:rPr lang="cs-CZ" dirty="0"/>
              <a:t>v prvních měsících rychle vyrostou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2950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F136F016-76F4-5546-B8A6-34B1994975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7754" y="399010"/>
            <a:ext cx="10475146" cy="5968538"/>
          </a:xfrm>
        </p:spPr>
      </p:pic>
    </p:spTree>
    <p:extLst>
      <p:ext uri="{BB962C8B-B14F-4D97-AF65-F5344CB8AC3E}">
        <p14:creationId xmlns:p14="http://schemas.microsoft.com/office/powerpoint/2010/main" val="356150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5CB107-6508-1840-80C0-D40C03C25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Hypertrofický novorozenec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CEFCE2-8F3F-274E-8B1D-129E63B75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Hmotnost nad 95. percentil pro daný gestační věk</a:t>
            </a:r>
          </a:p>
          <a:p>
            <a:endParaRPr lang="cs-CZ" dirty="0"/>
          </a:p>
          <a:p>
            <a:r>
              <a:rPr lang="cs-CZ" dirty="0" err="1"/>
              <a:t>Makrosomie</a:t>
            </a:r>
            <a:r>
              <a:rPr lang="cs-CZ" dirty="0"/>
              <a:t> = nadměrná velikost plodu bez ohledu na gestační věk</a:t>
            </a:r>
          </a:p>
          <a:p>
            <a:endParaRPr lang="cs-CZ" dirty="0"/>
          </a:p>
          <a:p>
            <a:pPr lvl="1"/>
            <a:r>
              <a:rPr lang="cs-CZ" dirty="0"/>
              <a:t>mírná – nad 4 000 g</a:t>
            </a:r>
          </a:p>
          <a:p>
            <a:pPr lvl="1"/>
            <a:r>
              <a:rPr lang="cs-CZ" dirty="0"/>
              <a:t>střední – nad 4 500 g</a:t>
            </a:r>
          </a:p>
          <a:p>
            <a:pPr lvl="1"/>
            <a:r>
              <a:rPr lang="cs-CZ" dirty="0"/>
              <a:t>extrémní – nad 5 000 g</a:t>
            </a:r>
          </a:p>
        </p:txBody>
      </p:sp>
    </p:spTree>
    <p:extLst>
      <p:ext uri="{BB962C8B-B14F-4D97-AF65-F5344CB8AC3E}">
        <p14:creationId xmlns:p14="http://schemas.microsoft.com/office/powerpoint/2010/main" val="2371688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4024</TotalTime>
  <Words>581</Words>
  <Application>Microsoft Macintosh PowerPoint</Application>
  <PresentationFormat>Širokoúhlá obrazovka</PresentationFormat>
  <Paragraphs>134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Motiv Office</vt:lpstr>
      <vt:lpstr>Patologický novorozenec</vt:lpstr>
      <vt:lpstr>Nedonošený novorozenec</vt:lpstr>
      <vt:lpstr>Vzhled nedonošeného novorozence</vt:lpstr>
      <vt:lpstr>Hlavní problémy</vt:lpstr>
      <vt:lpstr>Hlavní problémy</vt:lpstr>
      <vt:lpstr>Hypotrofický novorozenec</vt:lpstr>
      <vt:lpstr>Hypotrofický novorozenec</vt:lpstr>
      <vt:lpstr>Prezentace aplikace PowerPoint</vt:lpstr>
      <vt:lpstr>Hypertrofický novorozenec</vt:lpstr>
      <vt:lpstr>Hypertrofický novorozenec</vt:lpstr>
      <vt:lpstr>Hypertrofický novorozenec</vt:lpstr>
      <vt:lpstr>Komplikace</vt:lpstr>
      <vt:lpstr>Asfyxie</vt:lpstr>
      <vt:lpstr>Prenatální příčiny asfyxie</vt:lpstr>
      <vt:lpstr>Postnatální příčiny asfyxie</vt:lpstr>
      <vt:lpstr>Orgánové projevy asfyxie</vt:lpstr>
      <vt:lpstr>Orgánové projevy asfyxie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Microsoft Office User</dc:creator>
  <cp:lastModifiedBy>Microsoft Office User</cp:lastModifiedBy>
  <cp:revision>9</cp:revision>
  <dcterms:created xsi:type="dcterms:W3CDTF">2022-11-30T14:35:18Z</dcterms:created>
  <dcterms:modified xsi:type="dcterms:W3CDTF">2022-12-03T09:39:43Z</dcterms:modified>
</cp:coreProperties>
</file>