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60" r:id="rId3"/>
    <p:sldId id="270" r:id="rId4"/>
    <p:sldId id="271" r:id="rId5"/>
    <p:sldId id="272" r:id="rId6"/>
    <p:sldId id="273" r:id="rId7"/>
    <p:sldId id="274" r:id="rId8"/>
    <p:sldId id="275" r:id="rId9"/>
    <p:sldId id="277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6" r:id="rId19"/>
    <p:sldId id="278" r:id="rId20"/>
    <p:sldId id="279" r:id="rId21"/>
    <p:sldId id="280" r:id="rId22"/>
    <p:sldId id="282" r:id="rId23"/>
    <p:sldId id="283" r:id="rId24"/>
    <p:sldId id="284" r:id="rId25"/>
    <p:sldId id="285" r:id="rId26"/>
    <p:sldId id="286" r:id="rId27"/>
    <p:sldId id="294" r:id="rId28"/>
    <p:sldId id="287" r:id="rId29"/>
    <p:sldId id="288" r:id="rId30"/>
    <p:sldId id="289" r:id="rId31"/>
    <p:sldId id="290" r:id="rId32"/>
    <p:sldId id="291" r:id="rId33"/>
    <p:sldId id="292" r:id="rId3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73"/>
    <p:restoredTop sz="94643"/>
  </p:normalViewPr>
  <p:slideViewPr>
    <p:cSldViewPr snapToGrid="0" snapToObjects="1">
      <p:cViewPr varScale="1">
        <p:scale>
          <a:sx n="71" d="100"/>
          <a:sy n="71" d="100"/>
        </p:scale>
        <p:origin x="200" y="1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2DDD8-3380-4841-AE0F-9D19DAE75CE2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B6197-E001-D541-B709-571EE3F72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211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3805B-FA5B-AC4E-A2FE-E33E5150F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EEF2EF-5636-1842-97C7-AC2409D5C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BC2A6F-9CB4-5A4E-BCBF-B0BEBB8D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049392F-F5C2-C946-8252-28F550DC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A77197-35B3-4D4D-803F-1578F8364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762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FCFE65-2DC7-4242-A45D-D1AE03104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6220622-03AA-EF4E-9B9D-FDDD97017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ABA9933-87E3-7147-BBB6-AE9EAA27F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DA57E8-DAEF-7243-B62F-8954CCCCE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C5F61A-FCFE-DD4C-9196-F43C4130D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671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D3CC8B1-8C70-2440-9B36-1B2DB65F0D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ABE201A-EF82-D341-B4D1-F301F262B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E0AC2D-13FF-774A-BC4E-ED039F62A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16BFA5-5B56-8A46-ACBE-249AE4E9D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B3F50F-36FF-9D41-AFD2-52BB72D6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85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7F00B4-0EED-1647-B0D1-5B737D899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0307D11-FD0C-E744-B0E6-BC839AFD7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35113A-DC07-4A42-A9A8-DEB2C1FFD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5B7EA3-4AE3-5E43-98B2-C854C6663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59D6DDF-703A-0642-94A3-2BCCCD7EF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49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24E269-2227-E042-970F-C24685481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63791E6-BC40-174D-BEA3-B3C30E1F3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B4AFF0-71AC-BF45-856E-686BFBB44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93F5900-2DC5-4246-B248-9C5CDBAA1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C2660C-A9A8-8F43-9B26-9FDDA3DE2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61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627E9E-258F-3549-B25C-150FDE0A0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3E8AFE-D4D3-3147-9190-E20C60F237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C29F575-7ABA-1749-89A4-85CB24FE1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B79FF84-A04F-E44D-8A54-394159B21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8B80726-0B9D-AC4F-9E9F-2B0A8CA37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A3BABEF-5985-9F42-9CB7-5D0427DB7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939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8F0F35-A216-704E-BC81-601078056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4CFF38F-D755-0E4D-A5C7-CA6B384ED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A6FE685-65F0-3C46-9D13-1F046A7CE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FD85A7D-4E56-7C43-99F7-AF230A061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E8820E9-1FA9-A744-BB2D-A3021C1960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090851F-AD7C-6049-8632-F69D6B157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EE81A0A-92A7-644F-958E-3D1F482E6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926273F-18A7-9C49-A9A1-51E0D3C86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51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932752-330D-9E4C-A572-FF38324D2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DDED8AB-646F-A848-ABC0-8E851F216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D295B73-2457-6845-9890-08F7236D7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98286FA-C10A-224D-BC22-6F2C7C51B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96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921170D-CA1B-554D-8767-0C4BF07AB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5F26D61-2C44-F74F-9501-214FC361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DFE5BD-E9AA-144C-A4FE-73D0DEEC0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09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C61C5-FC4E-5041-A383-FFD2080D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169875-95A8-8B4B-A0DE-17C78E7E5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775CC36-F771-D74C-A0A3-F04A767F1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BF426E-0023-2645-92E5-315FCCB2F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353ED6-EFA2-F047-8AF7-3DB9DBD3C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479F58-87EE-C24C-8A64-71563AA76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489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8A58F7-AE9E-564B-AA91-E98C758B8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1CAC7E0-E8A9-9949-A7E8-876453A899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04CB003-DA33-AB4E-BD53-50530B854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88C05BC-F82E-1042-9387-A01925C2D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8F3DAAD-1840-404C-B916-B84D02FC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376550A-27E3-334B-B65C-4647DBD1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01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E812031-5065-A840-9119-7430C76EE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C81CFEB-9C40-754A-939C-73816CB1D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8A68C7-958D-2D42-B28B-8A8FAF7ED3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76216-294E-BF40-8192-2444A3884E73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A266F1-3134-F644-835E-A2651C3862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7D7ED7-6CCC-5042-9C76-1247F0F5C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3944E-A46B-E346-A502-542B507D5E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21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E7E4F-193F-9341-8072-2AD07D1626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cs typeface="Times New Roman" panose="02020603050405020304" pitchFamily="18" charset="0"/>
              </a:rPr>
              <a:t>Rozdělení dětského věku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9F6A641-634E-154C-B4D7-ABD5C84AF2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33557"/>
            <a:ext cx="9144000" cy="1655762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pPr algn="l"/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MUDr. Šárka Pešková</a:t>
            </a:r>
          </a:p>
          <a:p>
            <a:pPr algn="l"/>
            <a:r>
              <a:rPr lang="cs-CZ" i="1" dirty="0">
                <a:solidFill>
                  <a:schemeClr val="bg2">
                    <a:lumMod val="50000"/>
                  </a:schemeClr>
                </a:solidFill>
              </a:rPr>
              <a:t>JIP, Pediatrická klinika 2. LF UK a FN Motol</a:t>
            </a:r>
          </a:p>
          <a:p>
            <a:pPr algn="l"/>
            <a:r>
              <a:rPr lang="cs-CZ" i="1" dirty="0">
                <a:solidFill>
                  <a:schemeClr val="bg2">
                    <a:lumMod val="50000"/>
                  </a:schemeClr>
                </a:solidFill>
              </a:rPr>
              <a:t>Oddělení dětského urgentního příjmu a LSPP dětí FN Motol </a:t>
            </a:r>
          </a:p>
        </p:txBody>
      </p:sp>
    </p:spTree>
    <p:extLst>
      <p:ext uri="{BB962C8B-B14F-4D97-AF65-F5344CB8AC3E}">
        <p14:creationId xmlns:p14="http://schemas.microsoft.com/office/powerpoint/2010/main" val="2415951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Kojenecké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29. den – 1 rok </a:t>
            </a:r>
            <a:r>
              <a:rPr lang="cs-CZ" dirty="0"/>
              <a:t>(11 kalendářních měsíců)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 období dramatického </a:t>
            </a:r>
            <a:r>
              <a:rPr lang="cs-CZ" b="1" dirty="0"/>
              <a:t>somatického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b="1" dirty="0"/>
              <a:t>    neuropsychického a motorického vývoje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mezi 6. až 10. měsícem se prořezávají první zuby</a:t>
            </a:r>
          </a:p>
          <a:p>
            <a:r>
              <a:rPr lang="cs-CZ" dirty="0"/>
              <a:t>vrchol období: samostatná chůze, první slovo</a:t>
            </a:r>
          </a:p>
        </p:txBody>
      </p:sp>
    </p:spTree>
    <p:extLst>
      <p:ext uri="{BB962C8B-B14F-4D97-AF65-F5344CB8AC3E}">
        <p14:creationId xmlns:p14="http://schemas.microsoft.com/office/powerpoint/2010/main" val="2618661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Kojenecké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druhé nejvýznamnější období  vzhledem k mortalitě a morbiditě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typické: </a:t>
            </a:r>
          </a:p>
          <a:p>
            <a:pPr lvl="1"/>
            <a:r>
              <a:rPr lang="cs-CZ" dirty="0"/>
              <a:t>doznívání problematiky VVV</a:t>
            </a:r>
          </a:p>
          <a:p>
            <a:pPr lvl="1"/>
            <a:r>
              <a:rPr lang="cs-CZ" dirty="0"/>
              <a:t>pozdní následky perinatální patologie</a:t>
            </a:r>
          </a:p>
          <a:p>
            <a:pPr lvl="1"/>
            <a:r>
              <a:rPr lang="cs-CZ" dirty="0"/>
              <a:t>manifestace dalších vrozených chorobných stavů</a:t>
            </a:r>
          </a:p>
          <a:p>
            <a:pPr lvl="1"/>
            <a:r>
              <a:rPr lang="cs-CZ" dirty="0"/>
              <a:t>infekční onemocnění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9926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Batolecí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1 – 3 roky </a:t>
            </a:r>
            <a:r>
              <a:rPr lang="cs-CZ" dirty="0"/>
              <a:t>(2 kalendářní roky)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osamostatňování</a:t>
            </a:r>
          </a:p>
          <a:p>
            <a:r>
              <a:rPr lang="cs-CZ" dirty="0"/>
              <a:t>zpřesnění motoriky</a:t>
            </a:r>
          </a:p>
          <a:p>
            <a:r>
              <a:rPr lang="cs-CZ" dirty="0"/>
              <a:t>rozvoj řeči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nemocnost je nízká (v domácím prostředí)</a:t>
            </a:r>
          </a:p>
          <a:p>
            <a:r>
              <a:rPr lang="cs-CZ" dirty="0"/>
              <a:t>dítě ohroženo intoxikacemi a úrazy</a:t>
            </a:r>
          </a:p>
          <a:p>
            <a:r>
              <a:rPr lang="cs-CZ" b="1" dirty="0"/>
              <a:t>1. období vzdoru</a:t>
            </a:r>
          </a:p>
        </p:txBody>
      </p:sp>
    </p:spTree>
    <p:extLst>
      <p:ext uri="{BB962C8B-B14F-4D97-AF65-F5344CB8AC3E}">
        <p14:creationId xmlns:p14="http://schemas.microsoft.com/office/powerpoint/2010/main" val="1812647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Předškolní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3 – 6 let </a:t>
            </a:r>
            <a:r>
              <a:rPr lang="cs-CZ" dirty="0"/>
              <a:t>(3 kalendářní roky)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socializace dítěte, začlenění do kolektivu</a:t>
            </a:r>
          </a:p>
          <a:p>
            <a:r>
              <a:rPr lang="cs-CZ" b="1" dirty="0"/>
              <a:t>2. období vzdoru </a:t>
            </a:r>
            <a:r>
              <a:rPr lang="cs-CZ" dirty="0"/>
              <a:t>(okolo 4. roku)</a:t>
            </a:r>
          </a:p>
          <a:p>
            <a:r>
              <a:rPr lang="cs-CZ" dirty="0"/>
              <a:t>na konci období většina schopna nastoupit do školy</a:t>
            </a:r>
          </a:p>
          <a:p>
            <a:r>
              <a:rPr lang="cs-CZ" dirty="0"/>
              <a:t>hodně otázek 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1941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Předškolní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zpomalení růstu – prodlužují se končetiny, dítě je štíhlejší, méně jí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vyšší nemocnost (kolektiv)</a:t>
            </a:r>
          </a:p>
          <a:p>
            <a:r>
              <a:rPr lang="cs-CZ" dirty="0"/>
              <a:t>méně úrazů než v batolecím období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3003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Školní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od 6. narozenin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většina zahajuje školní docházku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ukončení období = počátek dospívání </a:t>
            </a:r>
            <a:r>
              <a:rPr lang="cs-CZ" dirty="0">
                <a:sym typeface="Wingdings" pitchFamily="2" charset="2"/>
              </a:rPr>
              <a:t> odlišné mezi pohlavím i jedinci téhož pohlaví</a:t>
            </a:r>
          </a:p>
          <a:p>
            <a:r>
              <a:rPr lang="cs-CZ" dirty="0">
                <a:sym typeface="Wingdings" pitchFamily="2" charset="2"/>
              </a:rPr>
              <a:t>zahrnuje spíše mladší a střední školní věk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5621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Období dospívání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/>
              <a:t>začíná počátkem </a:t>
            </a:r>
            <a:r>
              <a:rPr lang="cs-CZ" b="1" dirty="0"/>
              <a:t>pubertálního vývoje</a:t>
            </a:r>
          </a:p>
          <a:p>
            <a:r>
              <a:rPr lang="cs-CZ" dirty="0"/>
              <a:t>končí </a:t>
            </a:r>
            <a:r>
              <a:rPr lang="cs-CZ" b="1" dirty="0"/>
              <a:t>dosažením pohlavní zralosti a ukončením tělesného růstu</a:t>
            </a:r>
          </a:p>
          <a:p>
            <a:r>
              <a:rPr lang="cs-CZ" dirty="0"/>
              <a:t>dříve rozděleno na pubertální a adolescentní období</a:t>
            </a:r>
          </a:p>
          <a:p>
            <a:pPr>
              <a:buNone/>
            </a:pPr>
            <a:endParaRPr lang="cs-CZ" b="1" dirty="0"/>
          </a:p>
          <a:p>
            <a:r>
              <a:rPr lang="cs-CZ" dirty="0"/>
              <a:t>začátek v průměru: </a:t>
            </a:r>
          </a:p>
          <a:p>
            <a:pPr lvl="1"/>
            <a:r>
              <a:rPr lang="cs-CZ" dirty="0"/>
              <a:t>u dívek v 10 letech věku</a:t>
            </a:r>
          </a:p>
          <a:p>
            <a:pPr lvl="1"/>
            <a:r>
              <a:rPr lang="cs-CZ" dirty="0"/>
              <a:t>u chlapců ve 12,5 letech věku</a:t>
            </a:r>
          </a:p>
          <a:p>
            <a:pPr lvl="1"/>
            <a:r>
              <a:rPr lang="cs-CZ" dirty="0"/>
              <a:t>i mezi jedinci téhož pohlaví variabilita +/- 2roky</a:t>
            </a:r>
          </a:p>
        </p:txBody>
      </p:sp>
    </p:spTree>
    <p:extLst>
      <p:ext uri="{BB962C8B-B14F-4D97-AF65-F5344CB8AC3E}">
        <p14:creationId xmlns:p14="http://schemas.microsoft.com/office/powerpoint/2010/main" val="2141851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Období dospívání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 začátku dospívání uplynou:</a:t>
            </a:r>
          </a:p>
          <a:p>
            <a:pPr lvl="1"/>
            <a:r>
              <a:rPr lang="cs-CZ" dirty="0"/>
              <a:t>2-3 roky do dosažení pohlavní zralosti (menarche, první ejakulace)</a:t>
            </a:r>
          </a:p>
          <a:p>
            <a:pPr lvl="1"/>
            <a:r>
              <a:rPr lang="cs-CZ" dirty="0"/>
              <a:t>4-5 let do ukončení růstu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fyzické dospívání dále pokračuje akumulací kostní hmoty a vývojem muskulatury a šířky skeletu</a:t>
            </a:r>
          </a:p>
          <a:p>
            <a:pPr>
              <a:buNone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750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A231F3-0D92-C64B-8AFE-821CFE2F7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Odhad parametrů – pomůcka do praxe</a:t>
            </a:r>
          </a:p>
        </p:txBody>
      </p:sp>
      <p:pic>
        <p:nvPicPr>
          <p:cNvPr id="11" name="Zástupný symbol pro obsah 10">
            <a:extLst>
              <a:ext uri="{FF2B5EF4-FFF2-40B4-BE49-F238E27FC236}">
                <a16:creationId xmlns:a16="http://schemas.microsoft.com/office/drawing/2014/main" id="{24A57994-7AE0-A84B-878E-A30CC7B5D8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0789" y="1499048"/>
            <a:ext cx="8410421" cy="4351338"/>
          </a:xfrm>
        </p:spPr>
      </p:pic>
      <p:sp>
        <p:nvSpPr>
          <p:cNvPr id="12" name="Obdélník 11">
            <a:extLst>
              <a:ext uri="{FF2B5EF4-FFF2-40B4-BE49-F238E27FC236}">
                <a16:creationId xmlns:a16="http://schemas.microsoft.com/office/drawing/2014/main" id="{D9F85DCF-C703-0D40-8C30-B0E18709016C}"/>
              </a:ext>
            </a:extLst>
          </p:cNvPr>
          <p:cNvSpPr/>
          <p:nvPr/>
        </p:nvSpPr>
        <p:spPr>
          <a:xfrm>
            <a:off x="647700" y="6176963"/>
            <a:ext cx="63899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</a:t>
            </a:r>
            <a:r>
              <a:rPr lang="cs-CZ" dirty="0" err="1"/>
              <a:t>www.akutne.cz</a:t>
            </a:r>
            <a:r>
              <a:rPr lang="cs-CZ" dirty="0"/>
              <a:t>/res/publikace/tabulky-pro-</a:t>
            </a:r>
            <a:r>
              <a:rPr lang="cs-CZ" dirty="0" err="1"/>
              <a:t>zachranare.pdf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2410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838076-03F3-6341-84A8-BC972804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26" y="2308223"/>
            <a:ext cx="10586357" cy="2231117"/>
          </a:xfrm>
        </p:spPr>
        <p:txBody>
          <a:bodyPr>
            <a:normAutofit/>
          </a:bodyPr>
          <a:lstStyle/>
          <a:p>
            <a:pPr algn="ctr"/>
            <a:r>
              <a:rPr lang="cs-CZ" sz="6000" b="1" dirty="0"/>
              <a:t>Psychomotorický vývoj (PMV)</a:t>
            </a:r>
          </a:p>
        </p:txBody>
      </p:sp>
    </p:spTree>
    <p:extLst>
      <p:ext uri="{BB962C8B-B14F-4D97-AF65-F5344CB8AC3E}">
        <p14:creationId xmlns:p14="http://schemas.microsoft.com/office/powerpoint/2010/main" val="706826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053316-EFFF-2B41-9A47-A9CEB20CF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Pediatrie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EAC0039-0BEB-2E42-ABD8-58BFA6058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zabývá se zdravím a nemocí lidského jedince </a:t>
            </a:r>
            <a:r>
              <a:rPr lang="cs-CZ" b="1" dirty="0"/>
              <a:t>od narození do dosažení dospělosti</a:t>
            </a:r>
          </a:p>
          <a:p>
            <a:r>
              <a:rPr lang="cs-CZ" dirty="0"/>
              <a:t>v ČR do 19. narozenin (18 let + 364 dní)</a:t>
            </a:r>
          </a:p>
          <a:p>
            <a:r>
              <a:rPr lang="cs-CZ" dirty="0"/>
              <a:t>nauka o </a:t>
            </a:r>
            <a:r>
              <a:rPr lang="cs-CZ" b="1" dirty="0"/>
              <a:t>vývoji lidského jedince</a:t>
            </a:r>
          </a:p>
          <a:p>
            <a:r>
              <a:rPr lang="cs-CZ" dirty="0"/>
              <a:t>včasná detekce rizik </a:t>
            </a:r>
            <a:r>
              <a:rPr lang="cs-CZ" dirty="0">
                <a:sym typeface="Wingdings" pitchFamily="2" charset="2"/>
              </a:rPr>
              <a:t> snaha předejít vážným často a celoživotním handicapům = </a:t>
            </a:r>
            <a:r>
              <a:rPr lang="cs-CZ" b="1" dirty="0">
                <a:sym typeface="Wingdings" pitchFamily="2" charset="2"/>
              </a:rPr>
              <a:t>prevence</a:t>
            </a:r>
          </a:p>
          <a:p>
            <a:r>
              <a:rPr lang="cs-CZ" dirty="0">
                <a:sym typeface="Wingdings" pitchFamily="2" charset="2"/>
              </a:rPr>
              <a:t>jednotlivá vývojová období jsou specifická  snaha o </a:t>
            </a:r>
            <a:r>
              <a:rPr lang="cs-CZ" b="1" dirty="0">
                <a:sym typeface="Wingdings" pitchFamily="2" charset="2"/>
              </a:rPr>
              <a:t>periodizaci dětského věku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365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916B07-0773-3A4C-856B-368A56ABE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Psychomotorický vývoj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0EA3A8B-DC2A-3A42-9F31-4BD319985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sled událostí vedoucí k autonomii jedince</a:t>
            </a:r>
          </a:p>
          <a:p>
            <a:endParaRPr lang="cs-CZ" dirty="0"/>
          </a:p>
          <a:p>
            <a:r>
              <a:rPr lang="cs-CZ" dirty="0"/>
              <a:t>hodnocením PMV lze vytipovat rizikové dětí </a:t>
            </a:r>
            <a:r>
              <a:rPr lang="cs-CZ" dirty="0">
                <a:sym typeface="Wingdings" pitchFamily="2" charset="2"/>
              </a:rPr>
              <a:t> neurolog, rehabilitace</a:t>
            </a:r>
          </a:p>
          <a:p>
            <a:endParaRPr lang="cs-CZ" dirty="0">
              <a:sym typeface="Wingdings" pitchFamily="2" charset="2"/>
            </a:endParaRPr>
          </a:p>
          <a:p>
            <a:r>
              <a:rPr lang="cs-CZ" dirty="0"/>
              <a:t>sledujeme dynamiku, vyšetření opakujeme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nejhorší je regrese ve vývoji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33079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68B10-9BFA-6C4D-BE50-58FBAC550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Psychomotorický vývoj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754E026-687A-3748-8966-F1DA781F2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Pro správný vývoj je důležitá:</a:t>
            </a:r>
          </a:p>
          <a:p>
            <a:pPr marL="0" indent="0">
              <a:buNone/>
            </a:pPr>
            <a:endParaRPr lang="cs-CZ" dirty="0"/>
          </a:p>
          <a:p>
            <a:pPr lvl="1"/>
            <a:r>
              <a:rPr lang="cs-CZ" dirty="0"/>
              <a:t>správná funkce CNS</a:t>
            </a:r>
          </a:p>
          <a:p>
            <a:pPr lvl="1"/>
            <a:r>
              <a:rPr lang="cs-CZ" dirty="0"/>
              <a:t>dostatek živin a kyslíku</a:t>
            </a:r>
          </a:p>
          <a:p>
            <a:pPr lvl="1"/>
            <a:r>
              <a:rPr lang="cs-CZ" dirty="0"/>
              <a:t>dostatek podnětů z okolí </a:t>
            </a:r>
          </a:p>
          <a:p>
            <a:pPr marL="457200" lvl="1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ym typeface="Wingdings" pitchFamily="2" charset="2"/>
              </a:rPr>
              <a:t></a:t>
            </a:r>
            <a:r>
              <a:rPr lang="cs-CZ" dirty="0"/>
              <a:t> nesplnění některých podmínek vede k opoždění vývoje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3312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A54D2-BBF7-AE46-8E0D-117BA1535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Psychomotorický vývoj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E7E0C7-FDF0-8E47-A56D-3ECC79CD7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Psychomotorický vývoj posuzujeme ve 4 základních funkčních oblastech: </a:t>
            </a:r>
          </a:p>
          <a:p>
            <a:pPr marL="0" indent="0">
              <a:buNone/>
            </a:pPr>
            <a:endParaRPr lang="cs-CZ" dirty="0"/>
          </a:p>
          <a:p>
            <a:pPr lvl="1"/>
            <a:r>
              <a:rPr lang="cs-CZ" dirty="0"/>
              <a:t>vývoj hrubé motoriky</a:t>
            </a:r>
          </a:p>
          <a:p>
            <a:pPr lvl="1"/>
            <a:r>
              <a:rPr lang="cs-CZ" dirty="0"/>
              <a:t>vývoj jemné motoriky a zraku</a:t>
            </a:r>
          </a:p>
          <a:p>
            <a:pPr lvl="1"/>
            <a:r>
              <a:rPr lang="cs-CZ" dirty="0"/>
              <a:t>vývoj řeči a sluchu </a:t>
            </a:r>
          </a:p>
          <a:p>
            <a:pPr lvl="1"/>
            <a:r>
              <a:rPr lang="cs-CZ" dirty="0"/>
              <a:t>vývoj sociální, emocionální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05724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148EC2-D7CA-FE45-9D8B-3A3007B1B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motoriky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A605BF4-DC7E-594A-A81C-B6AA35DA9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určován především správným neurologickým vývojem dítěte a zrcadlí tak vývoj CNS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může být ovlivněn prenatálně (VVV, infekce, hypoxie) i postnatálně (úrazy, infekce, hypoxie, zevní vlivy)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4653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AE3039-D8A5-C349-AD1B-17640A910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motorické vývoje jde směrem: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B1A7FE-8B4E-094D-9F6B-C8C1A91B3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AutoNum type="arabicPeriod"/>
            </a:pPr>
            <a:r>
              <a:rPr lang="cs-CZ" dirty="0" err="1"/>
              <a:t>kraniokaudálním</a:t>
            </a:r>
            <a:r>
              <a:rPr lang="cs-CZ" dirty="0"/>
              <a:t> (od hlavy k patě)</a:t>
            </a:r>
          </a:p>
          <a:p>
            <a:pPr marL="514350" lvl="0" indent="-514350">
              <a:buAutoNum type="arabicPeriod"/>
            </a:pPr>
            <a:endParaRPr lang="cs-CZ" dirty="0"/>
          </a:p>
          <a:p>
            <a:pPr marL="514350" lvl="0" indent="-514350">
              <a:buAutoNum type="arabicPeriod"/>
            </a:pPr>
            <a:r>
              <a:rPr lang="cs-CZ" dirty="0" err="1"/>
              <a:t>proximodistálním</a:t>
            </a:r>
            <a:r>
              <a:rPr lang="cs-CZ" dirty="0"/>
              <a:t> (od centra k periferii)</a:t>
            </a:r>
          </a:p>
          <a:p>
            <a:pPr marL="514350" lvl="0" indent="-514350">
              <a:buAutoNum type="arabicPeriod"/>
            </a:pPr>
            <a:endParaRPr lang="cs-CZ" dirty="0"/>
          </a:p>
          <a:p>
            <a:pPr marL="514350" lvl="0" indent="-514350">
              <a:buAutoNum type="arabicPeriod"/>
            </a:pPr>
            <a:r>
              <a:rPr lang="cs-CZ" dirty="0" err="1"/>
              <a:t>ulnoradiálním</a:t>
            </a:r>
            <a:r>
              <a:rPr lang="cs-CZ" dirty="0"/>
              <a:t> (od malíkové strany dlaně k palcové)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04131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B13200-16CE-5249-AAEF-D903C9058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Pohybový vývoj hodnotíme dle 4 hledisek: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2BDD9E-DD9C-E543-83A9-3D027DD9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dirty="0"/>
              <a:t>spontánní hybnost</a:t>
            </a:r>
            <a:r>
              <a:rPr lang="cs-CZ" dirty="0"/>
              <a:t> = posturální aktivita – získané pohybové dovednosti a jejich kvalitu </a:t>
            </a:r>
          </a:p>
          <a:p>
            <a:pPr lvl="0"/>
            <a:endParaRPr lang="cs-CZ" dirty="0"/>
          </a:p>
          <a:p>
            <a:pPr lvl="0"/>
            <a:r>
              <a:rPr lang="cs-CZ" b="1" dirty="0"/>
              <a:t>provokovaná hybnost </a:t>
            </a:r>
            <a:r>
              <a:rPr lang="cs-CZ" dirty="0"/>
              <a:t>= posturální reaktivita – motorická odpověď v provokovaných změnách polohy těla</a:t>
            </a:r>
          </a:p>
          <a:p>
            <a:pPr lvl="0"/>
            <a:endParaRPr lang="cs-CZ" dirty="0"/>
          </a:p>
          <a:p>
            <a:pPr lvl="0"/>
            <a:r>
              <a:rPr lang="cs-CZ" b="1" dirty="0"/>
              <a:t>novorozenecké reflexy </a:t>
            </a:r>
          </a:p>
          <a:p>
            <a:pPr marL="0" lvl="0" indent="0">
              <a:buNone/>
            </a:pPr>
            <a:endParaRPr lang="cs-CZ" b="1" dirty="0"/>
          </a:p>
          <a:p>
            <a:pPr lvl="0"/>
            <a:r>
              <a:rPr lang="cs-CZ" b="1" dirty="0"/>
              <a:t>svalový tonus </a:t>
            </a:r>
            <a:r>
              <a:rPr lang="cs-CZ" dirty="0"/>
              <a:t>– hypotonie, hypertonie, </a:t>
            </a:r>
            <a:r>
              <a:rPr lang="cs-CZ" dirty="0" err="1"/>
              <a:t>spasticita</a:t>
            </a:r>
            <a:r>
              <a:rPr lang="cs-CZ" dirty="0"/>
              <a:t>, rigidita, dystonie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10671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31A101-52A4-CC40-A2E4-8064EC7D9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Motorický vývoj v prvním roce života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83DAF32-21DB-1947-B068-4C0100440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vývojové vyšetření modifikované dle Vlacha a Vojty</a:t>
            </a:r>
            <a:r>
              <a:rPr lang="cs-CZ" dirty="0">
                <a:effectLst/>
              </a:rPr>
              <a:t> </a:t>
            </a:r>
          </a:p>
          <a:p>
            <a:endParaRPr lang="cs-CZ" dirty="0">
              <a:effectLst/>
            </a:endParaRPr>
          </a:p>
          <a:p>
            <a:r>
              <a:rPr lang="cs-CZ" dirty="0"/>
              <a:t>vyšetřovací polohy v pediatrické praxi:</a:t>
            </a:r>
          </a:p>
          <a:p>
            <a:endParaRPr lang="cs-CZ" dirty="0"/>
          </a:p>
          <a:p>
            <a:pPr lvl="1"/>
            <a:r>
              <a:rPr lang="cs-CZ" dirty="0"/>
              <a:t>poloha I – na zádech </a:t>
            </a:r>
          </a:p>
          <a:p>
            <a:pPr lvl="1"/>
            <a:r>
              <a:rPr lang="cs-CZ" dirty="0"/>
              <a:t>poloha II – posazování</a:t>
            </a:r>
          </a:p>
          <a:p>
            <a:pPr lvl="1"/>
            <a:r>
              <a:rPr lang="cs-CZ" dirty="0"/>
              <a:t>poloha III – na břiše</a:t>
            </a:r>
          </a:p>
          <a:p>
            <a:pPr lvl="1"/>
            <a:r>
              <a:rPr lang="cs-CZ" dirty="0"/>
              <a:t>poloha VII – </a:t>
            </a:r>
            <a:r>
              <a:rPr lang="cs-CZ" dirty="0" err="1"/>
              <a:t>vertikalizace</a:t>
            </a:r>
            <a:endParaRPr lang="cs-CZ" dirty="0"/>
          </a:p>
          <a:p>
            <a:endParaRPr lang="cs-CZ" dirty="0"/>
          </a:p>
          <a:p>
            <a:r>
              <a:rPr lang="cs-CZ" dirty="0"/>
              <a:t>tolerance +/- 1 měsíc</a:t>
            </a:r>
          </a:p>
          <a:p>
            <a:r>
              <a:rPr lang="cs-CZ" dirty="0"/>
              <a:t>mezník – správná poloha na břiše do konce 4. měsíce</a:t>
            </a:r>
          </a:p>
        </p:txBody>
      </p:sp>
    </p:spTree>
    <p:extLst>
      <p:ext uri="{BB962C8B-B14F-4D97-AF65-F5344CB8AC3E}">
        <p14:creationId xmlns:p14="http://schemas.microsoft.com/office/powerpoint/2010/main" val="792624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BD21EB-02FA-3240-BC5A-D6B59A1FB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novorozenecké reflexy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576178-1DB8-0F47-B3CA-E15A31832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err="1"/>
              <a:t>akustikofaciální</a:t>
            </a:r>
            <a:r>
              <a:rPr lang="cs-CZ" dirty="0"/>
              <a:t> – od 10. dne</a:t>
            </a:r>
          </a:p>
          <a:p>
            <a:pPr lvl="0"/>
            <a:r>
              <a:rPr lang="cs-CZ" dirty="0"/>
              <a:t>hledací – do 3. měsíce</a:t>
            </a:r>
          </a:p>
          <a:p>
            <a:pPr lvl="0"/>
            <a:r>
              <a:rPr lang="cs-CZ" dirty="0"/>
              <a:t>sací – do 4.měsíce </a:t>
            </a:r>
          </a:p>
          <a:p>
            <a:pPr lvl="0"/>
            <a:r>
              <a:rPr lang="cs-CZ" dirty="0"/>
              <a:t>úchopový reflex na HKK – do 4. měsíce</a:t>
            </a:r>
          </a:p>
          <a:p>
            <a:pPr lvl="0"/>
            <a:r>
              <a:rPr lang="cs-CZ" dirty="0"/>
              <a:t>úchopový reflex na DKK – do 12. měsíce</a:t>
            </a:r>
          </a:p>
          <a:p>
            <a:pPr lvl="0"/>
            <a:r>
              <a:rPr lang="cs-CZ" dirty="0" err="1"/>
              <a:t>Moroův</a:t>
            </a:r>
            <a:r>
              <a:rPr lang="cs-CZ" dirty="0"/>
              <a:t> reflex – do 4. měsíce</a:t>
            </a:r>
          </a:p>
          <a:p>
            <a:pPr lvl="0"/>
            <a:r>
              <a:rPr lang="cs-CZ" dirty="0"/>
              <a:t>reflexní chůze – do 3. měsíce</a:t>
            </a:r>
          </a:p>
        </p:txBody>
      </p:sp>
    </p:spTree>
    <p:extLst>
      <p:ext uri="{BB962C8B-B14F-4D97-AF65-F5344CB8AC3E}">
        <p14:creationId xmlns:p14="http://schemas.microsoft.com/office/powerpoint/2010/main" val="37352525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730B4F-F109-8448-B37F-2D19D0DF1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Novorozenec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72438DF-F44B-354A-BDE9-04C4ACC13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267" y="1825625"/>
            <a:ext cx="10020300" cy="4351338"/>
          </a:xfrm>
        </p:spPr>
        <p:txBody>
          <a:bodyPr>
            <a:normAutofit/>
          </a:bodyPr>
          <a:lstStyle/>
          <a:p>
            <a:r>
              <a:rPr lang="cs-CZ" dirty="0"/>
              <a:t>většinu dne prospí</a:t>
            </a:r>
          </a:p>
          <a:p>
            <a:r>
              <a:rPr lang="cs-CZ" dirty="0"/>
              <a:t>na </a:t>
            </a:r>
            <a:r>
              <a:rPr lang="cs-CZ" dirty="0" err="1"/>
              <a:t>zádech</a:t>
            </a:r>
            <a:r>
              <a:rPr lang="cs-CZ" dirty="0"/>
              <a:t> – </a:t>
            </a:r>
            <a:r>
              <a:rPr lang="cs-CZ" dirty="0" err="1"/>
              <a:t>otačí</a:t>
            </a:r>
            <a:r>
              <a:rPr lang="cs-CZ" dirty="0"/>
              <a:t> hlavou, </a:t>
            </a:r>
            <a:r>
              <a:rPr lang="cs-CZ" dirty="0" err="1"/>
              <a:t>asymetrickém</a:t>
            </a:r>
            <a:r>
              <a:rPr lang="cs-CZ" dirty="0"/>
              <a:t> držení </a:t>
            </a:r>
            <a:r>
              <a:rPr lang="cs-CZ" dirty="0" err="1"/>
              <a:t>končetin</a:t>
            </a:r>
            <a:r>
              <a:rPr lang="cs-CZ" dirty="0"/>
              <a:t>, </a:t>
            </a:r>
            <a:r>
              <a:rPr lang="cs-CZ" dirty="0" err="1"/>
              <a:t>nestabilni</a:t>
            </a:r>
            <a:r>
              <a:rPr lang="cs-CZ" dirty="0"/>
              <a:t>́ </a:t>
            </a:r>
            <a:endParaRPr lang="cs-CZ" dirty="0">
              <a:effectLst/>
            </a:endParaRPr>
          </a:p>
          <a:p>
            <a:r>
              <a:rPr lang="cs-CZ" dirty="0"/>
              <a:t>posazování – neudrží hlavu</a:t>
            </a:r>
            <a:endParaRPr lang="cs-CZ" dirty="0">
              <a:effectLst/>
            </a:endParaRPr>
          </a:p>
          <a:p>
            <a:r>
              <a:rPr lang="cs-CZ" dirty="0"/>
              <a:t>na </a:t>
            </a:r>
            <a:r>
              <a:rPr lang="cs-CZ" dirty="0" err="1"/>
              <a:t>břiše</a:t>
            </a:r>
            <a:r>
              <a:rPr lang="cs-CZ" dirty="0"/>
              <a:t> – </a:t>
            </a:r>
            <a:r>
              <a:rPr lang="cs-CZ" dirty="0" err="1"/>
              <a:t>končetiny</a:t>
            </a:r>
            <a:r>
              <a:rPr lang="cs-CZ" dirty="0"/>
              <a:t> ve flexi, ruce v </a:t>
            </a:r>
            <a:r>
              <a:rPr lang="cs-CZ" dirty="0" err="1"/>
              <a:t>pěstičkách</a:t>
            </a:r>
            <a:r>
              <a:rPr lang="cs-CZ" dirty="0"/>
              <a:t>, zadek </a:t>
            </a:r>
            <a:r>
              <a:rPr lang="cs-CZ" dirty="0" err="1"/>
              <a:t>výs</a:t>
            </a:r>
            <a:r>
              <a:rPr lang="cs-CZ" dirty="0"/>
              <a:t>̌</a:t>
            </a:r>
          </a:p>
          <a:p>
            <a:r>
              <a:rPr lang="cs-CZ" dirty="0" err="1"/>
              <a:t>v</a:t>
            </a:r>
            <a:r>
              <a:rPr lang="cs-CZ" dirty="0" err="1">
                <a:effectLst/>
              </a:rPr>
              <a:t>ertikalizace</a:t>
            </a:r>
            <a:r>
              <a:rPr lang="cs-CZ" dirty="0">
                <a:effectLst/>
              </a:rPr>
              <a:t> – reflexní chůze</a:t>
            </a:r>
          </a:p>
          <a:p>
            <a:r>
              <a:rPr lang="cs-CZ" dirty="0"/>
              <a:t>tonus – </a:t>
            </a:r>
            <a:r>
              <a:rPr lang="cs-CZ" dirty="0" err="1"/>
              <a:t>vyšši</a:t>
            </a:r>
            <a:r>
              <a:rPr lang="cs-CZ" dirty="0"/>
              <a:t>́, </a:t>
            </a:r>
            <a:r>
              <a:rPr lang="cs-CZ" dirty="0" err="1"/>
              <a:t>novorozenecke</a:t>
            </a:r>
            <a:r>
              <a:rPr lang="cs-CZ" dirty="0"/>
              <a:t>́ reflexy </a:t>
            </a:r>
            <a:r>
              <a:rPr lang="cs-CZ" dirty="0" err="1"/>
              <a:t>dobře</a:t>
            </a:r>
            <a:r>
              <a:rPr lang="cs-CZ" dirty="0"/>
              <a:t> </a:t>
            </a:r>
            <a:r>
              <a:rPr lang="cs-CZ" dirty="0" err="1"/>
              <a:t>výbavne</a:t>
            </a:r>
            <a:r>
              <a:rPr lang="cs-CZ" dirty="0"/>
              <a:t>́ </a:t>
            </a:r>
            <a:endParaRPr lang="cs-CZ" dirty="0">
              <a:effectLst/>
            </a:endParaRPr>
          </a:p>
          <a:p>
            <a:r>
              <a:rPr lang="cs-CZ" dirty="0"/>
              <a:t>zrak – </a:t>
            </a:r>
            <a:r>
              <a:rPr lang="cs-CZ" dirty="0" err="1"/>
              <a:t>lehky</a:t>
            </a:r>
            <a:r>
              <a:rPr lang="cs-CZ" dirty="0"/>
              <a:t>́ strabismus, </a:t>
            </a:r>
            <a:r>
              <a:rPr lang="cs-CZ" dirty="0" err="1"/>
              <a:t>krátká</a:t>
            </a:r>
            <a:r>
              <a:rPr lang="cs-CZ" dirty="0"/>
              <a:t> </a:t>
            </a:r>
            <a:r>
              <a:rPr lang="cs-CZ" dirty="0" err="1"/>
              <a:t>vzdálenost</a:t>
            </a:r>
            <a:r>
              <a:rPr lang="cs-CZ" dirty="0"/>
              <a:t> kontrastní předměty</a:t>
            </a:r>
            <a:endParaRPr lang="cs-CZ" dirty="0">
              <a:effectLst/>
            </a:endParaRPr>
          </a:p>
          <a:p>
            <a:r>
              <a:rPr lang="cs-CZ" dirty="0"/>
              <a:t>zvuk – na zvuk reaguje </a:t>
            </a:r>
            <a:r>
              <a:rPr lang="cs-CZ" dirty="0" err="1"/>
              <a:t>mrknutím</a:t>
            </a:r>
            <a:r>
              <a:rPr lang="cs-CZ" dirty="0"/>
              <a:t> nebo </a:t>
            </a:r>
            <a:r>
              <a:rPr lang="cs-CZ" dirty="0" err="1"/>
              <a:t>záškubem</a:t>
            </a:r>
            <a:r>
              <a:rPr lang="cs-CZ" dirty="0"/>
              <a:t> </a:t>
            </a:r>
            <a:r>
              <a:rPr lang="cs-CZ" dirty="0" err="1"/>
              <a:t>celého</a:t>
            </a:r>
            <a:r>
              <a:rPr lang="cs-CZ" dirty="0"/>
              <a:t> </a:t>
            </a:r>
            <a:r>
              <a:rPr lang="cs-CZ" dirty="0" err="1"/>
              <a:t>těla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56036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B1D60C-30DA-C24E-ABD9-8A8909FB3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 měsíce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6AD75EE-9DA4-234B-8863-1C1C281D1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sleduje okolí, reaguje na ně pláčem nebo úsměvem</a:t>
            </a:r>
          </a:p>
          <a:p>
            <a:r>
              <a:rPr lang="cs-CZ" dirty="0"/>
              <a:t>na zádech – stabilní, hlava ve střední poloze, symetrické držení končetin</a:t>
            </a:r>
          </a:p>
          <a:p>
            <a:r>
              <a:rPr lang="cs-CZ" dirty="0"/>
              <a:t>začíná si hrát s rukama – souhra </a:t>
            </a:r>
            <a:r>
              <a:rPr lang="cs-CZ" b="1" dirty="0"/>
              <a:t>oko-ruka-ústa</a:t>
            </a:r>
          </a:p>
          <a:p>
            <a:r>
              <a:rPr lang="cs-CZ" dirty="0"/>
              <a:t>posazování – začíná držet hlavičku, flexe DKK, extenze HKK</a:t>
            </a:r>
          </a:p>
          <a:p>
            <a:r>
              <a:rPr lang="cs-CZ" b="1" dirty="0"/>
              <a:t>na břiše </a:t>
            </a:r>
            <a:r>
              <a:rPr lang="cs-CZ" dirty="0"/>
              <a:t>– pase koně = </a:t>
            </a:r>
            <a:r>
              <a:rPr lang="cs-CZ" b="1" dirty="0"/>
              <a:t>1. vzpřimování</a:t>
            </a:r>
          </a:p>
          <a:p>
            <a:r>
              <a:rPr lang="cs-CZ" dirty="0" err="1"/>
              <a:t>vertikalizace</a:t>
            </a:r>
            <a:r>
              <a:rPr lang="cs-CZ" dirty="0"/>
              <a:t> – staví se na špičky, neudrží váhu</a:t>
            </a:r>
          </a:p>
          <a:p>
            <a:r>
              <a:rPr lang="cs-CZ" dirty="0"/>
              <a:t>začíná broukat</a:t>
            </a:r>
          </a:p>
          <a:p>
            <a:r>
              <a:rPr lang="cs-CZ" dirty="0"/>
              <a:t>zklidní se na zvuk a zpozorní </a:t>
            </a:r>
          </a:p>
        </p:txBody>
      </p:sp>
    </p:spTree>
    <p:extLst>
      <p:ext uri="{BB962C8B-B14F-4D97-AF65-F5344CB8AC3E}">
        <p14:creationId xmlns:p14="http://schemas.microsoft.com/office/powerpoint/2010/main" val="337629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Rozdělení dětského věku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/>
              <a:t>Prenatální období (</a:t>
            </a:r>
            <a:r>
              <a:rPr lang="cs-CZ" dirty="0" err="1"/>
              <a:t>intrauterinní</a:t>
            </a:r>
            <a:r>
              <a:rPr lang="cs-CZ" dirty="0"/>
              <a:t>)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Postnatální období (extrauterinní)</a:t>
            </a:r>
          </a:p>
        </p:txBody>
      </p:sp>
    </p:spTree>
    <p:extLst>
      <p:ext uri="{BB962C8B-B14F-4D97-AF65-F5344CB8AC3E}">
        <p14:creationId xmlns:p14="http://schemas.microsoft.com/office/powerpoint/2010/main" val="35174050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3265BB-5F92-BB48-AF2B-785C5F439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 měsíců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17586D6-C8AD-F147-80A0-67F8AEF07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zádech – hraje si s DKK</a:t>
            </a:r>
          </a:p>
          <a:p>
            <a:r>
              <a:rPr lang="cs-CZ" dirty="0"/>
              <a:t>přetáčení ze zad na břicho a zpět</a:t>
            </a:r>
          </a:p>
          <a:p>
            <a:r>
              <a:rPr lang="cs-CZ" dirty="0"/>
              <a:t>posazování – přitáhne se do sedu </a:t>
            </a:r>
          </a:p>
          <a:p>
            <a:r>
              <a:rPr lang="cs-CZ" dirty="0"/>
              <a:t>krátce se udrží v pasivním sedu </a:t>
            </a:r>
          </a:p>
          <a:p>
            <a:r>
              <a:rPr lang="cs-CZ" b="1" dirty="0"/>
              <a:t>na břiše </a:t>
            </a:r>
            <a:r>
              <a:rPr lang="cs-CZ" dirty="0"/>
              <a:t>– </a:t>
            </a:r>
            <a:r>
              <a:rPr lang="cs-CZ" b="1" dirty="0"/>
              <a:t>2. vzpřimování</a:t>
            </a:r>
          </a:p>
          <a:p>
            <a:r>
              <a:rPr lang="cs-CZ" dirty="0" err="1"/>
              <a:t>vertikalizace</a:t>
            </a:r>
            <a:r>
              <a:rPr lang="cs-CZ" dirty="0"/>
              <a:t> – při podpírání v podpaží udrží svou váhu</a:t>
            </a:r>
          </a:p>
          <a:p>
            <a:r>
              <a:rPr lang="cs-CZ" dirty="0"/>
              <a:t>žvatlá, slabikuje</a:t>
            </a:r>
          </a:p>
          <a:p>
            <a:r>
              <a:rPr lang="cs-CZ" dirty="0"/>
              <a:t>Zpozorní na tichý zvuk</a:t>
            </a:r>
          </a:p>
        </p:txBody>
      </p:sp>
    </p:spTree>
    <p:extLst>
      <p:ext uri="{BB962C8B-B14F-4D97-AF65-F5344CB8AC3E}">
        <p14:creationId xmlns:p14="http://schemas.microsoft.com/office/powerpoint/2010/main" val="27208477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F20067-E8A3-1A45-A9AB-2CC62D116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 měsíců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6AD649-0A12-4048-86E5-FD38FBE68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 polohy na zádech se ihned otáčí na břicho, dostane se na čtyři</a:t>
            </a:r>
          </a:p>
          <a:p>
            <a:r>
              <a:rPr lang="cs-CZ" b="1" dirty="0"/>
              <a:t>leze</a:t>
            </a:r>
            <a:r>
              <a:rPr lang="cs-CZ" dirty="0"/>
              <a:t>, samo se posadí </a:t>
            </a:r>
          </a:p>
          <a:p>
            <a:r>
              <a:rPr lang="cs-CZ" b="1" dirty="0"/>
              <a:t>postavuje se u nábytku</a:t>
            </a:r>
          </a:p>
          <a:p>
            <a:r>
              <a:rPr lang="cs-CZ" dirty="0"/>
              <a:t>vyhazuje hračky, vytahuje předměty ze zásuvek </a:t>
            </a:r>
          </a:p>
          <a:p>
            <a:r>
              <a:rPr lang="cs-CZ" dirty="0"/>
              <a:t>paci paci, </a:t>
            </a:r>
            <a:r>
              <a:rPr lang="cs-CZ" dirty="0" err="1"/>
              <a:t>pa</a:t>
            </a:r>
            <a:r>
              <a:rPr lang="cs-CZ" dirty="0"/>
              <a:t> </a:t>
            </a:r>
            <a:r>
              <a:rPr lang="cs-CZ" dirty="0" err="1"/>
              <a:t>pa</a:t>
            </a:r>
            <a:r>
              <a:rPr lang="cs-CZ" dirty="0"/>
              <a:t> </a:t>
            </a:r>
            <a:r>
              <a:rPr lang="cs-CZ" dirty="0" err="1"/>
              <a:t>pa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6448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DA5381-17DA-1541-8775-D038ACE36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12 měsíců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1AA75C-23C0-4941-AFEB-69153D794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vyleze na schod</a:t>
            </a:r>
          </a:p>
          <a:p>
            <a:r>
              <a:rPr lang="cs-CZ" dirty="0"/>
              <a:t>tah do sedu – předklon hlavy, přitahuje se HKK</a:t>
            </a:r>
          </a:p>
          <a:p>
            <a:r>
              <a:rPr lang="cs-CZ" dirty="0"/>
              <a:t>shazuje hračky</a:t>
            </a:r>
          </a:p>
          <a:p>
            <a:r>
              <a:rPr lang="cs-CZ" b="1" dirty="0"/>
              <a:t>samostatný stoj, první samostatné krůčky</a:t>
            </a:r>
          </a:p>
          <a:p>
            <a:r>
              <a:rPr lang="cs-CZ" dirty="0"/>
              <a:t>používá 2 a více smysluplných slov</a:t>
            </a:r>
          </a:p>
          <a:p>
            <a:r>
              <a:rPr lang="cs-CZ" dirty="0"/>
              <a:t>samo jí lžičkou</a:t>
            </a:r>
          </a:p>
        </p:txBody>
      </p:sp>
    </p:spTree>
    <p:extLst>
      <p:ext uri="{BB962C8B-B14F-4D97-AF65-F5344CB8AC3E}">
        <p14:creationId xmlns:p14="http://schemas.microsoft.com/office/powerpoint/2010/main" val="33236930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49BF4-D3C1-844C-861C-4D9DADBE7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po prvním roce života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F229CA-189D-DE41-AC4E-2D7A1DB20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58500" cy="4351338"/>
          </a:xfrm>
        </p:spPr>
        <p:txBody>
          <a:bodyPr>
            <a:normAutofit/>
          </a:bodyPr>
          <a:lstStyle/>
          <a:p>
            <a:r>
              <a:rPr lang="cs-CZ" dirty="0"/>
              <a:t>chůze do schodů, poté i ze schodů (mezi 2.-3. rokem)</a:t>
            </a:r>
          </a:p>
          <a:p>
            <a:r>
              <a:rPr lang="cs-CZ" dirty="0"/>
              <a:t>zpočátku s oporou, nestřídá končetiny</a:t>
            </a:r>
          </a:p>
          <a:p>
            <a:r>
              <a:rPr lang="cs-CZ" dirty="0"/>
              <a:t>střídání končetin s oporou po 3. roce</a:t>
            </a:r>
          </a:p>
          <a:p>
            <a:r>
              <a:rPr lang="cs-CZ" dirty="0"/>
              <a:t>střídání končetin bez opory po 4. roce</a:t>
            </a:r>
          </a:p>
          <a:p>
            <a:r>
              <a:rPr lang="cs-CZ" dirty="0"/>
              <a:t>stoj na jedné noze bez opory kolem 3. roku </a:t>
            </a:r>
          </a:p>
          <a:p>
            <a:r>
              <a:rPr lang="cs-CZ" dirty="0"/>
              <a:t>poskok na jedné noze mezi 4.-5. rokem </a:t>
            </a:r>
          </a:p>
          <a:p>
            <a:r>
              <a:rPr lang="cs-CZ" dirty="0"/>
              <a:t>souběžně vývoj jemné motoriky (od úchopu dlaní po </a:t>
            </a:r>
            <a:r>
              <a:rPr lang="cs-CZ" dirty="0" err="1"/>
              <a:t>pinzetový</a:t>
            </a:r>
            <a:r>
              <a:rPr lang="cs-CZ" dirty="0"/>
              <a:t> úchop) a koordinace pohybů</a:t>
            </a:r>
          </a:p>
        </p:txBody>
      </p:sp>
    </p:spTree>
    <p:extLst>
      <p:ext uri="{BB962C8B-B14F-4D97-AF65-F5344CB8AC3E}">
        <p14:creationId xmlns:p14="http://schemas.microsoft.com/office/powerpoint/2010/main" val="6619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629F91-F8C5-6646-9753-E30A39C10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Prenatální období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8A1605-265F-5D46-816D-C123A6575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od početí do porodu, trvá celkem 40 týdnu +/- 2 týdny)</a:t>
            </a:r>
          </a:p>
          <a:p>
            <a:r>
              <a:rPr lang="cs-CZ" dirty="0"/>
              <a:t>nejdynamičtější vývojové období</a:t>
            </a:r>
          </a:p>
          <a:p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Embryonální období (do 8. týdne gravidity)</a:t>
            </a:r>
          </a:p>
          <a:p>
            <a:pPr marL="514350" indent="-514350">
              <a:buAutoNum type="arabicPeriod"/>
            </a:pPr>
            <a:r>
              <a:rPr lang="cs-CZ" dirty="0"/>
              <a:t>Fetální období (od 9. týdne gravidity) </a:t>
            </a:r>
          </a:p>
        </p:txBody>
      </p:sp>
    </p:spTree>
    <p:extLst>
      <p:ext uri="{BB962C8B-B14F-4D97-AF65-F5344CB8AC3E}">
        <p14:creationId xmlns:p14="http://schemas.microsoft.com/office/powerpoint/2010/main" val="2675046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Embryonální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cs-CZ" sz="2800" b="1" dirty="0"/>
              <a:t>do 8. týdne gravidity</a:t>
            </a:r>
          </a:p>
          <a:p>
            <a:pPr marL="0" lvl="1" indent="0">
              <a:buNone/>
            </a:pPr>
            <a:endParaRPr lang="cs-CZ" sz="2800" b="1" dirty="0">
              <a:sym typeface="Wingdings" pitchFamily="2" charset="2"/>
            </a:endParaRPr>
          </a:p>
          <a:p>
            <a:pPr marL="342900" lvl="1" indent="-342900"/>
            <a:r>
              <a:rPr lang="cs-CZ" sz="2800" dirty="0">
                <a:sym typeface="Wingdings" pitchFamily="2" charset="2"/>
              </a:rPr>
              <a:t>období utváření</a:t>
            </a:r>
            <a:r>
              <a:rPr lang="cs-CZ" sz="2800" dirty="0"/>
              <a:t> jednotlivých částí těla, orgánů a tělních systémů</a:t>
            </a:r>
          </a:p>
          <a:p>
            <a:pPr marL="342900" lvl="1" indent="-342900"/>
            <a:r>
              <a:rPr lang="cs-CZ" sz="2800" dirty="0"/>
              <a:t>na konci má zárodek nezaměnitelnou lidskou podobu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170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Fetální období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od 9. týdne gravidity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„dozrávání embrya“ – strukturální a funkční diferenciace orgánů a tělních systémů</a:t>
            </a:r>
          </a:p>
        </p:txBody>
      </p:sp>
    </p:spTree>
    <p:extLst>
      <p:ext uri="{BB962C8B-B14F-4D97-AF65-F5344CB8AC3E}">
        <p14:creationId xmlns:p14="http://schemas.microsoft.com/office/powerpoint/2010/main" val="506156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Postnatální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doba od porodu (extrauterinní období)</a:t>
            </a:r>
          </a:p>
          <a:p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Novorozenecké období (0. – 28. den života)</a:t>
            </a:r>
          </a:p>
          <a:p>
            <a:pPr marL="514350" indent="-514350">
              <a:buAutoNum type="arabicPeriod"/>
            </a:pPr>
            <a:r>
              <a:rPr lang="cs-CZ" dirty="0"/>
              <a:t>Kojenecké období (29. den – 1 rok)</a:t>
            </a:r>
          </a:p>
          <a:p>
            <a:pPr marL="514350" indent="-514350">
              <a:buAutoNum type="arabicPeriod"/>
            </a:pPr>
            <a:r>
              <a:rPr lang="cs-CZ" dirty="0"/>
              <a:t>Batolecí období (1 – 3 roky)</a:t>
            </a:r>
          </a:p>
          <a:p>
            <a:pPr marL="514350" indent="-514350">
              <a:buAutoNum type="arabicPeriod"/>
            </a:pPr>
            <a:r>
              <a:rPr lang="cs-CZ" dirty="0"/>
              <a:t>Předškolní období (3 – 6 let)</a:t>
            </a:r>
          </a:p>
          <a:p>
            <a:pPr marL="514350" indent="-514350">
              <a:buAutoNum type="arabicPeriod"/>
            </a:pPr>
            <a:r>
              <a:rPr lang="cs-CZ" dirty="0"/>
              <a:t>Školní období (od 6 let)</a:t>
            </a:r>
          </a:p>
          <a:p>
            <a:pPr marL="514350" indent="-514350">
              <a:buAutoNum type="arabicPeriod"/>
            </a:pPr>
            <a:r>
              <a:rPr lang="cs-CZ" dirty="0"/>
              <a:t>Období dospívání</a:t>
            </a:r>
          </a:p>
        </p:txBody>
      </p:sp>
    </p:spTree>
    <p:extLst>
      <p:ext uri="{BB962C8B-B14F-4D97-AF65-F5344CB8AC3E}">
        <p14:creationId xmlns:p14="http://schemas.microsoft.com/office/powerpoint/2010/main" val="3570625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Novorozenecké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do 28. dne života</a:t>
            </a:r>
          </a:p>
          <a:p>
            <a:r>
              <a:rPr lang="cs-CZ" dirty="0"/>
              <a:t>adaptace na mimoděložní podmínky</a:t>
            </a:r>
          </a:p>
          <a:p>
            <a:r>
              <a:rPr lang="cs-CZ" dirty="0"/>
              <a:t>období nejvyšší úmrtnost </a:t>
            </a:r>
          </a:p>
          <a:p>
            <a:r>
              <a:rPr lang="cs-CZ" dirty="0"/>
              <a:t>projevují se: </a:t>
            </a:r>
          </a:p>
          <a:p>
            <a:pPr lvl="1"/>
            <a:r>
              <a:rPr lang="cs-CZ" dirty="0"/>
              <a:t>VVV</a:t>
            </a:r>
          </a:p>
          <a:p>
            <a:pPr lvl="1"/>
            <a:r>
              <a:rPr lang="cs-CZ" dirty="0"/>
              <a:t>perinatální patologie</a:t>
            </a:r>
          </a:p>
          <a:p>
            <a:pPr lvl="1"/>
            <a:r>
              <a:rPr lang="cs-CZ" dirty="0"/>
              <a:t>pokračují intrauterinní patologické stavy</a:t>
            </a:r>
          </a:p>
          <a:p>
            <a:pPr lvl="1"/>
            <a:r>
              <a:rPr lang="cs-CZ" dirty="0"/>
              <a:t>tendence ke generalizaci infekcí</a:t>
            </a:r>
          </a:p>
          <a:p>
            <a:r>
              <a:rPr lang="cs-CZ" dirty="0"/>
              <a:t>tendence ke generalizaci infekcí (nezralý imunitní systém)</a:t>
            </a:r>
          </a:p>
        </p:txBody>
      </p:sp>
    </p:spTree>
    <p:extLst>
      <p:ext uri="{BB962C8B-B14F-4D97-AF65-F5344CB8AC3E}">
        <p14:creationId xmlns:p14="http://schemas.microsoft.com/office/powerpoint/2010/main" val="194564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EE1670-F454-0F4E-9F18-FD7500A8C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Novorozenecké období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2C94C8F-5727-A64D-9931-6957A8DC5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Donošený </a:t>
            </a:r>
            <a:r>
              <a:rPr lang="cs-CZ" dirty="0" err="1"/>
              <a:t>eutrofický</a:t>
            </a:r>
            <a:r>
              <a:rPr lang="cs-CZ" dirty="0"/>
              <a:t> novorozenec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porodní hmotnost: 2500 – 4200 g</a:t>
            </a:r>
          </a:p>
          <a:p>
            <a:r>
              <a:rPr lang="cs-CZ" dirty="0"/>
              <a:t>porodní délka: 47 – 55 cm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fyziologický úbytek na váze (do 10%)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377555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32980</TotalTime>
  <Words>1182</Words>
  <Application>Microsoft Macintosh PowerPoint</Application>
  <PresentationFormat>Širokoúhlá obrazovka</PresentationFormat>
  <Paragraphs>230</Paragraphs>
  <Slides>33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Wingdings</vt:lpstr>
      <vt:lpstr>Motiv Office</vt:lpstr>
      <vt:lpstr>Rozdělení dětského věku</vt:lpstr>
      <vt:lpstr>Pediatrie</vt:lpstr>
      <vt:lpstr>Rozdělení dětského věku</vt:lpstr>
      <vt:lpstr>Prenatální období</vt:lpstr>
      <vt:lpstr>Embryonální období</vt:lpstr>
      <vt:lpstr>Fetální období </vt:lpstr>
      <vt:lpstr>Postnatální období</vt:lpstr>
      <vt:lpstr>Novorozenecké období</vt:lpstr>
      <vt:lpstr>Novorozenecké období</vt:lpstr>
      <vt:lpstr>Kojenecké období</vt:lpstr>
      <vt:lpstr>Kojenecké období</vt:lpstr>
      <vt:lpstr>Batolecí období</vt:lpstr>
      <vt:lpstr>Předškolní období</vt:lpstr>
      <vt:lpstr>Předškolní období</vt:lpstr>
      <vt:lpstr>Školní období</vt:lpstr>
      <vt:lpstr>Období dospívání</vt:lpstr>
      <vt:lpstr>Období dospívání</vt:lpstr>
      <vt:lpstr>Odhad parametrů – pomůcka do praxe</vt:lpstr>
      <vt:lpstr>Psychomotorický vývoj (PMV)</vt:lpstr>
      <vt:lpstr>Psychomotorický vývoj</vt:lpstr>
      <vt:lpstr>Psychomotorický vývoj</vt:lpstr>
      <vt:lpstr>Psychomotorický vývoj</vt:lpstr>
      <vt:lpstr>Vývoj motoriky</vt:lpstr>
      <vt:lpstr>Postup motorické vývoje jde směrem: </vt:lpstr>
      <vt:lpstr>Pohybový vývoj hodnotíme dle 4 hledisek: </vt:lpstr>
      <vt:lpstr>Motorický vývoj v prvním roce života</vt:lpstr>
      <vt:lpstr>Základní novorozenecké reflexy</vt:lpstr>
      <vt:lpstr>Novorozenec</vt:lpstr>
      <vt:lpstr>3 měsíce</vt:lpstr>
      <vt:lpstr>6 měsíců</vt:lpstr>
      <vt:lpstr>9 měsíců</vt:lpstr>
      <vt:lpstr>12 měsíců</vt:lpstr>
      <vt:lpstr>Vývoj po prvním roce života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předmětu Ošetřovatelská péče v pediatrii</dc:title>
  <dc:creator>Microsoft Office User</dc:creator>
  <cp:lastModifiedBy>Microsoft Office User</cp:lastModifiedBy>
  <cp:revision>29</cp:revision>
  <dcterms:created xsi:type="dcterms:W3CDTF">2022-02-13T17:10:47Z</dcterms:created>
  <dcterms:modified xsi:type="dcterms:W3CDTF">2022-12-03T08:44:50Z</dcterms:modified>
</cp:coreProperties>
</file>