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0" r:id="rId4"/>
  </p:sldMasterIdLst>
  <p:sldIdLst>
    <p:sldId id="256" r:id="rId5"/>
    <p:sldId id="257" r:id="rId6"/>
    <p:sldId id="258" r:id="rId7"/>
    <p:sldId id="262" r:id="rId8"/>
    <p:sldId id="263" r:id="rId9"/>
    <p:sldId id="259" r:id="rId10"/>
    <p:sldId id="270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65" d="100"/>
          <a:sy n="165" d="100"/>
        </p:scale>
        <p:origin x="14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76EB9D5-7E1A-4433-8B21-2237CC26FA2C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1756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8A19-B9D6-4696-A74D-9FEF900C8B6A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745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5100-39B0-4914-BBD6-34F267582565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404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F837-FEDB-44F2-8FB5-4F56FC548A33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541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EC2AB55-62C0-407E-B706-C907B44B0BFC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9244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B33F-FEF5-4E73-A5F9-307689FE77C6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185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5FA4-F0B8-4D71-BC92-932E3A1502F8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947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9F80-C2CE-4D6A-80E4-D3515AD92BC6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481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220E-EF40-477E-B84C-637FC7CE78DB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721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8D63-E026-4E54-B301-C824E1BD14F3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52342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C423185-9573-406A-8068-0AB4F2335019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81111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C5516DA-9D86-4E1E-A623-C11F9F74EB59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1669519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cz/url?sa=i&amp;rct=j&amp;q=&amp;esrc=s&amp;source=images&amp;cd=&amp;cad=rja&amp;uact=8&amp;ved=2ahUKEwiKif-nvo_YAhUJb1AKHYHGC3kQjRx6BAgAEAY&amp;url=http://www.yoga-enfants-adultes.com/2014/06/dhanyavad-merci.html&amp;psig=AOvVaw2aAQefVZd7uz75Nzw5oDIT&amp;ust=151354648700905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62100" y="1764406"/>
            <a:ext cx="9068193" cy="2550017"/>
          </a:xfrm>
        </p:spPr>
        <p:txBody>
          <a:bodyPr/>
          <a:lstStyle/>
          <a:p>
            <a:r>
              <a:rPr lang="cs-CZ" sz="4400" dirty="0"/>
              <a:t>MULTIKULTURNÍ OŠETŘOVATELSTVÍ SE ZAMĚŘENÍM NA HINDUISMUS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7447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Záznam o edukaci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latin typeface="+mj-lt"/>
              </a:rPr>
              <a:t>Edukační jednotka: Multikulturní ošetřovatelství se zaměřením na Hinduismus</a:t>
            </a:r>
          </a:p>
          <a:p>
            <a:r>
              <a:rPr lang="cs-CZ" sz="2800" dirty="0">
                <a:latin typeface="+mj-lt"/>
              </a:rPr>
              <a:t>Edukátor: Barbora Lomičková Sučanová</a:t>
            </a:r>
            <a:r>
              <a:rPr lang="cs-CZ" sz="2800" dirty="0">
                <a:latin typeface="+mj-lt"/>
                <a:cs typeface="Times New Roman" pitchFamily="18"/>
              </a:rPr>
              <a:t>, studentka 2. ročníku oboru porodní asistentka na Vysoké škole zdravotnické, o.p.s.</a:t>
            </a:r>
            <a:endParaRPr lang="cs-CZ" sz="2800" dirty="0">
              <a:latin typeface="+mj-lt"/>
            </a:endParaRPr>
          </a:p>
          <a:p>
            <a:r>
              <a:rPr lang="cs-CZ" sz="2800" dirty="0">
                <a:latin typeface="+mj-lt"/>
              </a:rPr>
              <a:t>Edukant: </a:t>
            </a:r>
            <a:r>
              <a:rPr lang="cs-CZ" sz="2800" dirty="0">
                <a:latin typeface="+mj-lt"/>
                <a:cs typeface="Times New Roman" pitchFamily="18"/>
              </a:rPr>
              <a:t>studijní skupina 2APA Vysoké školy zdravotnické, o.p.s., posluchačky předmětu Edukační činnost porodní asistentky</a:t>
            </a:r>
            <a:endParaRPr lang="cs-CZ" sz="2800" dirty="0">
              <a:latin typeface="+mj-lt"/>
            </a:endParaRPr>
          </a:p>
          <a:p>
            <a:r>
              <a:rPr lang="cs-CZ" sz="2800" dirty="0">
                <a:latin typeface="+mj-lt"/>
              </a:rPr>
              <a:t>Čas: 18.12.2017</a:t>
            </a:r>
          </a:p>
          <a:p>
            <a:pPr marL="548640" lvl="2" indent="0">
              <a:buNone/>
            </a:pPr>
            <a:endParaRPr lang="cs-CZ" dirty="0"/>
          </a:p>
          <a:p>
            <a:pPr marL="548640" lvl="2" indent="0">
              <a:buNone/>
            </a:pPr>
            <a:endParaRPr lang="cs-CZ" dirty="0"/>
          </a:p>
          <a:p>
            <a:pPr lvl="2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6450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1661375"/>
            <a:ext cx="10058400" cy="4373665"/>
          </a:xfrm>
        </p:spPr>
        <p:txBody>
          <a:bodyPr/>
          <a:lstStyle/>
          <a:p>
            <a:pPr lvl="0"/>
            <a:r>
              <a:rPr lang="cs-CZ" sz="2400" dirty="0">
                <a:latin typeface="Times New Roman" pitchFamily="18"/>
                <a:cs typeface="Times New Roman" pitchFamily="18"/>
              </a:rPr>
              <a:t>Výukové cíle:</a:t>
            </a:r>
          </a:p>
          <a:p>
            <a:pPr lvl="1"/>
            <a:r>
              <a:rPr lang="cs-CZ" sz="2400" b="1" dirty="0">
                <a:latin typeface="Times New Roman" pitchFamily="18"/>
                <a:cs typeface="Times New Roman" pitchFamily="18"/>
              </a:rPr>
              <a:t>Kognitivní</a:t>
            </a:r>
            <a:r>
              <a:rPr lang="cs-CZ" sz="2400" dirty="0">
                <a:latin typeface="Times New Roman" pitchFamily="18"/>
                <a:cs typeface="Times New Roman" pitchFamily="18"/>
              </a:rPr>
              <a:t>: u posluchaček - budoucích porodních asistentek dojde ke zvýšení informovanosti v problematice multikulturního ošetřovatelství se zaměřením na hinduismus.</a:t>
            </a:r>
          </a:p>
          <a:p>
            <a:pPr lvl="1"/>
            <a:r>
              <a:rPr lang="cs-CZ" sz="2400" b="1" dirty="0">
                <a:latin typeface="Times New Roman" pitchFamily="18"/>
                <a:cs typeface="Times New Roman" pitchFamily="18"/>
              </a:rPr>
              <a:t>Afektivní</a:t>
            </a:r>
            <a:r>
              <a:rPr lang="cs-CZ" sz="2400" dirty="0">
                <a:latin typeface="Times New Roman" pitchFamily="18"/>
                <a:cs typeface="Times New Roman" pitchFamily="18"/>
              </a:rPr>
              <a:t>: posluchačky mají zájem o podané informace, uvědomují si jejich důležitost. </a:t>
            </a:r>
          </a:p>
          <a:p>
            <a:pPr lvl="1"/>
            <a:r>
              <a:rPr lang="cs-CZ" sz="2400" b="1" dirty="0">
                <a:latin typeface="Times New Roman" pitchFamily="18"/>
                <a:cs typeface="Times New Roman" pitchFamily="18"/>
              </a:rPr>
              <a:t>Psychomotorické</a:t>
            </a:r>
            <a:r>
              <a:rPr lang="cs-CZ" sz="2400" dirty="0">
                <a:latin typeface="Times New Roman" pitchFamily="18"/>
                <a:cs typeface="Times New Roman" pitchFamily="18"/>
              </a:rPr>
              <a:t>: posluchačky vědí o problematice multikulturního ošetřovatelství se zaměřením na hinduismus, a následně budou schopny správně přistupovat a komunikovat s příslušníky jiné kultury. 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45719"/>
          </a:xfrm>
        </p:spPr>
        <p:txBody>
          <a:bodyPr>
            <a:normAutofit fontScale="90000"/>
          </a:bodyPr>
          <a:lstStyle/>
          <a:p>
            <a:r>
              <a:rPr lang="cs-CZ" sz="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80291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1532586"/>
            <a:ext cx="10058400" cy="4159876"/>
          </a:xfrm>
        </p:spPr>
        <p:txBody>
          <a:bodyPr>
            <a:normAutofit/>
          </a:bodyPr>
          <a:lstStyle/>
          <a:p>
            <a:pPr lvl="0">
              <a:lnSpc>
                <a:spcPct val="90000"/>
              </a:lnSpc>
            </a:pPr>
            <a:r>
              <a:rPr lang="cs-CZ" sz="2400" dirty="0">
                <a:latin typeface="+mj-lt"/>
                <a:cs typeface="Times New Roman" pitchFamily="18"/>
              </a:rPr>
              <a:t>Organizační forma: skupinová</a:t>
            </a:r>
          </a:p>
          <a:p>
            <a:pPr lvl="0">
              <a:lnSpc>
                <a:spcPct val="90000"/>
              </a:lnSpc>
            </a:pPr>
            <a:r>
              <a:rPr lang="cs-CZ" sz="2400" dirty="0">
                <a:latin typeface="+mj-lt"/>
                <a:cs typeface="Times New Roman" pitchFamily="18"/>
              </a:rPr>
              <a:t>Didaktické pomůcky: počítač, zobrazovací technika, textový materiál, video</a:t>
            </a:r>
          </a:p>
          <a:p>
            <a:pPr lvl="0">
              <a:lnSpc>
                <a:spcPct val="90000"/>
              </a:lnSpc>
            </a:pPr>
            <a:r>
              <a:rPr lang="cs-CZ" sz="2400" dirty="0">
                <a:latin typeface="+mj-lt"/>
                <a:cs typeface="Times New Roman" pitchFamily="18"/>
              </a:rPr>
              <a:t>Metody edukace: </a:t>
            </a:r>
          </a:p>
          <a:p>
            <a:pPr lvl="1">
              <a:lnSpc>
                <a:spcPct val="90000"/>
              </a:lnSpc>
            </a:pPr>
            <a:r>
              <a:rPr lang="cs-CZ" sz="2400" dirty="0">
                <a:latin typeface="+mj-lt"/>
                <a:cs typeface="Times New Roman" pitchFamily="18"/>
              </a:rPr>
              <a:t>Slovní: přednáška, diskuze, vysvětlení</a:t>
            </a:r>
          </a:p>
          <a:p>
            <a:pPr lvl="1">
              <a:lnSpc>
                <a:spcPct val="90000"/>
              </a:lnSpc>
            </a:pPr>
            <a:r>
              <a:rPr lang="cs-CZ" sz="2400" dirty="0">
                <a:latin typeface="+mj-lt"/>
                <a:cs typeface="Times New Roman" pitchFamily="18"/>
              </a:rPr>
              <a:t>Názorné demonstrace: projekce videa</a:t>
            </a:r>
          </a:p>
          <a:p>
            <a:pPr lvl="0">
              <a:lnSpc>
                <a:spcPct val="90000"/>
              </a:lnSpc>
            </a:pPr>
            <a:r>
              <a:rPr lang="cs-CZ" sz="2400" dirty="0">
                <a:latin typeface="+mj-lt"/>
                <a:cs typeface="Times New Roman" pitchFamily="18"/>
              </a:rPr>
              <a:t>Ověřování úrovně dosažených cílů u edukanta</a:t>
            </a:r>
          </a:p>
          <a:p>
            <a:pPr lvl="1">
              <a:lnSpc>
                <a:spcPct val="90000"/>
              </a:lnSpc>
            </a:pPr>
            <a:r>
              <a:rPr lang="cs-CZ" sz="2400" dirty="0">
                <a:latin typeface="+mj-lt"/>
                <a:cs typeface="Times New Roman" pitchFamily="18"/>
              </a:rPr>
              <a:t>Počáteční: ověření předchozích znalostí formou otázek</a:t>
            </a:r>
          </a:p>
          <a:p>
            <a:pPr lvl="1">
              <a:lnSpc>
                <a:spcPct val="90000"/>
              </a:lnSpc>
            </a:pPr>
            <a:r>
              <a:rPr lang="cs-CZ" sz="2400" dirty="0">
                <a:latin typeface="+mj-lt"/>
                <a:cs typeface="Times New Roman" pitchFamily="18"/>
              </a:rPr>
              <a:t>Průběžné: doplňující otázky</a:t>
            </a:r>
          </a:p>
          <a:p>
            <a:pPr lvl="1">
              <a:lnSpc>
                <a:spcPct val="90000"/>
              </a:lnSpc>
            </a:pPr>
            <a:r>
              <a:rPr lang="cs-CZ" sz="2400" dirty="0">
                <a:latin typeface="+mj-lt"/>
                <a:cs typeface="Times New Roman" pitchFamily="18"/>
              </a:rPr>
              <a:t>Závěrečné: společná diskuze a shrnutí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81654"/>
          </a:xfrm>
        </p:spPr>
        <p:txBody>
          <a:bodyPr>
            <a:normAutofit fontScale="90000"/>
          </a:bodyPr>
          <a:lstStyle/>
          <a:p>
            <a:r>
              <a:rPr lang="cs-CZ" sz="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13875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399246"/>
            <a:ext cx="10058400" cy="1030310"/>
          </a:xfrm>
        </p:spPr>
        <p:txBody>
          <a:bodyPr>
            <a:normAutofit/>
          </a:bodyPr>
          <a:lstStyle/>
          <a:p>
            <a:r>
              <a:rPr lang="cs-CZ" sz="3600" dirty="0">
                <a:cs typeface="Times New Roman" pitchFamily="18"/>
              </a:rPr>
              <a:t>OVĚŘENÍ PŘEDCHOZÍCH ZNALOSTÍ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1661375"/>
            <a:ext cx="10058400" cy="4373665"/>
          </a:xfrm>
        </p:spPr>
        <p:txBody>
          <a:bodyPr>
            <a:normAutofit/>
          </a:bodyPr>
          <a:lstStyle/>
          <a:p>
            <a:r>
              <a:rPr lang="cs-CZ" sz="2400" dirty="0"/>
              <a:t>Co vás napadne, když si představíte ,,typického“ Inda?</a:t>
            </a:r>
          </a:p>
          <a:p>
            <a:r>
              <a:rPr lang="cs-CZ" sz="2400" dirty="0"/>
              <a:t>Jaký je hinduistický pozdrav?</a:t>
            </a:r>
          </a:p>
          <a:p>
            <a:r>
              <a:rPr lang="cs-CZ" sz="2400" dirty="0"/>
              <a:t>Jakým jazykem mluví hinduisté? </a:t>
            </a:r>
          </a:p>
          <a:p>
            <a:r>
              <a:rPr lang="cs-CZ" sz="2400" dirty="0"/>
              <a:t>Jak se stravují? </a:t>
            </a:r>
          </a:p>
          <a:p>
            <a:r>
              <a:rPr lang="cs-CZ" sz="2400" dirty="0"/>
              <a:t>Co znamená slovo </a:t>
            </a:r>
            <a:r>
              <a:rPr lang="cs-CZ" sz="2400" i="1" dirty="0"/>
              <a:t>kasta</a:t>
            </a:r>
            <a:r>
              <a:rPr lang="cs-CZ" sz="2400" dirty="0"/>
              <a:t>? </a:t>
            </a:r>
          </a:p>
          <a:p>
            <a:r>
              <a:rPr lang="cs-CZ" sz="2400" dirty="0"/>
              <a:t> Víte, kterou ruku Indové považují za nečistou a proč? </a:t>
            </a:r>
          </a:p>
        </p:txBody>
      </p:sp>
    </p:spTree>
    <p:extLst>
      <p:ext uri="{BB962C8B-B14F-4D97-AF65-F5344CB8AC3E}">
        <p14:creationId xmlns:p14="http://schemas.microsoft.com/office/powerpoint/2010/main" val="1924620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Motivační úvod- multikulturní ošetřovatelství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1764406"/>
            <a:ext cx="10058400" cy="4270634"/>
          </a:xfrm>
        </p:spPr>
        <p:txBody>
          <a:bodyPr>
            <a:normAutofit/>
          </a:bodyPr>
          <a:lstStyle/>
          <a:p>
            <a:r>
              <a:rPr lang="cs-CZ" sz="2400" b="1" dirty="0"/>
              <a:t>Multikulturní ošetřovatelství </a:t>
            </a:r>
            <a:r>
              <a:rPr lang="cs-CZ" sz="2400" dirty="0"/>
              <a:t>znamená ošetřovatelský a kulturně-antropologický obor srovnávacího studia a praxe, který zohledňuje individualitu, víru a kulturu jedince či skupiny stejných či odlišných kultur. Má význam nejen pro ošetřování cizinců, ale především pro péči o příslušníky etnických menšin. </a:t>
            </a:r>
          </a:p>
          <a:p>
            <a:r>
              <a:rPr lang="cs-CZ" sz="2400" dirty="0"/>
              <a:t>Teorie multikulturního (transkulturního) ošetřování se někdy nazývá také model vycházejícího slunce (Sunrise model). </a:t>
            </a:r>
          </a:p>
          <a:p>
            <a:r>
              <a:rPr lang="cs-CZ" sz="2400" dirty="0"/>
              <a:t>Rozdíly mezi kulturami se týkají například vnímání lidského těla a jeho částí, intimity, stravování, režimu dne, komunikace, mezilidských a rodinných vztahů a kontaktů, o zvyklosti v oblasti péče a ošetřovatelství, pojetí zdraví a nemoci, pojetí vztahu mezi ošetřovaným a ošetřujícím.  </a:t>
            </a:r>
          </a:p>
        </p:txBody>
      </p:sp>
    </p:spTree>
    <p:extLst>
      <p:ext uri="{BB962C8B-B14F-4D97-AF65-F5344CB8AC3E}">
        <p14:creationId xmlns:p14="http://schemas.microsoft.com/office/powerpoint/2010/main" val="427958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425003"/>
            <a:ext cx="10058400" cy="875763"/>
          </a:xfrm>
        </p:spPr>
        <p:txBody>
          <a:bodyPr/>
          <a:lstStyle/>
          <a:p>
            <a:r>
              <a:rPr lang="cs-CZ" dirty="0"/>
              <a:t>Otázky na závěr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1455313"/>
            <a:ext cx="10058400" cy="4579727"/>
          </a:xfrm>
        </p:spPr>
        <p:txBody>
          <a:bodyPr>
            <a:normAutofit/>
          </a:bodyPr>
          <a:lstStyle/>
          <a:p>
            <a:r>
              <a:rPr lang="cs-CZ" sz="2000" dirty="0"/>
              <a:t>Ind v nemocnici- s čím se můžeme setkat? </a:t>
            </a:r>
          </a:p>
          <a:p>
            <a:r>
              <a:rPr lang="cs-CZ" sz="2000" dirty="0"/>
              <a:t>Na co upozorníme Indickou návštěvu v nemocnici?</a:t>
            </a:r>
          </a:p>
          <a:p>
            <a:r>
              <a:rPr lang="cs-CZ" sz="2000" dirty="0"/>
              <a:t>Jaké jídlo zásadně nenabízíme hinduistovi? </a:t>
            </a:r>
          </a:p>
          <a:p>
            <a:r>
              <a:rPr lang="cs-CZ" sz="2000" dirty="0"/>
              <a:t>Když se narodí holčička- co můžeme očekávat? </a:t>
            </a:r>
          </a:p>
        </p:txBody>
      </p:sp>
    </p:spTree>
    <p:extLst>
      <p:ext uri="{BB962C8B-B14F-4D97-AF65-F5344CB8AC3E}">
        <p14:creationId xmlns:p14="http://schemas.microsoft.com/office/powerpoint/2010/main" val="253887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386366"/>
            <a:ext cx="10058400" cy="888642"/>
          </a:xfrm>
        </p:spPr>
        <p:txBody>
          <a:bodyPr/>
          <a:lstStyle/>
          <a:p>
            <a:r>
              <a:rPr lang="cs-CZ" dirty="0"/>
              <a:t>Použitá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1468192"/>
            <a:ext cx="10058400" cy="4566848"/>
          </a:xfrm>
        </p:spPr>
        <p:txBody>
          <a:bodyPr/>
          <a:lstStyle/>
          <a:p>
            <a:r>
              <a:rPr lang="cs-CZ" sz="2000" dirty="0"/>
              <a:t>AUTOR REBEKA RALBOVSKÁ. </a:t>
            </a:r>
            <a:r>
              <a:rPr lang="cs-CZ" sz="2000" i="1" dirty="0"/>
              <a:t>Multikulturní přístup pro pomáhající profese</a:t>
            </a:r>
            <a:r>
              <a:rPr lang="cs-CZ" sz="2000" dirty="0"/>
              <a:t>. Vyd. 2., dopl. Bratislava: Vysoká škola zdravotníctva a sociálnej práce sv. Alžbety, 2010. ISBN 9788087386095.</a:t>
            </a:r>
          </a:p>
          <a:p>
            <a:r>
              <a:rPr lang="cs-CZ" dirty="0"/>
              <a:t>https://sharepoint.vszdrav.cz/Poklady%20k%20vuce/Multikulturní%20ošetřovatelství.aspx</a:t>
            </a:r>
          </a:p>
        </p:txBody>
      </p:sp>
    </p:spTree>
    <p:extLst>
      <p:ext uri="{BB962C8B-B14F-4D97-AF65-F5344CB8AC3E}">
        <p14:creationId xmlns:p14="http://schemas.microsoft.com/office/powerpoint/2010/main" val="360400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642595"/>
            <a:ext cx="10058400" cy="207412"/>
          </a:xfrm>
        </p:spPr>
        <p:txBody>
          <a:bodyPr>
            <a:normAutofit/>
          </a:bodyPr>
          <a:lstStyle/>
          <a:p>
            <a:r>
              <a:rPr lang="cs-CZ" sz="800" dirty="0"/>
              <a:t>.</a:t>
            </a:r>
          </a:p>
        </p:txBody>
      </p:sp>
      <p:pic>
        <p:nvPicPr>
          <p:cNvPr id="4" name="Zástupný symbol pro obsah 3" descr="Výsledek obrázku pro dhanyavad">
            <a:hlinkClick r:id="rId2" tgtFrame="&quot;_blank&quot;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9718" y="1184856"/>
            <a:ext cx="4780520" cy="48038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232273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ýdlo">
  <a:themeElements>
    <a:clrScheme name="Žluto-oranžová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Mýdlo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ýdlo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BAEB9FE6D5B0347AD6A09FDA5231424" ma:contentTypeVersion="" ma:contentTypeDescription="Vytvoří nový dokument" ma:contentTypeScope="" ma:versionID="b7d123a1cd59684954f95bec9ce2d4d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0de9948cdc4cc6a099fae038cdc12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83E1156-483C-494D-B366-FCD5FCB187D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87A2EA3-7E13-46C9-83F4-FC18CEA679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4BA4C4A-5570-4B3B-8895-36E5AB1EA696}">
  <ds:schemaRefs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4765</TotalTime>
  <Words>434</Words>
  <Application>Microsoft Office PowerPoint</Application>
  <PresentationFormat>Širokoúhlá obrazovka</PresentationFormat>
  <Paragraphs>43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Garamond</vt:lpstr>
      <vt:lpstr>Times New Roman</vt:lpstr>
      <vt:lpstr>Mýdlo</vt:lpstr>
      <vt:lpstr>MULTIKULTURNÍ OŠETŘOVATELSTVÍ SE ZAMĚŘENÍM NA HINDUISMUS</vt:lpstr>
      <vt:lpstr>Záznam o edukaci</vt:lpstr>
      <vt:lpstr>.</vt:lpstr>
      <vt:lpstr>.</vt:lpstr>
      <vt:lpstr>OVĚŘENÍ PŘEDCHOZÍCH ZNALOSTÍ</vt:lpstr>
      <vt:lpstr>Motivační úvod- multikulturní ošetřovatelství</vt:lpstr>
      <vt:lpstr>Otázky na závěr</vt:lpstr>
      <vt:lpstr>Použitá literatura</vt:lpstr>
      <vt:lpstr>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MULTIKULTURNÍ OŠETŘOVATELSTVÍ SE ZAMĚŘENÍM NA HINDUISMUS</dc:title>
  <dc:creator>Honzik</dc:creator>
  <cp:lastModifiedBy>Hlinovská, Jana</cp:lastModifiedBy>
  <cp:revision>25</cp:revision>
  <dcterms:created xsi:type="dcterms:W3CDTF">2017-11-27T20:34:04Z</dcterms:created>
  <dcterms:modified xsi:type="dcterms:W3CDTF">2019-09-23T13:27:07Z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0x0101005BAEB9FE6D5B0347AD6A09FDA5231424</vt:lpwstr>
  </property>
</Properties>
</file>