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62" r:id="rId2"/>
    <p:sldId id="263" r:id="rId3"/>
    <p:sldId id="264" r:id="rId4"/>
    <p:sldId id="265" r:id="rId5"/>
    <p:sldId id="267" r:id="rId6"/>
    <p:sldId id="268" r:id="rId7"/>
    <p:sldId id="269" r:id="rId8"/>
    <p:sldId id="270" r:id="rId9"/>
    <p:sldId id="272" r:id="rId10"/>
    <p:sldId id="271" r:id="rId11"/>
    <p:sldId id="266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3" r:id="rId20"/>
    <p:sldId id="280" r:id="rId21"/>
    <p:sldId id="281" r:id="rId22"/>
    <p:sldId id="282" r:id="rId23"/>
    <p:sldId id="285" r:id="rId24"/>
    <p:sldId id="284" r:id="rId2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B1F4"/>
    <a:srgbClr val="AE75F4"/>
    <a:srgbClr val="5D269F"/>
    <a:srgbClr val="CD4DED"/>
    <a:srgbClr val="B92CCA"/>
    <a:srgbClr val="D2FE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0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35E5CA-4B79-4B3D-858F-874717534F57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305970-84DF-48F9-B2CE-B789DC2B7F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2861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Dvojčata mohou vzniknout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rozdělenim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jedne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zygoty na dva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zaklady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různe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fazi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vyvoje</a:t>
            </a:r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monozygotni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 zygota vznikla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oplozenim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jednoho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oocytu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jednou spermii). Incidence takto</a:t>
            </a:r>
          </a:p>
          <a:p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vzniklych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dvojčat je přibližně 3–4 promile a neprojevuje se zde vliv parity, rasy, věku či dědičnosti.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Dojde-li k oplodněni dvou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oocytů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různymi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spermiemi,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hovořime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 dvojčatech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dizygotnich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ktera</a:t>
            </a:r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jsou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nejčastějši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 jejich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vyskyt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charakterizuje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vyše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uvedene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Orientačně se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uvadi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že 30 % dvojčat</a:t>
            </a:r>
          </a:p>
          <a:p>
            <a:r>
              <a:rPr lang="pl-PL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 monozygotnich a 70 % dizygotnich.</a:t>
            </a:r>
          </a:p>
          <a:p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Rozdělenim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společneho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zakladu ve stadiu moruly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dochazi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ke vzniku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monozygotnich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dvojčat, kdy</a:t>
            </a:r>
          </a:p>
          <a:p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každe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samostatny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trofoblast a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embryoblast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může dojit k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samostatne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implantaci.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Každy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plod</a:t>
            </a:r>
          </a:p>
          <a:p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pak svoji vlastni placentu a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plodove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obaly a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hovořime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 </a:t>
            </a:r>
            <a:r>
              <a:rPr lang="cs-CZ" sz="1200" b="0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gemini</a:t>
            </a:r>
            <a:r>
              <a:rPr lang="cs-CZ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bichoriati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Nejčastěji však</a:t>
            </a:r>
          </a:p>
          <a:p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dochazi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k rozděleni zakladu až po diferenciaci na trofoblast a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embryoblast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takova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dvojčata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maji</a:t>
            </a:r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společny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chorion (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gemini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monochoriati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 Maji-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společny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amnion, pak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hovořime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 </a:t>
            </a:r>
            <a:r>
              <a:rPr lang="cs-CZ" sz="1200" b="0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gemini</a:t>
            </a:r>
            <a:endParaRPr lang="cs-CZ" sz="1200" b="0" i="1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0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monochoriati</a:t>
            </a:r>
            <a:r>
              <a:rPr lang="cs-CZ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monoamniati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pl-PL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05970-84DF-48F9-B2CE-B789DC2B7FA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9100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Přičinou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dysmaturity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plodu je insuficience placenty s průkazem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degenerativnich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změn. Syndrom</a:t>
            </a:r>
          </a:p>
          <a:p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dysmaturity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byl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popsan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Cliffordem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 r. 1954 [4]. Přenošeni novorozenci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maji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různe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stupně změn na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kůži. Jsou způsobeny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chyběnim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mazku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ktery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je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ochrannym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obalem povrchu těla. Novorozenci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maji</a:t>
            </a:r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dlouhe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nehty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tělo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pupečnik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placentu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zbarvene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smolkou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pl-PL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Změny rozdělujeme do tři stupňů: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I. stadium: sucha,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olupujici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 svraštěla kůže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pergamenoveho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vzhledu.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Chybi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podkožni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tuk. V tomto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stadiu ještě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neni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přitomno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zbarveni kůže plodu a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plodovych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obalů.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II. stadium: vše jako v I. stadiu + zbarveni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plodove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vody,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amnialnich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blan a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pupečniku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mekoniem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III. stadium: projevy jako v I. a II. stadiu + žlutě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zbarvene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nehty a kůže plodu,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ktera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 olupuje,</a:t>
            </a:r>
          </a:p>
          <a:p>
            <a:r>
              <a:rPr lang="pl-PL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žlutozeleny pupečnik, blany a placenta.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Během porodu je vždy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přitomna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intrapartalni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hypoxie. Hypoxickou stimulaci n. vagus při</a:t>
            </a:r>
          </a:p>
          <a:p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neadekvatni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oxygenaci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hladkeho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svalstva střeva,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přechazi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zvyšenou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peristaltikou a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ochabnutim</a:t>
            </a:r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sfinkteru do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plodove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vody smolka.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Perinatalni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umrtnost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dosahuje až 30 %. U novorozence jsou</a:t>
            </a:r>
          </a:p>
          <a:p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častějši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respiračni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komplikace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05970-84DF-48F9-B2CE-B789DC2B7FA4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3296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1484819"/>
            <a:ext cx="9144000" cy="2664296"/>
          </a:xfrm>
          <a:prstGeom prst="rect">
            <a:avLst/>
          </a:prstGeom>
          <a:solidFill>
            <a:srgbClr val="AE75F4"/>
          </a:solidFill>
          <a:ln w="6350">
            <a:solidFill>
              <a:srgbClr val="5D26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1332182"/>
          </a:xfrm>
        </p:spPr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816967"/>
            <a:ext cx="6400800" cy="972073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0" y="4149080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symbol pro obrázek 15"/>
          <p:cNvSpPr>
            <a:spLocks noGrp="1"/>
          </p:cNvSpPr>
          <p:nvPr>
            <p:ph type="pic" sz="quarter" idx="13" hasCustomPrompt="1"/>
          </p:nvPr>
        </p:nvSpPr>
        <p:spPr>
          <a:xfrm>
            <a:off x="6732480" y="4365344"/>
            <a:ext cx="2160000" cy="216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Logo</a:t>
            </a:r>
            <a:endParaRPr lang="cs-CZ" dirty="0"/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1" y="3789363"/>
            <a:ext cx="3960440" cy="360362"/>
          </a:xfrm>
        </p:spPr>
        <p:txBody>
          <a:bodyPr>
            <a:noAutofit/>
          </a:bodyPr>
          <a:lstStyle>
            <a:lvl1pPr marL="0" indent="0" algn="r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Autor</a:t>
            </a:r>
            <a:endParaRPr lang="cs-CZ" dirty="0"/>
          </a:p>
        </p:txBody>
      </p:sp>
      <p:sp>
        <p:nvSpPr>
          <p:cNvPr id="19" name="Zástupný symbol pro text 17"/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3788753"/>
            <a:ext cx="3888432" cy="360362"/>
          </a:xfrm>
        </p:spPr>
        <p:txBody>
          <a:bodyPr>
            <a:noAutofit/>
          </a:bodyPr>
          <a:lstStyle>
            <a:lvl1pPr marL="0" indent="0" algn="l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  <a:endParaRPr lang="cs-CZ" dirty="0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1768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15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522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15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235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délník 23"/>
          <p:cNvSpPr/>
          <p:nvPr userDrawn="1"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27" name="Nadpis 1"/>
          <p:cNvSpPr>
            <a:spLocks noGrp="1"/>
          </p:cNvSpPr>
          <p:nvPr>
            <p:ph type="ctrTitle"/>
          </p:nvPr>
        </p:nvSpPr>
        <p:spPr>
          <a:xfrm>
            <a:off x="685800" y="8586"/>
            <a:ext cx="7772400" cy="756118"/>
          </a:xfrm>
        </p:spPr>
        <p:txBody>
          <a:bodyPr/>
          <a:lstStyle>
            <a:lvl1pPr algn="l">
              <a:defRPr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28" name="Podnadpis 2"/>
          <p:cNvSpPr>
            <a:spLocks noGrp="1"/>
          </p:cNvSpPr>
          <p:nvPr>
            <p:ph type="subTitle" idx="1"/>
          </p:nvPr>
        </p:nvSpPr>
        <p:spPr>
          <a:xfrm>
            <a:off x="971600" y="764704"/>
            <a:ext cx="7488832" cy="567444"/>
          </a:xfrm>
        </p:spPr>
        <p:txBody>
          <a:bodyPr>
            <a:normAutofit/>
          </a:bodyPr>
          <a:lstStyle>
            <a:lvl1pPr marL="0" indent="0" algn="l">
              <a:buNone/>
              <a:defRPr sz="2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29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198884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 userDrawn="1"/>
        </p:nvCxnSpPr>
        <p:spPr>
          <a:xfrm>
            <a:off x="0" y="133214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617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ivka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90872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968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574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9918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916832"/>
            <a:ext cx="4040188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916832"/>
            <a:ext cx="4041775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21" name="Obdélník 20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bdélník 22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4" name="Přímá spojnice 23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98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azek_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643438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21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15" name="Obdélník 14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9" name="Přímá spojnice 18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bdélník 1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3795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ázev_v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4008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56630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19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15" name="Obdélník 14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0" name="Přímá spojnice 19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bdélník 20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531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Obdélník 10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2" name="Přímá spojnice 1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délník 12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626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6273F-5DD5-4897-9A34-3ED133266920}" type="datetimeFigureOut">
              <a:rPr lang="cs-CZ" smtClean="0"/>
              <a:t>04.10.2017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7624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552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61" r:id="rId4"/>
    <p:sldLayoutId id="2147483652" r:id="rId5"/>
    <p:sldLayoutId id="2147483653" r:id="rId6"/>
    <p:sldLayoutId id="2147483663" r:id="rId7"/>
    <p:sldLayoutId id="2147483664" r:id="rId8"/>
    <p:sldLayoutId id="2147483655" r:id="rId9"/>
    <p:sldLayoutId id="2147483656" r:id="rId10"/>
    <p:sldLayoutId id="214748365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Vícečetné těhotenství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Poruchy v délce trvání těhotenství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 smtClean="0"/>
              <a:t>MUDr. Magdalena Kučerová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 smtClean="0"/>
              <a:t>15.10.2015</a:t>
            </a:r>
            <a:endParaRPr lang="cs-CZ" dirty="0"/>
          </a:p>
        </p:txBody>
      </p:sp>
      <p:pic>
        <p:nvPicPr>
          <p:cNvPr id="7" name="Zástupný symbol pro obrázek 1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" b="3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07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Vícečetné těhotenství</a:t>
            </a:r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96752"/>
            <a:ext cx="6696744" cy="5040560"/>
          </a:xfrm>
        </p:spPr>
      </p:pic>
    </p:spTree>
    <p:extLst>
      <p:ext uri="{BB962C8B-B14F-4D97-AF65-F5344CB8AC3E}">
        <p14:creationId xmlns:p14="http://schemas.microsoft.com/office/powerpoint/2010/main" val="255879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Vícečetné těhotenství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Bi</a:t>
            </a:r>
            <a:r>
              <a:rPr lang="cs-CZ" dirty="0" smtClean="0"/>
              <a:t>/</a:t>
            </a:r>
            <a:r>
              <a:rPr lang="cs-CZ" dirty="0" err="1" smtClean="0"/>
              <a:t>bi</a:t>
            </a:r>
            <a:r>
              <a:rPr lang="cs-CZ" dirty="0" smtClean="0"/>
              <a:t>: kontroly á 2 týdny, preventivní hospitalizace není nutná, porod do 39+0 vaginálně nebo S.C.</a:t>
            </a:r>
            <a:endParaRPr lang="cs-CZ" dirty="0"/>
          </a:p>
          <a:p>
            <a:r>
              <a:rPr lang="cs-CZ" dirty="0" smtClean="0"/>
              <a:t>Mono/</a:t>
            </a:r>
            <a:r>
              <a:rPr lang="cs-CZ" dirty="0" err="1" smtClean="0"/>
              <a:t>bi</a:t>
            </a:r>
            <a:r>
              <a:rPr lang="cs-CZ" dirty="0" smtClean="0"/>
              <a:t>: kontroly v perinatologickém centru, preventivní hospitalizace od 36.t.t., porod do 37+0 vaginálně (IS! Rizikový porod) nebo per S.C.</a:t>
            </a:r>
            <a:endParaRPr lang="cs-CZ" dirty="0"/>
          </a:p>
          <a:p>
            <a:r>
              <a:rPr lang="cs-CZ" dirty="0" smtClean="0"/>
              <a:t>Mono/mono: kontroly v perinatologickém centru, preventivní hospitalizace od 32.t.t., porod do 35+0 per S.C.</a:t>
            </a:r>
          </a:p>
          <a:p>
            <a:r>
              <a:rPr lang="cs-CZ" dirty="0" smtClean="0"/>
              <a:t>Tři a vícečetné totéž, porod do 36+0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398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Předčasný porod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" b="990"/>
          <a:stretch>
            <a:fillRect/>
          </a:stretch>
        </p:blipFill>
        <p:spPr>
          <a:xfrm>
            <a:off x="971550" y="1916113"/>
            <a:ext cx="6840538" cy="4465637"/>
          </a:xfrm>
        </p:spPr>
      </p:pic>
    </p:spTree>
    <p:extLst>
      <p:ext uri="{BB962C8B-B14F-4D97-AF65-F5344CB8AC3E}">
        <p14:creationId xmlns:p14="http://schemas.microsoft.com/office/powerpoint/2010/main" val="377169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Předčasný porod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Porod před ukončeným 37.t.t.</a:t>
            </a:r>
          </a:p>
          <a:p>
            <a:r>
              <a:rPr lang="cs-CZ" dirty="0" smtClean="0"/>
              <a:t>Frekvence 5-6 %</a:t>
            </a:r>
          </a:p>
          <a:p>
            <a:r>
              <a:rPr lang="cs-CZ" dirty="0" smtClean="0"/>
              <a:t>Vysoká morbidita a mortalita novorozenců</a:t>
            </a:r>
          </a:p>
          <a:p>
            <a:r>
              <a:rPr lang="cs-CZ" dirty="0" smtClean="0"/>
              <a:t>Klasifikace nezralosti</a:t>
            </a:r>
          </a:p>
          <a:p>
            <a:pPr lvl="1"/>
            <a:r>
              <a:rPr lang="cs-CZ" dirty="0" smtClean="0"/>
              <a:t>Hraniční: 37 (36+1 – 36+6)</a:t>
            </a:r>
          </a:p>
          <a:p>
            <a:pPr lvl="1"/>
            <a:r>
              <a:rPr lang="cs-CZ" dirty="0" smtClean="0"/>
              <a:t>Mírná: 34+</a:t>
            </a:r>
          </a:p>
          <a:p>
            <a:pPr lvl="1"/>
            <a:r>
              <a:rPr lang="cs-CZ" dirty="0" smtClean="0"/>
              <a:t>Střední: 32+</a:t>
            </a:r>
          </a:p>
          <a:p>
            <a:pPr lvl="1"/>
            <a:r>
              <a:rPr lang="cs-CZ" dirty="0" smtClean="0"/>
              <a:t>Těžká: 28+</a:t>
            </a:r>
          </a:p>
          <a:p>
            <a:pPr lvl="1"/>
            <a:r>
              <a:rPr lang="cs-CZ" dirty="0" smtClean="0"/>
              <a:t>Extrémní: 24+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689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Předčasný </a:t>
            </a:r>
            <a:r>
              <a:rPr lang="cs-CZ" dirty="0" smtClean="0"/>
              <a:t>porod - etiologie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Infekce</a:t>
            </a:r>
          </a:p>
          <a:p>
            <a:r>
              <a:rPr lang="cs-CZ" dirty="0" smtClean="0"/>
              <a:t>Krvácení</a:t>
            </a:r>
          </a:p>
          <a:p>
            <a:r>
              <a:rPr lang="cs-CZ" dirty="0" smtClean="0"/>
              <a:t>Vícečetné těhotenství</a:t>
            </a:r>
          </a:p>
          <a:p>
            <a:r>
              <a:rPr lang="cs-CZ" dirty="0" smtClean="0"/>
              <a:t>Inkompetence děložního hrdla</a:t>
            </a:r>
          </a:p>
          <a:p>
            <a:r>
              <a:rPr lang="cs-CZ" dirty="0" smtClean="0"/>
              <a:t>PPROM</a:t>
            </a:r>
          </a:p>
          <a:p>
            <a:r>
              <a:rPr lang="cs-CZ" dirty="0" smtClean="0"/>
              <a:t>Placentární dysfunkce – IUGR, </a:t>
            </a:r>
            <a:r>
              <a:rPr lang="cs-CZ" dirty="0" err="1" smtClean="0"/>
              <a:t>preeklampsie</a:t>
            </a:r>
            <a:endParaRPr lang="cs-CZ" dirty="0" smtClean="0"/>
          </a:p>
          <a:p>
            <a:r>
              <a:rPr lang="cs-CZ" dirty="0" smtClean="0"/>
              <a:t>VVV plodu</a:t>
            </a:r>
          </a:p>
          <a:p>
            <a:r>
              <a:rPr lang="cs-CZ" dirty="0" smtClean="0"/>
              <a:t>Závažné zdravotní faktory matky</a:t>
            </a:r>
          </a:p>
          <a:p>
            <a:r>
              <a:rPr lang="cs-CZ" dirty="0" err="1" smtClean="0"/>
              <a:t>Iatrogenní</a:t>
            </a:r>
            <a:r>
              <a:rPr lang="cs-CZ" dirty="0" smtClean="0"/>
              <a:t> (IU zákroky), toxikologické faktory (drogy)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97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Předčasný </a:t>
            </a:r>
            <a:r>
              <a:rPr lang="cs-CZ" dirty="0" smtClean="0"/>
              <a:t>porod – klinická stadia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Partus </a:t>
            </a:r>
            <a:r>
              <a:rPr lang="cs-CZ" dirty="0" err="1" smtClean="0"/>
              <a:t>praematurus</a:t>
            </a:r>
            <a:r>
              <a:rPr lang="cs-CZ" dirty="0" smtClean="0"/>
              <a:t> </a:t>
            </a:r>
            <a:r>
              <a:rPr lang="cs-CZ" dirty="0" err="1" smtClean="0"/>
              <a:t>imminens</a:t>
            </a:r>
            <a:r>
              <a:rPr lang="cs-CZ" dirty="0" smtClean="0"/>
              <a:t> – hrozící PP</a:t>
            </a:r>
          </a:p>
          <a:p>
            <a:r>
              <a:rPr lang="cs-CZ" dirty="0"/>
              <a:t>Partus </a:t>
            </a:r>
            <a:r>
              <a:rPr lang="cs-CZ" dirty="0" err="1" smtClean="0"/>
              <a:t>praematurus</a:t>
            </a:r>
            <a:r>
              <a:rPr lang="cs-CZ" dirty="0" smtClean="0"/>
              <a:t> </a:t>
            </a:r>
            <a:r>
              <a:rPr lang="cs-CZ" dirty="0" err="1" smtClean="0"/>
              <a:t>incipiens</a:t>
            </a:r>
            <a:r>
              <a:rPr lang="cs-CZ" dirty="0" smtClean="0"/>
              <a:t> – počínající PP</a:t>
            </a:r>
          </a:p>
          <a:p>
            <a:r>
              <a:rPr lang="cs-CZ" dirty="0"/>
              <a:t>Partus </a:t>
            </a:r>
            <a:r>
              <a:rPr lang="cs-CZ" dirty="0" err="1" smtClean="0"/>
              <a:t>praematurus</a:t>
            </a:r>
            <a:r>
              <a:rPr lang="cs-CZ" dirty="0" smtClean="0"/>
              <a:t> in </a:t>
            </a:r>
            <a:r>
              <a:rPr lang="cs-CZ" dirty="0" err="1" smtClean="0"/>
              <a:t>cursu</a:t>
            </a:r>
            <a:r>
              <a:rPr lang="cs-CZ" dirty="0" smtClean="0"/>
              <a:t> – běžící PP</a:t>
            </a:r>
          </a:p>
          <a:p>
            <a:r>
              <a:rPr lang="cs-CZ" dirty="0" smtClean="0"/>
              <a:t>PPROM – předčasný odtok plodové vody bez děložní činnosti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303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Předčasný </a:t>
            </a:r>
            <a:r>
              <a:rPr lang="cs-CZ" dirty="0" smtClean="0"/>
              <a:t>porod -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Anamnéza, fyzikální vyš. (tlak, teplota!), zevní vyš., CTG</a:t>
            </a:r>
          </a:p>
          <a:p>
            <a:r>
              <a:rPr lang="cs-CZ" dirty="0" err="1" smtClean="0"/>
              <a:t>Vag</a:t>
            </a:r>
            <a:r>
              <a:rPr lang="cs-CZ" dirty="0" smtClean="0"/>
              <a:t>. vyš.</a:t>
            </a:r>
          </a:p>
          <a:p>
            <a:r>
              <a:rPr lang="cs-CZ" dirty="0" smtClean="0"/>
              <a:t>UZ vyš. – abdominální (poloha, odhad hmotnosti), vaginální (CM)</a:t>
            </a:r>
          </a:p>
          <a:p>
            <a:r>
              <a:rPr lang="cs-CZ" dirty="0" smtClean="0"/>
              <a:t>Odběry KO, BCH, KTC pochvy a moči, ev. stolice (infekce!!!), při nesledované graviditě toxikologie, HIV, žloutenky, syfilis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445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Předčasný </a:t>
            </a:r>
            <a:r>
              <a:rPr lang="cs-CZ" dirty="0" smtClean="0"/>
              <a:t>porod - 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Tokolýza</a:t>
            </a:r>
            <a:r>
              <a:rPr lang="cs-CZ" dirty="0" smtClean="0"/>
              <a:t>: </a:t>
            </a:r>
          </a:p>
          <a:p>
            <a:pPr lvl="1"/>
            <a:r>
              <a:rPr lang="cs-CZ" dirty="0" smtClean="0"/>
              <a:t>beta – sympatomimetika (</a:t>
            </a:r>
            <a:r>
              <a:rPr lang="cs-CZ" dirty="0" err="1" smtClean="0"/>
              <a:t>Gynipral</a:t>
            </a:r>
            <a:r>
              <a:rPr lang="cs-CZ" dirty="0" smtClean="0"/>
              <a:t>)</a:t>
            </a:r>
          </a:p>
          <a:p>
            <a:pPr lvl="1"/>
            <a:r>
              <a:rPr lang="cs-CZ" dirty="0" err="1" smtClean="0"/>
              <a:t>Atosiban</a:t>
            </a:r>
            <a:r>
              <a:rPr lang="cs-CZ" dirty="0" smtClean="0"/>
              <a:t> (</a:t>
            </a:r>
            <a:r>
              <a:rPr lang="cs-CZ" dirty="0" err="1" smtClean="0"/>
              <a:t>Tractocile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Magnesium </a:t>
            </a:r>
            <a:r>
              <a:rPr lang="cs-CZ" dirty="0" err="1" smtClean="0"/>
              <a:t>sulfuricum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Kortikoidy do 34+6 (</a:t>
            </a:r>
            <a:r>
              <a:rPr lang="cs-CZ" dirty="0" err="1" smtClean="0"/>
              <a:t>Dexona</a:t>
            </a:r>
            <a:r>
              <a:rPr lang="cs-CZ" dirty="0" smtClean="0"/>
              <a:t>, </a:t>
            </a:r>
            <a:r>
              <a:rPr lang="cs-CZ" dirty="0" err="1" smtClean="0"/>
              <a:t>Diprophos</a:t>
            </a:r>
            <a:r>
              <a:rPr lang="cs-CZ" dirty="0" smtClean="0"/>
              <a:t>) – na 48 hod</a:t>
            </a:r>
          </a:p>
          <a:p>
            <a:endParaRPr lang="cs-CZ" dirty="0"/>
          </a:p>
          <a:p>
            <a:r>
              <a:rPr lang="cs-CZ" dirty="0" smtClean="0"/>
              <a:t>ATB – Penicilin, Ampicilin, </a:t>
            </a:r>
            <a:r>
              <a:rPr lang="cs-CZ" dirty="0" err="1" smtClean="0"/>
              <a:t>Klindamycin</a:t>
            </a:r>
            <a:r>
              <a:rPr lang="cs-CZ" dirty="0" smtClean="0"/>
              <a:t>, </a:t>
            </a:r>
            <a:r>
              <a:rPr lang="cs-CZ" dirty="0" err="1" smtClean="0"/>
              <a:t>Gentamicin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954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Předčasný </a:t>
            </a:r>
            <a:r>
              <a:rPr lang="cs-CZ" dirty="0" smtClean="0"/>
              <a:t>porod - PPROM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PPROM: prodlužování těhotenství dle </a:t>
            </a:r>
            <a:r>
              <a:rPr lang="cs-CZ" dirty="0" smtClean="0"/>
              <a:t>gestačního týdne, známek infekce a prospívání </a:t>
            </a:r>
            <a:r>
              <a:rPr lang="cs-CZ" dirty="0" smtClean="0"/>
              <a:t>plodu (CTG, UZ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Od 35 jako TPROM</a:t>
            </a:r>
          </a:p>
          <a:p>
            <a:pPr lvl="1"/>
            <a:r>
              <a:rPr lang="cs-CZ" dirty="0" smtClean="0"/>
              <a:t>34-35:kortikoidy, ATB, </a:t>
            </a:r>
            <a:r>
              <a:rPr lang="cs-CZ" dirty="0" err="1" smtClean="0"/>
              <a:t>tokolýza</a:t>
            </a:r>
            <a:r>
              <a:rPr lang="cs-CZ" dirty="0" smtClean="0"/>
              <a:t>, </a:t>
            </a:r>
            <a:r>
              <a:rPr lang="cs-CZ" dirty="0" err="1" smtClean="0"/>
              <a:t>provokaze</a:t>
            </a:r>
            <a:r>
              <a:rPr lang="cs-CZ" dirty="0" smtClean="0"/>
              <a:t> za 48 hod</a:t>
            </a:r>
          </a:p>
          <a:p>
            <a:pPr lvl="1"/>
            <a:r>
              <a:rPr lang="cs-CZ" dirty="0" smtClean="0"/>
              <a:t>24-34:perinatologické centrum, ATB, kortikoidy, </a:t>
            </a:r>
            <a:r>
              <a:rPr lang="cs-CZ" dirty="0" err="1" smtClean="0"/>
              <a:t>tokolýza</a:t>
            </a:r>
            <a:endParaRPr lang="cs-CZ" dirty="0" smtClean="0"/>
          </a:p>
          <a:p>
            <a:pPr lvl="2"/>
            <a:r>
              <a:rPr lang="cs-CZ" dirty="0" smtClean="0"/>
              <a:t>Po ukončení kortikoterapie odběr VP – KTC </a:t>
            </a:r>
            <a:r>
              <a:rPr lang="cs-CZ" dirty="0" err="1" smtClean="0"/>
              <a:t>bac.DNA</a:t>
            </a:r>
            <a:r>
              <a:rPr lang="cs-CZ" dirty="0" smtClean="0"/>
              <a:t>, IL-6</a:t>
            </a:r>
          </a:p>
          <a:p>
            <a:pPr lvl="3"/>
            <a:r>
              <a:rPr lang="cs-CZ" dirty="0" err="1" smtClean="0"/>
              <a:t>Negat</a:t>
            </a:r>
            <a:r>
              <a:rPr lang="cs-CZ" dirty="0" smtClean="0"/>
              <a:t>.:ATB na 7 dní, pak ex, sledování CRP, při nástupu porodu netlumíme, při </a:t>
            </a:r>
            <a:r>
              <a:rPr lang="cs-CZ" dirty="0" err="1" smtClean="0"/>
              <a:t>zn.ohrožení</a:t>
            </a:r>
            <a:r>
              <a:rPr lang="cs-CZ" dirty="0" smtClean="0"/>
              <a:t> plodu či matky ihned ukončíme</a:t>
            </a:r>
          </a:p>
          <a:p>
            <a:pPr lvl="3"/>
            <a:r>
              <a:rPr lang="cs-CZ" dirty="0" err="1" smtClean="0"/>
              <a:t>Pozit</a:t>
            </a:r>
            <a:r>
              <a:rPr lang="cs-CZ" dirty="0" smtClean="0"/>
              <a:t>: indukce či S.C.</a:t>
            </a:r>
            <a:endParaRPr lang="cs-CZ" dirty="0" smtClean="0"/>
          </a:p>
          <a:p>
            <a:endParaRPr lang="cs-CZ" dirty="0"/>
          </a:p>
          <a:p>
            <a:r>
              <a:rPr lang="cs-CZ" dirty="0" err="1" smtClean="0"/>
              <a:t>Cerclage</a:t>
            </a:r>
            <a:r>
              <a:rPr lang="cs-CZ" dirty="0" smtClean="0"/>
              <a:t> u inkompetence děložního hrdla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382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Prodloužené těhotenství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358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Vícečetné těhotenství</a:t>
            </a: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" r="897"/>
          <a:stretch>
            <a:fillRect/>
          </a:stretch>
        </p:blipFill>
        <p:spPr>
          <a:xfrm>
            <a:off x="1187450" y="1773238"/>
            <a:ext cx="6480175" cy="4392612"/>
          </a:xfrm>
        </p:spPr>
      </p:pic>
    </p:spTree>
    <p:extLst>
      <p:ext uri="{BB962C8B-B14F-4D97-AF65-F5344CB8AC3E}">
        <p14:creationId xmlns:p14="http://schemas.microsoft.com/office/powerpoint/2010/main" val="355430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Prodloužené těhotenství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Potermínová</a:t>
            </a:r>
            <a:r>
              <a:rPr lang="cs-CZ" dirty="0" smtClean="0"/>
              <a:t> gravidita po 40+0</a:t>
            </a:r>
          </a:p>
          <a:p>
            <a:r>
              <a:rPr lang="cs-CZ" dirty="0" smtClean="0"/>
              <a:t>Pravé přenášení, </a:t>
            </a:r>
            <a:r>
              <a:rPr lang="cs-CZ" dirty="0" err="1" smtClean="0"/>
              <a:t>dysmaturita</a:t>
            </a:r>
            <a:r>
              <a:rPr lang="cs-CZ" dirty="0" smtClean="0"/>
              <a:t> po 42+0</a:t>
            </a:r>
          </a:p>
          <a:p>
            <a:endParaRPr lang="cs-CZ" dirty="0"/>
          </a:p>
          <a:p>
            <a:r>
              <a:rPr lang="cs-CZ" dirty="0" smtClean="0"/>
              <a:t>Rizika: </a:t>
            </a:r>
            <a:r>
              <a:rPr lang="cs-CZ" dirty="0" err="1" smtClean="0"/>
              <a:t>makrosomie</a:t>
            </a:r>
            <a:r>
              <a:rPr lang="cs-CZ" dirty="0" smtClean="0"/>
              <a:t> plodu, aspirace zkalené plodové vody, hypoxie při porodu, odumření </a:t>
            </a:r>
            <a:r>
              <a:rPr lang="cs-CZ" dirty="0" smtClean="0"/>
              <a:t>plodu – </a:t>
            </a:r>
            <a:r>
              <a:rPr lang="cs-CZ" dirty="0" err="1" smtClean="0"/>
              <a:t>dyfunkční</a:t>
            </a:r>
            <a:r>
              <a:rPr lang="cs-CZ" dirty="0" smtClean="0"/>
              <a:t> placenta</a:t>
            </a: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119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Prodloužené těhotenství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 termínu CTG dvakrát týdně</a:t>
            </a:r>
          </a:p>
          <a:p>
            <a:r>
              <a:rPr lang="cs-CZ" dirty="0" smtClean="0"/>
              <a:t>Indukce porodu do 42+0 – podle cervix </a:t>
            </a:r>
            <a:r>
              <a:rPr lang="cs-CZ" dirty="0" err="1" smtClean="0"/>
              <a:t>score</a:t>
            </a:r>
            <a:r>
              <a:rPr lang="cs-CZ" dirty="0" smtClean="0"/>
              <a:t> zahájení </a:t>
            </a:r>
            <a:r>
              <a:rPr lang="cs-CZ" dirty="0" err="1" smtClean="0"/>
              <a:t>preindukce</a:t>
            </a:r>
            <a:r>
              <a:rPr lang="cs-CZ" dirty="0" smtClean="0"/>
              <a:t> 41+4, indukce nejpozději 41+6</a:t>
            </a:r>
          </a:p>
          <a:p>
            <a:r>
              <a:rPr lang="cs-CZ" dirty="0" err="1" smtClean="0"/>
              <a:t>Preindukce</a:t>
            </a:r>
            <a:r>
              <a:rPr lang="cs-CZ" dirty="0" smtClean="0"/>
              <a:t>: </a:t>
            </a:r>
          </a:p>
          <a:p>
            <a:pPr lvl="1"/>
            <a:r>
              <a:rPr lang="cs-CZ" dirty="0" smtClean="0"/>
              <a:t>Mechanická: </a:t>
            </a:r>
            <a:r>
              <a:rPr lang="cs-CZ" dirty="0" err="1" smtClean="0"/>
              <a:t>Hamiltonův</a:t>
            </a:r>
            <a:r>
              <a:rPr lang="cs-CZ" dirty="0" smtClean="0"/>
              <a:t> hmat, dilatátory</a:t>
            </a:r>
          </a:p>
          <a:p>
            <a:pPr lvl="1"/>
            <a:r>
              <a:rPr lang="cs-CZ" dirty="0" err="1" smtClean="0"/>
              <a:t>Mediamentozní</a:t>
            </a:r>
            <a:r>
              <a:rPr lang="cs-CZ" dirty="0" smtClean="0"/>
              <a:t>: Prostaglandiny do pochvy</a:t>
            </a:r>
          </a:p>
          <a:p>
            <a:r>
              <a:rPr lang="cs-CZ" dirty="0" smtClean="0"/>
              <a:t>Indukce:</a:t>
            </a:r>
          </a:p>
          <a:p>
            <a:pPr lvl="1"/>
            <a:r>
              <a:rPr lang="cs-CZ" dirty="0" smtClean="0"/>
              <a:t>Mechanická: </a:t>
            </a:r>
            <a:r>
              <a:rPr lang="cs-CZ" dirty="0" err="1" smtClean="0"/>
              <a:t>dirupce</a:t>
            </a:r>
            <a:r>
              <a:rPr lang="cs-CZ" dirty="0" smtClean="0"/>
              <a:t> VB</a:t>
            </a:r>
          </a:p>
          <a:p>
            <a:pPr lvl="1"/>
            <a:r>
              <a:rPr lang="cs-CZ" dirty="0" err="1" smtClean="0"/>
              <a:t>Medikamentozní</a:t>
            </a:r>
            <a:r>
              <a:rPr lang="cs-CZ" dirty="0" smtClean="0"/>
              <a:t>: prostaglandiny do čípku, oxytocin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656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Prodloužené těhotenství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Pravidla:</a:t>
            </a:r>
          </a:p>
          <a:p>
            <a:pPr lvl="1"/>
            <a:r>
              <a:rPr lang="cs-CZ" dirty="0" smtClean="0"/>
              <a:t>Farmakologické metody jen za hospitalizace</a:t>
            </a:r>
          </a:p>
          <a:p>
            <a:pPr lvl="1"/>
            <a:r>
              <a:rPr lang="cs-CZ" dirty="0" err="1" smtClean="0"/>
              <a:t>Preindukce</a:t>
            </a:r>
            <a:r>
              <a:rPr lang="cs-CZ" dirty="0" smtClean="0"/>
              <a:t> maximálně třikrát po sobě</a:t>
            </a:r>
          </a:p>
          <a:p>
            <a:pPr lvl="1"/>
            <a:r>
              <a:rPr lang="cs-CZ" dirty="0" smtClean="0"/>
              <a:t>Indukce jen při zralém hrdle</a:t>
            </a:r>
          </a:p>
          <a:p>
            <a:pPr lvl="1"/>
            <a:r>
              <a:rPr lang="cs-CZ" dirty="0" smtClean="0"/>
              <a:t>Informovaný souhlas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260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Prodloužené těhotenství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Prostaglandiny:</a:t>
            </a:r>
          </a:p>
          <a:p>
            <a:pPr lvl="1"/>
            <a:r>
              <a:rPr lang="cs-CZ" dirty="0" err="1" smtClean="0"/>
              <a:t>Dinoproston</a:t>
            </a:r>
            <a:r>
              <a:rPr lang="cs-CZ" dirty="0" smtClean="0"/>
              <a:t>, Prostaglandin E2</a:t>
            </a:r>
          </a:p>
          <a:p>
            <a:pPr lvl="2"/>
            <a:r>
              <a:rPr lang="cs-CZ" dirty="0" smtClean="0"/>
              <a:t>3 mg do zadní klenby poševní (</a:t>
            </a:r>
            <a:r>
              <a:rPr lang="cs-CZ" dirty="0" err="1" smtClean="0"/>
              <a:t>preindukce</a:t>
            </a:r>
            <a:r>
              <a:rPr lang="cs-CZ" dirty="0" smtClean="0"/>
              <a:t> při nezralém hrdle), opakovat lze za 6 hod, 40 min po aplikaci CTG </a:t>
            </a:r>
          </a:p>
          <a:p>
            <a:pPr lvl="2"/>
            <a:r>
              <a:rPr lang="cs-CZ" dirty="0" smtClean="0"/>
              <a:t>0,5 mg </a:t>
            </a:r>
            <a:r>
              <a:rPr lang="cs-CZ" dirty="0" err="1" smtClean="0"/>
              <a:t>intracervikálně</a:t>
            </a:r>
            <a:r>
              <a:rPr lang="cs-CZ" dirty="0" smtClean="0"/>
              <a:t> (indukce při CS nad 5), opakovat za 2 hod, ihned po aplikaci CTG</a:t>
            </a:r>
          </a:p>
          <a:p>
            <a:pPr marL="914400" lvl="2" indent="0">
              <a:buNone/>
            </a:pPr>
            <a:endParaRPr lang="cs-CZ" dirty="0" smtClean="0"/>
          </a:p>
          <a:p>
            <a:pPr marL="914400" lvl="2" indent="0">
              <a:buNone/>
            </a:pPr>
            <a:r>
              <a:rPr lang="cs-CZ" dirty="0" smtClean="0"/>
              <a:t>! Pouze za hospitalizace</a:t>
            </a:r>
          </a:p>
          <a:p>
            <a:pPr marL="914400" lvl="2" indent="0">
              <a:buNone/>
            </a:pPr>
            <a:r>
              <a:rPr lang="cs-CZ" dirty="0" smtClean="0"/>
              <a:t>! </a:t>
            </a:r>
            <a:r>
              <a:rPr lang="cs-CZ" dirty="0" err="1" smtClean="0"/>
              <a:t>Preindukce</a:t>
            </a:r>
            <a:r>
              <a:rPr lang="cs-CZ" dirty="0" smtClean="0"/>
              <a:t> 2 dny, pak 2 dny indukce, pak DVB</a:t>
            </a:r>
            <a:r>
              <a:rPr lang="cs-CZ" smtClean="0"/>
              <a:t>, oxytocin, S.C.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42428868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60" b="17160"/>
          <a:stretch>
            <a:fillRect/>
          </a:stretch>
        </p:blipFill>
        <p:spPr>
          <a:xfrm>
            <a:off x="1042988" y="1484313"/>
            <a:ext cx="7345362" cy="4824412"/>
          </a:xfrm>
        </p:spPr>
      </p:pic>
    </p:spTree>
    <p:extLst>
      <p:ext uri="{BB962C8B-B14F-4D97-AF65-F5344CB8AC3E}">
        <p14:creationId xmlns:p14="http://schemas.microsoft.com/office/powerpoint/2010/main" val="15092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Vícečetné těhotenství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Gemini</a:t>
            </a:r>
            <a:r>
              <a:rPr lang="cs-CZ" dirty="0" smtClean="0"/>
              <a:t>, </a:t>
            </a:r>
            <a:r>
              <a:rPr lang="cs-CZ" dirty="0" err="1" smtClean="0"/>
              <a:t>trigemini</a:t>
            </a:r>
            <a:r>
              <a:rPr lang="cs-CZ" dirty="0" smtClean="0"/>
              <a:t>, </a:t>
            </a:r>
            <a:r>
              <a:rPr lang="cs-CZ" dirty="0" err="1" smtClean="0"/>
              <a:t>quadrigemini</a:t>
            </a:r>
            <a:r>
              <a:rPr lang="cs-CZ" dirty="0" smtClean="0"/>
              <a:t>, </a:t>
            </a:r>
            <a:r>
              <a:rPr lang="cs-CZ" dirty="0" err="1" smtClean="0"/>
              <a:t>quintigemini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Jednovaječná – </a:t>
            </a:r>
            <a:r>
              <a:rPr lang="cs-CZ" dirty="0" err="1" smtClean="0"/>
              <a:t>monozygotická</a:t>
            </a:r>
            <a:r>
              <a:rPr lang="cs-CZ" dirty="0" smtClean="0"/>
              <a:t> X dvojvaječná – </a:t>
            </a:r>
            <a:r>
              <a:rPr lang="cs-CZ" dirty="0" err="1" smtClean="0"/>
              <a:t>dizygotická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err="1" smtClean="0"/>
              <a:t>Bichoriální</a:t>
            </a:r>
            <a:r>
              <a:rPr lang="cs-CZ" dirty="0" smtClean="0"/>
              <a:t> </a:t>
            </a:r>
            <a:r>
              <a:rPr lang="cs-CZ" dirty="0" err="1" smtClean="0"/>
              <a:t>biamniální</a:t>
            </a:r>
            <a:r>
              <a:rPr lang="cs-CZ" dirty="0" smtClean="0"/>
              <a:t>, </a:t>
            </a:r>
            <a:r>
              <a:rPr lang="cs-CZ" dirty="0" err="1" smtClean="0"/>
              <a:t>monochoriální</a:t>
            </a:r>
            <a:r>
              <a:rPr lang="cs-CZ" dirty="0" smtClean="0"/>
              <a:t> </a:t>
            </a:r>
            <a:r>
              <a:rPr lang="cs-CZ" dirty="0" err="1" smtClean="0"/>
              <a:t>biamniální</a:t>
            </a:r>
            <a:r>
              <a:rPr lang="cs-CZ" dirty="0" smtClean="0"/>
              <a:t>, </a:t>
            </a:r>
            <a:r>
              <a:rPr lang="cs-CZ" dirty="0" err="1" smtClean="0"/>
              <a:t>monochoriální</a:t>
            </a:r>
            <a:r>
              <a:rPr lang="cs-CZ" dirty="0" smtClean="0"/>
              <a:t> </a:t>
            </a:r>
            <a:r>
              <a:rPr lang="cs-CZ" dirty="0" err="1" smtClean="0"/>
              <a:t>monoamniální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161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Vícečetné těhotenství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13" y="1268413"/>
            <a:ext cx="7789573" cy="5040312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980728"/>
            <a:ext cx="5004048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183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Vícečetné těhotenství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711" y="1496924"/>
            <a:ext cx="6118578" cy="4583289"/>
          </a:xfrm>
        </p:spPr>
      </p:pic>
    </p:spTree>
    <p:extLst>
      <p:ext uri="{BB962C8B-B14F-4D97-AF65-F5344CB8AC3E}">
        <p14:creationId xmlns:p14="http://schemas.microsoft.com/office/powerpoint/2010/main" val="246198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Vícečetné těhotenství</a:t>
            </a:r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9" y="980728"/>
            <a:ext cx="6696744" cy="5400600"/>
          </a:xfrm>
        </p:spPr>
      </p:pic>
    </p:spTree>
    <p:extLst>
      <p:ext uri="{BB962C8B-B14F-4D97-AF65-F5344CB8AC3E}">
        <p14:creationId xmlns:p14="http://schemas.microsoft.com/office/powerpoint/2010/main" val="389364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Vícečetné těhotenství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Gemini</a:t>
            </a:r>
            <a:r>
              <a:rPr lang="cs-CZ" dirty="0" smtClean="0"/>
              <a:t> 1,7 -2,2 % (úprava programu asistované reprodukce) – momentálně klesající trend</a:t>
            </a:r>
          </a:p>
          <a:p>
            <a:r>
              <a:rPr lang="cs-CZ" dirty="0" smtClean="0"/>
              <a:t>Riziková gravidita</a:t>
            </a:r>
          </a:p>
          <a:p>
            <a:r>
              <a:rPr lang="cs-CZ" dirty="0" smtClean="0"/>
              <a:t>Častější kontroly, UZ monitorace </a:t>
            </a:r>
            <a:r>
              <a:rPr lang="cs-CZ" dirty="0" err="1" smtClean="0"/>
              <a:t>cervikometrie</a:t>
            </a:r>
            <a:r>
              <a:rPr lang="cs-CZ" dirty="0" smtClean="0"/>
              <a:t>, růstu, VP a </a:t>
            </a:r>
            <a:r>
              <a:rPr lang="cs-CZ" dirty="0" err="1" smtClean="0"/>
              <a:t>flowmetrie</a:t>
            </a:r>
            <a:r>
              <a:rPr lang="cs-CZ" dirty="0" smtClean="0"/>
              <a:t>; časná </a:t>
            </a:r>
            <a:r>
              <a:rPr lang="cs-CZ" dirty="0" err="1" smtClean="0"/>
              <a:t>diagnoza</a:t>
            </a:r>
            <a:r>
              <a:rPr lang="cs-CZ" dirty="0" smtClean="0"/>
              <a:t> </a:t>
            </a:r>
            <a:r>
              <a:rPr lang="cs-CZ" dirty="0" err="1" smtClean="0"/>
              <a:t>chorionicity</a:t>
            </a:r>
            <a:r>
              <a:rPr lang="cs-CZ" dirty="0" smtClean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5295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Vícečetné těhotenství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Typické komplikace:</a:t>
            </a:r>
          </a:p>
          <a:p>
            <a:pPr lvl="1"/>
            <a:r>
              <a:rPr lang="cs-CZ" dirty="0" smtClean="0"/>
              <a:t>Předčasný porod (70% před 37+0)</a:t>
            </a:r>
          </a:p>
          <a:p>
            <a:pPr lvl="1"/>
            <a:r>
              <a:rPr lang="cs-CZ" dirty="0" smtClean="0"/>
              <a:t>Placentární poruchy – IUGR, </a:t>
            </a:r>
            <a:r>
              <a:rPr lang="cs-CZ" dirty="0" err="1" smtClean="0"/>
              <a:t>preeklampsie</a:t>
            </a:r>
            <a:r>
              <a:rPr lang="cs-CZ" dirty="0" smtClean="0"/>
              <a:t>, transfuzní syndrom (TTTS - </a:t>
            </a:r>
            <a:r>
              <a:rPr lang="cs-CZ" dirty="0" err="1" smtClean="0"/>
              <a:t>monochoriální</a:t>
            </a:r>
            <a:r>
              <a:rPr lang="cs-CZ" dirty="0" smtClean="0"/>
              <a:t> dvojčata)</a:t>
            </a:r>
          </a:p>
          <a:p>
            <a:pPr lvl="1"/>
            <a:r>
              <a:rPr lang="cs-CZ" dirty="0" smtClean="0"/>
              <a:t>Porod: nevhodná pozice pro vaginální porod, distenze dělohy, hypoxie druhého dvojčete, hypotonické krvácení, </a:t>
            </a:r>
            <a:r>
              <a:rPr lang="cs-CZ" dirty="0" err="1" smtClean="0"/>
              <a:t>transuzní</a:t>
            </a:r>
            <a:r>
              <a:rPr lang="cs-CZ" dirty="0" smtClean="0"/>
              <a:t> syndrom u </a:t>
            </a:r>
            <a:r>
              <a:rPr lang="cs-CZ" dirty="0" err="1" smtClean="0"/>
              <a:t>monochoriálních</a:t>
            </a:r>
            <a:r>
              <a:rPr lang="cs-CZ" dirty="0" smtClean="0"/>
              <a:t> při porodu</a:t>
            </a:r>
          </a:p>
        </p:txBody>
      </p:sp>
    </p:spTree>
    <p:extLst>
      <p:ext uri="{BB962C8B-B14F-4D97-AF65-F5344CB8AC3E}">
        <p14:creationId xmlns:p14="http://schemas.microsoft.com/office/powerpoint/2010/main" val="283764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995307"/>
            <a:ext cx="4038600" cy="3403962"/>
          </a:xfr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Vícečetné </a:t>
            </a:r>
            <a:r>
              <a:rPr lang="cs-CZ" dirty="0" smtClean="0"/>
              <a:t>těhotenství - TTTS</a:t>
            </a:r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50" y="2319338"/>
            <a:ext cx="3670300" cy="2755900"/>
          </a:xfrm>
        </p:spPr>
      </p:pic>
    </p:spTree>
    <p:extLst>
      <p:ext uri="{BB962C8B-B14F-4D97-AF65-F5344CB8AC3E}">
        <p14:creationId xmlns:p14="http://schemas.microsoft.com/office/powerpoint/2010/main" val="23112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1040</Words>
  <Application>Microsoft Office PowerPoint</Application>
  <PresentationFormat>Předvádění na obrazovce (4:3)</PresentationFormat>
  <Paragraphs>138</Paragraphs>
  <Slides>24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9" baseType="lpstr">
      <vt:lpstr>Arial</vt:lpstr>
      <vt:lpstr>Arial Narrow</vt:lpstr>
      <vt:lpstr>Calibri</vt:lpstr>
      <vt:lpstr>Tahoma</vt:lpstr>
      <vt:lpstr>Motiv systému Office</vt:lpstr>
      <vt:lpstr>Vícečetné těhotenství</vt:lpstr>
      <vt:lpstr>Vícečetné těhotenství</vt:lpstr>
      <vt:lpstr>Vícečetné těhotenství</vt:lpstr>
      <vt:lpstr>Vícečetné těhotenství</vt:lpstr>
      <vt:lpstr>Vícečetné těhotenství</vt:lpstr>
      <vt:lpstr>Vícečetné těhotenství</vt:lpstr>
      <vt:lpstr>Vícečetné těhotenství</vt:lpstr>
      <vt:lpstr>Vícečetné těhotenství</vt:lpstr>
      <vt:lpstr>Vícečetné těhotenství - TTTS</vt:lpstr>
      <vt:lpstr>Vícečetné těhotenství</vt:lpstr>
      <vt:lpstr>Vícečetné těhotenství</vt:lpstr>
      <vt:lpstr>Předčasný porod</vt:lpstr>
      <vt:lpstr>Předčasný porod</vt:lpstr>
      <vt:lpstr>Předčasný porod - etiologie</vt:lpstr>
      <vt:lpstr>Předčasný porod – klinická stadia</vt:lpstr>
      <vt:lpstr>Předčasný porod - vyšetření</vt:lpstr>
      <vt:lpstr>Předčasný porod - terapie</vt:lpstr>
      <vt:lpstr>Předčasný porod - PPROM</vt:lpstr>
      <vt:lpstr>Prodloužené těhotenství</vt:lpstr>
      <vt:lpstr>Prodloužené těhotenství</vt:lpstr>
      <vt:lpstr>Prodloužené těhotenství</vt:lpstr>
      <vt:lpstr>Prodloužené těhotenství</vt:lpstr>
      <vt:lpstr>Prodloužené těhotenství</vt:lpstr>
      <vt:lpstr>Děkuji za pozornost</vt:lpstr>
    </vt:vector>
  </TitlesOfParts>
  <Company>Pražská energetika, a.s.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Kučera Lukáš</dc:creator>
  <cp:lastModifiedBy>Majda</cp:lastModifiedBy>
  <cp:revision>46</cp:revision>
  <dcterms:created xsi:type="dcterms:W3CDTF">2015-02-10T12:34:11Z</dcterms:created>
  <dcterms:modified xsi:type="dcterms:W3CDTF">2017-10-04T15:41:07Z</dcterms:modified>
</cp:coreProperties>
</file>