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8" r:id="rId4"/>
    <p:sldId id="269" r:id="rId5"/>
    <p:sldId id="299" r:id="rId6"/>
    <p:sldId id="298" r:id="rId7"/>
    <p:sldId id="286" r:id="rId8"/>
    <p:sldId id="270" r:id="rId9"/>
    <p:sldId id="300" r:id="rId10"/>
    <p:sldId id="273" r:id="rId11"/>
    <p:sldId id="297" r:id="rId12"/>
    <p:sldId id="301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311" r:id="rId23"/>
    <p:sldId id="312" r:id="rId24"/>
    <p:sldId id="313" r:id="rId25"/>
    <p:sldId id="284" r:id="rId2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2CCA"/>
    <a:srgbClr val="CD4DED"/>
    <a:srgbClr val="DBB1F4"/>
    <a:srgbClr val="AE75F4"/>
    <a:srgbClr val="5D269F"/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0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rgbClr val="AE75F4"/>
          </a:solidFill>
          <a:ln w="6350">
            <a:solidFill>
              <a:srgbClr val="5D26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Logo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Autor</a:t>
            </a:r>
            <a:endParaRPr lang="cs-CZ" dirty="0"/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  <a:endParaRPr lang="cs-CZ" dirty="0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 userDrawn="1"/>
        </p:nvCxnSpPr>
        <p:spPr>
          <a:xfrm>
            <a:off x="0" y="133214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21" name="Obdélník 2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bdélník 2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4" name="Přímá spojnice 2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9" name="Přímá spojnice 1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délník 1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0" name="Přímá spojnice 19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délník 20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 1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Bolest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Analgezie v porodnictví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MUDr. Magdalena Kučerová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smtClean="0"/>
              <a:t>10.11.2015</a:t>
            </a:r>
            <a:endParaRPr lang="cs-CZ" dirty="0"/>
          </a:p>
        </p:txBody>
      </p:sp>
      <p:pic>
        <p:nvPicPr>
          <p:cNvPr id="7" name="Zástupný symbol pro obrázek 1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Analgezie při porodu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169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Analgezie při porodu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>
              <a:buFontTx/>
              <a:buAutoNum type="arabicParenR"/>
            </a:pPr>
            <a:r>
              <a:rPr lang="cs-CZ" altLang="cs-CZ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NEFARMAKOLOGICKÉ METODY</a:t>
            </a:r>
          </a:p>
          <a:p>
            <a:pPr marL="609600" indent="-609600"/>
            <a:r>
              <a:rPr lang="cs-CZ" altLang="cs-CZ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psychologické metody</a:t>
            </a:r>
          </a:p>
          <a:p>
            <a:pPr marL="609600" indent="-609600"/>
            <a:r>
              <a:rPr lang="cs-CZ" altLang="cs-CZ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hydroanalgezie</a:t>
            </a:r>
            <a:endParaRPr lang="cs-CZ" altLang="cs-CZ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 marL="609600" indent="-609600"/>
            <a:r>
              <a:rPr lang="cs-CZ" altLang="cs-CZ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audioanalgezie</a:t>
            </a:r>
            <a:endParaRPr lang="cs-CZ" altLang="cs-CZ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 marL="609600" indent="-609600"/>
            <a:r>
              <a:rPr lang="cs-CZ" altLang="cs-CZ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alternativní polohy při porodu, pomůcky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14822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Analgezie při porodu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2) FARMAKOLOGICKÉ METODY</a:t>
            </a:r>
          </a:p>
          <a:p>
            <a:pPr>
              <a:lnSpc>
                <a:spcPct val="90000"/>
              </a:lnSpc>
            </a:pP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spasmolytika – </a:t>
            </a:r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supp</a:t>
            </a: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. </a:t>
            </a:r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Belladonae</a:t>
            </a: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/ </a:t>
            </a:r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spasmopan</a:t>
            </a: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, </a:t>
            </a:r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buscopan</a:t>
            </a: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 </a:t>
            </a:r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inj</a:t>
            </a: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neuroleptika – </a:t>
            </a:r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Plegomazin</a:t>
            </a:r>
            <a:endParaRPr lang="cs-CZ" altLang="cs-CZ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>
              <a:lnSpc>
                <a:spcPct val="90000"/>
              </a:lnSpc>
            </a:pPr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Opioidy</a:t>
            </a: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 – </a:t>
            </a:r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Dolsin</a:t>
            </a: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, </a:t>
            </a:r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Nalbuphin</a:t>
            </a:r>
            <a:endParaRPr lang="cs-CZ" altLang="cs-CZ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>
              <a:lnSpc>
                <a:spcPct val="90000"/>
              </a:lnSpc>
            </a:pP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Inhalační – </a:t>
            </a:r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Entonox</a:t>
            </a:r>
            <a:endParaRPr lang="cs-CZ" altLang="cs-CZ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>
              <a:lnSpc>
                <a:spcPct val="90000"/>
              </a:lnSpc>
            </a:pP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Lokální analgezie – </a:t>
            </a:r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Mesocain</a:t>
            </a:r>
            <a:endParaRPr lang="cs-CZ" altLang="cs-CZ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>
              <a:lnSpc>
                <a:spcPct val="90000"/>
              </a:lnSpc>
            </a:pP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Epidurální analgezie</a:t>
            </a:r>
          </a:p>
          <a:p>
            <a:pPr>
              <a:lnSpc>
                <a:spcPct val="90000"/>
              </a:lnSpc>
            </a:pP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Anestezie – celková, svodná (spinální, epidurální)</a:t>
            </a:r>
            <a:endParaRPr lang="cs-CZ" altLang="cs-CZ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86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Buscopan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cs-CZ" altLang="cs-CZ" dirty="0" err="1" smtClean="0">
                <a:solidFill>
                  <a:srgbClr val="B92CCA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Scopolamin</a:t>
            </a:r>
            <a:endParaRPr lang="cs-CZ" altLang="cs-CZ" dirty="0" smtClean="0">
              <a:solidFill>
                <a:srgbClr val="B92CCA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>
              <a:lnSpc>
                <a:spcPct val="90000"/>
              </a:lnSpc>
            </a:pPr>
            <a:endParaRPr lang="cs-CZ" altLang="cs-CZ" dirty="0" smtClean="0">
              <a:solidFill>
                <a:srgbClr val="B92CCA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>
              <a:lnSpc>
                <a:spcPct val="90000"/>
              </a:lnSpc>
            </a:pP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Spasmolytikum = odstraňuje křeče hladkého svalstva, povoluje porodnickou branku</a:t>
            </a:r>
          </a:p>
          <a:p>
            <a:pPr>
              <a:lnSpc>
                <a:spcPct val="90000"/>
              </a:lnSpc>
            </a:pPr>
            <a:endParaRPr lang="cs-CZ" altLang="cs-CZ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>
              <a:lnSpc>
                <a:spcPct val="90000"/>
              </a:lnSpc>
            </a:pP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Dávka: jednorázově 20 mg </a:t>
            </a:r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i.m</a:t>
            </a: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., </a:t>
            </a:r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i.v</a:t>
            </a: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., či v infuzi</a:t>
            </a:r>
          </a:p>
          <a:p>
            <a:pPr>
              <a:lnSpc>
                <a:spcPct val="90000"/>
              </a:lnSpc>
            </a:pPr>
            <a:endParaRPr lang="cs-CZ" altLang="cs-CZ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>
              <a:lnSpc>
                <a:spcPct val="90000"/>
              </a:lnSpc>
            </a:pP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NÚ – málo časté, v důsledku anticholinergního působení: </a:t>
            </a:r>
            <a:r>
              <a:rPr lang="cs-CZ" altLang="cs-CZ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tachykardie, sucho v ústech, poruchy močení, kožní vyrážka</a:t>
            </a:r>
            <a:endParaRPr lang="cs-CZ" altLang="cs-CZ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>
              <a:lnSpc>
                <a:spcPct val="90000"/>
              </a:lnSpc>
            </a:pPr>
            <a:endParaRPr lang="cs-CZ" altLang="cs-CZ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28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Plegomazin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cs-CZ" altLang="cs-CZ" dirty="0" smtClean="0">
                <a:solidFill>
                  <a:srgbClr val="B92CCA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Chlorpromazin</a:t>
            </a:r>
          </a:p>
          <a:p>
            <a:pPr>
              <a:lnSpc>
                <a:spcPct val="90000"/>
              </a:lnSpc>
            </a:pP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Neuroleptikum, antipsychotikum. Ovlivňuje komplexně CNS</a:t>
            </a:r>
          </a:p>
          <a:p>
            <a:pPr>
              <a:lnSpc>
                <a:spcPct val="90000"/>
              </a:lnSpc>
            </a:pP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Užití: </a:t>
            </a:r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dolores</a:t>
            </a: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 </a:t>
            </a:r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praesagientes</a:t>
            </a: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, protrahovaný nástup porodu</a:t>
            </a:r>
          </a:p>
          <a:p>
            <a:pPr>
              <a:lnSpc>
                <a:spcPct val="90000"/>
              </a:lnSpc>
            </a:pPr>
            <a:endParaRPr lang="cs-CZ" altLang="cs-CZ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>
              <a:lnSpc>
                <a:spcPct val="90000"/>
              </a:lnSpc>
            </a:pP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Dávka: jednorázově 25 mg </a:t>
            </a:r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i.m</a:t>
            </a: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.</a:t>
            </a:r>
          </a:p>
          <a:p>
            <a:pPr>
              <a:lnSpc>
                <a:spcPct val="90000"/>
              </a:lnSpc>
            </a:pPr>
            <a:endParaRPr lang="cs-CZ" altLang="cs-CZ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>
              <a:lnSpc>
                <a:spcPct val="90000"/>
              </a:lnSpc>
            </a:pP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NÚ – málo časté, centrální – otoky, zmatenost, poruchy srdečního rytmu, snížená mikce, </a:t>
            </a: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kopřivka</a:t>
            </a: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, mdloba</a:t>
            </a:r>
            <a:endParaRPr lang="cs-CZ" altLang="cs-CZ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87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Dolsin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altLang="cs-CZ" dirty="0" err="1" smtClean="0">
                <a:solidFill>
                  <a:srgbClr val="B92CCA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Pethidin</a:t>
            </a:r>
            <a:endParaRPr lang="cs-CZ" altLang="cs-CZ" dirty="0" smtClean="0">
              <a:solidFill>
                <a:srgbClr val="B92CCA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>
              <a:lnSpc>
                <a:spcPct val="90000"/>
              </a:lnSpc>
            </a:pPr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Opioidní</a:t>
            </a: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 analgetikum</a:t>
            </a:r>
          </a:p>
          <a:p>
            <a:pPr>
              <a:lnSpc>
                <a:spcPct val="90000"/>
              </a:lnSpc>
            </a:pPr>
            <a:endParaRPr lang="cs-CZ" altLang="cs-CZ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>
              <a:lnSpc>
                <a:spcPct val="90000"/>
              </a:lnSpc>
            </a:pP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Dávka: 50-100 mg </a:t>
            </a:r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i.m</a:t>
            </a: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./v infuzi</a:t>
            </a:r>
          </a:p>
          <a:p>
            <a:pPr>
              <a:lnSpc>
                <a:spcPct val="90000"/>
              </a:lnSpc>
            </a:pPr>
            <a:endParaRPr lang="cs-CZ" altLang="cs-CZ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>
              <a:lnSpc>
                <a:spcPct val="90000"/>
              </a:lnSpc>
            </a:pP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NÚ – nevolnost, zvracení, zácpa, ospalost, zmatenost, tlumení dechového centra</a:t>
            </a:r>
            <a:endParaRPr lang="cs-CZ" altLang="cs-CZ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84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Nalbuphin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altLang="cs-CZ" dirty="0" err="1" smtClean="0">
                <a:solidFill>
                  <a:srgbClr val="B92CCA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Nalbuphin</a:t>
            </a:r>
            <a:endParaRPr lang="cs-CZ" altLang="cs-CZ" dirty="0" smtClean="0">
              <a:solidFill>
                <a:srgbClr val="B92CCA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>
              <a:lnSpc>
                <a:spcPct val="90000"/>
              </a:lnSpc>
            </a:pPr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Opioidní</a:t>
            </a: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 analgetikum, minimální útlum dechového centra</a:t>
            </a:r>
          </a:p>
          <a:p>
            <a:pPr>
              <a:lnSpc>
                <a:spcPct val="90000"/>
              </a:lnSpc>
            </a:pPr>
            <a:endParaRPr lang="cs-CZ" altLang="cs-CZ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>
              <a:lnSpc>
                <a:spcPct val="90000"/>
              </a:lnSpc>
            </a:pP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Dávka: 10-20 mg </a:t>
            </a:r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i.m</a:t>
            </a: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./v infuzi</a:t>
            </a:r>
          </a:p>
          <a:p>
            <a:pPr>
              <a:lnSpc>
                <a:spcPct val="90000"/>
              </a:lnSpc>
            </a:pPr>
            <a:endParaRPr lang="cs-CZ" altLang="cs-CZ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NÚ – zklidnění, ospalost, zvracení, závratě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68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Entonox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altLang="cs-CZ" dirty="0" smtClean="0">
                <a:solidFill>
                  <a:srgbClr val="B92CCA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Směs N2O a kyslíku</a:t>
            </a:r>
          </a:p>
          <a:p>
            <a:pPr>
              <a:lnSpc>
                <a:spcPct val="90000"/>
              </a:lnSpc>
            </a:pP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Inhalační analgetikum, nástup i odeznění do 5 minut</a:t>
            </a:r>
          </a:p>
          <a:p>
            <a:pPr>
              <a:lnSpc>
                <a:spcPct val="90000"/>
              </a:lnSpc>
            </a:pP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Střední analgetický účinek, zklidnění a relaxace</a:t>
            </a:r>
          </a:p>
          <a:p>
            <a:pPr marL="0" indent="0">
              <a:lnSpc>
                <a:spcPct val="90000"/>
              </a:lnSpc>
              <a:buNone/>
            </a:pPr>
            <a:endParaRPr lang="cs-CZ" altLang="cs-CZ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NÚ – bolest hlavy, zvracení, závrať – rychle odeznívá</a:t>
            </a:r>
          </a:p>
          <a:p>
            <a:r>
              <a:rPr 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Není hrazen pojišťovnou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400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Epidurální analgezie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altLang="cs-CZ" dirty="0" smtClean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Aplikace směsi lok. </a:t>
            </a:r>
            <a:r>
              <a:rPr lang="cs-CZ" altLang="cs-CZ" dirty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a</a:t>
            </a:r>
            <a:r>
              <a:rPr lang="cs-CZ" altLang="cs-CZ" dirty="0" smtClean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nestetika a </a:t>
            </a:r>
            <a:r>
              <a:rPr lang="cs-CZ" altLang="cs-CZ" dirty="0" err="1" smtClean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opioidu</a:t>
            </a:r>
            <a:r>
              <a:rPr lang="cs-CZ" altLang="cs-CZ" dirty="0" smtClean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 do páteřního kanálu</a:t>
            </a:r>
          </a:p>
          <a:p>
            <a:pPr>
              <a:lnSpc>
                <a:spcPct val="90000"/>
              </a:lnSpc>
            </a:pPr>
            <a:r>
              <a:rPr lang="cs-CZ" altLang="cs-CZ" dirty="0" smtClean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Nejúčinnější forma analgezie</a:t>
            </a:r>
          </a:p>
          <a:p>
            <a:pPr>
              <a:lnSpc>
                <a:spcPct val="90000"/>
              </a:lnSpc>
            </a:pPr>
            <a:r>
              <a:rPr lang="cs-CZ" altLang="cs-CZ" dirty="0" smtClean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Snižuje intenzitu kontrakcí – možno poté podání Oxytocinu nebo užití jako parciální </a:t>
            </a:r>
            <a:r>
              <a:rPr lang="cs-CZ" altLang="cs-CZ" dirty="0" err="1" smtClean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tokolýzy</a:t>
            </a:r>
            <a:r>
              <a:rPr lang="cs-CZ" altLang="cs-CZ" dirty="0" smtClean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 (předčasný porod, nadměrné kontrakce)</a:t>
            </a:r>
          </a:p>
          <a:p>
            <a:pPr>
              <a:lnSpc>
                <a:spcPct val="90000"/>
              </a:lnSpc>
            </a:pPr>
            <a:r>
              <a:rPr lang="cs-CZ" altLang="cs-CZ" dirty="0" smtClean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Při přidání účinné látky anestetický účinek – možné k S.C., není-li urgentní indikace</a:t>
            </a:r>
          </a:p>
          <a:p>
            <a:pPr>
              <a:lnSpc>
                <a:spcPct val="90000"/>
              </a:lnSpc>
            </a:pPr>
            <a:endParaRPr lang="cs-CZ" altLang="cs-CZ" dirty="0" smtClean="0"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9390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Epidurální analgezie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cs-CZ" altLang="cs-CZ" dirty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ALE nutná spolupráce rodičky, vhodné anatomické podmínky, zkušený anesteziolog, dobré kontrakce, vhodný porodnický nález (branka 3-6 cm</a:t>
            </a:r>
            <a:r>
              <a:rPr lang="cs-CZ" altLang="cs-CZ" dirty="0" smtClean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)</a:t>
            </a:r>
          </a:p>
          <a:p>
            <a:pPr>
              <a:lnSpc>
                <a:spcPct val="90000"/>
              </a:lnSpc>
            </a:pPr>
            <a:endParaRPr lang="cs-CZ" altLang="cs-CZ" dirty="0"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>
              <a:lnSpc>
                <a:spcPct val="90000"/>
              </a:lnSpc>
            </a:pPr>
            <a:r>
              <a:rPr lang="cs-CZ" altLang="cs-CZ" dirty="0" smtClean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KI: nesouhlas rodičky, poruchy srážlivosti, infekce v místě vpichu, sepse</a:t>
            </a:r>
            <a:endParaRPr lang="cs-CZ" altLang="cs-CZ" dirty="0"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 marL="0" indent="0">
              <a:lnSpc>
                <a:spcPct val="90000"/>
              </a:lnSpc>
              <a:buNone/>
            </a:pPr>
            <a:endParaRPr lang="cs-CZ" altLang="cs-CZ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NÚ: </a:t>
            </a:r>
            <a:endParaRPr lang="cs-CZ" altLang="cs-CZ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 lvl="1"/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HYPOTENZE </a:t>
            </a:r>
            <a:r>
              <a:rPr lang="cs-CZ" altLang="cs-CZ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(vazodilatace) – kolaps, tachykardie, bradykardie plodu – prevence: 1000 ml RF před podáním EPA. CTG</a:t>
            </a: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!!</a:t>
            </a:r>
          </a:p>
          <a:p>
            <a:pPr lvl="1"/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Postpunkční</a:t>
            </a: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 </a:t>
            </a:r>
            <a:r>
              <a:rPr lang="cs-CZ" altLang="cs-CZ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cefalea</a:t>
            </a:r>
            <a:r>
              <a:rPr lang="cs-CZ" altLang="cs-C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, epidurální hematom, infekce</a:t>
            </a:r>
            <a:endParaRPr lang="cs-CZ" altLang="cs-CZ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>
              <a:lnSpc>
                <a:spcPct val="90000"/>
              </a:lnSpc>
            </a:pPr>
            <a:endParaRPr lang="cs-CZ" altLang="cs-CZ" dirty="0" smtClean="0"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2626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Bolest 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5" r="14835"/>
          <a:stretch>
            <a:fillRect/>
          </a:stretch>
        </p:blipFill>
        <p:spPr>
          <a:xfrm>
            <a:off x="250825" y="1773238"/>
            <a:ext cx="7273925" cy="4824412"/>
          </a:xfrm>
        </p:spPr>
      </p:pic>
    </p:spTree>
    <p:extLst>
      <p:ext uri="{BB962C8B-B14F-4D97-AF65-F5344CB8AC3E}">
        <p14:creationId xmlns:p14="http://schemas.microsoft.com/office/powerpoint/2010/main" val="355430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Epidurální analgezie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68760"/>
            <a:ext cx="6696744" cy="4911849"/>
          </a:xfrm>
        </p:spPr>
      </p:pic>
    </p:spTree>
    <p:extLst>
      <p:ext uri="{BB962C8B-B14F-4D97-AF65-F5344CB8AC3E}">
        <p14:creationId xmlns:p14="http://schemas.microsoft.com/office/powerpoint/2010/main" val="289838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Lokální analgezie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1% </a:t>
            </a:r>
            <a:r>
              <a:rPr lang="cs-CZ" dirty="0" err="1" smtClean="0"/>
              <a:t>Mesocain</a:t>
            </a:r>
            <a:r>
              <a:rPr lang="cs-CZ" dirty="0" smtClean="0"/>
              <a:t> 1 – 2 ampule </a:t>
            </a:r>
            <a:r>
              <a:rPr lang="cs-CZ" dirty="0" err="1" smtClean="0"/>
              <a:t>s.c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r>
              <a:rPr lang="cs-CZ" dirty="0" smtClean="0"/>
              <a:t>Před profylaktickou epiziotomií, infiltrace při sutuře porodních poranění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976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Anestezie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Při S.C., manuální lýze placenty, ošetření velkého porodního poranění</a:t>
            </a:r>
          </a:p>
          <a:p>
            <a:r>
              <a:rPr lang="cs-CZ" dirty="0" smtClean="0"/>
              <a:t>Podává výhradně anesteziolog</a:t>
            </a:r>
          </a:p>
          <a:p>
            <a:endParaRPr lang="cs-CZ" dirty="0"/>
          </a:p>
          <a:p>
            <a:r>
              <a:rPr lang="cs-CZ" dirty="0" smtClean="0"/>
              <a:t>Celková – inhalační, intravenózní</a:t>
            </a:r>
          </a:p>
          <a:p>
            <a:pPr lvl="1"/>
            <a:r>
              <a:rPr lang="cs-CZ" dirty="0" err="1" smtClean="0"/>
              <a:t>Iatrogenně</a:t>
            </a:r>
            <a:r>
              <a:rPr lang="cs-CZ" dirty="0" smtClean="0"/>
              <a:t> navozené bezvědomí, složka analgetická, anestetická, amnestická, </a:t>
            </a:r>
            <a:r>
              <a:rPr lang="cs-CZ" dirty="0" err="1" smtClean="0"/>
              <a:t>myorelaxační</a:t>
            </a:r>
            <a:endParaRPr lang="cs-CZ" dirty="0" smtClean="0"/>
          </a:p>
          <a:p>
            <a:r>
              <a:rPr lang="cs-CZ" dirty="0" smtClean="0"/>
              <a:t>Svodná – epidurální, spinální</a:t>
            </a:r>
          </a:p>
        </p:txBody>
      </p:sp>
    </p:spTree>
    <p:extLst>
      <p:ext uri="{BB962C8B-B14F-4D97-AF65-F5344CB8AC3E}">
        <p14:creationId xmlns:p14="http://schemas.microsoft.com/office/powerpoint/2010/main" val="311586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Anestezie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CA:</a:t>
            </a:r>
          </a:p>
          <a:p>
            <a:pPr lvl="1"/>
            <a:r>
              <a:rPr lang="cs-CZ" dirty="0" smtClean="0"/>
              <a:t>Výhody: </a:t>
            </a:r>
            <a:r>
              <a:rPr lang="cs-CZ" b="1" dirty="0" smtClean="0"/>
              <a:t>rychlé</a:t>
            </a:r>
          </a:p>
          <a:p>
            <a:pPr lvl="1"/>
            <a:r>
              <a:rPr lang="cs-CZ" dirty="0" smtClean="0"/>
              <a:t>Nevýhody: </a:t>
            </a:r>
          </a:p>
          <a:p>
            <a:pPr lvl="2"/>
            <a:r>
              <a:rPr lang="cs-CZ" dirty="0"/>
              <a:t>P</a:t>
            </a:r>
            <a:r>
              <a:rPr lang="cs-CZ" dirty="0" smtClean="0"/>
              <a:t>řestup anestetika do řečiště plodu, nutná rychlá extrakce</a:t>
            </a:r>
          </a:p>
          <a:p>
            <a:pPr lvl="2"/>
            <a:r>
              <a:rPr lang="cs-CZ" dirty="0" smtClean="0"/>
              <a:t>Do vybavení plodu se nepodává analgezie – hypertenze, krvácení</a:t>
            </a:r>
          </a:p>
          <a:p>
            <a:pPr lvl="2"/>
            <a:r>
              <a:rPr lang="cs-CZ" dirty="0" smtClean="0"/>
              <a:t>Nutné zajištění dýchacích cest</a:t>
            </a:r>
          </a:p>
          <a:p>
            <a:pPr lvl="2"/>
            <a:r>
              <a:rPr lang="cs-CZ" dirty="0" smtClean="0"/>
              <a:t>Riziko aspirace</a:t>
            </a:r>
          </a:p>
        </p:txBody>
      </p:sp>
    </p:spTree>
    <p:extLst>
      <p:ext uri="{BB962C8B-B14F-4D97-AF65-F5344CB8AC3E}">
        <p14:creationId xmlns:p14="http://schemas.microsoft.com/office/powerpoint/2010/main" val="178004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Anestezie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SAB, EDA:</a:t>
            </a:r>
          </a:p>
          <a:p>
            <a:pPr lvl="1"/>
            <a:r>
              <a:rPr lang="cs-CZ" dirty="0" smtClean="0"/>
              <a:t>Výhody: </a:t>
            </a:r>
          </a:p>
          <a:p>
            <a:pPr lvl="2"/>
            <a:r>
              <a:rPr lang="cs-CZ" dirty="0" smtClean="0"/>
              <a:t>Více času na extrakci plodu</a:t>
            </a:r>
          </a:p>
          <a:p>
            <a:pPr lvl="2"/>
            <a:r>
              <a:rPr lang="cs-CZ" dirty="0" smtClean="0"/>
              <a:t>Neovlivňuje vědomí</a:t>
            </a:r>
          </a:p>
          <a:p>
            <a:pPr lvl="2"/>
            <a:r>
              <a:rPr lang="cs-CZ" dirty="0" smtClean="0"/>
              <a:t>Možnost časné realimentace</a:t>
            </a:r>
          </a:p>
          <a:p>
            <a:pPr lvl="1"/>
            <a:r>
              <a:rPr lang="cs-CZ" dirty="0" smtClean="0"/>
              <a:t>Nevýhody: </a:t>
            </a:r>
          </a:p>
          <a:p>
            <a:pPr lvl="2"/>
            <a:r>
              <a:rPr lang="cs-CZ" dirty="0" smtClean="0"/>
              <a:t>pomalý nástup (EDA 20 min, SAB 5 min)</a:t>
            </a:r>
          </a:p>
          <a:p>
            <a:pPr lvl="2"/>
            <a:r>
              <a:rPr lang="cs-CZ" dirty="0" smtClean="0"/>
              <a:t>možná prodleva z technických důvodů, někdy nelze nebo špatně nasedne </a:t>
            </a:r>
          </a:p>
          <a:p>
            <a:pPr lvl="2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26726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4" b="9844"/>
          <a:stretch>
            <a:fillRect/>
          </a:stretch>
        </p:blipFill>
        <p:spPr>
          <a:xfrm>
            <a:off x="1187450" y="1700213"/>
            <a:ext cx="6913563" cy="4608512"/>
          </a:xfrm>
        </p:spPr>
      </p:pic>
    </p:spTree>
    <p:extLst>
      <p:ext uri="{BB962C8B-B14F-4D97-AF65-F5344CB8AC3E}">
        <p14:creationId xmlns:p14="http://schemas.microsoft.com/office/powerpoint/2010/main" val="15092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Bolest - definice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Nepříjemná senzorická a emocionální zkušenost spojená s poškozením tkání</a:t>
            </a:r>
          </a:p>
          <a:p>
            <a:endParaRPr lang="cs-CZ" dirty="0"/>
          </a:p>
          <a:p>
            <a:r>
              <a:rPr lang="cs-CZ" dirty="0" smtClean="0"/>
              <a:t>Je to, co pacient říká, že ho bolí, a je přítomno vždy, když to pacient tvrdí – individuální tolerance bolesti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685800" y="8586"/>
            <a:ext cx="7772400" cy="7561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364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Komponenty a jejich měření</a:t>
            </a:r>
          </a:p>
          <a:p>
            <a:pPr lvl="1"/>
            <a:r>
              <a:rPr lang="cs-CZ" dirty="0" smtClean="0"/>
              <a:t>Senzorická = práh </a:t>
            </a:r>
            <a:r>
              <a:rPr lang="cs-CZ" dirty="0"/>
              <a:t>b</a:t>
            </a:r>
            <a:r>
              <a:rPr lang="cs-CZ" dirty="0" smtClean="0"/>
              <a:t>olesti, </a:t>
            </a:r>
            <a:r>
              <a:rPr lang="cs-CZ" dirty="0" err="1" smtClean="0"/>
              <a:t>algozita</a:t>
            </a:r>
            <a:r>
              <a:rPr lang="cs-CZ" dirty="0" smtClean="0"/>
              <a:t> (jak moc to bolí) Afektivní = nepříjemnost, tolerance (jak dlouho to vydrží)</a:t>
            </a:r>
          </a:p>
          <a:p>
            <a:pPr lvl="1"/>
            <a:r>
              <a:rPr lang="cs-CZ" dirty="0" smtClean="0"/>
              <a:t>Kognitivní = co ví o příčině a důsledku (porod a potrat)</a:t>
            </a:r>
          </a:p>
          <a:p>
            <a:pPr lvl="1"/>
            <a:r>
              <a:rPr lang="cs-CZ" dirty="0" smtClean="0"/>
              <a:t>Autonomní = aktivace sympatiku </a:t>
            </a:r>
          </a:p>
          <a:p>
            <a:pPr lvl="1"/>
            <a:r>
              <a:rPr lang="cs-CZ" dirty="0" smtClean="0"/>
              <a:t>Motorická = úlevové chování, mimika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Bolest - složky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295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Akutní</a:t>
            </a:r>
          </a:p>
          <a:p>
            <a:r>
              <a:rPr lang="cs-CZ" dirty="0" smtClean="0"/>
              <a:t>Chronická</a:t>
            </a:r>
          </a:p>
          <a:p>
            <a:endParaRPr lang="cs-CZ" dirty="0"/>
          </a:p>
          <a:p>
            <a:r>
              <a:rPr lang="cs-CZ" dirty="0" smtClean="0"/>
              <a:t>Somatická</a:t>
            </a:r>
          </a:p>
          <a:p>
            <a:r>
              <a:rPr lang="cs-CZ" dirty="0" smtClean="0"/>
              <a:t>Viscerální</a:t>
            </a:r>
          </a:p>
          <a:p>
            <a:endParaRPr lang="cs-CZ" dirty="0" smtClean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Bolest - klasifikace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056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Bolest - klasifikace</a:t>
            </a:r>
            <a:endParaRPr lang="cs-CZ" dirty="0"/>
          </a:p>
        </p:txBody>
      </p:sp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1981200" y="1397000"/>
            <a:ext cx="1828800" cy="50800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cs-CZ" sz="2400">
                <a:latin typeface="Tahoma" pitchFamily="34" charset="0"/>
              </a:rPr>
              <a:t>somatická</a:t>
            </a:r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6705600" y="1371600"/>
            <a:ext cx="1905000" cy="50800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cs-CZ" sz="2400">
                <a:latin typeface="Tahoma" pitchFamily="34" charset="0"/>
              </a:rPr>
              <a:t>viscerální</a:t>
            </a:r>
          </a:p>
        </p:txBody>
      </p:sp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685800" y="2362200"/>
            <a:ext cx="1905000" cy="873125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cs-CZ" sz="2400">
                <a:latin typeface="Tahoma" pitchFamily="34" charset="0"/>
              </a:rPr>
              <a:t>povrchová bolest</a:t>
            </a:r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3581400" y="2362200"/>
            <a:ext cx="1676400" cy="873125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cs-CZ" sz="2400">
                <a:latin typeface="Tahoma" pitchFamily="34" charset="0"/>
              </a:rPr>
              <a:t>hluboká bolest</a:t>
            </a:r>
          </a:p>
        </p:txBody>
      </p:sp>
      <p:sp>
        <p:nvSpPr>
          <p:cNvPr id="34" name="Text Box 7"/>
          <p:cNvSpPr txBox="1">
            <a:spLocks noChangeArrowheads="1"/>
          </p:cNvSpPr>
          <p:nvPr/>
        </p:nvSpPr>
        <p:spPr bwMode="auto">
          <a:xfrm>
            <a:off x="152400" y="3581400"/>
            <a:ext cx="1371600" cy="50800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cs-CZ" sz="2400">
                <a:latin typeface="Tahoma" pitchFamily="34" charset="0"/>
              </a:rPr>
              <a:t>1.bolest</a:t>
            </a:r>
          </a:p>
        </p:txBody>
      </p:sp>
      <p:sp>
        <p:nvSpPr>
          <p:cNvPr id="35" name="Text Box 8"/>
          <p:cNvSpPr txBox="1">
            <a:spLocks noChangeArrowheads="1"/>
          </p:cNvSpPr>
          <p:nvPr/>
        </p:nvSpPr>
        <p:spPr bwMode="auto">
          <a:xfrm>
            <a:off x="1752600" y="3581400"/>
            <a:ext cx="1371600" cy="50800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cs-CZ" sz="2400">
                <a:latin typeface="Tahoma" pitchFamily="34" charset="0"/>
              </a:rPr>
              <a:t>2.bolest</a:t>
            </a:r>
          </a:p>
        </p:txBody>
      </p:sp>
      <p:sp>
        <p:nvSpPr>
          <p:cNvPr id="36" name="Text Box 9"/>
          <p:cNvSpPr txBox="1">
            <a:spLocks noChangeArrowheads="1"/>
          </p:cNvSpPr>
          <p:nvPr/>
        </p:nvSpPr>
        <p:spPr bwMode="auto">
          <a:xfrm>
            <a:off x="685800" y="4826000"/>
            <a:ext cx="1676400" cy="50800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cs-CZ" sz="2400">
                <a:latin typeface="Tahoma" pitchFamily="34" charset="0"/>
              </a:rPr>
              <a:t>kůže</a:t>
            </a:r>
          </a:p>
        </p:txBody>
      </p:sp>
      <p:sp>
        <p:nvSpPr>
          <p:cNvPr id="37" name="Text Box 10"/>
          <p:cNvSpPr txBox="1">
            <a:spLocks noChangeArrowheads="1"/>
          </p:cNvSpPr>
          <p:nvPr/>
        </p:nvSpPr>
        <p:spPr bwMode="auto">
          <a:xfrm>
            <a:off x="685800" y="5410200"/>
            <a:ext cx="1676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cs-CZ" sz="2400">
                <a:latin typeface="Tahoma" pitchFamily="34" charset="0"/>
              </a:rPr>
              <a:t>píchání</a:t>
            </a:r>
          </a:p>
          <a:p>
            <a:pPr algn="ctr" eaLnBrk="1" hangingPunct="1"/>
            <a:r>
              <a:rPr lang="cs-CZ" altLang="cs-CZ" sz="2400">
                <a:latin typeface="Tahoma" pitchFamily="34" charset="0"/>
              </a:rPr>
              <a:t>zhmoždění</a:t>
            </a:r>
          </a:p>
        </p:txBody>
      </p:sp>
      <p:sp>
        <p:nvSpPr>
          <p:cNvPr id="38" name="Text Box 11"/>
          <p:cNvSpPr txBox="1">
            <a:spLocks noChangeArrowheads="1"/>
          </p:cNvSpPr>
          <p:nvPr/>
        </p:nvSpPr>
        <p:spPr bwMode="auto">
          <a:xfrm>
            <a:off x="3048000" y="4495800"/>
            <a:ext cx="2895600" cy="873125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cs-CZ" sz="2400">
                <a:latin typeface="Tahoma" pitchFamily="34" charset="0"/>
              </a:rPr>
              <a:t>pojivové tkáně, svaly, kosti, klouby</a:t>
            </a:r>
          </a:p>
        </p:txBody>
      </p:sp>
      <p:sp>
        <p:nvSpPr>
          <p:cNvPr id="39" name="Text Box 12"/>
          <p:cNvSpPr txBox="1">
            <a:spLocks noChangeArrowheads="1"/>
          </p:cNvSpPr>
          <p:nvPr/>
        </p:nvSpPr>
        <p:spPr bwMode="auto">
          <a:xfrm>
            <a:off x="3429000" y="5410200"/>
            <a:ext cx="2133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cs-CZ" sz="2400">
                <a:latin typeface="Tahoma" pitchFamily="34" charset="0"/>
              </a:rPr>
              <a:t>svalové křeče</a:t>
            </a:r>
          </a:p>
          <a:p>
            <a:pPr algn="ctr" eaLnBrk="1" hangingPunct="1"/>
            <a:r>
              <a:rPr lang="cs-CZ" altLang="cs-CZ" sz="2400">
                <a:latin typeface="Tahoma" pitchFamily="34" charset="0"/>
              </a:rPr>
              <a:t>bolesti hlavy</a:t>
            </a:r>
          </a:p>
        </p:txBody>
      </p:sp>
      <p:sp>
        <p:nvSpPr>
          <p:cNvPr id="40" name="Text Box 13"/>
          <p:cNvSpPr txBox="1">
            <a:spLocks noChangeArrowheads="1"/>
          </p:cNvSpPr>
          <p:nvPr/>
        </p:nvSpPr>
        <p:spPr bwMode="auto">
          <a:xfrm>
            <a:off x="6858000" y="4495800"/>
            <a:ext cx="1676400" cy="50800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cs-CZ" sz="2400">
                <a:latin typeface="Tahoma" pitchFamily="34" charset="0"/>
              </a:rPr>
              <a:t>útroby</a:t>
            </a:r>
          </a:p>
        </p:txBody>
      </p:sp>
      <p:sp>
        <p:nvSpPr>
          <p:cNvPr id="41" name="Text Box 14"/>
          <p:cNvSpPr txBox="1">
            <a:spLocks noChangeArrowheads="1"/>
          </p:cNvSpPr>
          <p:nvPr/>
        </p:nvSpPr>
        <p:spPr bwMode="auto">
          <a:xfrm>
            <a:off x="6248400" y="5029200"/>
            <a:ext cx="25908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cs-CZ" sz="2400" dirty="0">
                <a:latin typeface="Tahoma" pitchFamily="34" charset="0"/>
              </a:rPr>
              <a:t>žlučníková kolika</a:t>
            </a:r>
          </a:p>
          <a:p>
            <a:pPr algn="ctr" eaLnBrk="1" hangingPunct="1"/>
            <a:r>
              <a:rPr lang="cs-CZ" altLang="cs-CZ" sz="2400" dirty="0">
                <a:latin typeface="Tahoma" pitchFamily="34" charset="0"/>
              </a:rPr>
              <a:t>vředová bolest</a:t>
            </a:r>
          </a:p>
          <a:p>
            <a:pPr algn="ctr" eaLnBrk="1" hangingPunct="1"/>
            <a:r>
              <a:rPr lang="cs-CZ" altLang="cs-CZ" sz="2400" dirty="0">
                <a:latin typeface="Tahoma" pitchFamily="34" charset="0"/>
              </a:rPr>
              <a:t>zánět červovitého přívěsku</a:t>
            </a:r>
          </a:p>
        </p:txBody>
      </p:sp>
      <p:sp>
        <p:nvSpPr>
          <p:cNvPr id="42" name="Line 15"/>
          <p:cNvSpPr>
            <a:spLocks noChangeShapeType="1"/>
          </p:cNvSpPr>
          <p:nvPr/>
        </p:nvSpPr>
        <p:spPr bwMode="auto">
          <a:xfrm>
            <a:off x="2895600" y="990600"/>
            <a:ext cx="1588" cy="304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" name="Line 16"/>
          <p:cNvSpPr>
            <a:spLocks noChangeShapeType="1"/>
          </p:cNvSpPr>
          <p:nvPr/>
        </p:nvSpPr>
        <p:spPr bwMode="auto">
          <a:xfrm>
            <a:off x="2895600" y="990600"/>
            <a:ext cx="48006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" name="Line 17"/>
          <p:cNvSpPr>
            <a:spLocks noChangeShapeType="1"/>
          </p:cNvSpPr>
          <p:nvPr/>
        </p:nvSpPr>
        <p:spPr bwMode="auto">
          <a:xfrm>
            <a:off x="7696200" y="990600"/>
            <a:ext cx="1588" cy="304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" name="Line 18"/>
          <p:cNvSpPr>
            <a:spLocks noChangeShapeType="1"/>
          </p:cNvSpPr>
          <p:nvPr/>
        </p:nvSpPr>
        <p:spPr bwMode="auto">
          <a:xfrm>
            <a:off x="1524000" y="2057400"/>
            <a:ext cx="2819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" name="Line 19"/>
          <p:cNvSpPr>
            <a:spLocks noChangeShapeType="1"/>
          </p:cNvSpPr>
          <p:nvPr/>
        </p:nvSpPr>
        <p:spPr bwMode="auto">
          <a:xfrm>
            <a:off x="2895600" y="1905000"/>
            <a:ext cx="0" cy="1524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7" name="Line 20"/>
          <p:cNvSpPr>
            <a:spLocks noChangeShapeType="1"/>
          </p:cNvSpPr>
          <p:nvPr/>
        </p:nvSpPr>
        <p:spPr bwMode="auto">
          <a:xfrm>
            <a:off x="1524000" y="2057400"/>
            <a:ext cx="0" cy="304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8" name="Line 21"/>
          <p:cNvSpPr>
            <a:spLocks noChangeShapeType="1"/>
          </p:cNvSpPr>
          <p:nvPr/>
        </p:nvSpPr>
        <p:spPr bwMode="auto">
          <a:xfrm>
            <a:off x="4343400" y="2057400"/>
            <a:ext cx="0" cy="304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" name="Line 22"/>
          <p:cNvSpPr>
            <a:spLocks noChangeShapeType="1"/>
          </p:cNvSpPr>
          <p:nvPr/>
        </p:nvSpPr>
        <p:spPr bwMode="auto">
          <a:xfrm flipH="1">
            <a:off x="990600" y="3276600"/>
            <a:ext cx="0" cy="304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" name="Line 23"/>
          <p:cNvSpPr>
            <a:spLocks noChangeShapeType="1"/>
          </p:cNvSpPr>
          <p:nvPr/>
        </p:nvSpPr>
        <p:spPr bwMode="auto">
          <a:xfrm>
            <a:off x="2057400" y="3276600"/>
            <a:ext cx="0" cy="304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" name="Line 24"/>
          <p:cNvSpPr>
            <a:spLocks noChangeShapeType="1"/>
          </p:cNvSpPr>
          <p:nvPr/>
        </p:nvSpPr>
        <p:spPr bwMode="auto">
          <a:xfrm>
            <a:off x="2057400" y="4191000"/>
            <a:ext cx="0" cy="6096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" name="Line 25"/>
          <p:cNvSpPr>
            <a:spLocks noChangeShapeType="1"/>
          </p:cNvSpPr>
          <p:nvPr/>
        </p:nvSpPr>
        <p:spPr bwMode="auto">
          <a:xfrm>
            <a:off x="4495800" y="3276600"/>
            <a:ext cx="0" cy="12192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" name="Line 26"/>
          <p:cNvSpPr>
            <a:spLocks noChangeShapeType="1"/>
          </p:cNvSpPr>
          <p:nvPr/>
        </p:nvSpPr>
        <p:spPr bwMode="auto">
          <a:xfrm>
            <a:off x="7696200" y="1981200"/>
            <a:ext cx="0" cy="25146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" name="Line 27"/>
          <p:cNvSpPr>
            <a:spLocks noChangeShapeType="1"/>
          </p:cNvSpPr>
          <p:nvPr/>
        </p:nvSpPr>
        <p:spPr bwMode="auto">
          <a:xfrm flipH="1">
            <a:off x="990600" y="4191000"/>
            <a:ext cx="0" cy="6096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857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Bolest - patofyziologie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80728"/>
            <a:ext cx="5334000" cy="4937760"/>
          </a:xfrm>
        </p:spPr>
      </p:pic>
      <p:sp>
        <p:nvSpPr>
          <p:cNvPr id="6" name="TextovéPole 5"/>
          <p:cNvSpPr txBox="1"/>
          <p:nvPr/>
        </p:nvSpPr>
        <p:spPr>
          <a:xfrm>
            <a:off x="5940152" y="1340768"/>
            <a:ext cx="30963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CD4DED"/>
                </a:solidFill>
              </a:rPr>
              <a:t>Ascendentní (vzestupný) dráha bolesti: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Receptor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Mícha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Mezimozek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Mozková kůra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Descendentní analgetický systém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Reflexní motorická a autonomní reakce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2573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Bolest – diagnostika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cs-CZ" dirty="0"/>
          </a:p>
          <a:p>
            <a:pPr marL="457200" lvl="1" indent="0">
              <a:buNone/>
            </a:pPr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6752"/>
            <a:ext cx="8352928" cy="230425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251520" y="4365104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Subjektivně: VAS – visuální škála bolesti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Objektivně: při anestezii TK, TP, pupilární reflex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764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Bolest - terapie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80728"/>
            <a:ext cx="7416824" cy="4968552"/>
          </a:xfrm>
        </p:spPr>
      </p:pic>
    </p:spTree>
    <p:extLst>
      <p:ext uri="{BB962C8B-B14F-4D97-AF65-F5344CB8AC3E}">
        <p14:creationId xmlns:p14="http://schemas.microsoft.com/office/powerpoint/2010/main" val="269233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</TotalTime>
  <Words>683</Words>
  <Application>Microsoft Office PowerPoint</Application>
  <PresentationFormat>Předvádění na obrazovce (4:3)</PresentationFormat>
  <Paragraphs>148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3" baseType="lpstr">
      <vt:lpstr>Arial</vt:lpstr>
      <vt:lpstr>Arial Narrow</vt:lpstr>
      <vt:lpstr>Calibri</vt:lpstr>
      <vt:lpstr>Tahoma</vt:lpstr>
      <vt:lpstr>Times New Roman</vt:lpstr>
      <vt:lpstr>Wingdings</vt:lpstr>
      <vt:lpstr>Wingdings 3</vt:lpstr>
      <vt:lpstr>Motiv systému Office</vt:lpstr>
      <vt:lpstr>Bolest</vt:lpstr>
      <vt:lpstr>Bolest </vt:lpstr>
      <vt:lpstr>Bolest - definice</vt:lpstr>
      <vt:lpstr>Bolest - složky</vt:lpstr>
      <vt:lpstr>Bolest - klasifikace</vt:lpstr>
      <vt:lpstr>Bolest - klasifikace</vt:lpstr>
      <vt:lpstr>Bolest - patofyziologie</vt:lpstr>
      <vt:lpstr>Bolest – diagnostika</vt:lpstr>
      <vt:lpstr>Bolest - terapie</vt:lpstr>
      <vt:lpstr>Analgezie při porodu</vt:lpstr>
      <vt:lpstr>Analgezie při porodu</vt:lpstr>
      <vt:lpstr>Analgezie při porodu</vt:lpstr>
      <vt:lpstr>Buscopan</vt:lpstr>
      <vt:lpstr>Plegomazin</vt:lpstr>
      <vt:lpstr>Dolsin</vt:lpstr>
      <vt:lpstr>Nalbuphin</vt:lpstr>
      <vt:lpstr>Entonox</vt:lpstr>
      <vt:lpstr>Epidurální analgezie</vt:lpstr>
      <vt:lpstr>Epidurální analgezie</vt:lpstr>
      <vt:lpstr>Epidurální analgezie</vt:lpstr>
      <vt:lpstr>Lokální analgezie</vt:lpstr>
      <vt:lpstr>Anestezie</vt:lpstr>
      <vt:lpstr>Anestezie</vt:lpstr>
      <vt:lpstr>Anestezie</vt:lpstr>
      <vt:lpstr>Děkuji za pozornost</vt:lpstr>
    </vt:vector>
  </TitlesOfParts>
  <Company>Pražská energetika, a.s.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Majda</cp:lastModifiedBy>
  <cp:revision>73</cp:revision>
  <dcterms:created xsi:type="dcterms:W3CDTF">2015-02-10T12:34:11Z</dcterms:created>
  <dcterms:modified xsi:type="dcterms:W3CDTF">2017-10-09T12:04:47Z</dcterms:modified>
</cp:coreProperties>
</file>