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8"/>
  </p:notesMasterIdLst>
  <p:sldIdLst>
    <p:sldId id="262" r:id="rId2"/>
    <p:sldId id="264" r:id="rId3"/>
    <p:sldId id="266" r:id="rId4"/>
    <p:sldId id="267" r:id="rId5"/>
    <p:sldId id="301" r:id="rId6"/>
    <p:sldId id="268" r:id="rId7"/>
    <p:sldId id="302" r:id="rId8"/>
    <p:sldId id="305" r:id="rId9"/>
    <p:sldId id="303" r:id="rId10"/>
    <p:sldId id="304" r:id="rId11"/>
    <p:sldId id="265" r:id="rId12"/>
    <p:sldId id="306" r:id="rId13"/>
    <p:sldId id="307" r:id="rId14"/>
    <p:sldId id="308" r:id="rId15"/>
    <p:sldId id="309" r:id="rId16"/>
    <p:sldId id="310" r:id="rId17"/>
    <p:sldId id="311" r:id="rId18"/>
    <p:sldId id="312" r:id="rId19"/>
    <p:sldId id="313" r:id="rId20"/>
    <p:sldId id="314" r:id="rId21"/>
    <p:sldId id="315" r:id="rId22"/>
    <p:sldId id="316" r:id="rId23"/>
    <p:sldId id="317" r:id="rId24"/>
    <p:sldId id="318" r:id="rId25"/>
    <p:sldId id="319" r:id="rId26"/>
    <p:sldId id="320" r:id="rId27"/>
    <p:sldId id="321" r:id="rId28"/>
    <p:sldId id="323" r:id="rId29"/>
    <p:sldId id="322" r:id="rId30"/>
    <p:sldId id="324" r:id="rId31"/>
    <p:sldId id="333" r:id="rId32"/>
    <p:sldId id="334" r:id="rId33"/>
    <p:sldId id="335" r:id="rId34"/>
    <p:sldId id="336" r:id="rId35"/>
    <p:sldId id="337" r:id="rId36"/>
    <p:sldId id="338" r:id="rId37"/>
    <p:sldId id="339" r:id="rId38"/>
    <p:sldId id="340" r:id="rId39"/>
    <p:sldId id="325" r:id="rId40"/>
    <p:sldId id="326" r:id="rId41"/>
    <p:sldId id="327" r:id="rId42"/>
    <p:sldId id="328" r:id="rId43"/>
    <p:sldId id="329" r:id="rId44"/>
    <p:sldId id="330" r:id="rId45"/>
    <p:sldId id="331" r:id="rId46"/>
    <p:sldId id="332" r:id="rId4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BB1F4"/>
    <a:srgbClr val="AE75F4"/>
    <a:srgbClr val="5D269F"/>
    <a:srgbClr val="CD4DED"/>
    <a:srgbClr val="B92CCA"/>
    <a:srgbClr val="D2FE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02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9C948B-11D0-4260-8731-E5C4B073FF98}" type="datetimeFigureOut">
              <a:rPr lang="cs-CZ" smtClean="0"/>
              <a:t>04.10.2017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E8AA95-38FB-456F-9F7F-4F4B936BC68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711669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E8AA95-38FB-456F-9F7F-4F4B936BC68C}" type="slidenum">
              <a:rPr lang="cs-CZ" smtClean="0"/>
              <a:t>32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943597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 userDrawn="1"/>
        </p:nvSpPr>
        <p:spPr>
          <a:xfrm>
            <a:off x="0" y="1484819"/>
            <a:ext cx="9144000" cy="2664296"/>
          </a:xfrm>
          <a:prstGeom prst="rect">
            <a:avLst/>
          </a:prstGeom>
          <a:solidFill>
            <a:srgbClr val="AE75F4"/>
          </a:solidFill>
          <a:ln w="6350">
            <a:solidFill>
              <a:srgbClr val="5D26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484785"/>
            <a:ext cx="7772400" cy="1332182"/>
          </a:xfrm>
        </p:spPr>
        <p:txBody>
          <a:bodyPr/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2816967"/>
            <a:ext cx="6400800" cy="972073"/>
          </a:xfrm>
        </p:spPr>
        <p:txBody>
          <a:bodyPr>
            <a:normAutofit/>
          </a:bodyPr>
          <a:lstStyle>
            <a:lvl1pPr marL="0" indent="0" algn="ctr">
              <a:buNone/>
              <a:defRPr sz="26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Kliknutím lze upravit styl předlohy.</a:t>
            </a:r>
            <a:endParaRPr lang="cs-CZ" dirty="0"/>
          </a:p>
        </p:txBody>
      </p:sp>
      <p:cxnSp>
        <p:nvCxnSpPr>
          <p:cNvPr id="10" name="Přímá spojnice 9"/>
          <p:cNvCxnSpPr/>
          <p:nvPr userDrawn="1"/>
        </p:nvCxnSpPr>
        <p:spPr>
          <a:xfrm>
            <a:off x="0" y="1484784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0" y="4149080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Zástupný symbol pro obrázek 15"/>
          <p:cNvSpPr>
            <a:spLocks noGrp="1"/>
          </p:cNvSpPr>
          <p:nvPr>
            <p:ph type="pic" sz="quarter" idx="13" hasCustomPrompt="1"/>
          </p:nvPr>
        </p:nvSpPr>
        <p:spPr>
          <a:xfrm>
            <a:off x="6732480" y="4365344"/>
            <a:ext cx="2160000" cy="2160000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 smtClean="0"/>
              <a:t>Logo</a:t>
            </a:r>
            <a:endParaRPr lang="cs-CZ" dirty="0"/>
          </a:p>
        </p:txBody>
      </p:sp>
      <p:sp>
        <p:nvSpPr>
          <p:cNvPr id="18" name="Zástupný symbol pro text 17"/>
          <p:cNvSpPr>
            <a:spLocks noGrp="1"/>
          </p:cNvSpPr>
          <p:nvPr>
            <p:ph type="body" sz="quarter" idx="14" hasCustomPrompt="1"/>
          </p:nvPr>
        </p:nvSpPr>
        <p:spPr>
          <a:xfrm>
            <a:off x="4572001" y="3789363"/>
            <a:ext cx="3960440" cy="360362"/>
          </a:xfrm>
        </p:spPr>
        <p:txBody>
          <a:bodyPr>
            <a:noAutofit/>
          </a:bodyPr>
          <a:lstStyle>
            <a:lvl1pPr marL="0" indent="0" algn="r">
              <a:buNone/>
              <a:defRPr sz="20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 smtClean="0"/>
              <a:t>Autor</a:t>
            </a:r>
            <a:endParaRPr lang="cs-CZ" dirty="0"/>
          </a:p>
        </p:txBody>
      </p:sp>
      <p:sp>
        <p:nvSpPr>
          <p:cNvPr id="19" name="Zástupný symbol pro text 17"/>
          <p:cNvSpPr>
            <a:spLocks noGrp="1"/>
          </p:cNvSpPr>
          <p:nvPr>
            <p:ph type="body" sz="quarter" idx="15" hasCustomPrompt="1"/>
          </p:nvPr>
        </p:nvSpPr>
        <p:spPr>
          <a:xfrm>
            <a:off x="683568" y="3788753"/>
            <a:ext cx="3888432" cy="360362"/>
          </a:xfrm>
        </p:spPr>
        <p:txBody>
          <a:bodyPr>
            <a:noAutofit/>
          </a:bodyPr>
          <a:lstStyle>
            <a:lvl1pPr marL="0" indent="0" algn="l">
              <a:buNone/>
              <a:defRPr sz="20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 smtClean="0"/>
              <a:t>Datum</a:t>
            </a:r>
            <a:endParaRPr lang="cs-CZ" dirty="0"/>
          </a:p>
        </p:txBody>
      </p:sp>
      <p:sp>
        <p:nvSpPr>
          <p:cNvPr id="13" name="Obdélník 12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rgbClr val="DBB1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4" name="Přímá spojnice 13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17684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04.10.2017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sp>
        <p:nvSpPr>
          <p:cNvPr id="14" name="Obdélník 13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rgbClr val="DBB1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5" name="Přímá spojnice 14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bdélník 15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AE75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7" name="Přímá spojnice 16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45226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04.10.2017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sp>
        <p:nvSpPr>
          <p:cNvPr id="14" name="Obdélník 13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rgbClr val="DBB1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5" name="Přímá spojnice 14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bdélník 15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AE75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7" name="Přímá spojnice 16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62351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o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Obdélník 23"/>
          <p:cNvSpPr/>
          <p:nvPr userDrawn="1"/>
        </p:nvSpPr>
        <p:spPr>
          <a:xfrm>
            <a:off x="0" y="0"/>
            <a:ext cx="9144000" cy="1332148"/>
          </a:xfrm>
          <a:prstGeom prst="rect">
            <a:avLst/>
          </a:prstGeom>
          <a:solidFill>
            <a:srgbClr val="AE75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04.10.2017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sp>
        <p:nvSpPr>
          <p:cNvPr id="27" name="Nadpis 1"/>
          <p:cNvSpPr>
            <a:spLocks noGrp="1"/>
          </p:cNvSpPr>
          <p:nvPr>
            <p:ph type="ctrTitle"/>
          </p:nvPr>
        </p:nvSpPr>
        <p:spPr>
          <a:xfrm>
            <a:off x="685800" y="8586"/>
            <a:ext cx="7772400" cy="756118"/>
          </a:xfrm>
        </p:spPr>
        <p:txBody>
          <a:bodyPr/>
          <a:lstStyle>
            <a:lvl1pPr algn="l">
              <a:defRPr/>
            </a:lvl1pPr>
          </a:lstStyle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28" name="Podnadpis 2"/>
          <p:cNvSpPr>
            <a:spLocks noGrp="1"/>
          </p:cNvSpPr>
          <p:nvPr>
            <p:ph type="subTitle" idx="1"/>
          </p:nvPr>
        </p:nvSpPr>
        <p:spPr>
          <a:xfrm>
            <a:off x="971600" y="764704"/>
            <a:ext cx="7488832" cy="567444"/>
          </a:xfrm>
        </p:spPr>
        <p:txBody>
          <a:bodyPr>
            <a:normAutofit/>
          </a:bodyPr>
          <a:lstStyle>
            <a:lvl1pPr marL="0" indent="0" algn="l">
              <a:buNone/>
              <a:defRPr sz="26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Kliknutím lze upravit styl předlohy.</a:t>
            </a:r>
            <a:endParaRPr lang="cs-CZ" dirty="0"/>
          </a:p>
        </p:txBody>
      </p:sp>
      <p:sp>
        <p:nvSpPr>
          <p:cNvPr id="29" name="Zástupný symbol pro obrázek 7"/>
          <p:cNvSpPr>
            <a:spLocks noGrp="1"/>
          </p:cNvSpPr>
          <p:nvPr>
            <p:ph type="pic" sz="quarter" idx="13"/>
          </p:nvPr>
        </p:nvSpPr>
        <p:spPr>
          <a:xfrm>
            <a:off x="72000" y="1988840"/>
            <a:ext cx="9000000" cy="900000"/>
          </a:xfrm>
        </p:spPr>
        <p:txBody>
          <a:bodyPr/>
          <a:lstStyle>
            <a:lvl1pPr algn="l">
              <a:defRPr/>
            </a:lvl1pPr>
          </a:lstStyle>
          <a:p>
            <a:endParaRPr lang="cs-CZ" dirty="0"/>
          </a:p>
        </p:txBody>
      </p:sp>
      <p:sp>
        <p:nvSpPr>
          <p:cNvPr id="14" name="Obdélník 13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rgbClr val="DBB1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5" name="Přímá spojnice 14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Přímá spojnice 17"/>
          <p:cNvCxnSpPr/>
          <p:nvPr userDrawn="1"/>
        </p:nvCxnSpPr>
        <p:spPr>
          <a:xfrm>
            <a:off x="0" y="133214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86173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rivka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 userDrawn="1"/>
        </p:nvSpPr>
        <p:spPr>
          <a:xfrm>
            <a:off x="0" y="116632"/>
            <a:ext cx="9144000" cy="576064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/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04.10.2017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sp>
        <p:nvSpPr>
          <p:cNvPr id="13" name="Obdélník 12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rgbClr val="DBB1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4" name="Přímá spojnice 13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bdélník 9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AE75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1" name="Přímá spojnice 10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Zástupný symbol pro obrázek 7"/>
          <p:cNvSpPr>
            <a:spLocks noGrp="1"/>
          </p:cNvSpPr>
          <p:nvPr>
            <p:ph type="pic" sz="quarter" idx="13"/>
          </p:nvPr>
        </p:nvSpPr>
        <p:spPr>
          <a:xfrm>
            <a:off x="72000" y="908720"/>
            <a:ext cx="9000000" cy="900000"/>
          </a:xfrm>
        </p:spPr>
        <p:txBody>
          <a:bodyPr/>
          <a:lstStyle>
            <a:lvl1pPr algn="l">
              <a:defRPr/>
            </a:lvl1pPr>
          </a:lstStyle>
          <a:p>
            <a:endParaRPr lang="cs-CZ" dirty="0"/>
          </a:p>
        </p:txBody>
      </p:sp>
      <p:cxnSp>
        <p:nvCxnSpPr>
          <p:cNvPr id="16" name="Přímá spojnice 15"/>
          <p:cNvCxnSpPr/>
          <p:nvPr userDrawn="1"/>
        </p:nvCxnSpPr>
        <p:spPr>
          <a:xfrm>
            <a:off x="-9702" y="692696"/>
            <a:ext cx="915370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09687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 userDrawn="1"/>
        </p:nvSpPr>
        <p:spPr>
          <a:xfrm>
            <a:off x="0" y="116632"/>
            <a:ext cx="9144000" cy="576064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40560"/>
          </a:xfrm>
        </p:spPr>
        <p:txBody>
          <a:bodyPr/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04.10.2017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sp>
        <p:nvSpPr>
          <p:cNvPr id="13" name="Obdélník 12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rgbClr val="DBB1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4" name="Přímá spojnice 13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bdélník 9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AE75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1" name="Přímá spojnice 10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nice 15"/>
          <p:cNvCxnSpPr/>
          <p:nvPr userDrawn="1"/>
        </p:nvCxnSpPr>
        <p:spPr>
          <a:xfrm>
            <a:off x="-9702" y="692696"/>
            <a:ext cx="915370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15743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délník 13"/>
          <p:cNvSpPr/>
          <p:nvPr userDrawn="1"/>
        </p:nvSpPr>
        <p:spPr>
          <a:xfrm>
            <a:off x="0" y="116632"/>
            <a:ext cx="9144000" cy="576064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268760"/>
            <a:ext cx="4038600" cy="48574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268760"/>
            <a:ext cx="4038600" cy="48574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04.10.2017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Obdélník 9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rgbClr val="DBB1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1" name="Přímá spojnice 10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bdélník 11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AE75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3" name="Přímá spojnice 12"/>
          <p:cNvCxnSpPr/>
          <p:nvPr userDrawn="1"/>
        </p:nvCxnSpPr>
        <p:spPr>
          <a:xfrm>
            <a:off x="-9702" y="116632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nice 15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16"/>
          <p:cNvCxnSpPr/>
          <p:nvPr userDrawn="1"/>
        </p:nvCxnSpPr>
        <p:spPr>
          <a:xfrm>
            <a:off x="-9702" y="692696"/>
            <a:ext cx="915370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Nadpis 1"/>
          <p:cNvSpPr>
            <a:spLocks noGrp="1"/>
          </p:cNvSpPr>
          <p:nvPr>
            <p:ph type="title" hasCustomPrompt="1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499184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268760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1916832"/>
            <a:ext cx="4040188" cy="420933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268760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916832"/>
            <a:ext cx="4041775" cy="420933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04.10.2017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cxnSp>
        <p:nvCxnSpPr>
          <p:cNvPr id="13" name="Přímá spojnice 12"/>
          <p:cNvCxnSpPr/>
          <p:nvPr userDrawn="1"/>
        </p:nvCxnSpPr>
        <p:spPr>
          <a:xfrm>
            <a:off x="-9702" y="116632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bdélník 13"/>
          <p:cNvSpPr/>
          <p:nvPr userDrawn="1"/>
        </p:nvSpPr>
        <p:spPr>
          <a:xfrm>
            <a:off x="0" y="116632"/>
            <a:ext cx="9144000" cy="576064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7" name="Přímá spojnice 16"/>
          <p:cNvCxnSpPr/>
          <p:nvPr userDrawn="1"/>
        </p:nvCxnSpPr>
        <p:spPr>
          <a:xfrm>
            <a:off x="-9702" y="692696"/>
            <a:ext cx="915370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Nadpis 1"/>
          <p:cNvSpPr>
            <a:spLocks noGrp="1"/>
          </p:cNvSpPr>
          <p:nvPr>
            <p:ph type="title" hasCustomPrompt="1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  <p:sp>
        <p:nvSpPr>
          <p:cNvPr id="21" name="Obdélník 20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rgbClr val="DBB1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22" name="Přímá spojnice 21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bdélník 22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AE75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24" name="Přímá spojnice 23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3983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+obrazek_vprav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268760"/>
            <a:ext cx="4038600" cy="48574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04.10.2017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cxnSp>
        <p:nvCxnSpPr>
          <p:cNvPr id="13" name="Přímá spojnice 12"/>
          <p:cNvCxnSpPr/>
          <p:nvPr userDrawn="1"/>
        </p:nvCxnSpPr>
        <p:spPr>
          <a:xfrm>
            <a:off x="-9702" y="116632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bdélník 13"/>
          <p:cNvSpPr/>
          <p:nvPr userDrawn="1"/>
        </p:nvSpPr>
        <p:spPr>
          <a:xfrm>
            <a:off x="0" y="116632"/>
            <a:ext cx="9144000" cy="576064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7" name="Přímá spojnice 16"/>
          <p:cNvCxnSpPr/>
          <p:nvPr userDrawn="1"/>
        </p:nvCxnSpPr>
        <p:spPr>
          <a:xfrm>
            <a:off x="-9702" y="692696"/>
            <a:ext cx="915370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Zástupný symbol pro obrázek 17"/>
          <p:cNvSpPr>
            <a:spLocks noGrp="1"/>
          </p:cNvSpPr>
          <p:nvPr>
            <p:ph type="pic" sz="quarter" idx="13"/>
          </p:nvPr>
        </p:nvSpPr>
        <p:spPr>
          <a:xfrm>
            <a:off x="4643438" y="1268412"/>
            <a:ext cx="4043362" cy="4824883"/>
          </a:xfrm>
        </p:spPr>
        <p:txBody>
          <a:bodyPr/>
          <a:lstStyle/>
          <a:p>
            <a:endParaRPr lang="cs-CZ"/>
          </a:p>
        </p:txBody>
      </p:sp>
      <p:sp>
        <p:nvSpPr>
          <p:cNvPr id="21" name="Nadpis 1"/>
          <p:cNvSpPr>
            <a:spLocks noGrp="1"/>
          </p:cNvSpPr>
          <p:nvPr>
            <p:ph type="title" hasCustomPrompt="1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  <p:sp>
        <p:nvSpPr>
          <p:cNvPr id="15" name="Obdélník 14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rgbClr val="DBB1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9" name="Přímá spojnice 18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bdélník 19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AE75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22" name="Přímá spojnice 21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37952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+obrázev_vlev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644008" y="1268760"/>
            <a:ext cx="4038600" cy="48574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04.10.2017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cxnSp>
        <p:nvCxnSpPr>
          <p:cNvPr id="13" name="Přímá spojnice 12"/>
          <p:cNvCxnSpPr/>
          <p:nvPr userDrawn="1"/>
        </p:nvCxnSpPr>
        <p:spPr>
          <a:xfrm>
            <a:off x="-9702" y="116632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bdélník 13"/>
          <p:cNvSpPr/>
          <p:nvPr userDrawn="1"/>
        </p:nvSpPr>
        <p:spPr>
          <a:xfrm>
            <a:off x="0" y="116632"/>
            <a:ext cx="9144000" cy="576064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7" name="Přímá spojnice 16"/>
          <p:cNvCxnSpPr/>
          <p:nvPr userDrawn="1"/>
        </p:nvCxnSpPr>
        <p:spPr>
          <a:xfrm>
            <a:off x="-9702" y="692696"/>
            <a:ext cx="915370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Zástupný symbol pro obrázek 17"/>
          <p:cNvSpPr>
            <a:spLocks noGrp="1"/>
          </p:cNvSpPr>
          <p:nvPr>
            <p:ph type="pic" sz="quarter" idx="13"/>
          </p:nvPr>
        </p:nvSpPr>
        <p:spPr>
          <a:xfrm>
            <a:off x="456630" y="1268412"/>
            <a:ext cx="4043362" cy="4824883"/>
          </a:xfrm>
        </p:spPr>
        <p:txBody>
          <a:bodyPr/>
          <a:lstStyle/>
          <a:p>
            <a:endParaRPr lang="cs-CZ"/>
          </a:p>
        </p:txBody>
      </p:sp>
      <p:sp>
        <p:nvSpPr>
          <p:cNvPr id="19" name="Nadpis 1"/>
          <p:cNvSpPr>
            <a:spLocks noGrp="1"/>
          </p:cNvSpPr>
          <p:nvPr>
            <p:ph type="title" hasCustomPrompt="1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  <p:sp>
        <p:nvSpPr>
          <p:cNvPr id="15" name="Obdélník 14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rgbClr val="DBB1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20" name="Přímá spojnice 19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bdélník 20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AE75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22" name="Přímá spojnice 21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65314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04.10.2017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Obdélník 10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rgbClr val="DBB1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2" name="Přímá spojnice 11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bdélník 12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AE75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4" name="Přímá spojnice 13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56268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7624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6273F-5DD5-4897-9A34-3ED133266920}" type="datetimeFigureOut">
              <a:rPr lang="cs-CZ" smtClean="0"/>
              <a:t>04.10.2017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76243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7624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25524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50" r:id="rId3"/>
    <p:sldLayoutId id="2147483661" r:id="rId4"/>
    <p:sldLayoutId id="2147483652" r:id="rId5"/>
    <p:sldLayoutId id="2147483653" r:id="rId6"/>
    <p:sldLayoutId id="2147483663" r:id="rId7"/>
    <p:sldLayoutId id="2147483664" r:id="rId8"/>
    <p:sldLayoutId id="2147483655" r:id="rId9"/>
    <p:sldLayoutId id="2147483656" r:id="rId10"/>
    <p:sldLayoutId id="2147483657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bg1">
            <a:lumMod val="75000"/>
          </a:schemeClr>
        </a:buClr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bg1">
            <a:lumMod val="75000"/>
          </a:schemeClr>
        </a:buClr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bg1">
            <a:lumMod val="75000"/>
          </a:schemeClr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bg1">
            <a:lumMod val="75000"/>
          </a:schemeClr>
        </a:buClr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bg1">
            <a:lumMod val="75000"/>
          </a:schemeClr>
        </a:buClr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Poruchy III. DP</a:t>
            </a:r>
            <a:br>
              <a:rPr lang="cs-CZ" dirty="0" smtClean="0"/>
            </a:br>
            <a:r>
              <a:rPr lang="cs-CZ" dirty="0" smtClean="0"/>
              <a:t>Patologické šestinedělí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cs-CZ" dirty="0" smtClean="0"/>
              <a:t>MUDr. Magdalena Kučerová</a:t>
            </a:r>
            <a:endParaRPr lang="cs-CZ" dirty="0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cs-CZ" dirty="0" smtClean="0"/>
              <a:t>6.1.2016</a:t>
            </a:r>
            <a:endParaRPr lang="cs-CZ" dirty="0"/>
          </a:p>
        </p:txBody>
      </p:sp>
      <p:pic>
        <p:nvPicPr>
          <p:cNvPr id="7" name="Zástupný symbol pro obrázek 13"/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" b="37"/>
          <a:stretch>
            <a:fillRect/>
          </a:stretch>
        </p:blipFill>
        <p:spPr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5075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Poruchy </a:t>
            </a:r>
            <a:r>
              <a:rPr lang="cs-CZ" dirty="0" err="1"/>
              <a:t>retrakce</a:t>
            </a:r>
            <a:r>
              <a:rPr lang="cs-CZ" dirty="0"/>
              <a:t> – hypotonie, atonie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T: lehká masáž těla dělohy, překlopení fundu</a:t>
            </a:r>
          </a:p>
          <a:p>
            <a:pPr lvl="1"/>
            <a:r>
              <a:rPr lang="cs-CZ" b="1" dirty="0" err="1"/>
              <a:t>Uterotonika</a:t>
            </a:r>
            <a:r>
              <a:rPr lang="cs-CZ" dirty="0"/>
              <a:t> – MEM, Oxytocin bolus + infuze</a:t>
            </a:r>
          </a:p>
          <a:p>
            <a:pPr lvl="1"/>
            <a:r>
              <a:rPr lang="cs-CZ" dirty="0"/>
              <a:t>Manuální </a:t>
            </a:r>
            <a:r>
              <a:rPr lang="cs-CZ" dirty="0" err="1"/>
              <a:t>lýza</a:t>
            </a:r>
            <a:r>
              <a:rPr lang="cs-CZ" dirty="0"/>
              <a:t> placenty, pokud se neodloučila</a:t>
            </a:r>
          </a:p>
          <a:p>
            <a:pPr lvl="1"/>
            <a:r>
              <a:rPr lang="cs-CZ" dirty="0"/>
              <a:t>RCUI, revize porodních poranění, vycévkování</a:t>
            </a:r>
          </a:p>
          <a:p>
            <a:pPr lvl="1"/>
            <a:r>
              <a:rPr lang="cs-CZ" dirty="0"/>
              <a:t>Prostaglandiny</a:t>
            </a:r>
          </a:p>
          <a:p>
            <a:pPr lvl="1"/>
            <a:r>
              <a:rPr lang="cs-CZ" dirty="0"/>
              <a:t>Podvaz </a:t>
            </a:r>
            <a:r>
              <a:rPr lang="cs-CZ" dirty="0" err="1"/>
              <a:t>aa.iliacae</a:t>
            </a:r>
            <a:r>
              <a:rPr lang="cs-CZ" dirty="0"/>
              <a:t> </a:t>
            </a:r>
            <a:r>
              <a:rPr lang="cs-CZ" dirty="0" err="1"/>
              <a:t>internae</a:t>
            </a:r>
            <a:r>
              <a:rPr lang="cs-CZ" dirty="0"/>
              <a:t>, </a:t>
            </a:r>
            <a:r>
              <a:rPr lang="cs-CZ" dirty="0" smtClean="0"/>
              <a:t>hysterektomie</a:t>
            </a:r>
          </a:p>
          <a:p>
            <a:pPr lvl="1"/>
            <a:endParaRPr lang="cs-CZ" dirty="0"/>
          </a:p>
          <a:p>
            <a:pPr lvl="1"/>
            <a:endParaRPr lang="cs-CZ" dirty="0"/>
          </a:p>
          <a:p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4366260"/>
            <a:ext cx="3063240" cy="2375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7134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Poruchy šestinedělí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77704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Poruchy šestinedělí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Subinvoluce</a:t>
            </a:r>
            <a:r>
              <a:rPr lang="cs-CZ" dirty="0" smtClean="0"/>
              <a:t> děložní, </a:t>
            </a:r>
            <a:r>
              <a:rPr lang="cs-CZ" dirty="0" err="1" smtClean="0"/>
              <a:t>lochiometra</a:t>
            </a:r>
            <a:endParaRPr lang="cs-CZ" dirty="0" smtClean="0"/>
          </a:p>
          <a:p>
            <a:r>
              <a:rPr lang="cs-CZ" dirty="0" smtClean="0"/>
              <a:t>Krvácení</a:t>
            </a:r>
          </a:p>
          <a:p>
            <a:r>
              <a:rPr lang="cs-CZ" dirty="0" smtClean="0"/>
              <a:t>Infekce</a:t>
            </a:r>
          </a:p>
          <a:p>
            <a:r>
              <a:rPr lang="cs-CZ" dirty="0" smtClean="0"/>
              <a:t>Poruchy laktace</a:t>
            </a:r>
          </a:p>
          <a:p>
            <a:r>
              <a:rPr lang="cs-CZ" dirty="0" smtClean="0"/>
              <a:t>Psychické poruchy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29242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8586"/>
            <a:ext cx="7846640" cy="1116158"/>
          </a:xfrm>
        </p:spPr>
        <p:txBody>
          <a:bodyPr>
            <a:normAutofit fontScale="90000"/>
          </a:bodyPr>
          <a:lstStyle/>
          <a:p>
            <a:r>
              <a:rPr lang="cs-CZ" dirty="0" err="1" smtClean="0"/>
              <a:t>Subinvoluce</a:t>
            </a:r>
            <a:r>
              <a:rPr lang="cs-CZ" dirty="0" smtClean="0"/>
              <a:t> děložní, </a:t>
            </a:r>
            <a:r>
              <a:rPr lang="cs-CZ" dirty="0" err="1" smtClean="0"/>
              <a:t>lochiometra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47671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Subinvoluce</a:t>
            </a:r>
            <a:r>
              <a:rPr lang="cs-CZ" dirty="0"/>
              <a:t> děložní, </a:t>
            </a:r>
            <a:r>
              <a:rPr lang="cs-CZ" dirty="0" err="1"/>
              <a:t>lochiometra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Pomalé zavinování dělohy</a:t>
            </a:r>
          </a:p>
          <a:p>
            <a:r>
              <a:rPr lang="cs-CZ" dirty="0" err="1" smtClean="0"/>
              <a:t>Etio</a:t>
            </a:r>
            <a:r>
              <a:rPr lang="cs-CZ" dirty="0" smtClean="0"/>
              <a:t>: zpomalená </a:t>
            </a:r>
            <a:r>
              <a:rPr lang="cs-CZ" dirty="0" err="1" smtClean="0"/>
              <a:t>retrakce</a:t>
            </a:r>
            <a:r>
              <a:rPr lang="cs-CZ" dirty="0" smtClean="0"/>
              <a:t> (</a:t>
            </a:r>
            <a:r>
              <a:rPr lang="cs-CZ" dirty="0" err="1" smtClean="0"/>
              <a:t>multipary</a:t>
            </a:r>
            <a:r>
              <a:rPr lang="cs-CZ" dirty="0" smtClean="0"/>
              <a:t>, protrahovaný porod, S.C., retence blan nebo placenty nebo moči, endometritida)</a:t>
            </a:r>
          </a:p>
          <a:p>
            <a:r>
              <a:rPr lang="cs-CZ" dirty="0" smtClean="0"/>
              <a:t>Dg: palpace fundu vysoko, děloha měkká, hojné očistky nebo krvácení, </a:t>
            </a:r>
            <a:r>
              <a:rPr lang="cs-CZ" u="sng" dirty="0" smtClean="0"/>
              <a:t>UZ</a:t>
            </a:r>
          </a:p>
          <a:p>
            <a:r>
              <a:rPr lang="cs-CZ" dirty="0" smtClean="0"/>
              <a:t>T: </a:t>
            </a:r>
            <a:r>
              <a:rPr lang="cs-CZ" dirty="0" err="1" smtClean="0"/>
              <a:t>uterotonika</a:t>
            </a:r>
            <a:r>
              <a:rPr lang="cs-CZ" dirty="0" smtClean="0"/>
              <a:t>, dilatace hrdla, vycévkování</a:t>
            </a:r>
          </a:p>
          <a:p>
            <a:pPr lvl="1"/>
            <a:r>
              <a:rPr lang="cs-CZ" dirty="0" smtClean="0"/>
              <a:t>ev. RCUI při retenci placenty, ATB při endometritidě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06932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Krvácení v raném šestinedělí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97155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Krvácení v raném šestinedělí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Děložní hypotonie, atonie</a:t>
            </a:r>
          </a:p>
          <a:p>
            <a:r>
              <a:rPr lang="cs-CZ" dirty="0" err="1" smtClean="0"/>
              <a:t>Subinvoluce</a:t>
            </a:r>
            <a:endParaRPr lang="cs-CZ" dirty="0" smtClean="0"/>
          </a:p>
          <a:p>
            <a:r>
              <a:rPr lang="cs-CZ" dirty="0" smtClean="0"/>
              <a:t>Rezidua</a:t>
            </a:r>
          </a:p>
          <a:p>
            <a:r>
              <a:rPr lang="cs-CZ" dirty="0" smtClean="0"/>
              <a:t>Hemokoagulační poruchy</a:t>
            </a:r>
          </a:p>
          <a:p>
            <a:r>
              <a:rPr lang="cs-CZ" dirty="0" smtClean="0"/>
              <a:t>Porodní poranění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05610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Krvácení v </a:t>
            </a:r>
            <a:r>
              <a:rPr lang="cs-CZ" dirty="0" smtClean="0"/>
              <a:t>pozdním </a:t>
            </a:r>
            <a:r>
              <a:rPr lang="cs-CZ" dirty="0"/>
              <a:t>šestinedělí</a:t>
            </a:r>
          </a:p>
        </p:txBody>
      </p:sp>
    </p:spTree>
    <p:extLst>
      <p:ext uri="{BB962C8B-B14F-4D97-AF65-F5344CB8AC3E}">
        <p14:creationId xmlns:p14="http://schemas.microsoft.com/office/powerpoint/2010/main" val="83233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Krvácení v pozdním šestinedělí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Placentární nebo deciduální polyp</a:t>
            </a:r>
          </a:p>
          <a:p>
            <a:r>
              <a:rPr lang="cs-CZ" dirty="0" smtClean="0"/>
              <a:t>Endometritida</a:t>
            </a:r>
          </a:p>
          <a:p>
            <a:r>
              <a:rPr lang="cs-CZ" dirty="0" smtClean="0"/>
              <a:t>Menstruace</a:t>
            </a:r>
          </a:p>
          <a:p>
            <a:r>
              <a:rPr lang="cs-CZ" dirty="0" err="1" smtClean="0"/>
              <a:t>Choriokarcinom</a:t>
            </a:r>
            <a:endParaRPr lang="cs-CZ" dirty="0" smtClean="0"/>
          </a:p>
          <a:p>
            <a:r>
              <a:rPr lang="cs-CZ" dirty="0" smtClean="0"/>
              <a:t>Karcinom děložního hrdla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06827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Placentární nebo deciduální </a:t>
            </a:r>
            <a:r>
              <a:rPr lang="cs-CZ" dirty="0" smtClean="0"/>
              <a:t>polyp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Rezidua post </a:t>
            </a:r>
            <a:r>
              <a:rPr lang="cs-CZ" dirty="0" err="1" smtClean="0"/>
              <a:t>partum</a:t>
            </a:r>
            <a:r>
              <a:rPr lang="cs-CZ" dirty="0" smtClean="0"/>
              <a:t>, vzniká z </a:t>
            </a:r>
            <a:r>
              <a:rPr lang="cs-CZ" dirty="0" err="1" smtClean="0"/>
              <a:t>retinované</a:t>
            </a:r>
            <a:r>
              <a:rPr lang="cs-CZ" dirty="0" smtClean="0"/>
              <a:t> placentární tkáně se zachovalým cévním zásobením</a:t>
            </a:r>
          </a:p>
          <a:p>
            <a:r>
              <a:rPr lang="cs-CZ" dirty="0" smtClean="0"/>
              <a:t>Částečná degenerace a odlučování, kontrakce – snaha o vypuzení, silné nepravidelné krvácení</a:t>
            </a:r>
          </a:p>
          <a:p>
            <a:r>
              <a:rPr lang="cs-CZ" dirty="0" smtClean="0"/>
              <a:t>Dg: UZ</a:t>
            </a:r>
          </a:p>
          <a:p>
            <a:r>
              <a:rPr lang="cs-CZ" dirty="0" smtClean="0"/>
              <a:t>T: RCUI, ATB, </a:t>
            </a:r>
            <a:r>
              <a:rPr lang="cs-CZ" dirty="0" err="1" smtClean="0"/>
              <a:t>uterotonika</a:t>
            </a:r>
            <a:endParaRPr lang="cs-CZ" dirty="0" smtClean="0"/>
          </a:p>
          <a:p>
            <a:r>
              <a:rPr lang="cs-CZ" dirty="0" smtClean="0"/>
              <a:t>R: perforace, zánět, </a:t>
            </a:r>
            <a:r>
              <a:rPr lang="cs-CZ" dirty="0" err="1" smtClean="0"/>
              <a:t>Ashermanův</a:t>
            </a:r>
            <a:r>
              <a:rPr lang="cs-CZ" dirty="0" smtClean="0"/>
              <a:t> syndrom!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02937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Poruchy III. doby porodní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63468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Endometritida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Viz záněty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84488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Menstruace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Na konci šestinedělí, častěji nekojící</a:t>
            </a:r>
          </a:p>
          <a:p>
            <a:r>
              <a:rPr lang="cs-CZ" dirty="0" smtClean="0"/>
              <a:t>Anovulační krvácení (</a:t>
            </a:r>
            <a:r>
              <a:rPr lang="cs-CZ" dirty="0" err="1" smtClean="0"/>
              <a:t>pseudomenstruace</a:t>
            </a:r>
            <a:r>
              <a:rPr lang="cs-CZ" dirty="0" smtClean="0"/>
              <a:t>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71062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Karcinomy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Vzácné</a:t>
            </a:r>
          </a:p>
          <a:p>
            <a:r>
              <a:rPr lang="cs-CZ" dirty="0" smtClean="0"/>
              <a:t>Dg: kolposkopie, histologie</a:t>
            </a:r>
          </a:p>
          <a:p>
            <a:r>
              <a:rPr lang="cs-CZ" dirty="0" smtClean="0"/>
              <a:t>T: Chemoterapie, </a:t>
            </a:r>
            <a:r>
              <a:rPr lang="cs-CZ" dirty="0" err="1" smtClean="0"/>
              <a:t>konizace</a:t>
            </a:r>
            <a:r>
              <a:rPr lang="cs-CZ" dirty="0" smtClean="0"/>
              <a:t>, hysterektomie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70594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Puerperální infekce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12258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Infekce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 odloučení placenty velká </a:t>
            </a:r>
            <a:r>
              <a:rPr lang="cs-CZ" dirty="0" err="1" smtClean="0"/>
              <a:t>ranná</a:t>
            </a:r>
            <a:r>
              <a:rPr lang="cs-CZ" dirty="0" smtClean="0"/>
              <a:t> plocha</a:t>
            </a:r>
          </a:p>
          <a:p>
            <a:r>
              <a:rPr lang="cs-CZ" dirty="0" smtClean="0"/>
              <a:t>Porodní poranění, rána po S.C.</a:t>
            </a:r>
          </a:p>
          <a:p>
            <a:r>
              <a:rPr lang="cs-CZ" dirty="0" smtClean="0"/>
              <a:t>Nejčastěji ascendentní infekce z urogenitálního traktu</a:t>
            </a:r>
          </a:p>
          <a:p>
            <a:r>
              <a:rPr lang="cs-CZ" dirty="0" smtClean="0"/>
              <a:t>V 70% smíšené infekční agens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5807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Infekce porodních poranění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Zarudnutí, otok, bolest</a:t>
            </a:r>
            <a:r>
              <a:rPr lang="cs-CZ" smtClean="0"/>
              <a:t>, hnisavý </a:t>
            </a:r>
            <a:r>
              <a:rPr lang="cs-CZ" dirty="0" smtClean="0"/>
              <a:t>sekret</a:t>
            </a:r>
          </a:p>
          <a:p>
            <a:r>
              <a:rPr lang="cs-CZ" dirty="0" smtClean="0"/>
              <a:t>T: lokální oplachy desinfekcí, lok. ATB, zvýšená hygiena, při hlubší dehiscenci vyčištění a </a:t>
            </a:r>
            <a:r>
              <a:rPr lang="cs-CZ" dirty="0" err="1" smtClean="0"/>
              <a:t>resutura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76577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Endometritida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Nejčastější infekce po porodu a potratu</a:t>
            </a:r>
          </a:p>
          <a:p>
            <a:r>
              <a:rPr lang="cs-CZ" dirty="0" smtClean="0"/>
              <a:t>Dg: zvýšená teplota, hojné páchnoucí očistky, bolesti podbřišku, zpomalená involuce</a:t>
            </a:r>
          </a:p>
          <a:p>
            <a:r>
              <a:rPr lang="cs-CZ" dirty="0" smtClean="0"/>
              <a:t>LB: </a:t>
            </a:r>
            <a:r>
              <a:rPr lang="cs-CZ" dirty="0" err="1" smtClean="0"/>
              <a:t>leukocytoza</a:t>
            </a:r>
            <a:r>
              <a:rPr lang="cs-CZ" dirty="0" smtClean="0"/>
              <a:t>, zvýšené CRP</a:t>
            </a:r>
          </a:p>
          <a:p>
            <a:r>
              <a:rPr lang="cs-CZ" dirty="0" smtClean="0"/>
              <a:t>KTC – sterilní odběr z hrdla!</a:t>
            </a:r>
          </a:p>
          <a:p>
            <a:r>
              <a:rPr lang="cs-CZ" dirty="0" smtClean="0"/>
              <a:t>T: </a:t>
            </a:r>
            <a:r>
              <a:rPr lang="cs-CZ" dirty="0" err="1" smtClean="0"/>
              <a:t>i.v</a:t>
            </a:r>
            <a:r>
              <a:rPr lang="cs-CZ" dirty="0" smtClean="0"/>
              <a:t>. ATB, </a:t>
            </a:r>
            <a:r>
              <a:rPr lang="cs-CZ" dirty="0" err="1" smtClean="0"/>
              <a:t>uterotonika</a:t>
            </a:r>
            <a:endParaRPr lang="cs-CZ" dirty="0" smtClean="0"/>
          </a:p>
          <a:p>
            <a:r>
              <a:rPr lang="cs-CZ" dirty="0" smtClean="0"/>
              <a:t>K: </a:t>
            </a:r>
            <a:r>
              <a:rPr lang="cs-CZ" dirty="0" err="1" smtClean="0"/>
              <a:t>myometritida</a:t>
            </a:r>
            <a:r>
              <a:rPr lang="cs-CZ" dirty="0"/>
              <a:t> </a:t>
            </a:r>
            <a:r>
              <a:rPr lang="cs-CZ" dirty="0" smtClean="0"/>
              <a:t>(bouřlivý průběh, septické příznaky)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92926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Parametritida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Šíření zánětu do okolí dělohy</a:t>
            </a:r>
          </a:p>
          <a:p>
            <a:r>
              <a:rPr lang="cs-CZ" dirty="0" smtClean="0"/>
              <a:t>Dg: bouřlivý zánět se septickým průběhem, bolest v </a:t>
            </a:r>
            <a:r>
              <a:rPr lang="cs-CZ" dirty="0" err="1" smtClean="0"/>
              <a:t>podbříšku</a:t>
            </a:r>
            <a:r>
              <a:rPr lang="cs-CZ" dirty="0" smtClean="0"/>
              <a:t> vystřeluje do stehen, peritoneální dráždění, časté nucení na močení, tenesmy, alterace stavu</a:t>
            </a:r>
          </a:p>
          <a:p>
            <a:r>
              <a:rPr lang="cs-CZ" dirty="0" smtClean="0"/>
              <a:t>T: širokospektrá ATB, infuze, drenáž abscesů</a:t>
            </a:r>
          </a:p>
          <a:p>
            <a:r>
              <a:rPr lang="cs-CZ" dirty="0" smtClean="0"/>
              <a:t>K: poruchy plodnosti, chronické bolesti, dyspareunie</a:t>
            </a:r>
          </a:p>
          <a:p>
            <a:endParaRPr lang="cs-CZ" dirty="0"/>
          </a:p>
          <a:p>
            <a:r>
              <a:rPr lang="cs-CZ" dirty="0" smtClean="0"/>
              <a:t>Dále salpingitida, peritonitida, </a:t>
            </a:r>
            <a:r>
              <a:rPr lang="cs-CZ" dirty="0" err="1" smtClean="0"/>
              <a:t>uroinfekce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39095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Tromboflebitida pánevních žil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Často jako komplikace </a:t>
            </a:r>
            <a:r>
              <a:rPr lang="cs-CZ" dirty="0" err="1" smtClean="0"/>
              <a:t>lok.infekce</a:t>
            </a:r>
            <a:endParaRPr lang="cs-CZ" dirty="0" smtClean="0"/>
          </a:p>
          <a:p>
            <a:r>
              <a:rPr lang="cs-CZ" dirty="0" smtClean="0"/>
              <a:t>Riziko plicní embolizace</a:t>
            </a:r>
          </a:p>
          <a:p>
            <a:r>
              <a:rPr lang="cs-CZ" dirty="0" smtClean="0"/>
              <a:t>Dg. Horečky s třesavkou, tachykardie, bolest v </a:t>
            </a:r>
            <a:r>
              <a:rPr lang="cs-CZ" dirty="0" err="1" smtClean="0"/>
              <a:t>podbříšku</a:t>
            </a:r>
            <a:r>
              <a:rPr lang="cs-CZ" dirty="0" smtClean="0"/>
              <a:t>, někdy otok dolní končetiny</a:t>
            </a:r>
          </a:p>
          <a:p>
            <a:r>
              <a:rPr lang="cs-CZ" dirty="0" smtClean="0"/>
              <a:t>T: ATB, </a:t>
            </a:r>
            <a:r>
              <a:rPr lang="cs-CZ" dirty="0" err="1" smtClean="0"/>
              <a:t>heparinizace</a:t>
            </a:r>
            <a:r>
              <a:rPr lang="cs-CZ" dirty="0" smtClean="0"/>
              <a:t>, JIP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138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Sepse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Primární – po kriminálních potratech, rychlá progrese a úmrtí do 2-3 dnů</a:t>
            </a:r>
          </a:p>
          <a:p>
            <a:r>
              <a:rPr lang="cs-CZ" dirty="0" smtClean="0"/>
              <a:t>Sekundární – přechodem z lokální infekce</a:t>
            </a:r>
          </a:p>
          <a:p>
            <a:r>
              <a:rPr lang="cs-CZ" dirty="0" smtClean="0"/>
              <a:t>Dg: vysoká horečka, tachykardie, hypotenze, selhání orgánů</a:t>
            </a:r>
          </a:p>
          <a:p>
            <a:r>
              <a:rPr lang="cs-CZ" dirty="0" smtClean="0"/>
              <a:t>T: JIP, ATB, infuze, podpora oběhu, </a:t>
            </a:r>
            <a:r>
              <a:rPr lang="cs-CZ" dirty="0" err="1" smtClean="0"/>
              <a:t>heparinizace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72339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III. DP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Období od porodu plodu do porodu placenty</a:t>
            </a:r>
          </a:p>
          <a:p>
            <a:r>
              <a:rPr lang="cs-CZ" dirty="0" smtClean="0"/>
              <a:t>Fáze odlučovací, vypuzovací a hemostatická</a:t>
            </a:r>
          </a:p>
          <a:p>
            <a:endParaRPr lang="cs-CZ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P</a:t>
            </a:r>
            <a:r>
              <a:rPr lang="cs-CZ" dirty="0" smtClean="0"/>
              <a:t>oruchy odlučovaní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Poruchy vypuzování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Poruchy </a:t>
            </a:r>
            <a:r>
              <a:rPr lang="cs-CZ" dirty="0" err="1" smtClean="0"/>
              <a:t>retrakce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74784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Mastitis </a:t>
            </a:r>
            <a:r>
              <a:rPr lang="cs-CZ" dirty="0" err="1" smtClean="0"/>
              <a:t>puerperalis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Staphylococcus</a:t>
            </a:r>
            <a:r>
              <a:rPr lang="cs-CZ" dirty="0" smtClean="0"/>
              <a:t> aureus, retence mléka</a:t>
            </a:r>
          </a:p>
          <a:p>
            <a:r>
              <a:rPr lang="cs-CZ" dirty="0" smtClean="0"/>
              <a:t>Dg: bolest jednoho prsu, zduření, zarudnutí, napjatá teplá kůže, horečka, únava, malátnost, palpace infiltrátu</a:t>
            </a:r>
          </a:p>
          <a:p>
            <a:r>
              <a:rPr lang="cs-CZ" dirty="0" smtClean="0"/>
              <a:t>LB: </a:t>
            </a:r>
            <a:r>
              <a:rPr lang="cs-CZ" dirty="0" err="1" smtClean="0"/>
              <a:t>leukocytoza</a:t>
            </a:r>
            <a:r>
              <a:rPr lang="cs-CZ" dirty="0" smtClean="0"/>
              <a:t>, elevace CRP (chybí u prosté retence mléka)</a:t>
            </a:r>
          </a:p>
          <a:p>
            <a:r>
              <a:rPr lang="cs-CZ" dirty="0" smtClean="0"/>
              <a:t>Teplé obklady před kojením(uvolnění mléka), ledování a fixace (podprsenka) mezi kojením, ATB, tekutiny, kojit nebo šetrně odstříkávat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36522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Psychické poruchy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obrázek 3"/>
          <p:cNvSpPr>
            <a:spLocks noGrp="1"/>
          </p:cNvSpPr>
          <p:nvPr>
            <p:ph type="pic" sz="quarter" idx="13"/>
          </p:nvPr>
        </p:nvSpPr>
        <p:spPr/>
      </p:sp>
    </p:spTree>
    <p:extLst>
      <p:ext uri="{BB962C8B-B14F-4D97-AF65-F5344CB8AC3E}">
        <p14:creationId xmlns:p14="http://schemas.microsoft.com/office/powerpoint/2010/main" val="139627973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Psychické poruchy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Poporodní blues</a:t>
            </a:r>
          </a:p>
          <a:p>
            <a:r>
              <a:rPr lang="cs-CZ" dirty="0" smtClean="0"/>
              <a:t>Poporodní endogenní deprese</a:t>
            </a:r>
          </a:p>
          <a:p>
            <a:r>
              <a:rPr lang="cs-CZ" dirty="0" smtClean="0"/>
              <a:t>Laktační psychóza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3539912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Poporodní blues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Až 80 % nedělek</a:t>
            </a:r>
          </a:p>
          <a:p>
            <a:pPr lvl="0"/>
            <a:r>
              <a:rPr lang="cs-CZ" dirty="0" smtClean="0"/>
              <a:t>1.den euforie, přechází v </a:t>
            </a:r>
            <a:r>
              <a:rPr lang="cs-CZ" dirty="0"/>
              <a:t>krátké epizody pláče z nepřiměřených důvodů</a:t>
            </a:r>
          </a:p>
          <a:p>
            <a:pPr lvl="0"/>
            <a:r>
              <a:rPr lang="cs-CZ" dirty="0"/>
              <a:t>labilita nálady, podrážděnost, smutek, úzkost, izolace, napětí, neklid, únava, zmatenost</a:t>
            </a:r>
          </a:p>
          <a:p>
            <a:pPr lvl="0"/>
            <a:r>
              <a:rPr lang="cs-CZ" dirty="0"/>
              <a:t>možnost somatizace – bol. </a:t>
            </a:r>
            <a:r>
              <a:rPr lang="cs-CZ" dirty="0" smtClean="0"/>
              <a:t>zad</a:t>
            </a:r>
            <a:r>
              <a:rPr lang="cs-CZ" dirty="0"/>
              <a:t>, hlavy, palpitace…</a:t>
            </a:r>
          </a:p>
          <a:p>
            <a:pPr lvl="0"/>
            <a:r>
              <a:rPr lang="cs-CZ" dirty="0"/>
              <a:t>spouštěč – nástup laktace a potíže s ní </a:t>
            </a:r>
            <a:r>
              <a:rPr lang="cs-CZ" dirty="0" smtClean="0"/>
              <a:t>spojené</a:t>
            </a:r>
          </a:p>
          <a:p>
            <a:pPr lvl="0"/>
            <a:r>
              <a:rPr lang="cs-CZ" dirty="0" smtClean="0"/>
              <a:t>Terapie netřeba, odpočinek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4500617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Poporodní deprese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cs-CZ" dirty="0"/>
              <a:t>vyčerpání, sebeobviňování, </a:t>
            </a:r>
            <a:r>
              <a:rPr lang="cs-CZ" dirty="0" smtClean="0"/>
              <a:t>pesimismus, úzkost</a:t>
            </a:r>
            <a:r>
              <a:rPr lang="cs-CZ" dirty="0"/>
              <a:t>, sklon k </a:t>
            </a:r>
            <a:r>
              <a:rPr lang="cs-CZ" dirty="0" smtClean="0"/>
              <a:t>sociální izolaci, </a:t>
            </a:r>
            <a:r>
              <a:rPr lang="cs-CZ" dirty="0"/>
              <a:t>pocit neschopnosti postarat se o </a:t>
            </a:r>
            <a:r>
              <a:rPr lang="cs-CZ" dirty="0" smtClean="0"/>
              <a:t>dítě, riziko sebevraždy!</a:t>
            </a:r>
            <a:endParaRPr lang="cs-CZ" sz="3600" dirty="0"/>
          </a:p>
          <a:p>
            <a:pPr lvl="0"/>
            <a:r>
              <a:rPr lang="cs-CZ" dirty="0"/>
              <a:t>začíná později než </a:t>
            </a:r>
            <a:r>
              <a:rPr lang="cs-CZ" dirty="0" smtClean="0"/>
              <a:t>blues</a:t>
            </a:r>
            <a:r>
              <a:rPr lang="cs-CZ" sz="3600" dirty="0" smtClean="0"/>
              <a:t>, </a:t>
            </a:r>
            <a:r>
              <a:rPr lang="cs-CZ" dirty="0" smtClean="0"/>
              <a:t>přetrvává </a:t>
            </a:r>
            <a:r>
              <a:rPr lang="cs-CZ" dirty="0"/>
              <a:t>déle než 14 </a:t>
            </a:r>
            <a:r>
              <a:rPr lang="cs-CZ" dirty="0" smtClean="0"/>
              <a:t>dní, 10 %nedělek</a:t>
            </a:r>
          </a:p>
          <a:p>
            <a:pPr marL="0" lvl="0" indent="0">
              <a:buNone/>
            </a:pPr>
            <a:endParaRPr lang="cs-CZ" sz="3600" dirty="0"/>
          </a:p>
          <a:p>
            <a:r>
              <a:rPr lang="cs-CZ" dirty="0"/>
              <a:t>Klinický obraz</a:t>
            </a:r>
            <a:endParaRPr lang="cs-CZ" sz="3600" dirty="0"/>
          </a:p>
          <a:p>
            <a:pPr lvl="1"/>
            <a:r>
              <a:rPr lang="cs-CZ" dirty="0"/>
              <a:t>Insuficientní typ</a:t>
            </a:r>
          </a:p>
          <a:p>
            <a:pPr lvl="1"/>
            <a:r>
              <a:rPr lang="cs-CZ" dirty="0"/>
              <a:t>Nutkavý typ</a:t>
            </a:r>
          </a:p>
          <a:p>
            <a:pPr lvl="1"/>
            <a:r>
              <a:rPr lang="cs-CZ" dirty="0"/>
              <a:t>Panický </a:t>
            </a:r>
            <a:r>
              <a:rPr lang="cs-CZ" dirty="0" smtClean="0"/>
              <a:t>typ</a:t>
            </a:r>
          </a:p>
          <a:p>
            <a:pPr marL="457200" lvl="1" indent="0">
              <a:buNone/>
            </a:pPr>
            <a:endParaRPr lang="cs-CZ" dirty="0"/>
          </a:p>
          <a:p>
            <a:pPr lvl="0"/>
            <a:r>
              <a:rPr lang="cs-CZ" dirty="0"/>
              <a:t>obvykle závažnější spouštěče</a:t>
            </a:r>
            <a:endParaRPr lang="cs-CZ" sz="3600" dirty="0"/>
          </a:p>
          <a:p>
            <a:pPr lvl="1"/>
            <a:r>
              <a:rPr lang="cs-CZ" dirty="0"/>
              <a:t>porod postiženého dítěte (retardace, malformace)</a:t>
            </a:r>
            <a:endParaRPr lang="cs-CZ" sz="3200" dirty="0"/>
          </a:p>
          <a:p>
            <a:pPr lvl="1"/>
            <a:r>
              <a:rPr lang="cs-CZ" dirty="0"/>
              <a:t>úmrtí plodu, adopce, </a:t>
            </a:r>
            <a:r>
              <a:rPr lang="cs-CZ" dirty="0" err="1"/>
              <a:t>prematurita</a:t>
            </a:r>
            <a:endParaRPr lang="cs-CZ" sz="3200" dirty="0"/>
          </a:p>
          <a:p>
            <a:pPr lvl="0"/>
            <a:r>
              <a:rPr lang="cs-CZ" dirty="0"/>
              <a:t>kombinace se spánkovou deprivací</a:t>
            </a:r>
            <a:endParaRPr lang="cs-CZ" sz="3600" dirty="0"/>
          </a:p>
          <a:p>
            <a:pPr marL="0" indent="0">
              <a:buNone/>
            </a:pPr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257575279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Poporodní deprese - terapie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cs-CZ" sz="3600" dirty="0" smtClean="0"/>
              <a:t>psychosociální podpora</a:t>
            </a:r>
          </a:p>
          <a:p>
            <a:pPr lvl="0"/>
            <a:r>
              <a:rPr lang="cs-CZ" sz="3600" dirty="0" smtClean="0"/>
              <a:t>Medikace – antidepresiva, zástava laktace</a:t>
            </a:r>
          </a:p>
          <a:p>
            <a:pPr lvl="0"/>
            <a:r>
              <a:rPr lang="cs-CZ" sz="3600" dirty="0" smtClean="0"/>
              <a:t>hospitalizace </a:t>
            </a:r>
            <a:r>
              <a:rPr lang="cs-CZ" sz="3600" dirty="0"/>
              <a:t>až detence (nedobrovolná hospitalizace)</a:t>
            </a:r>
            <a:endParaRPr lang="cs-CZ" sz="4000" dirty="0"/>
          </a:p>
          <a:p>
            <a:pPr marL="0" indent="0">
              <a:buNone/>
            </a:pPr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238203525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Poporodní psychóza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Nejzávažnější, 0,1% nedělek</a:t>
            </a:r>
          </a:p>
          <a:p>
            <a:r>
              <a:rPr lang="cs-CZ" dirty="0"/>
              <a:t>pocity silného rozrušení, extrémní výkyvy nálad, výpadky </a:t>
            </a:r>
            <a:r>
              <a:rPr lang="cs-CZ" dirty="0" smtClean="0"/>
              <a:t>paměti, </a:t>
            </a:r>
            <a:r>
              <a:rPr lang="cs-CZ" dirty="0"/>
              <a:t>změněné vnímání </a:t>
            </a:r>
            <a:r>
              <a:rPr lang="cs-CZ" dirty="0" smtClean="0"/>
              <a:t>času</a:t>
            </a:r>
          </a:p>
          <a:p>
            <a:r>
              <a:rPr lang="cs-CZ" dirty="0" smtClean="0"/>
              <a:t>Matka</a:t>
            </a:r>
            <a:r>
              <a:rPr lang="cs-CZ" dirty="0"/>
              <a:t> </a:t>
            </a:r>
            <a:r>
              <a:rPr lang="cs-CZ" b="1" dirty="0"/>
              <a:t>ztrácí kontakt s realitou</a:t>
            </a:r>
            <a:r>
              <a:rPr lang="cs-CZ" dirty="0"/>
              <a:t> (někdy ani neví, jak se jmenuje, jaký je den), často trpí bludy, zrakovými a sluchovými halucinacemi a </a:t>
            </a:r>
            <a:r>
              <a:rPr lang="cs-CZ" b="1" dirty="0"/>
              <a:t>ztrácí schopnost pečovat o </a:t>
            </a:r>
            <a:r>
              <a:rPr lang="cs-CZ" b="1" dirty="0" smtClean="0"/>
              <a:t>dítě</a:t>
            </a:r>
          </a:p>
          <a:p>
            <a:r>
              <a:rPr lang="cs-CZ" b="1" dirty="0"/>
              <a:t>„</a:t>
            </a:r>
            <a:r>
              <a:rPr lang="cs-CZ" b="1" dirty="0" err="1"/>
              <a:t>Capgrasův</a:t>
            </a:r>
            <a:r>
              <a:rPr lang="cs-CZ" b="1" dirty="0"/>
              <a:t> </a:t>
            </a:r>
            <a:r>
              <a:rPr lang="cs-CZ" b="1" dirty="0" smtClean="0"/>
              <a:t>příznak“</a:t>
            </a:r>
            <a:r>
              <a:rPr lang="cs-CZ" dirty="0"/>
              <a:t> </a:t>
            </a:r>
            <a:r>
              <a:rPr lang="cs-CZ" dirty="0" smtClean="0"/>
              <a:t>- přesvědčení, </a:t>
            </a:r>
            <a:r>
              <a:rPr lang="cs-CZ" dirty="0"/>
              <a:t>že vlastní dítě jí bylo vyměněno, ke kojení jí bylo doneseno cizí dítě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7409704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Poporodní psychóza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Nástup od 1. dne až za dva měsíce</a:t>
            </a:r>
          </a:p>
          <a:p>
            <a:r>
              <a:rPr lang="cs-CZ" dirty="0" smtClean="0"/>
              <a:t>Nutná hospitalizace – riziko vraždy novorozence v 4%, sebevraždy v 5%</a:t>
            </a:r>
          </a:p>
          <a:p>
            <a:r>
              <a:rPr lang="cs-CZ" dirty="0" smtClean="0"/>
              <a:t>Své jednání si neuvědomuje</a:t>
            </a:r>
          </a:p>
          <a:p>
            <a:r>
              <a:rPr lang="cs-CZ" dirty="0" smtClean="0"/>
              <a:t>Nejvyšší riziko 1.měsíc po porodu, další RF: starší 35 let, psychiatrické </a:t>
            </a:r>
            <a:r>
              <a:rPr lang="cs-CZ" dirty="0" err="1" smtClean="0"/>
              <a:t>onem.před</a:t>
            </a:r>
            <a:r>
              <a:rPr lang="cs-CZ" dirty="0" smtClean="0"/>
              <a:t> těhotenstvím, psychóza v min. graviditě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9647304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Poporodní psychóza - terapie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Spánek</a:t>
            </a:r>
          </a:p>
          <a:p>
            <a:r>
              <a:rPr lang="cs-CZ" dirty="0" smtClean="0"/>
              <a:t>Zástava laktace</a:t>
            </a:r>
          </a:p>
          <a:p>
            <a:r>
              <a:rPr lang="cs-CZ" dirty="0" smtClean="0"/>
              <a:t>Hormonální terapie, antidepresiva</a:t>
            </a:r>
          </a:p>
          <a:p>
            <a:r>
              <a:rPr lang="cs-CZ" dirty="0" smtClean="0"/>
              <a:t>Psychoterapie</a:t>
            </a:r>
          </a:p>
          <a:p>
            <a:endParaRPr lang="cs-CZ" dirty="0"/>
          </a:p>
          <a:p>
            <a:r>
              <a:rPr lang="cs-CZ" dirty="0" smtClean="0"/>
              <a:t>Komplikace: sebevražda, vražda novorozence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1974388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Poruchy laktace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83218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Poruchy odlučovaní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Placenta </a:t>
            </a:r>
            <a:r>
              <a:rPr lang="cs-CZ" dirty="0" err="1" smtClean="0"/>
              <a:t>adhaerens</a:t>
            </a:r>
            <a:r>
              <a:rPr lang="cs-CZ" dirty="0" smtClean="0"/>
              <a:t>, </a:t>
            </a:r>
            <a:r>
              <a:rPr lang="cs-CZ" dirty="0" err="1" smtClean="0"/>
              <a:t>accreta</a:t>
            </a:r>
            <a:r>
              <a:rPr lang="cs-CZ" dirty="0" smtClean="0"/>
              <a:t>, </a:t>
            </a:r>
            <a:r>
              <a:rPr lang="cs-CZ" dirty="0" err="1" smtClean="0"/>
              <a:t>increta</a:t>
            </a:r>
            <a:r>
              <a:rPr lang="cs-CZ" dirty="0" smtClean="0"/>
              <a:t>, </a:t>
            </a:r>
            <a:r>
              <a:rPr lang="cs-CZ" dirty="0" err="1" smtClean="0"/>
              <a:t>percreta</a:t>
            </a:r>
            <a:endParaRPr lang="cs-CZ" dirty="0" smtClean="0"/>
          </a:p>
          <a:p>
            <a:r>
              <a:rPr lang="cs-CZ" dirty="0" smtClean="0"/>
              <a:t>Únava děložní svaloviny</a:t>
            </a:r>
          </a:p>
          <a:p>
            <a:r>
              <a:rPr lang="cs-CZ" dirty="0" smtClean="0"/>
              <a:t>Děložní hypoplazie, myomy</a:t>
            </a:r>
          </a:p>
          <a:p>
            <a:endParaRPr lang="cs-CZ" dirty="0"/>
          </a:p>
          <a:p>
            <a:r>
              <a:rPr lang="cs-CZ" dirty="0" smtClean="0"/>
              <a:t>Spontánní odloučení do 1 hodiny, po </a:t>
            </a:r>
            <a:r>
              <a:rPr lang="cs-CZ" dirty="0" err="1" smtClean="0"/>
              <a:t>uterotonicích</a:t>
            </a:r>
            <a:r>
              <a:rPr lang="cs-CZ" dirty="0" smtClean="0"/>
              <a:t> 30 min</a:t>
            </a:r>
          </a:p>
          <a:p>
            <a:r>
              <a:rPr lang="cs-CZ" dirty="0" smtClean="0"/>
              <a:t>T: </a:t>
            </a:r>
            <a:r>
              <a:rPr lang="cs-CZ" dirty="0" err="1" smtClean="0"/>
              <a:t>uterotonika</a:t>
            </a:r>
            <a:r>
              <a:rPr lang="cs-CZ" dirty="0" smtClean="0"/>
              <a:t>, spasmolytika, vycévkování, masáž dělohy</a:t>
            </a:r>
          </a:p>
          <a:p>
            <a:pPr lvl="1"/>
            <a:r>
              <a:rPr lang="cs-CZ" dirty="0" smtClean="0"/>
              <a:t>Manuální </a:t>
            </a:r>
            <a:r>
              <a:rPr lang="cs-CZ" dirty="0" err="1" smtClean="0"/>
              <a:t>lýza</a:t>
            </a:r>
            <a:r>
              <a:rPr lang="cs-CZ" dirty="0" smtClean="0"/>
              <a:t> placenty</a:t>
            </a:r>
          </a:p>
          <a:p>
            <a:pPr lvl="1"/>
            <a:r>
              <a:rPr lang="cs-CZ" dirty="0" smtClean="0"/>
              <a:t>Hysterektomie u </a:t>
            </a:r>
            <a:r>
              <a:rPr lang="cs-CZ" dirty="0" err="1" smtClean="0"/>
              <a:t>accrety</a:t>
            </a:r>
            <a:r>
              <a:rPr lang="cs-CZ" dirty="0" smtClean="0"/>
              <a:t> a vyšších stupňů placentární invaze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2547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Poruchy laktace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Hypogalakcie</a:t>
            </a:r>
            <a:endParaRPr lang="cs-CZ" dirty="0" smtClean="0"/>
          </a:p>
          <a:p>
            <a:r>
              <a:rPr lang="cs-CZ" dirty="0" err="1" smtClean="0"/>
              <a:t>Hypergalakcie</a:t>
            </a:r>
            <a:endParaRPr lang="cs-CZ" dirty="0" smtClean="0"/>
          </a:p>
          <a:p>
            <a:r>
              <a:rPr lang="cs-CZ" dirty="0" smtClean="0"/>
              <a:t>Retence mléka</a:t>
            </a:r>
          </a:p>
          <a:p>
            <a:r>
              <a:rPr lang="cs-CZ" dirty="0" smtClean="0"/>
              <a:t>Poruchy bradavek</a:t>
            </a:r>
          </a:p>
          <a:p>
            <a:r>
              <a:rPr lang="cs-CZ" dirty="0" smtClean="0"/>
              <a:t>Zástava laktace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10301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Hypogalakcie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Nedostatečná tvorba mléka</a:t>
            </a:r>
          </a:p>
          <a:p>
            <a:r>
              <a:rPr lang="cs-CZ" dirty="0" smtClean="0"/>
              <a:t>Primární při hypotrofii mléčné žlázy</a:t>
            </a:r>
          </a:p>
          <a:p>
            <a:r>
              <a:rPr lang="cs-CZ" dirty="0" smtClean="0"/>
              <a:t>Sekundární – protrahovaný porod, velká krevní ztráta, operační porody, celková onemocnění, nesprávná technika, podvýživa…</a:t>
            </a:r>
          </a:p>
          <a:p>
            <a:r>
              <a:rPr lang="cs-CZ" dirty="0" smtClean="0"/>
              <a:t>T: režimová opatření (technika kojení, dostatek tekutin a bílkovin, nahřívání před kojením), při neúspěchu dokrm, umělá výživa</a:t>
            </a:r>
          </a:p>
        </p:txBody>
      </p:sp>
    </p:spTree>
    <p:extLst>
      <p:ext uri="{BB962C8B-B14F-4D97-AF65-F5344CB8AC3E}">
        <p14:creationId xmlns:p14="http://schemas.microsoft.com/office/powerpoint/2010/main" val="3621520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Hypergalakcie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Hypertrofie mléčné žlázy</a:t>
            </a:r>
          </a:p>
          <a:p>
            <a:r>
              <a:rPr lang="cs-CZ" dirty="0" smtClean="0"/>
              <a:t>Zduření a bolestivost prsů</a:t>
            </a:r>
          </a:p>
          <a:p>
            <a:r>
              <a:rPr lang="cs-CZ" dirty="0" smtClean="0"/>
              <a:t>T: </a:t>
            </a:r>
            <a:r>
              <a:rPr lang="cs-CZ" dirty="0" err="1" smtClean="0"/>
              <a:t>odstříkávání</a:t>
            </a:r>
            <a:r>
              <a:rPr lang="cs-CZ" dirty="0" smtClean="0"/>
              <a:t>, studené obklady, většinou </a:t>
            </a:r>
            <a:r>
              <a:rPr lang="cs-CZ" dirty="0" err="1" smtClean="0"/>
              <a:t>samoúprava</a:t>
            </a: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2417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Poruchy bradavek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Vrozené poruchy – vpáčené bradavky, ploché, rozštěpené</a:t>
            </a:r>
          </a:p>
          <a:p>
            <a:r>
              <a:rPr lang="cs-CZ" dirty="0" smtClean="0"/>
              <a:t>Získané poruchy – rekonstrukční operace, po zánětech, karcinomech</a:t>
            </a:r>
          </a:p>
          <a:p>
            <a:r>
              <a:rPr lang="cs-CZ" dirty="0" smtClean="0"/>
              <a:t>Poškození kojením – fisury, eroze, ragády</a:t>
            </a:r>
          </a:p>
          <a:p>
            <a:endParaRPr lang="cs-CZ" dirty="0"/>
          </a:p>
          <a:p>
            <a:r>
              <a:rPr lang="cs-CZ" dirty="0" smtClean="0"/>
              <a:t>T: kloboučky, správná technika kojení, lokální ošetření </a:t>
            </a:r>
            <a:r>
              <a:rPr lang="cs-CZ" dirty="0" err="1" smtClean="0"/>
              <a:t>bepanthenem</a:t>
            </a:r>
            <a:r>
              <a:rPr lang="cs-CZ" dirty="0" smtClean="0"/>
              <a:t>, kolostrem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43663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Retence mléka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Při </a:t>
            </a:r>
            <a:r>
              <a:rPr lang="cs-CZ" dirty="0" err="1" smtClean="0"/>
              <a:t>hypergalakcii</a:t>
            </a:r>
            <a:r>
              <a:rPr lang="cs-CZ" dirty="0" smtClean="0"/>
              <a:t>, nesprávné technice kojení, nedostatečném sání dítěte</a:t>
            </a:r>
          </a:p>
          <a:p>
            <a:r>
              <a:rPr lang="cs-CZ" dirty="0" smtClean="0"/>
              <a:t>Zduření a bolestivost prsů, hmatné zatvrdliny, teplota bez celkové alterace stavu, negativní zánětlivé </a:t>
            </a:r>
            <a:r>
              <a:rPr lang="cs-CZ" dirty="0" err="1" smtClean="0"/>
              <a:t>markery</a:t>
            </a:r>
            <a:endParaRPr lang="cs-CZ" dirty="0" smtClean="0"/>
          </a:p>
          <a:p>
            <a:r>
              <a:rPr lang="cs-CZ" dirty="0" smtClean="0"/>
              <a:t>T: paralen, teplé obklady před kojením, studené mezi kojením, </a:t>
            </a:r>
            <a:r>
              <a:rPr lang="cs-CZ" dirty="0" err="1" smtClean="0"/>
              <a:t>odstříkávání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27016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Zástava laktace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 porodu mrtvého plodu, celková onemocnění, toxické léky, laktační psychóza</a:t>
            </a:r>
          </a:p>
          <a:p>
            <a:r>
              <a:rPr lang="cs-CZ" dirty="0" err="1" smtClean="0"/>
              <a:t>Dostinex</a:t>
            </a:r>
            <a:r>
              <a:rPr lang="cs-CZ" dirty="0" smtClean="0"/>
              <a:t> </a:t>
            </a:r>
            <a:r>
              <a:rPr lang="cs-CZ" dirty="0" err="1" smtClean="0"/>
              <a:t>tbl</a:t>
            </a:r>
            <a:r>
              <a:rPr lang="cs-CZ" dirty="0" smtClean="0"/>
              <a:t> </a:t>
            </a:r>
            <a:r>
              <a:rPr lang="cs-CZ" dirty="0" err="1" smtClean="0"/>
              <a:t>p.o</a:t>
            </a:r>
            <a:r>
              <a:rPr lang="cs-CZ" dirty="0" smtClean="0"/>
              <a:t>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4905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Děkuji za pozornost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692696"/>
            <a:ext cx="8460432" cy="6048672"/>
          </a:xfrm>
        </p:spPr>
      </p:pic>
    </p:spTree>
    <p:extLst>
      <p:ext uri="{BB962C8B-B14F-4D97-AF65-F5344CB8AC3E}">
        <p14:creationId xmlns:p14="http://schemas.microsoft.com/office/powerpoint/2010/main" val="3810493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err="1" smtClean="0"/>
              <a:t>Zarouškování</a:t>
            </a:r>
            <a:r>
              <a:rPr lang="cs-CZ" dirty="0" smtClean="0"/>
              <a:t>, desinfekce</a:t>
            </a:r>
          </a:p>
          <a:p>
            <a:r>
              <a:rPr lang="cs-CZ" dirty="0" smtClean="0"/>
              <a:t>Celková anestezie</a:t>
            </a:r>
          </a:p>
          <a:p>
            <a:r>
              <a:rPr lang="cs-CZ" dirty="0" smtClean="0"/>
              <a:t>Zavedení ruky do dělohy pod proudem vody</a:t>
            </a:r>
          </a:p>
          <a:p>
            <a:r>
              <a:rPr lang="cs-CZ" dirty="0" smtClean="0"/>
              <a:t>Hranou ruky odloučení lnoucí placenty</a:t>
            </a:r>
          </a:p>
          <a:p>
            <a:r>
              <a:rPr lang="cs-CZ" dirty="0" smtClean="0"/>
              <a:t>Vyjmutí placenty, ideálně vcelku</a:t>
            </a:r>
          </a:p>
          <a:p>
            <a:r>
              <a:rPr lang="cs-CZ" dirty="0" smtClean="0"/>
              <a:t>Většinou následuje RCUI</a:t>
            </a:r>
          </a:p>
          <a:p>
            <a:r>
              <a:rPr lang="cs-CZ" dirty="0" smtClean="0"/>
              <a:t>UZ kontrola děložní dutiny</a:t>
            </a:r>
          </a:p>
          <a:p>
            <a:pPr marL="0" indent="0">
              <a:buNone/>
            </a:pPr>
            <a:endParaRPr lang="cs-CZ" dirty="0" smtClean="0"/>
          </a:p>
        </p:txBody>
      </p:sp>
      <p:pic>
        <p:nvPicPr>
          <p:cNvPr id="6" name="Zástupný symbol pro obrázek 5"/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917" r="16917"/>
          <a:stretch>
            <a:fillRect/>
          </a:stretch>
        </p:blipFill>
        <p:spPr>
          <a:xfrm>
            <a:off x="5076056" y="1628800"/>
            <a:ext cx="3240360" cy="3672756"/>
          </a:xfrm>
        </p:spPr>
      </p:pic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Manuální </a:t>
            </a:r>
            <a:r>
              <a:rPr lang="cs-CZ" dirty="0" err="1" smtClean="0"/>
              <a:t>lýza</a:t>
            </a:r>
            <a:r>
              <a:rPr lang="cs-CZ" dirty="0" smtClean="0"/>
              <a:t> placenty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41834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Manuální </a:t>
            </a:r>
            <a:r>
              <a:rPr lang="cs-CZ" dirty="0" err="1" smtClean="0"/>
              <a:t>lýza</a:t>
            </a:r>
            <a:r>
              <a:rPr lang="cs-CZ" dirty="0" smtClean="0"/>
              <a:t> placenty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Větší krevní ztráta – kontrola KO druhý den, dostatek tekutin, kontrola </a:t>
            </a:r>
            <a:r>
              <a:rPr lang="cs-CZ" dirty="0" err="1" smtClean="0"/>
              <a:t>retrakce</a:t>
            </a:r>
            <a:r>
              <a:rPr lang="cs-CZ" dirty="0" smtClean="0"/>
              <a:t> dělohy</a:t>
            </a:r>
          </a:p>
          <a:p>
            <a:r>
              <a:rPr lang="cs-CZ" dirty="0" smtClean="0"/>
              <a:t>3.den UZ kontrola </a:t>
            </a:r>
          </a:p>
          <a:p>
            <a:endParaRPr lang="cs-CZ" dirty="0"/>
          </a:p>
          <a:p>
            <a:r>
              <a:rPr lang="cs-CZ" dirty="0" smtClean="0"/>
              <a:t>Placenta </a:t>
            </a:r>
            <a:r>
              <a:rPr lang="cs-CZ" dirty="0" err="1" smtClean="0"/>
              <a:t>adhaerens</a:t>
            </a:r>
            <a:r>
              <a:rPr lang="cs-CZ" dirty="0" smtClean="0"/>
              <a:t> – častěji po předchozí RCUI, hypoplazie děložní sliznice, záněty, ale i bez předchozí anamnézy</a:t>
            </a:r>
          </a:p>
        </p:txBody>
      </p:sp>
    </p:spTree>
    <p:extLst>
      <p:ext uri="{BB962C8B-B14F-4D97-AF65-F5344CB8AC3E}">
        <p14:creationId xmlns:p14="http://schemas.microsoft.com/office/powerpoint/2010/main" val="2117820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Poruchy vypuzování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Retence tkání – část placenty, obalů, koagul – REZIDUA</a:t>
            </a:r>
          </a:p>
          <a:p>
            <a:r>
              <a:rPr lang="cs-CZ" dirty="0" smtClean="0"/>
              <a:t>Dg: UZ</a:t>
            </a:r>
          </a:p>
          <a:p>
            <a:r>
              <a:rPr lang="cs-CZ" dirty="0" smtClean="0"/>
              <a:t>T: RCUI</a:t>
            </a:r>
          </a:p>
          <a:p>
            <a:r>
              <a:rPr lang="cs-CZ" dirty="0" smtClean="0"/>
              <a:t>K: krvácení, infekce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2357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Zástupný symbol pro obsah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412776"/>
            <a:ext cx="4038600" cy="3028950"/>
          </a:xfrm>
        </p:spPr>
      </p:pic>
      <p:pic>
        <p:nvPicPr>
          <p:cNvPr id="6" name="Zástupný symbol pro obsah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064" y="1916832"/>
            <a:ext cx="3168352" cy="2520280"/>
          </a:xfrm>
        </p:spPr>
      </p:pic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UZ po porodu</a:t>
            </a:r>
            <a:endParaRPr lang="cs-CZ" dirty="0"/>
          </a:p>
        </p:txBody>
      </p:sp>
      <p:sp>
        <p:nvSpPr>
          <p:cNvPr id="8" name="TextovéPole 7"/>
          <p:cNvSpPr txBox="1"/>
          <p:nvPr/>
        </p:nvSpPr>
        <p:spPr>
          <a:xfrm>
            <a:off x="539553" y="5289748"/>
            <a:ext cx="41121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Normální UZ</a:t>
            </a:r>
            <a:endParaRPr lang="cs-CZ" dirty="0"/>
          </a:p>
        </p:txBody>
      </p:sp>
      <p:sp>
        <p:nvSpPr>
          <p:cNvPr id="10" name="TextovéPole 9"/>
          <p:cNvSpPr txBox="1"/>
          <p:nvPr/>
        </p:nvSpPr>
        <p:spPr>
          <a:xfrm>
            <a:off x="5220072" y="5289748"/>
            <a:ext cx="36724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rezidua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56281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Poruchy </a:t>
            </a:r>
            <a:r>
              <a:rPr lang="cs-CZ" dirty="0" err="1" smtClean="0"/>
              <a:t>retrakce</a:t>
            </a:r>
            <a:r>
              <a:rPr lang="cs-CZ" dirty="0" smtClean="0"/>
              <a:t> – hypotonie, atonie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Porucha mechanismu zástavy poporodního krvácení – děloha chabá, krvácení přetrvává nebo sílí, někdy až život ohrožující stav</a:t>
            </a:r>
          </a:p>
          <a:p>
            <a:endParaRPr lang="cs-CZ" dirty="0"/>
          </a:p>
          <a:p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3356992"/>
            <a:ext cx="2376264" cy="2433032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1920" y="3068960"/>
            <a:ext cx="4536504" cy="3456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2896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828</TotalTime>
  <Words>1091</Words>
  <Application>Microsoft Office PowerPoint</Application>
  <PresentationFormat>Předvádění na obrazovce (4:3)</PresentationFormat>
  <Paragraphs>209</Paragraphs>
  <Slides>46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46</vt:i4>
      </vt:variant>
    </vt:vector>
  </HeadingPairs>
  <TitlesOfParts>
    <vt:vector size="52" baseType="lpstr">
      <vt:lpstr>Arial</vt:lpstr>
      <vt:lpstr>Arial Narrow</vt:lpstr>
      <vt:lpstr>Calibri</vt:lpstr>
      <vt:lpstr>Tahoma</vt:lpstr>
      <vt:lpstr>Wingdings</vt:lpstr>
      <vt:lpstr>Motiv systému Office</vt:lpstr>
      <vt:lpstr>Poruchy III. DP Patologické šestinedělí</vt:lpstr>
      <vt:lpstr>Poruchy III. doby porodní</vt:lpstr>
      <vt:lpstr>III. DP</vt:lpstr>
      <vt:lpstr>Poruchy odlučovaní</vt:lpstr>
      <vt:lpstr>Manuální lýza placenty</vt:lpstr>
      <vt:lpstr>Manuální lýza placenty</vt:lpstr>
      <vt:lpstr>Poruchy vypuzování</vt:lpstr>
      <vt:lpstr>UZ po porodu</vt:lpstr>
      <vt:lpstr>Poruchy retrakce – hypotonie, atonie</vt:lpstr>
      <vt:lpstr>Poruchy retrakce – hypotonie, atonie</vt:lpstr>
      <vt:lpstr>Poruchy šestinedělí</vt:lpstr>
      <vt:lpstr>Poruchy šestinedělí</vt:lpstr>
      <vt:lpstr>Subinvoluce děložní, lochiometra</vt:lpstr>
      <vt:lpstr>Subinvoluce děložní, lochiometra</vt:lpstr>
      <vt:lpstr>Krvácení v raném šestinedělí</vt:lpstr>
      <vt:lpstr>Krvácení v raném šestinedělí</vt:lpstr>
      <vt:lpstr>Krvácení v pozdním šestinedělí</vt:lpstr>
      <vt:lpstr>Krvácení v pozdním šestinedělí</vt:lpstr>
      <vt:lpstr>Placentární nebo deciduální polyp</vt:lpstr>
      <vt:lpstr>Endometritida</vt:lpstr>
      <vt:lpstr>Menstruace</vt:lpstr>
      <vt:lpstr>Karcinomy</vt:lpstr>
      <vt:lpstr>Puerperální infekce</vt:lpstr>
      <vt:lpstr>Infekce</vt:lpstr>
      <vt:lpstr>Infekce porodních poranění</vt:lpstr>
      <vt:lpstr>Endometritida</vt:lpstr>
      <vt:lpstr>Parametritida</vt:lpstr>
      <vt:lpstr>Tromboflebitida pánevních žil</vt:lpstr>
      <vt:lpstr>Sepse</vt:lpstr>
      <vt:lpstr>Mastitis puerperalis</vt:lpstr>
      <vt:lpstr>Psychické poruchy</vt:lpstr>
      <vt:lpstr>Psychické poruchy</vt:lpstr>
      <vt:lpstr>Poporodní blues</vt:lpstr>
      <vt:lpstr>Poporodní deprese</vt:lpstr>
      <vt:lpstr>Poporodní deprese - terapie</vt:lpstr>
      <vt:lpstr>Poporodní psychóza</vt:lpstr>
      <vt:lpstr>Poporodní psychóza</vt:lpstr>
      <vt:lpstr>Poporodní psychóza - terapie</vt:lpstr>
      <vt:lpstr>Poruchy laktace</vt:lpstr>
      <vt:lpstr>Poruchy laktace</vt:lpstr>
      <vt:lpstr>Hypogalakcie</vt:lpstr>
      <vt:lpstr>Hypergalakcie</vt:lpstr>
      <vt:lpstr>Poruchy bradavek</vt:lpstr>
      <vt:lpstr>Retence mléka</vt:lpstr>
      <vt:lpstr>Zástava laktace</vt:lpstr>
      <vt:lpstr>Děkuji za pozornost</vt:lpstr>
    </vt:vector>
  </TitlesOfParts>
  <Company>Pražská energetika, a.s.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Kučera Lukáš</dc:creator>
  <cp:lastModifiedBy>Majda</cp:lastModifiedBy>
  <cp:revision>69</cp:revision>
  <dcterms:created xsi:type="dcterms:W3CDTF">2015-02-10T12:34:11Z</dcterms:created>
  <dcterms:modified xsi:type="dcterms:W3CDTF">2017-10-04T16:11:22Z</dcterms:modified>
</cp:coreProperties>
</file>