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7" r:id="rId11"/>
    <p:sldId id="268" r:id="rId12"/>
    <p:sldId id="263" r:id="rId1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5" d="100"/>
          <a:sy n="85" d="100"/>
        </p:scale>
        <p:origin x="53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C67FE-7252-4783-A21C-EFA7EAC35199}" type="datetimeFigureOut">
              <a:rPr lang="cs-CZ" smtClean="0"/>
              <a:t>07.03.2022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19F0E-BEF2-43EA-968E-2247BDD4E2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4814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C67FE-7252-4783-A21C-EFA7EAC35199}" type="datetimeFigureOut">
              <a:rPr lang="cs-CZ" smtClean="0"/>
              <a:t>07.03.2022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19F0E-BEF2-43EA-968E-2247BDD4E2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9506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C67FE-7252-4783-A21C-EFA7EAC35199}" type="datetimeFigureOut">
              <a:rPr lang="cs-CZ" smtClean="0"/>
              <a:t>07.03.2022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19F0E-BEF2-43EA-968E-2247BDD4E2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1944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C67FE-7252-4783-A21C-EFA7EAC35199}" type="datetimeFigureOut">
              <a:rPr lang="cs-CZ" smtClean="0"/>
              <a:t>07.03.2022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19F0E-BEF2-43EA-968E-2247BDD4E2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7548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C67FE-7252-4783-A21C-EFA7EAC35199}" type="datetimeFigureOut">
              <a:rPr lang="cs-CZ" smtClean="0"/>
              <a:t>07.03.2022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19F0E-BEF2-43EA-968E-2247BDD4E2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8673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C67FE-7252-4783-A21C-EFA7EAC35199}" type="datetimeFigureOut">
              <a:rPr lang="cs-CZ" smtClean="0"/>
              <a:t>07.03.2022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19F0E-BEF2-43EA-968E-2247BDD4E2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1981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C67FE-7252-4783-A21C-EFA7EAC35199}" type="datetimeFigureOut">
              <a:rPr lang="cs-CZ" smtClean="0"/>
              <a:t>07.03.2022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19F0E-BEF2-43EA-968E-2247BDD4E2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6334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C67FE-7252-4783-A21C-EFA7EAC35199}" type="datetimeFigureOut">
              <a:rPr lang="cs-CZ" smtClean="0"/>
              <a:t>07.03.2022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19F0E-BEF2-43EA-968E-2247BDD4E2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8529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C67FE-7252-4783-A21C-EFA7EAC35199}" type="datetimeFigureOut">
              <a:rPr lang="cs-CZ" smtClean="0"/>
              <a:t>07.03.2022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19F0E-BEF2-43EA-968E-2247BDD4E2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8249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C67FE-7252-4783-A21C-EFA7EAC35199}" type="datetimeFigureOut">
              <a:rPr lang="cs-CZ" smtClean="0"/>
              <a:t>07.03.2022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19F0E-BEF2-43EA-968E-2247BDD4E2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7388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C67FE-7252-4783-A21C-EFA7EAC35199}" type="datetimeFigureOut">
              <a:rPr lang="cs-CZ" smtClean="0"/>
              <a:t>07.03.2022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19F0E-BEF2-43EA-968E-2247BDD4E2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3960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50000">
              <a:schemeClr val="bg1">
                <a:tint val="98000"/>
                <a:satMod val="130000"/>
                <a:shade val="9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FC67FE-7252-4783-A21C-EFA7EAC35199}" type="datetimeFigureOut">
              <a:rPr lang="cs-CZ" smtClean="0"/>
              <a:t>07.03.2022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19F0E-BEF2-43EA-968E-2247BDD4E2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9404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quantitativeskills.com/sisa/statistics/fiveby2.htm" TargetMode="External"/><Relationship Id="rId2" Type="http://schemas.openxmlformats.org/officeDocument/2006/relationships/hyperlink" Target="http://www.langsrud.com/fisher.htm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portal.matematickabiologie.cz/index.php?pg=aplikovana-analyza-klinickych-a-biologickych-dat--analyza-a-management-dat-pro-zdravotnicke-obory--testovani-hypotez-o-kvalitativnich-promennych--fisheruv-exaktni-tes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STATISTICKÉ ZPRACOVÁNÍ DAT – FISHERŮV EXAKTNÍ TEST</a:t>
            </a:r>
          </a:p>
        </p:txBody>
      </p:sp>
    </p:spTree>
    <p:extLst>
      <p:ext uri="{BB962C8B-B14F-4D97-AF65-F5344CB8AC3E}">
        <p14:creationId xmlns:p14="http://schemas.microsoft.com/office/powerpoint/2010/main" val="19229175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405518"/>
                <a:ext cx="10515600" cy="5995282"/>
              </a:xfrm>
            </p:spPr>
            <p:txBody>
              <a:bodyPr>
                <a:normAutofit/>
              </a:bodyPr>
              <a:lstStyle/>
              <a:p>
                <a:r>
                  <a:rPr lang="cs-CZ" dirty="0"/>
                  <a:t>Pravděpodobnost pro čtyřpolní tabulku sestrojenou na základě pozorovaných hodnot je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 panose="02040503050406030204" pitchFamily="18" charset="0"/>
                      </a:rPr>
                      <m:t>0,265152</m:t>
                    </m:r>
                  </m:oMath>
                </a14:m>
                <a:endParaRPr lang="cs-CZ" dirty="0"/>
              </a:p>
              <a:p>
                <a:r>
                  <a:rPr lang="cs-CZ" dirty="0"/>
                  <a:t>Menší nebo stejné hodnoty nabývají pravděpodobnosti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cs-CZ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cs-CZ" i="1">
                        <a:latin typeface="Cambria Math" panose="02040503050406030204" pitchFamily="18" charset="0"/>
                      </a:rPr>
                      <m:t>,  </m:t>
                    </m:r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cs-CZ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cs-CZ" i="1">
                        <a:latin typeface="Cambria Math" panose="02040503050406030204" pitchFamily="18" charset="0"/>
                      </a:rPr>
                      <m:t>,  </m:t>
                    </m:r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cs-CZ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cs-CZ" i="1">
                        <a:latin typeface="Cambria Math" panose="02040503050406030204" pitchFamily="18" charset="0"/>
                      </a:rPr>
                      <m:t>,  </m:t>
                    </m:r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cs-CZ" i="1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</m:oMath>
                </a14:m>
                <a:endParaRPr lang="cs-CZ" i="1" dirty="0"/>
              </a:p>
              <a:p>
                <a:r>
                  <a:rPr lang="cs-CZ" dirty="0"/>
                  <a:t>Hodnota testové statistiky (</a:t>
                </a:r>
                <a:r>
                  <a:rPr lang="cs-CZ" i="1" dirty="0"/>
                  <a:t>p</a:t>
                </a:r>
                <a:r>
                  <a:rPr lang="cs-CZ" dirty="0"/>
                  <a:t>-hodnota) je součet všech vypočtených pravděpodobností menších nebo stejných jako hodnota pravděpodobnosti pro čtyřpolní tabulku sestrojenou na základě pozorovaných hodnot, tzn., že je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undOvr"/>
                        <m:subHide m:val="on"/>
                        <m:supHide m:val="on"/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cs-CZ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cs-CZ" i="1"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cs-CZ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cs-CZ" i="1">
                            <a:latin typeface="Cambria Math" panose="02040503050406030204" pitchFamily="18" charset="0"/>
                          </a:rPr>
                          <m:t>+ </m:t>
                        </m:r>
                        <m:sSub>
                          <m:sSubPr>
                            <m:ctrlPr>
                              <a:rPr lang="cs-CZ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cs-CZ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cs-CZ" i="1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cs-CZ" i="1">
                            <a:latin typeface="Cambria Math" panose="02040503050406030204" pitchFamily="18" charset="0"/>
                          </a:rPr>
                          <m:t>+ </m:t>
                        </m:r>
                        <m:sSub>
                          <m:sSubPr>
                            <m:ctrlPr>
                              <a:rPr lang="cs-CZ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cs-CZ" i="1">
                            <a:latin typeface="Cambria Math" panose="02040503050406030204" pitchFamily="18" charset="0"/>
                          </a:rPr>
                          <m:t>+ </m:t>
                        </m:r>
                        <m:sSub>
                          <m:sSubPr>
                            <m:ctrlPr>
                              <a:rPr lang="cs-CZ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  <m:r>
                          <a:rPr lang="cs-CZ" i="1">
                            <a:latin typeface="Cambria Math" panose="02040503050406030204" pitchFamily="18" charset="0"/>
                          </a:rPr>
                          <m:t>=</m:t>
                        </m:r>
                      </m:e>
                    </m:nary>
                    <m:r>
                      <a:rPr lang="cs-CZ" i="1">
                        <a:latin typeface="Cambria Math" panose="02040503050406030204" pitchFamily="18" charset="0"/>
                      </a:rPr>
                      <m:t>0,001263+0,044192+0,265152+ 0,220960+0,026515=0,558082</m:t>
                    </m:r>
                  </m:oMath>
                </a14:m>
                <a:endParaRPr lang="cs-CZ" dirty="0"/>
              </a:p>
              <a:p>
                <a:r>
                  <a:rPr lang="cs-CZ" dirty="0"/>
                  <a:t>Není splněna podmínka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undOvr"/>
                        <m:subHide m:val="on"/>
                        <m:supHide m:val="on"/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cs-CZ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cs-CZ" i="1">
                            <a:latin typeface="Cambria Math" panose="02040503050406030204" pitchFamily="18" charset="0"/>
                          </a:rPr>
                          <m:t>&lt;</m:t>
                        </m:r>
                        <m:r>
                          <a:rPr lang="cs-CZ" i="1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</m:nary>
                  </m:oMath>
                </a14:m>
                <a:r>
                  <a:rPr lang="cs-CZ" dirty="0"/>
                  <a:t>, platí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undOvr"/>
                        <m:subHide m:val="on"/>
                        <m:supHide m:val="on"/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cs-CZ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cs-CZ" i="1">
                            <a:latin typeface="Cambria Math" panose="02040503050406030204" pitchFamily="18" charset="0"/>
                          </a:rPr>
                          <m:t>&gt;0,05</m:t>
                        </m:r>
                      </m:e>
                    </m:nary>
                  </m:oMath>
                </a14:m>
                <a:r>
                  <a:rPr lang="cs-CZ" dirty="0"/>
                  <a:t>, nulovou hypotézu o nezávislosti přijímáme a lze konstatovat, že mezi skupinami 1 a 2 a znaky 1 a 2 není závislost</a:t>
                </a: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405518"/>
                <a:ext cx="10515600" cy="5995282"/>
              </a:xfrm>
              <a:blipFill rotWithShape="0">
                <a:blip r:embed="rId2"/>
                <a:stretch>
                  <a:fillRect l="-1043" t="-172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478952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850790"/>
            <a:ext cx="10515600" cy="5326173"/>
          </a:xfrm>
        </p:spPr>
        <p:txBody>
          <a:bodyPr>
            <a:normAutofit/>
          </a:bodyPr>
          <a:lstStyle/>
          <a:p>
            <a:r>
              <a:rPr lang="cs-CZ" dirty="0"/>
              <a:t>Generování všech možných variant tabulky četností je poměrně pracné, ale existuje řada programů, kde stačí zadat hodnoty zjištěných četností do tabulky a výsledkem je hodnota testové statistiky</a:t>
            </a:r>
          </a:p>
          <a:p>
            <a:r>
              <a:rPr lang="cs-CZ" dirty="0"/>
              <a:t>Příkladem vhodného programu je odkaz na </a:t>
            </a:r>
            <a:r>
              <a:rPr lang="cs-CZ" u="sng" dirty="0">
                <a:hlinkClick r:id="rId2"/>
              </a:rPr>
              <a:t>http://www.langsrud.com/fisher.htm</a:t>
            </a:r>
            <a:endParaRPr lang="cs-CZ" u="sng" dirty="0"/>
          </a:p>
          <a:p>
            <a:r>
              <a:rPr lang="cs-CZ" dirty="0"/>
              <a:t>Aplikaci, která umožnuje zobecnění na kontingenční tabulku </a:t>
            </a:r>
            <a:r>
              <a:rPr lang="cs-CZ" dirty="0" err="1"/>
              <a:t>max</a:t>
            </a:r>
            <a:r>
              <a:rPr lang="cs-CZ"/>
              <a:t> 2x5 </a:t>
            </a:r>
            <a:r>
              <a:rPr lang="cs-CZ">
                <a:hlinkClick r:id="rId3"/>
              </a:rPr>
              <a:t>https://quantitativeskills.com/</a:t>
            </a:r>
            <a:r>
              <a:rPr lang="cs-CZ" dirty="0" err="1">
                <a:hlinkClick r:id="rId3"/>
              </a:rPr>
              <a:t>sisa</a:t>
            </a:r>
            <a:r>
              <a:rPr lang="cs-CZ" dirty="0">
                <a:hlinkClick r:id="rId3"/>
              </a:rPr>
              <a:t>/</a:t>
            </a:r>
            <a:r>
              <a:rPr lang="cs-CZ" dirty="0" err="1">
                <a:hlinkClick r:id="rId3"/>
              </a:rPr>
              <a:t>statistics</a:t>
            </a:r>
            <a:r>
              <a:rPr lang="cs-CZ" dirty="0">
                <a:hlinkClick r:id="rId3"/>
              </a:rPr>
              <a:t>/fiveby2.htm</a:t>
            </a:r>
            <a:r>
              <a:rPr lang="cs-CZ" dirty="0"/>
              <a:t>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19195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 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>
                <a:hlinkClick r:id="rId2"/>
              </a:rPr>
              <a:t>http://portal.matematickabiologie.cz/index.php?pg=aplikovana-analyza-klinickych-a-biologickych-dat--analyza-a-management-dat-pro-zdravotnicke-obory--testovani-hypotez-o-kvalitativnich-promennych--fisheruv-exaktni-test</a:t>
            </a:r>
            <a:endParaRPr lang="cs-CZ" u="sng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26442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Metoda chí kvadrát x </a:t>
            </a:r>
            <a:r>
              <a:rPr lang="cs-CZ" dirty="0" err="1"/>
              <a:t>Fisherův</a:t>
            </a:r>
            <a:r>
              <a:rPr lang="cs-CZ" dirty="0"/>
              <a:t> test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 zjištění závislosti – metoda chí kvadrát</a:t>
            </a:r>
          </a:p>
          <a:p>
            <a:r>
              <a:rPr lang="cs-CZ" dirty="0"/>
              <a:t>V některých případech metodu chí kvadrát nelze použít</a:t>
            </a:r>
          </a:p>
          <a:p>
            <a:pPr lvl="1"/>
            <a:r>
              <a:rPr lang="cs-CZ" dirty="0"/>
              <a:t>rozsah souboru menší než 20</a:t>
            </a:r>
          </a:p>
          <a:p>
            <a:pPr lvl="1"/>
            <a:r>
              <a:rPr lang="cs-CZ" dirty="0"/>
              <a:t>očekávané četnosti jsou malé</a:t>
            </a:r>
          </a:p>
          <a:p>
            <a:pPr marL="228600" lvl="1">
              <a:spcBef>
                <a:spcPts val="1000"/>
              </a:spcBef>
            </a:pPr>
            <a:r>
              <a:rPr lang="cs-CZ" sz="2800" dirty="0"/>
              <a:t>Lze použít </a:t>
            </a:r>
            <a:r>
              <a:rPr lang="cs-CZ" sz="2800" dirty="0" err="1"/>
              <a:t>Fisherův</a:t>
            </a:r>
            <a:r>
              <a:rPr lang="cs-CZ" sz="2800" dirty="0"/>
              <a:t> test - založen na jiném principu</a:t>
            </a:r>
          </a:p>
          <a:p>
            <a:pPr marL="228600" lvl="1">
              <a:spcBef>
                <a:spcPts val="1000"/>
              </a:spcBef>
            </a:pPr>
            <a:r>
              <a:rPr lang="cs-CZ" sz="2800" dirty="0" err="1"/>
              <a:t>Fisherův</a:t>
            </a:r>
            <a:r>
              <a:rPr lang="cs-CZ" sz="2800" dirty="0"/>
              <a:t> exaktní test je založen na výpočtu přesné (exaktní)</a:t>
            </a:r>
            <a:br>
              <a:rPr lang="cs-CZ" sz="2800" dirty="0"/>
            </a:br>
            <a:r>
              <a:rPr lang="cs-CZ" sz="2800" dirty="0"/>
              <a:t>pravděpodobnosti, se kterou bychom za platnosti nulové hypotézy o nezávislosti veličin získali naší konkrétní realizaci kontingenční tabulky</a:t>
            </a:r>
          </a:p>
          <a:p>
            <a:pPr marL="228600" lvl="1">
              <a:spcBef>
                <a:spcPts val="1000"/>
              </a:spcBef>
            </a:pPr>
            <a:endParaRPr lang="cs-CZ" sz="28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04512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Fisherův</a:t>
            </a:r>
            <a:r>
              <a:rPr lang="cs-CZ" dirty="0"/>
              <a:t> test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Zjišťujeme závislost dvou kvalitativních veličin na prvcích téhož výběru</a:t>
            </a:r>
          </a:p>
          <a:p>
            <a:r>
              <a:rPr lang="cs-CZ" dirty="0"/>
              <a:t>Máme náhodný výběr rozsahu </a:t>
            </a:r>
            <a:r>
              <a:rPr lang="cs-CZ" i="1" dirty="0"/>
              <a:t>n</a:t>
            </a:r>
            <a:r>
              <a:rPr lang="cs-CZ" dirty="0"/>
              <a:t> rozdělený do dvou skupin (skupina 1, skupina 2)</a:t>
            </a:r>
          </a:p>
          <a:p>
            <a:r>
              <a:rPr lang="cs-CZ" dirty="0"/>
              <a:t>Skupiny mohou nabývat hodnotu jednoho ze dvou znaků (znak 1, znak 2)</a:t>
            </a:r>
          </a:p>
          <a:p>
            <a:r>
              <a:rPr lang="cs-CZ" dirty="0"/>
              <a:t>Příkladem - skupina ženy, muži, znak kouří, nekouří</a:t>
            </a:r>
          </a:p>
          <a:p>
            <a:r>
              <a:rPr lang="cs-CZ" dirty="0"/>
              <a:t>Úkolem testu je rozhodnout, zda znaky jsou na sobě závislé nebo nezávislé (zda znak 1 má vliv na znak 2)</a:t>
            </a:r>
          </a:p>
          <a:p>
            <a:r>
              <a:rPr lang="cs-CZ" dirty="0" err="1"/>
              <a:t>Fisherův</a:t>
            </a:r>
            <a:r>
              <a:rPr lang="cs-CZ" dirty="0"/>
              <a:t> exaktní test odvozen pro kontingenční tabulku 2x2 tzv. čtyřpolní tabulku, ale existuje i jeho zobecnění pro libovolnou kontingenční tabulku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8406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PRINCIP FISHEROVA TESTU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Testujeme nulovou hypotézu proti alternativní hypotéze. </a:t>
            </a:r>
          </a:p>
          <a:p>
            <a:r>
              <a:rPr lang="cs-CZ" dirty="0"/>
              <a:t>Nulová hypotéza </a:t>
            </a:r>
            <a:r>
              <a:rPr lang="cs-CZ" i="1" dirty="0"/>
              <a:t>H</a:t>
            </a:r>
            <a:r>
              <a:rPr lang="cs-CZ" i="1" baseline="-25000" dirty="0"/>
              <a:t>0</a:t>
            </a:r>
            <a:r>
              <a:rPr lang="cs-CZ" dirty="0"/>
              <a:t>: znaky 1 a 2 jsou nezávislé (Pozorované četnosti by měly odpovídat očekávaným četnostem</a:t>
            </a:r>
          </a:p>
          <a:p>
            <a:r>
              <a:rPr lang="cs-CZ" dirty="0"/>
              <a:t>Alternativní hypotéza </a:t>
            </a:r>
            <a:r>
              <a:rPr lang="cs-CZ" i="1" dirty="0"/>
              <a:t>H</a:t>
            </a:r>
            <a:r>
              <a:rPr lang="cs-CZ" i="1" baseline="-25000" dirty="0"/>
              <a:t>1</a:t>
            </a:r>
            <a:r>
              <a:rPr lang="cs-CZ" dirty="0"/>
              <a:t>: Mezi znaky 1, 2 je závislost</a:t>
            </a:r>
          </a:p>
          <a:p>
            <a:endParaRPr lang="cs-CZ" dirty="0"/>
          </a:p>
          <a:p>
            <a:r>
              <a:rPr lang="cs-CZ" dirty="0"/>
              <a:t>Nepředpokládá se, že teoretické rozdělení četností je známé, ale počítá se přímo pravděpodobnost odchylky od nulové hypotézy</a:t>
            </a:r>
          </a:p>
          <a:p>
            <a:r>
              <a:rPr lang="cs-CZ" dirty="0"/>
              <a:t>Při testování se generují varianty pozorované tabulky četností a určuje se pravděpodobnost výskytu všech obměn, které mají stejné součty okrajových četností</a:t>
            </a:r>
          </a:p>
          <a:p>
            <a:r>
              <a:rPr lang="cs-CZ" dirty="0"/>
              <a:t>Hlavní myšlenkou testu je výpočet pravděpodobnosti, se kterou bychom získali čtyřpolní tabulky stejně nebo více vzdálené od nulové hypotézy při zachování marginálních četností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1817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VÝPOČET TESTOVÉ STATISTIKY</a:t>
            </a:r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9666744"/>
              </p:ext>
            </p:extLst>
          </p:nvPr>
        </p:nvGraphicFramePr>
        <p:xfrm>
          <a:off x="956572" y="1690688"/>
          <a:ext cx="3997325" cy="12857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988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94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94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94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79705">
                <a:tc>
                  <a:txBody>
                    <a:bodyPr/>
                    <a:lstStyle/>
                    <a:p>
                      <a:endParaRPr lang="cs-CZ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just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Znak 1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just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Znak 2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just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Součet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9705">
                <a:tc>
                  <a:txBody>
                    <a:bodyPr/>
                    <a:lstStyle/>
                    <a:p>
                      <a:pPr algn="just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Skupina 1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i="1" kern="1200" dirty="0">
                          <a:effectLst/>
                        </a:rPr>
                        <a:t>a</a:t>
                      </a:r>
                      <a:endParaRPr lang="cs-CZ" sz="11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i="1" kern="1200" dirty="0">
                          <a:effectLst/>
                        </a:rPr>
                        <a:t>b</a:t>
                      </a:r>
                      <a:endParaRPr lang="cs-CZ" sz="11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i="1" kern="1200">
                          <a:effectLst/>
                        </a:rPr>
                        <a:t>a+b</a:t>
                      </a:r>
                      <a:endParaRPr lang="cs-CZ" sz="1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9705">
                <a:tc>
                  <a:txBody>
                    <a:bodyPr/>
                    <a:lstStyle/>
                    <a:p>
                      <a:pPr algn="just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Skupina 2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i="1" kern="1200" dirty="0">
                          <a:effectLst/>
                        </a:rPr>
                        <a:t>c</a:t>
                      </a:r>
                      <a:endParaRPr lang="cs-CZ" sz="11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i="1" kern="1200" dirty="0">
                          <a:effectLst/>
                        </a:rPr>
                        <a:t>d</a:t>
                      </a:r>
                      <a:endParaRPr lang="cs-CZ" sz="11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i="1" kern="1200" dirty="0" err="1">
                          <a:effectLst/>
                        </a:rPr>
                        <a:t>c+d</a:t>
                      </a:r>
                      <a:endParaRPr lang="cs-CZ" sz="11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9705">
                <a:tc>
                  <a:txBody>
                    <a:bodyPr/>
                    <a:lstStyle/>
                    <a:p>
                      <a:pPr algn="just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Součet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i="1">
                          <a:effectLst/>
                        </a:rPr>
                        <a:t>a+c</a:t>
                      </a:r>
                      <a:endParaRPr lang="cs-CZ" sz="1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i="1">
                          <a:effectLst/>
                        </a:rPr>
                        <a:t>b+d</a:t>
                      </a:r>
                      <a:endParaRPr lang="cs-CZ" sz="1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i="1" dirty="0">
                          <a:effectLst/>
                        </a:rPr>
                        <a:t>n</a:t>
                      </a:r>
                      <a:endParaRPr lang="cs-CZ" sz="11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TextovéPole 6"/>
          <p:cNvSpPr txBox="1"/>
          <p:nvPr/>
        </p:nvSpPr>
        <p:spPr>
          <a:xfrm>
            <a:off x="956572" y="2976436"/>
            <a:ext cx="1785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Čtyřpolní tabulka</a:t>
            </a:r>
          </a:p>
        </p:txBody>
      </p:sp>
      <p:sp>
        <p:nvSpPr>
          <p:cNvPr id="8" name="Obdélník 7"/>
          <p:cNvSpPr/>
          <p:nvPr/>
        </p:nvSpPr>
        <p:spPr>
          <a:xfrm>
            <a:off x="956571" y="3345768"/>
            <a:ext cx="1055691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effectLst/>
                <a:ea typeface="Calibri" panose="020F0502020204030204" pitchFamily="34" charset="0"/>
              </a:rPr>
              <a:t>Z hodnot </a:t>
            </a:r>
            <a:r>
              <a:rPr lang="cs-CZ" sz="2400" i="1" dirty="0">
                <a:effectLst/>
                <a:ea typeface="Calibri" panose="020F0502020204030204" pitchFamily="34" charset="0"/>
              </a:rPr>
              <a:t>a</a:t>
            </a:r>
            <a:r>
              <a:rPr lang="cs-CZ" sz="2400" dirty="0">
                <a:effectLst/>
                <a:ea typeface="Calibri" panose="020F0502020204030204" pitchFamily="34" charset="0"/>
              </a:rPr>
              <a:t>,</a:t>
            </a:r>
            <a:r>
              <a:rPr lang="cs-CZ" sz="2400" i="1" dirty="0">
                <a:effectLst/>
                <a:ea typeface="Calibri" panose="020F0502020204030204" pitchFamily="34" charset="0"/>
              </a:rPr>
              <a:t> b</a:t>
            </a:r>
            <a:r>
              <a:rPr lang="cs-CZ" sz="2400" dirty="0">
                <a:effectLst/>
                <a:ea typeface="Calibri" panose="020F0502020204030204" pitchFamily="34" charset="0"/>
              </a:rPr>
              <a:t>,</a:t>
            </a:r>
            <a:r>
              <a:rPr lang="cs-CZ" sz="2400" i="1" dirty="0">
                <a:effectLst/>
                <a:ea typeface="Calibri" panose="020F0502020204030204" pitchFamily="34" charset="0"/>
              </a:rPr>
              <a:t> c</a:t>
            </a:r>
            <a:r>
              <a:rPr lang="cs-CZ" sz="2400" dirty="0">
                <a:effectLst/>
                <a:ea typeface="Calibri" panose="020F0502020204030204" pitchFamily="34" charset="0"/>
              </a:rPr>
              <a:t>,</a:t>
            </a:r>
            <a:r>
              <a:rPr lang="cs-CZ" sz="2400" i="1" dirty="0">
                <a:effectLst/>
                <a:ea typeface="Calibri" panose="020F0502020204030204" pitchFamily="34" charset="0"/>
              </a:rPr>
              <a:t> d</a:t>
            </a:r>
            <a:r>
              <a:rPr lang="cs-CZ" sz="2400" dirty="0">
                <a:effectLst/>
                <a:ea typeface="Calibri" panose="020F0502020204030204" pitchFamily="34" charset="0"/>
              </a:rPr>
              <a:t> se vybere hodnota a od té se postupně odečítá a po té přičítá hodnota 1, aby součet okrajových četností zůstal stejný a byly vyčerpány všechny možné případy. Např. pokud se od hodnoty </a:t>
            </a:r>
            <a:r>
              <a:rPr lang="cs-CZ" sz="2400" i="1" dirty="0">
                <a:effectLst/>
                <a:ea typeface="Calibri" panose="020F0502020204030204" pitchFamily="34" charset="0"/>
              </a:rPr>
              <a:t>a</a:t>
            </a:r>
            <a:r>
              <a:rPr lang="cs-CZ" sz="2400" dirty="0">
                <a:effectLst/>
                <a:ea typeface="Calibri" panose="020F0502020204030204" pitchFamily="34" charset="0"/>
              </a:rPr>
              <a:t> odečte 1, musí se k hodnotě </a:t>
            </a:r>
            <a:r>
              <a:rPr lang="cs-CZ" sz="2400" i="1" dirty="0">
                <a:effectLst/>
                <a:ea typeface="Calibri" panose="020F0502020204030204" pitchFamily="34" charset="0"/>
              </a:rPr>
              <a:t>b</a:t>
            </a:r>
            <a:r>
              <a:rPr lang="cs-CZ" sz="2400" dirty="0">
                <a:effectLst/>
                <a:ea typeface="Calibri" panose="020F0502020204030204" pitchFamily="34" charset="0"/>
              </a:rPr>
              <a:t> přičíst 1, k hodnotě </a:t>
            </a:r>
            <a:r>
              <a:rPr lang="cs-CZ" sz="2400" i="1" dirty="0">
                <a:effectLst/>
                <a:ea typeface="Calibri" panose="020F0502020204030204" pitchFamily="34" charset="0"/>
              </a:rPr>
              <a:t>c</a:t>
            </a:r>
            <a:r>
              <a:rPr lang="cs-CZ" sz="2400" dirty="0">
                <a:effectLst/>
                <a:ea typeface="Calibri" panose="020F0502020204030204" pitchFamily="34" charset="0"/>
              </a:rPr>
              <a:t> přičíst 1 a od hodnoty </a:t>
            </a:r>
            <a:r>
              <a:rPr lang="cs-CZ" sz="2400" i="1" dirty="0">
                <a:effectLst/>
                <a:ea typeface="Calibri" panose="020F0502020204030204" pitchFamily="34" charset="0"/>
              </a:rPr>
              <a:t>d</a:t>
            </a:r>
            <a:r>
              <a:rPr lang="cs-CZ" sz="2400" dirty="0">
                <a:effectLst/>
                <a:ea typeface="Calibri" panose="020F0502020204030204" pitchFamily="34" charset="0"/>
              </a:rPr>
              <a:t> odečíst 1, aby okrajové četnosti zůstaly stejné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effectLst/>
                <a:ea typeface="Calibri" panose="020F0502020204030204" pitchFamily="34" charset="0"/>
              </a:rPr>
              <a:t>Generují se všechny možné varianty tabulky četností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effectLst/>
                <a:ea typeface="Calibri" panose="020F0502020204030204" pitchFamily="34" charset="0"/>
              </a:rPr>
              <a:t>Pro původní a každou vygenerovanou tabulku se vypočítá pravděpodobnost</a:t>
            </a:r>
            <a:endParaRPr lang="cs-CZ" sz="2400" dirty="0"/>
          </a:p>
        </p:txBody>
      </p:sp>
      <p:sp>
        <p:nvSpPr>
          <p:cNvPr id="9" name="Obdélník 8"/>
          <p:cNvSpPr/>
          <p:nvPr/>
        </p:nvSpPr>
        <p:spPr>
          <a:xfrm>
            <a:off x="5175637" y="200745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i="1" dirty="0">
                <a:effectLst/>
                <a:ea typeface="Calibri" panose="020F0502020204030204" pitchFamily="34" charset="0"/>
              </a:rPr>
              <a:t>a</a:t>
            </a:r>
            <a:r>
              <a:rPr lang="cs-CZ" dirty="0">
                <a:effectLst/>
                <a:ea typeface="Calibri" panose="020F0502020204030204" pitchFamily="34" charset="0"/>
              </a:rPr>
              <a:t>,</a:t>
            </a:r>
            <a:r>
              <a:rPr lang="cs-CZ" i="1" dirty="0">
                <a:effectLst/>
                <a:ea typeface="Calibri" panose="020F0502020204030204" pitchFamily="34" charset="0"/>
              </a:rPr>
              <a:t> b</a:t>
            </a:r>
            <a:r>
              <a:rPr lang="cs-CZ" dirty="0">
                <a:effectLst/>
                <a:ea typeface="Calibri" panose="020F0502020204030204" pitchFamily="34" charset="0"/>
              </a:rPr>
              <a:t>,</a:t>
            </a:r>
            <a:r>
              <a:rPr lang="cs-CZ" i="1" dirty="0">
                <a:effectLst/>
                <a:ea typeface="Calibri" panose="020F0502020204030204" pitchFamily="34" charset="0"/>
              </a:rPr>
              <a:t> c</a:t>
            </a:r>
            <a:r>
              <a:rPr lang="cs-CZ" dirty="0">
                <a:effectLst/>
                <a:ea typeface="Calibri" panose="020F0502020204030204" pitchFamily="34" charset="0"/>
              </a:rPr>
              <a:t>,</a:t>
            </a:r>
            <a:r>
              <a:rPr lang="cs-CZ" i="1" dirty="0">
                <a:effectLst/>
                <a:ea typeface="Calibri" panose="020F0502020204030204" pitchFamily="34" charset="0"/>
              </a:rPr>
              <a:t> d		</a:t>
            </a:r>
            <a:r>
              <a:rPr lang="cs-CZ" dirty="0">
                <a:effectLst/>
                <a:ea typeface="Calibri" panose="020F0502020204030204" pitchFamily="34" charset="0"/>
              </a:rPr>
              <a:t>četnosti</a:t>
            </a:r>
          </a:p>
          <a:p>
            <a:r>
              <a:rPr lang="cs-CZ" i="1" dirty="0" err="1">
                <a:effectLst/>
                <a:ea typeface="Calibri" panose="020F0502020204030204" pitchFamily="34" charset="0"/>
              </a:rPr>
              <a:t>a+b</a:t>
            </a:r>
            <a:r>
              <a:rPr lang="cs-CZ" i="1" dirty="0">
                <a:effectLst/>
                <a:ea typeface="Calibri" panose="020F0502020204030204" pitchFamily="34" charset="0"/>
              </a:rPr>
              <a:t>, </a:t>
            </a:r>
            <a:r>
              <a:rPr lang="cs-CZ" i="1" dirty="0" err="1">
                <a:effectLst/>
                <a:ea typeface="Calibri" panose="020F0502020204030204" pitchFamily="34" charset="0"/>
              </a:rPr>
              <a:t>c+d</a:t>
            </a:r>
            <a:r>
              <a:rPr lang="cs-CZ" i="1" dirty="0">
                <a:effectLst/>
                <a:ea typeface="Calibri" panose="020F0502020204030204" pitchFamily="34" charset="0"/>
              </a:rPr>
              <a:t>, </a:t>
            </a:r>
            <a:r>
              <a:rPr lang="cs-CZ" i="1" dirty="0" err="1">
                <a:effectLst/>
                <a:ea typeface="Calibri" panose="020F0502020204030204" pitchFamily="34" charset="0"/>
              </a:rPr>
              <a:t>a+c</a:t>
            </a:r>
            <a:r>
              <a:rPr lang="cs-CZ" i="1" dirty="0">
                <a:effectLst/>
                <a:ea typeface="Calibri" panose="020F0502020204030204" pitchFamily="34" charset="0"/>
              </a:rPr>
              <a:t>, </a:t>
            </a:r>
            <a:r>
              <a:rPr lang="cs-CZ" i="1" dirty="0" err="1">
                <a:effectLst/>
                <a:ea typeface="Calibri" panose="020F0502020204030204" pitchFamily="34" charset="0"/>
              </a:rPr>
              <a:t>b+d</a:t>
            </a:r>
            <a:r>
              <a:rPr lang="cs-CZ" dirty="0">
                <a:effectLst/>
                <a:ea typeface="Calibri" panose="020F0502020204030204" pitchFamily="34" charset="0"/>
              </a:rPr>
              <a:t>	okrajové četnosti tzv. marginální četnosti</a:t>
            </a:r>
            <a:r>
              <a:rPr lang="cs-CZ" i="1" dirty="0">
                <a:effectLst/>
                <a:ea typeface="Calibri" panose="020F0502020204030204" pitchFamily="34" charset="0"/>
              </a:rPr>
              <a:t>.</a:t>
            </a:r>
            <a:r>
              <a:rPr lang="cs-CZ" dirty="0">
                <a:effectLst/>
                <a:ea typeface="Calibri" panose="020F0502020204030204" pitchFamily="34" charset="0"/>
              </a:rPr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389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Vzorec pro výpočet pravděpodobnosti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cs-CZ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cs-CZ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cs-CZ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cs-CZ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  <m:r>
                                      <a:rPr lang="cs-CZ" i="1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cs-CZ" i="1"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cs-CZ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</m:mr>
                              </m:m>
                            </m:e>
                          </m:d>
                          <m:d>
                            <m:dPr>
                              <m:ctrlPr>
                                <a:rPr lang="cs-CZ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cs-CZ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cs-CZ" i="1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  <m:r>
                                      <a:rPr lang="cs-CZ" i="1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cs-CZ" i="1">
                                        <a:latin typeface="Cambria Math" panose="02040503050406030204" pitchFamily="18" charset="0"/>
                                      </a:rPr>
                                      <m:t>𝑑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cs-CZ" i="1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</m:mr>
                              </m:m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cs-CZ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cs-CZ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cs-CZ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cs-CZ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  <m:r>
                                      <a:rPr lang="cs-CZ" i="1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cs-CZ" i="1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</m:mr>
                              </m:m>
                            </m:e>
                          </m:d>
                        </m:den>
                      </m:f>
                      <m:r>
                        <a:rPr lang="cs-CZ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cs-CZ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cs-CZ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cs-CZ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d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!</m:t>
                          </m:r>
                          <m:d>
                            <m:dPr>
                              <m:ctrlPr>
                                <a:rPr lang="cs-CZ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cs-CZ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cs-CZ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</m:d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!</m:t>
                          </m:r>
                          <m:d>
                            <m:dPr>
                              <m:ctrlPr>
                                <a:rPr lang="cs-CZ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cs-CZ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cs-CZ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</m:d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!</m:t>
                          </m:r>
                          <m:d>
                            <m:dPr>
                              <m:ctrlPr>
                                <a:rPr lang="cs-CZ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cs-CZ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cs-CZ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</m:d>
                          <m:r>
                            <a:rPr lang="cs-CZ">
                              <a:latin typeface="Cambria Math" panose="02040503050406030204" pitchFamily="18" charset="0"/>
                            </a:rPr>
                            <m:t>!</m:t>
                          </m:r>
                        </m:num>
                        <m:den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cs-CZ">
                              <a:latin typeface="Cambria Math" panose="02040503050406030204" pitchFamily="18" charset="0"/>
                            </a:rPr>
                            <m:t>!</m:t>
                          </m:r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cs-CZ">
                              <a:latin typeface="Cambria Math" panose="02040503050406030204" pitchFamily="18" charset="0"/>
                            </a:rPr>
                            <m:t>!</m:t>
                          </m:r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cs-CZ">
                              <a:latin typeface="Cambria Math" panose="02040503050406030204" pitchFamily="18" charset="0"/>
                            </a:rPr>
                            <m:t>!</m:t>
                          </m:r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cs-CZ">
                              <a:latin typeface="Cambria Math" panose="02040503050406030204" pitchFamily="18" charset="0"/>
                            </a:rPr>
                            <m:t>!</m:t>
                          </m:r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cs-CZ">
                              <a:latin typeface="Cambria Math" panose="02040503050406030204" pitchFamily="18" charset="0"/>
                            </a:rPr>
                            <m:t>!</m:t>
                          </m:r>
                        </m:den>
                      </m:f>
                    </m:oMath>
                  </m:oMathPara>
                </a14:m>
                <a:endParaRPr lang="cs-CZ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cs-CZ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cs-CZ" dirty="0"/>
                  <a:t> 		pravděpodobnost vypočtená z tabulky </a:t>
                </a:r>
                <a:r>
                  <a:rPr lang="cs-CZ" i="1" dirty="0"/>
                  <a:t>i</a:t>
                </a:r>
              </a:p>
              <a:p>
                <a:pPr marL="0" indent="0">
                  <a:buNone/>
                </a:pPr>
                <a:r>
                  <a:rPr lang="cs-CZ" i="1" dirty="0"/>
                  <a:t>a</a:t>
                </a:r>
                <a:r>
                  <a:rPr lang="cs-CZ" dirty="0"/>
                  <a:t>,</a:t>
                </a:r>
                <a:r>
                  <a:rPr lang="cs-CZ" i="1" dirty="0"/>
                  <a:t> b</a:t>
                </a:r>
                <a:r>
                  <a:rPr lang="cs-CZ" dirty="0"/>
                  <a:t>,</a:t>
                </a:r>
                <a:r>
                  <a:rPr lang="cs-CZ" i="1" dirty="0"/>
                  <a:t> c</a:t>
                </a:r>
                <a:r>
                  <a:rPr lang="cs-CZ" dirty="0"/>
                  <a:t>,</a:t>
                </a:r>
                <a:r>
                  <a:rPr lang="cs-CZ" i="1" dirty="0"/>
                  <a:t> d	</a:t>
                </a:r>
                <a:r>
                  <a:rPr lang="cs-CZ" dirty="0"/>
                  <a:t>četnosti uvnitř tabulky </a:t>
                </a:r>
                <a:r>
                  <a:rPr lang="cs-CZ" i="1" dirty="0"/>
                  <a:t>i</a:t>
                </a:r>
              </a:p>
              <a:p>
                <a:pPr marL="0" indent="0">
                  <a:buNone/>
                </a:pPr>
                <a:r>
                  <a:rPr lang="cs-CZ" i="1" dirty="0"/>
                  <a:t>n		rozsah souboru</a:t>
                </a: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 t="-28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74851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Hodnota testového kritéria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cs-CZ" dirty="0"/>
                  <a:t>Hodnotou testového kritéria testové statistiky je součet všech vypočtených pravděpodobností menších nebo stejných jako hodnota pravděpodobnosti, která přísluší čtyřpolní tabulce sestrojené na základě pozorovaných hodnot</a:t>
                </a:r>
              </a:p>
              <a:p>
                <a:r>
                  <a:rPr lang="cs-CZ" dirty="0"/>
                  <a:t>Hodnotou testového kritéria se porovnává s hladinou významnosti </a:t>
                </a:r>
                <a:r>
                  <a:rPr lang="cs-CZ" dirty="0">
                    <a:sym typeface="Symbol" panose="05050102010706020507" pitchFamily="18" charset="2"/>
                  </a:rPr>
                  <a:t></a:t>
                </a:r>
              </a:p>
              <a:p>
                <a:r>
                  <a:rPr lang="cs-CZ" dirty="0"/>
                  <a:t>V případě oboustranného testu se sčítají hodnoty všech vypočtených pravděpodobností u tabulek, které jsou menší nebo rovny než skutečná zjištěná četnost</a:t>
                </a:r>
              </a:p>
              <a:p>
                <a:r>
                  <a:rPr lang="cs-CZ" dirty="0"/>
                  <a:t>Pokud je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undOvr"/>
                        <m:subHide m:val="on"/>
                        <m:supHide m:val="on"/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cs-CZ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cs-CZ" i="1">
                            <a:latin typeface="Cambria Math" panose="02040503050406030204" pitchFamily="18" charset="0"/>
                          </a:rPr>
                          <m:t>&lt;</m:t>
                        </m:r>
                        <m:r>
                          <a:rPr lang="cs-CZ" i="1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</m:nary>
                  </m:oMath>
                </a14:m>
                <a:r>
                  <a:rPr lang="cs-CZ" dirty="0"/>
                  <a:t>, potom nulovou hypotézu o nezávislosti zamítáme a přijímáme hypotézu, že určitá závislost existuje</a:t>
                </a: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b="-308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5922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 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Skupina 1 a 2, znak 1 a 2, zkoumáme závislost mezi skupinami a znaky</a:t>
            </a:r>
          </a:p>
          <a:p>
            <a:r>
              <a:rPr lang="cs-CZ" dirty="0"/>
              <a:t>Hladina významnosti 5 %</a:t>
            </a:r>
          </a:p>
          <a:p>
            <a:r>
              <a:rPr lang="cs-CZ" dirty="0"/>
              <a:t>Ze získaných dat vytvoříme čtyřpolní tabulku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6638238"/>
              </p:ext>
            </p:extLst>
          </p:nvPr>
        </p:nvGraphicFramePr>
        <p:xfrm>
          <a:off x="929074" y="3428822"/>
          <a:ext cx="4561205" cy="12857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39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04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04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04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4790">
                <a:tc>
                  <a:txBody>
                    <a:bodyPr/>
                    <a:lstStyle/>
                    <a:p>
                      <a:endParaRPr lang="cs-CZ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Znak 1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Znak 2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Součet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Skupina 1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2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5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7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Znak 2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3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2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5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algn="just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Součet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5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7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12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54277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74590" y="0"/>
            <a:ext cx="10515600" cy="6178163"/>
          </a:xfrm>
        </p:spPr>
        <p:txBody>
          <a:bodyPr/>
          <a:lstStyle/>
          <a:p>
            <a:r>
              <a:rPr lang="cs-CZ" dirty="0"/>
              <a:t>Z této tabulky vybereme hodnotu 2 (skupina 1, znak 1) a od hodnoty 2 postupně odečítáme 1 a po té přičítáme hodnotu 1</a:t>
            </a:r>
          </a:p>
          <a:p>
            <a:r>
              <a:rPr lang="cs-CZ" dirty="0"/>
              <a:t>Ostatní hodnoty doplňujeme tak, aby součet okrajových četností zůstal stejný</a:t>
            </a:r>
          </a:p>
          <a:p>
            <a:r>
              <a:rPr lang="cs-CZ" dirty="0"/>
              <a:t>Dostaneme následující tabulky: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7644548"/>
              </p:ext>
            </p:extLst>
          </p:nvPr>
        </p:nvGraphicFramePr>
        <p:xfrm>
          <a:off x="1239172" y="2291786"/>
          <a:ext cx="4561205" cy="12857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39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04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04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04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4790">
                <a:tc>
                  <a:txBody>
                    <a:bodyPr/>
                    <a:lstStyle/>
                    <a:p>
                      <a:endParaRPr lang="cs-CZ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just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Znak 1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just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 dirty="0">
                          <a:effectLst/>
                        </a:rPr>
                        <a:t>Znak 2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just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 dirty="0">
                          <a:effectLst/>
                        </a:rPr>
                        <a:t>Součet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Skupina 1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7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 dirty="0">
                          <a:effectLst/>
                        </a:rPr>
                        <a:t>7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Znak 2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5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5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algn="just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Součet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5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7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12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7053709"/>
              </p:ext>
            </p:extLst>
          </p:nvPr>
        </p:nvGraphicFramePr>
        <p:xfrm>
          <a:off x="1245892" y="3759116"/>
          <a:ext cx="4561205" cy="12857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39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04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04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04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4790">
                <a:tc>
                  <a:txBody>
                    <a:bodyPr/>
                    <a:lstStyle/>
                    <a:p>
                      <a:endParaRPr lang="cs-CZ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just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Znak 1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just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 dirty="0">
                          <a:effectLst/>
                        </a:rPr>
                        <a:t>Znak 2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just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Součet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Skupina 1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1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6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7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Znak 2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4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1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5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algn="just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Součet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5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7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12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6549565"/>
              </p:ext>
            </p:extLst>
          </p:nvPr>
        </p:nvGraphicFramePr>
        <p:xfrm>
          <a:off x="1245892" y="5226446"/>
          <a:ext cx="4561205" cy="12857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39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04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04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04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4790">
                <a:tc>
                  <a:txBody>
                    <a:bodyPr/>
                    <a:lstStyle/>
                    <a:p>
                      <a:endParaRPr lang="cs-CZ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just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Znak 1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just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 dirty="0">
                          <a:effectLst/>
                        </a:rPr>
                        <a:t>Znak 2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just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Součet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Skupina 1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3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4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7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Znak 2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2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3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5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algn="just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Součet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5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7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12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6681608"/>
              </p:ext>
            </p:extLst>
          </p:nvPr>
        </p:nvGraphicFramePr>
        <p:xfrm>
          <a:off x="6792594" y="2291786"/>
          <a:ext cx="4561205" cy="12857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39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04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04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04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4790">
                <a:tc>
                  <a:txBody>
                    <a:bodyPr/>
                    <a:lstStyle/>
                    <a:p>
                      <a:endParaRPr lang="cs-CZ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just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Znak 1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just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Znak 2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just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Součet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Skupina 1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4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3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7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Znak 2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1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4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5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algn="just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Součet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5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7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12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0125535"/>
              </p:ext>
            </p:extLst>
          </p:nvPr>
        </p:nvGraphicFramePr>
        <p:xfrm>
          <a:off x="6792594" y="3759116"/>
          <a:ext cx="4561205" cy="12857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39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04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04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04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4790">
                <a:tc>
                  <a:txBody>
                    <a:bodyPr/>
                    <a:lstStyle/>
                    <a:p>
                      <a:endParaRPr lang="cs-CZ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just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Znak 1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just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Znak 2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just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Součet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Skupina 1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5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2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7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Znak 2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5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5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algn="just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Součet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5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7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12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71755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080391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uřové sklo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79</TotalTime>
  <Words>919</Words>
  <Application>Microsoft Office PowerPoint</Application>
  <PresentationFormat>Širokoúhlá obrazovka</PresentationFormat>
  <Paragraphs>162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Symbol</vt:lpstr>
      <vt:lpstr>Times New Roman</vt:lpstr>
      <vt:lpstr>Motiv Office</vt:lpstr>
      <vt:lpstr>STATISTICKÉ ZPRACOVÁNÍ DAT – FISHERŮV EXAKTNÍ TEST</vt:lpstr>
      <vt:lpstr>Metoda chí kvadrát x Fisherův test</vt:lpstr>
      <vt:lpstr>Fisherův test</vt:lpstr>
      <vt:lpstr>ZÁKLADNÍ PRINCIP FISHEROVA TESTU</vt:lpstr>
      <vt:lpstr>VÝPOČET TESTOVÉ STATISTIKY</vt:lpstr>
      <vt:lpstr>Vzorec pro výpočet pravděpodobnosti</vt:lpstr>
      <vt:lpstr>Hodnota testového kritéria</vt:lpstr>
      <vt:lpstr>Příklad 1</vt:lpstr>
      <vt:lpstr>Prezentace aplikace PowerPoint</vt:lpstr>
      <vt:lpstr>Prezentace aplikace PowerPoint</vt:lpstr>
      <vt:lpstr>Prezentace aplikace PowerPoint</vt:lpstr>
      <vt:lpstr>Příklad 2</vt:lpstr>
    </vt:vector>
  </TitlesOfParts>
  <Company>Vysoka skola zdravotnicka, Praha 5, Duskova 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STATISTICKÉ ZPRACOVÁNÍ DAT – FISHERŮV EXAKTNÍ TEST</dc:title>
  <dc:creator>Jexová, Soňa</dc:creator>
  <cp:lastModifiedBy>Jexová, Soňa</cp:lastModifiedBy>
  <cp:revision>10</cp:revision>
  <dcterms:created xsi:type="dcterms:W3CDTF">2017-05-26T10:56:15Z</dcterms:created>
  <dcterms:modified xsi:type="dcterms:W3CDTF">2022-03-07T08:43:30Z</dcterms:modified>
</cp:coreProperties>
</file>