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handoutMasterIdLst>
    <p:handoutMasterId r:id="rId21"/>
  </p:handoutMasterIdLst>
  <p:sldIdLst>
    <p:sldId id="257" r:id="rId2"/>
    <p:sldId id="256" r:id="rId3"/>
    <p:sldId id="274" r:id="rId4"/>
    <p:sldId id="275" r:id="rId5"/>
    <p:sldId id="258" r:id="rId6"/>
    <p:sldId id="259" r:id="rId7"/>
    <p:sldId id="260" r:id="rId8"/>
    <p:sldId id="261" r:id="rId9"/>
    <p:sldId id="264" r:id="rId10"/>
    <p:sldId id="265" r:id="rId11"/>
    <p:sldId id="266" r:id="rId12"/>
    <p:sldId id="267" r:id="rId13"/>
    <p:sldId id="268" r:id="rId14"/>
    <p:sldId id="271" r:id="rId15"/>
    <p:sldId id="272" r:id="rId16"/>
    <p:sldId id="269" r:id="rId17"/>
    <p:sldId id="270" r:id="rId18"/>
    <p:sldId id="273" r:id="rId19"/>
    <p:sldId id="263" r:id="rId20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4" d="100"/>
          <a:sy n="154" d="100"/>
        </p:scale>
        <p:origin x="200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C55F5B2-8664-4822-9B83-9538BB24D123}" type="datetimeFigureOut">
              <a:rPr lang="cs-CZ" smtClean="0"/>
              <a:t>03.11.2022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92A2195-AADE-4018-9890-0DCF82F999C8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727EB3-D04D-4A72-A715-302BD3FF9C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AE082D0-0D3B-43CD-A14B-2DE1B42043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4962C88-A1CD-4390-AD6D-09556AB51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0A45C-289E-4097-916F-B8EB262F8493}" type="datetimeFigureOut">
              <a:rPr lang="cs-CZ" smtClean="0"/>
              <a:pPr/>
              <a:t>03.11.2022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2F7D37D-7FB9-4F90-BDEC-F8C811C5F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FEC588A-0DC4-4189-B986-D7874328F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2A98D-9178-41D4-8DDE-924B1AEC8FC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6608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D7A688-8266-4A29-ACFC-B2325EAD8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6DE90B4-74C3-433A-A9A2-6D0EC00A8B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12BB86C-C564-4A7C-B2DB-4D666C903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0A45C-289E-4097-916F-B8EB262F8493}" type="datetimeFigureOut">
              <a:rPr lang="cs-CZ" smtClean="0"/>
              <a:pPr/>
              <a:t>03.11.2022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F5151CF-94C8-4974-A5A2-9EBBD72B3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63970F5-CDFB-45EB-A8DD-14661B771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2A98D-9178-41D4-8DDE-924B1AEC8FC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1179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FB9381E-2F71-49E2-B302-B1EACA7FC2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AA78CF6-BFFA-461A-8394-91D52A4601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EDDBF7C-F194-4079-861F-D3D62AD70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0A45C-289E-4097-916F-B8EB262F8493}" type="datetimeFigureOut">
              <a:rPr lang="cs-CZ" smtClean="0"/>
              <a:pPr/>
              <a:t>03.11.2022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B41EF5D-67E6-4A36-A3F4-E6A1BC561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3EF24BF-AEF7-4087-89FD-CA944BF0E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2A98D-9178-41D4-8DDE-924B1AEC8FC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5965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AF5A24-30B6-45B6-9416-F40C7D889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2A33809-5081-48D3-8C91-DE2DFA543A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CF05FD9-EE9D-42FF-AE88-9F3FBA72D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0A45C-289E-4097-916F-B8EB262F8493}" type="datetimeFigureOut">
              <a:rPr lang="cs-CZ" smtClean="0"/>
              <a:pPr/>
              <a:t>03.11.2022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5878CC-1E3E-4E3F-8617-4D1896B8F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7BE6BCF-B261-41E4-9B33-5C5C5D821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2A98D-9178-41D4-8DDE-924B1AEC8FC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3007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4DF940-38FC-4FFC-BA61-53D0C1AA5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D4FD8997-8415-4CBB-A4AA-0F9BF2322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1005341-3D27-493A-8F08-53111F7D9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0A45C-289E-4097-916F-B8EB262F8493}" type="datetimeFigureOut">
              <a:rPr lang="cs-CZ" smtClean="0"/>
              <a:pPr/>
              <a:t>03.11.2022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66926BF-DFD1-4782-A78B-B4F9F2447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F3E7F23-3F87-4A59-AC74-00394304C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2A98D-9178-41D4-8DDE-924B1AEC8FC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4328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B36E98-4279-416A-A3B0-EEA2F3FD9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E2906A5-0E62-4DBB-AC42-6AD3DB5640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ADBC1D2C-6285-41CF-9903-A810A549B6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F7D088F-3C0A-4E55-8AAD-92E7EA5D2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0A45C-289E-4097-916F-B8EB262F8493}" type="datetimeFigureOut">
              <a:rPr lang="cs-CZ" smtClean="0"/>
              <a:pPr/>
              <a:t>03.11.2022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C687D03-E285-4680-AB4A-EBD582967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F0BBE2B-D0B3-48F4-B644-5744B2C44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2A98D-9178-41D4-8DDE-924B1AEC8FC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2919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013174-AF5C-4FF7-AAB8-6F722E67E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CED1A20-0ED4-49A8-9190-E2A8E85EA5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9FDF28B-A244-4E6B-9655-B1BFFE9B4C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786B7A97-EEEE-4C08-87DB-7D521FADF5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A47EAC03-1A1B-4A2F-B346-8FAE585D73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5EC2FF2-CD32-4B86-95A1-56C60F664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0A45C-289E-4097-916F-B8EB262F8493}" type="datetimeFigureOut">
              <a:rPr lang="cs-CZ" smtClean="0"/>
              <a:pPr/>
              <a:t>03.11.2022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6BE0EA5B-5E24-4E1E-A9E8-33EF5A40A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014473F-0A4B-450F-9239-A3303B57C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2A98D-9178-41D4-8DDE-924B1AEC8FC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7055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D19E30-5D3E-44B8-A7F7-79476027D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34015FC-9474-4053-9E4A-4B77938C9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0A45C-289E-4097-916F-B8EB262F8493}" type="datetimeFigureOut">
              <a:rPr lang="cs-CZ" smtClean="0"/>
              <a:pPr/>
              <a:t>03.11.2022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7BB3A63-E6B2-481A-9D22-67FEE4F82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3906472-F83F-4BB2-9BA9-A9346AF63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2A98D-9178-41D4-8DDE-924B1AEC8FC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038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AF9E5964-F9D5-432F-9906-B82EE1FE9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0A45C-289E-4097-916F-B8EB262F8493}" type="datetimeFigureOut">
              <a:rPr lang="cs-CZ" smtClean="0"/>
              <a:pPr/>
              <a:t>03.11.2022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6056121D-5C64-46C8-B1BE-95FF16C78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369085D-3CDA-41F1-BE14-87E746BAD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2A98D-9178-41D4-8DDE-924B1AEC8FC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9901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0701E1-8438-4E7F-B300-472BFE1C7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37595C4-BCE2-4F2B-840A-C2F4A73C44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9D9B7E49-0330-4D7F-946B-FB3111CB08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08D9931-4C0C-42C2-B66C-C37BB56AF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0A45C-289E-4097-916F-B8EB262F8493}" type="datetimeFigureOut">
              <a:rPr lang="cs-CZ" smtClean="0"/>
              <a:pPr/>
              <a:t>03.11.2022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B9FEE2A-C5EE-4A41-A99B-AFBC09752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42D242F-9FD4-49BD-ACF5-52713053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2A98D-9178-41D4-8DDE-924B1AEC8FC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8336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E8640B-C569-4131-8AA5-8B1C2A424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AD73D296-A794-4B08-828B-40712D9EE0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908A2DDD-C06C-42FC-B53D-853321C762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3690D16-57CE-4B01-AF23-382D980A3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0A45C-289E-4097-916F-B8EB262F8493}" type="datetimeFigureOut">
              <a:rPr lang="cs-CZ" smtClean="0"/>
              <a:pPr/>
              <a:t>03.11.2022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1177088-DA55-42F2-B6FD-AFB1BB4A2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D781E9A-F59D-4742-8B68-B7092388D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2A98D-9178-41D4-8DDE-924B1AEC8FC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0254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9D79E26-C715-47EB-8BA1-92B02B32B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0FB899A-32D7-401B-B841-2CC6A545F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5AE749E-6C09-4BBC-9F5A-594036FB7A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0A45C-289E-4097-916F-B8EB262F8493}" type="datetimeFigureOut">
              <a:rPr lang="cs-CZ" smtClean="0"/>
              <a:pPr/>
              <a:t>03.11.2022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5E36B6E-D3F2-45BC-BAA9-33AD071F29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8A0D213-5731-4CD3-9FCF-CCD05A6C6D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2A98D-9178-41D4-8DDE-924B1AEC8FC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0601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upload.wikimedia.org/wikipedia/commons/8/8c/Standard_deviation_diagram.sv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it.vfu.cz/stat/FVL/Teorie/Predn1/znaky.htm#hodnota" TargetMode="External"/><Relationship Id="rId2" Type="http://schemas.openxmlformats.org/officeDocument/2006/relationships/hyperlink" Target="https://cit.vfu.cz/stat/FVL/Teorie/Predn1/terminol.htm#nahodny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ln>
            <a:noFill/>
          </a:ln>
          <a:effectLst/>
        </p:spPr>
        <p:txBody>
          <a:bodyPr>
            <a:normAutofit/>
          </a:bodyPr>
          <a:lstStyle/>
          <a:p>
            <a:r>
              <a:rPr lang="cs-CZ" sz="6000" b="1" dirty="0"/>
              <a:t>Matematická statistika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Statistický znak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Statistický znak je vyjádřením urči té vlastnost i  statistických prvků sledovaného statistického souboru</a:t>
            </a:r>
          </a:p>
          <a:p>
            <a:r>
              <a:rPr lang="cs-CZ" dirty="0"/>
              <a:t>Slouží  k charakterizování sledovaného hromadného jevu, vlastnosti  daného statistického souboru</a:t>
            </a:r>
          </a:p>
          <a:p>
            <a:r>
              <a:rPr lang="cs-CZ" dirty="0"/>
              <a:t>Kvalitativní hodnoty</a:t>
            </a:r>
          </a:p>
          <a:p>
            <a:r>
              <a:rPr lang="cs-CZ" dirty="0"/>
              <a:t>Kvantitativní hodnoty</a:t>
            </a:r>
          </a:p>
          <a:p>
            <a:r>
              <a:rPr lang="cs-CZ" dirty="0"/>
              <a:t>Statistické třídění – rozčlenění souboru do menších skupin (průnik musí být prázdná množina, musí se roztřídit všechny hodnoty znaku)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Četnost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700808"/>
            <a:ext cx="8229600" cy="4392488"/>
          </a:xfrm>
        </p:spPr>
        <p:txBody>
          <a:bodyPr/>
          <a:lstStyle/>
          <a:p>
            <a:r>
              <a:rPr lang="cs-CZ" dirty="0"/>
              <a:t>Počet prvků, které patří do </a:t>
            </a:r>
            <a:r>
              <a:rPr lang="cs-CZ" i="1" dirty="0"/>
              <a:t>k</a:t>
            </a:r>
            <a:r>
              <a:rPr lang="cs-CZ" dirty="0"/>
              <a:t>-té třídy se nazývá četnost (absolutní četnost) prvků v </a:t>
            </a:r>
            <a:r>
              <a:rPr lang="cs-CZ" i="1" dirty="0"/>
              <a:t>k</a:t>
            </a:r>
            <a:r>
              <a:rPr lang="cs-CZ" dirty="0"/>
              <a:t>-té třídě</a:t>
            </a:r>
          </a:p>
          <a:p>
            <a:r>
              <a:rPr lang="cs-CZ" dirty="0"/>
              <a:t>Podíl počet prvků, které patří do </a:t>
            </a:r>
            <a:r>
              <a:rPr lang="cs-CZ" i="1" dirty="0"/>
              <a:t>k</a:t>
            </a:r>
            <a:r>
              <a:rPr lang="cs-CZ" dirty="0"/>
              <a:t>-té třídy/rozsah statistického souboru se nazývá relativní četnost prvků v </a:t>
            </a:r>
            <a:r>
              <a:rPr lang="cs-CZ" i="1" dirty="0"/>
              <a:t>k</a:t>
            </a:r>
            <a:r>
              <a:rPr lang="cs-CZ" dirty="0"/>
              <a:t>-té třídě</a:t>
            </a:r>
          </a:p>
          <a:p>
            <a:pPr>
              <a:buNone/>
            </a:pPr>
            <a:endParaRPr lang="cs-CZ" u="sng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Charakteristiky statistického souboru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Statistickými charakteristikami nazýváme čísla, která podávají stručnou základní informaci o uvažovaném statistickém souboru z různých hledisek</a:t>
            </a:r>
          </a:p>
          <a:p>
            <a:r>
              <a:rPr lang="cs-CZ" dirty="0"/>
              <a:t>Jeli předmětem našeho zájmu jediný kvantitativní znak, jde o charakteristiku úrovně (polohy) a charakteristiku variability (proměnnosti, rozptýlení)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Charakteristika úrovně (polohy)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Čísla, která charakterizují průměrnou hodnotu sledovaného kvantitativního znaku</a:t>
            </a:r>
          </a:p>
          <a:p>
            <a:r>
              <a:rPr lang="cs-CZ" dirty="0"/>
              <a:t>Aritmetický průměr, medián, modus, harmonický průměr, geometrický průměr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Charakteristiky úrovně (polohy)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Aritmetický průměr – součet hodnot dělený jejich počtem</a:t>
            </a:r>
          </a:p>
          <a:p>
            <a:r>
              <a:rPr lang="cs-CZ" dirty="0"/>
              <a:t>Medián – prvky seřazené podle velikosti</a:t>
            </a:r>
          </a:p>
          <a:p>
            <a:pPr lvl="1"/>
            <a:r>
              <a:rPr lang="cs-CZ" dirty="0"/>
              <a:t>je-li počet prvků liché číslo, prostřední prvek medián </a:t>
            </a:r>
          </a:p>
          <a:p>
            <a:pPr lvl="1"/>
            <a:r>
              <a:rPr lang="cs-CZ" dirty="0"/>
              <a:t>Je-li počet prvků sudé číslo, průměr dvou prostředních medián</a:t>
            </a:r>
          </a:p>
          <a:p>
            <a:r>
              <a:rPr lang="cs-CZ" dirty="0"/>
              <a:t>Modus – prvek s největší četností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Charakteristiky úrovně (polohy)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Harmonický průměr 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Geometrický průměr</a:t>
            </a: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3968" y="1628800"/>
            <a:ext cx="2664296" cy="986776"/>
          </a:xfrm>
          <a:prstGeom prst="rect">
            <a:avLst/>
          </a:prstGeom>
          <a:noFill/>
        </p:spPr>
      </p:pic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7984" y="3446110"/>
            <a:ext cx="2160240" cy="513323"/>
          </a:xfrm>
          <a:prstGeom prst="rect">
            <a:avLst/>
          </a:prstGeom>
          <a:noFill/>
        </p:spPr>
      </p:pic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685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Charakteristika variability (proměnnosti, rozptýlení)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Variační rozpětí – rozdíl mezi největší a nemenší hodnotou znaku</a:t>
            </a:r>
          </a:p>
          <a:p>
            <a:r>
              <a:rPr lang="cs-CZ" dirty="0"/>
              <a:t>Průměrná odchylka </a:t>
            </a:r>
          </a:p>
          <a:p>
            <a:pPr>
              <a:buNone/>
            </a:pPr>
            <a:r>
              <a:rPr lang="cs-CZ" dirty="0"/>
              <a:t> </a:t>
            </a:r>
          </a:p>
          <a:p>
            <a:endParaRPr lang="cs-CZ" dirty="0"/>
          </a:p>
          <a:p>
            <a:r>
              <a:rPr lang="cs-CZ" dirty="0"/>
              <a:t>Relativní průměrná odchylka – podíl průměrné odchylky a aritmetického průměru</a:t>
            </a:r>
          </a:p>
          <a:p>
            <a:endParaRPr lang="cs-CZ" dirty="0"/>
          </a:p>
          <a:p>
            <a:r>
              <a:rPr lang="cs-CZ" dirty="0"/>
              <a:t>Rozptyl</a:t>
            </a:r>
          </a:p>
          <a:p>
            <a:endParaRPr lang="cs-CZ" dirty="0"/>
          </a:p>
          <a:p>
            <a:r>
              <a:rPr lang="cs-CZ" dirty="0"/>
              <a:t>Směrodatná odchylka – druhá odmocnina z rozptylu</a:t>
            </a:r>
          </a:p>
          <a:p>
            <a:r>
              <a:rPr lang="cs-CZ" dirty="0"/>
              <a:t>Variační koeficient – podíl směrodatné odchylky a aritmetického průměru násobeno stem (vyjádřeno v procentech)</a:t>
            </a:r>
          </a:p>
          <a:p>
            <a:endParaRPr lang="cs-CZ" dirty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87824" y="2420888"/>
            <a:ext cx="5628300" cy="864096"/>
          </a:xfrm>
          <a:prstGeom prst="rect">
            <a:avLst/>
          </a:prstGeom>
          <a:noFill/>
        </p:spPr>
      </p:pic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1720" y="3880247"/>
            <a:ext cx="6267149" cy="8660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Statická závislost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Dvourozměrný statistický soubor – statistický soubor, u kterého nás zajímá vztah dvou statistických znaků (známka na vysvědčení, známka z pololetní písemky)</a:t>
            </a:r>
          </a:p>
          <a:p>
            <a:r>
              <a:rPr lang="cs-CZ" dirty="0"/>
              <a:t>Nejjednodušší závislost – lineární závislost, těsnost se měří korelačním koeficientem, nabývá hodnot od -1 do 1</a:t>
            </a:r>
          </a:p>
          <a:p>
            <a:r>
              <a:rPr lang="cs-CZ" dirty="0"/>
              <a:t>1 přímá závislost, -1 nepřímá závislost, o lineární závislost není pro aproximaci vhodná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Vzorce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Korelační koeficient</a:t>
            </a:r>
          </a:p>
          <a:p>
            <a:r>
              <a:rPr lang="cs-CZ" dirty="0"/>
              <a:t>Kovariance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1412776"/>
            <a:ext cx="1800200" cy="1052425"/>
          </a:xfrm>
          <a:prstGeom prst="rect">
            <a:avLst/>
          </a:prstGeom>
          <a:noFill/>
        </p:spPr>
      </p:pic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30727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87824" y="2420889"/>
            <a:ext cx="5264164" cy="1205050"/>
          </a:xfrm>
          <a:prstGeom prst="rect">
            <a:avLst/>
          </a:prstGeom>
          <a:noFill/>
        </p:spPr>
      </p:pic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30731" name="Picture 1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99792" y="4077072"/>
            <a:ext cx="6045072" cy="16561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Normální</a:t>
            </a:r>
            <a:r>
              <a:rPr lang="cs-CZ" dirty="0"/>
              <a:t> (nebo </a:t>
            </a:r>
            <a:r>
              <a:rPr lang="cs-CZ" b="1" dirty="0"/>
              <a:t>Gaussovo</a:t>
            </a:r>
            <a:r>
              <a:rPr lang="cs-CZ" dirty="0"/>
              <a:t>) </a:t>
            </a:r>
            <a:r>
              <a:rPr lang="cs-CZ" b="1" dirty="0"/>
              <a:t>rozdělení pravděpodobnosti</a:t>
            </a:r>
            <a:endParaRPr lang="cs-CZ" dirty="0"/>
          </a:p>
        </p:txBody>
      </p:sp>
      <p:pic>
        <p:nvPicPr>
          <p:cNvPr id="1026" name="Picture 2" descr="Soubor:Standard deviation diagram.svg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55576" y="1628800"/>
            <a:ext cx="7632848" cy="38164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404664"/>
            <a:ext cx="7772400" cy="1470025"/>
          </a:xfrm>
        </p:spPr>
        <p:txBody>
          <a:bodyPr/>
          <a:lstStyle/>
          <a:p>
            <a:r>
              <a:rPr lang="cs-CZ" dirty="0"/>
              <a:t>Co je statistika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95536" y="2060848"/>
            <a:ext cx="8352928" cy="3577952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chemeClr val="bg2">
                    <a:lumMod val="25000"/>
                  </a:schemeClr>
                </a:solidFill>
              </a:rPr>
              <a:t>Statistika je věda o získávání a zpracování informace</a:t>
            </a:r>
          </a:p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Teorie pravděpodobnosti na základě znalosti chování určité náhodné veličiny určuje pravděpodobnost určitého výsledku (náhodného pokusu)</a:t>
            </a:r>
          </a:p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Matematická statistika na základě dat hledá vlastnosti náhodné veličiny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E7D500-F2E9-40CD-95EF-565D7D563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Náhodná veličina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248FAB2-541B-48FA-961F-0729B56095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číselné vyjádření výsledku </a:t>
            </a:r>
            <a:r>
              <a:rPr lang="cs-CZ" dirty="0">
                <a:hlinkClick r:id="rId2"/>
              </a:rPr>
              <a:t>náhodného jevu</a:t>
            </a:r>
            <a:r>
              <a:rPr lang="cs-CZ" dirty="0"/>
              <a:t> – projevu kvantitativního nebo kvalitativního znaku, který je předmětem zkoumání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2 typy náhodných veličin</a:t>
            </a:r>
            <a:r>
              <a:rPr lang="cs-CZ" dirty="0"/>
              <a:t>:</a:t>
            </a:r>
          </a:p>
          <a:p>
            <a:pPr marL="0" indent="0">
              <a:buNone/>
            </a:pPr>
            <a:endParaRPr lang="cs-CZ" dirty="0">
              <a:effectLst/>
            </a:endParaRPr>
          </a:p>
          <a:p>
            <a:pPr marL="800100" lvl="1" indent="-457200">
              <a:buFont typeface="+mj-lt"/>
              <a:buAutoNum type="arabicPeriod"/>
            </a:pPr>
            <a:r>
              <a:rPr lang="cs-CZ" b="1" dirty="0"/>
              <a:t>Diskrétní (nespojitá) náhodná veličina</a:t>
            </a:r>
            <a:r>
              <a:rPr lang="cs-CZ" dirty="0"/>
              <a:t> – taková, která může nabývat pouze jednotlivých </a:t>
            </a:r>
            <a:r>
              <a:rPr lang="cs-CZ" dirty="0">
                <a:hlinkClick r:id="rId3"/>
              </a:rPr>
              <a:t>hodnot</a:t>
            </a:r>
            <a:r>
              <a:rPr lang="cs-CZ" dirty="0"/>
              <a:t> (celých čísel) z konečného nebo nekonečného intervalu, tzn. může se měnit jen po skocích. </a:t>
            </a:r>
            <a:endParaRPr lang="cs-CZ" dirty="0">
              <a:effectLst/>
            </a:endParaRPr>
          </a:p>
          <a:p>
            <a:pPr marL="800100" lvl="1" indent="-457200">
              <a:buFont typeface="+mj-lt"/>
              <a:buAutoNum type="arabicPeriod"/>
            </a:pPr>
            <a:r>
              <a:rPr lang="cs-CZ" b="1" dirty="0"/>
              <a:t>Spojitá náhodná veličina</a:t>
            </a:r>
            <a:r>
              <a:rPr lang="cs-CZ" dirty="0"/>
              <a:t> – taková, která může nabývat všech hodnot z konečného nebo nekonečného intervalu, tzn. může se měnit spojitě bez skoků. </a:t>
            </a:r>
            <a:endParaRPr lang="cs-CZ" dirty="0">
              <a:effectLst/>
            </a:endParaRPr>
          </a:p>
          <a:p>
            <a:pPr marL="0" indent="0">
              <a:buNone/>
            </a:pP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34223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B00D67-A979-4427-933C-33987C0AC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Rozdělení četností náhodné veličiny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C3CDB14-CC76-4181-9C63-2A28843DF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/>
          </a:p>
          <a:p>
            <a:r>
              <a:rPr lang="cs-CZ" b="1" dirty="0"/>
              <a:t>absolutní četnost</a:t>
            </a:r>
            <a:r>
              <a:rPr lang="cs-CZ" dirty="0"/>
              <a:t> – hodnota, která vyjadřuje, kolik hodnot se v dané skupině vyskytuje.</a:t>
            </a:r>
            <a:endParaRPr lang="cs-CZ" dirty="0">
              <a:effectLst/>
            </a:endParaRPr>
          </a:p>
          <a:p>
            <a:r>
              <a:rPr lang="cs-CZ" b="1" dirty="0"/>
              <a:t>relativní četnost</a:t>
            </a:r>
            <a:r>
              <a:rPr lang="cs-CZ" dirty="0"/>
              <a:t> – hodnota, která vyjadřuje poměr (%) výskytu hodnot v dané skupině k celkovému počtu hodnot ve všech skupinách.  </a:t>
            </a:r>
            <a:endParaRPr lang="cs-CZ" dirty="0">
              <a:effectLst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3337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dělá statistika?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Zkoumáme složitý systém, jehož funkci nelze jednoduše pochopit nebo popsat</a:t>
            </a:r>
          </a:p>
          <a:p>
            <a:r>
              <a:rPr lang="cs-CZ" dirty="0"/>
              <a:t>Systém se za stejných nebo podobných podmínek může projevovat odlišným způsobem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Přístup k řešení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Získáme pozorování (data); vyjádříme je jako matematické objekty (čísla, vektory, funkce, . . . )</a:t>
            </a:r>
          </a:p>
          <a:p>
            <a:r>
              <a:rPr lang="cs-CZ" dirty="0"/>
              <a:t>Pozorování považujeme za náhodná</a:t>
            </a:r>
          </a:p>
          <a:p>
            <a:r>
              <a:rPr lang="cs-CZ" dirty="0"/>
              <a:t>Stanovíme pravděpodobnostní model pro tato pozorování</a:t>
            </a:r>
          </a:p>
          <a:p>
            <a:r>
              <a:rPr lang="cs-CZ" dirty="0"/>
              <a:t>V rámci modelu přesně zformulujeme problém, který chceme řešit</a:t>
            </a:r>
          </a:p>
          <a:p>
            <a:r>
              <a:rPr lang="cs-CZ" dirty="0"/>
              <a:t>Data a model použijeme k vyřešení daného problému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Druhy úloh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Odhady parametrů</a:t>
            </a:r>
          </a:p>
          <a:p>
            <a:r>
              <a:rPr lang="cs-CZ" dirty="0"/>
              <a:t>Výpočet číselných charakteristik sledovaného systému</a:t>
            </a:r>
          </a:p>
          <a:p>
            <a:r>
              <a:rPr lang="cs-CZ" dirty="0"/>
              <a:t>Testování hypotéz</a:t>
            </a:r>
          </a:p>
          <a:p>
            <a:r>
              <a:rPr lang="cs-CZ" dirty="0"/>
              <a:t> Ověřování pravdivostní hodnoty výroků o chování systému</a:t>
            </a:r>
          </a:p>
          <a:p>
            <a:r>
              <a:rPr lang="cs-CZ" dirty="0"/>
              <a:t>Predikce předpovědi chování systému ve </a:t>
            </a:r>
            <a:r>
              <a:rPr lang="cs-CZ" dirty="0" err="1"/>
              <a:t>speciﬁckých</a:t>
            </a:r>
            <a:r>
              <a:rPr lang="cs-CZ" dirty="0"/>
              <a:t> podmínkách</a:t>
            </a:r>
          </a:p>
          <a:p>
            <a:r>
              <a:rPr lang="cs-CZ" dirty="0"/>
              <a:t>Optimalizace, hledání optimálních rozhodnutí pro řízení systému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Data a jejich získání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Data především mohou být úplná</a:t>
            </a:r>
          </a:p>
          <a:p>
            <a:r>
              <a:rPr lang="cs-CZ" dirty="0"/>
              <a:t>Častěji máme k dispozici jen jejich podmnožinu, zvanou ve statistice výběr výběrový soubor</a:t>
            </a:r>
          </a:p>
          <a:p>
            <a:r>
              <a:rPr lang="cs-CZ" dirty="0"/>
              <a:t>Počet objektů v této podmnožině se označuje </a:t>
            </a:r>
            <a:r>
              <a:rPr lang="cs-CZ" i="1" dirty="0"/>
              <a:t>n</a:t>
            </a:r>
            <a:r>
              <a:rPr lang="cs-CZ" dirty="0"/>
              <a:t> a nazývá rozsah výběru</a:t>
            </a:r>
          </a:p>
          <a:p>
            <a:r>
              <a:rPr lang="cs-CZ" dirty="0"/>
              <a:t>Postupy získávání výběru zkoumá teorie výběru, která se zabývá mimo jiné tím, zda je výběr reprezentativní</a:t>
            </a:r>
          </a:p>
          <a:p>
            <a:r>
              <a:rPr lang="cs-CZ" dirty="0"/>
              <a:t>Není-li výběr reprezentativní, vzniká systematická chyba</a:t>
            </a:r>
          </a:p>
          <a:p>
            <a:r>
              <a:rPr lang="cs-CZ" dirty="0"/>
              <a:t>V takovém případě je k zobecnění potřeba přistupovat s velkou opatrností.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Statistický</a:t>
            </a:r>
            <a:r>
              <a:rPr lang="cs-CZ" dirty="0"/>
              <a:t> </a:t>
            </a:r>
            <a:r>
              <a:rPr lang="en-US" dirty="0" err="1"/>
              <a:t>soubor</a:t>
            </a:r>
            <a:r>
              <a:rPr lang="cs-CZ" dirty="0"/>
              <a:t> </a:t>
            </a:r>
            <a:r>
              <a:rPr lang="en-US" dirty="0"/>
              <a:t>a</a:t>
            </a:r>
            <a:r>
              <a:rPr lang="cs-CZ" dirty="0"/>
              <a:t> </a:t>
            </a:r>
            <a:r>
              <a:rPr lang="en-US" dirty="0" err="1"/>
              <a:t>statistická</a:t>
            </a:r>
            <a:r>
              <a:rPr lang="cs-CZ" dirty="0"/>
              <a:t> </a:t>
            </a:r>
            <a:r>
              <a:rPr lang="en-US" dirty="0" err="1"/>
              <a:t>jednotka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Množinu všech předmětů pozorování shromážděných na základě toho, že mají společné vlastnost - </a:t>
            </a:r>
            <a:r>
              <a:rPr lang="cs-CZ" dirty="0">
                <a:solidFill>
                  <a:srgbClr val="FF0000"/>
                </a:solidFill>
              </a:rPr>
              <a:t>statistický soubor</a:t>
            </a:r>
          </a:p>
          <a:p>
            <a:r>
              <a:rPr lang="cs-CZ" dirty="0"/>
              <a:t> Jednotlivé prvky této množiny se nazývají </a:t>
            </a:r>
            <a:r>
              <a:rPr lang="cs-CZ" dirty="0">
                <a:solidFill>
                  <a:srgbClr val="FF0000"/>
                </a:solidFill>
              </a:rPr>
              <a:t>prvky (elementy) statistického souboru</a:t>
            </a:r>
          </a:p>
          <a:p>
            <a:r>
              <a:rPr lang="cs-CZ" dirty="0"/>
              <a:t>Počet všech prvků statistického souboru se nazývá </a:t>
            </a:r>
            <a:r>
              <a:rPr lang="cs-CZ" dirty="0">
                <a:solidFill>
                  <a:srgbClr val="FF0000"/>
                </a:solidFill>
              </a:rPr>
              <a:t>rozsah souboru </a:t>
            </a:r>
            <a:r>
              <a:rPr lang="cs-CZ" i="1" dirty="0"/>
              <a:t>N</a:t>
            </a:r>
            <a:r>
              <a:rPr lang="cs-CZ" dirty="0"/>
              <a:t>.</a:t>
            </a:r>
          </a:p>
          <a:p>
            <a:r>
              <a:rPr lang="cs-CZ" dirty="0"/>
              <a:t> Soubor, který je předmětem zkoumání, se nazývá </a:t>
            </a:r>
            <a:r>
              <a:rPr lang="cs-CZ" dirty="0">
                <a:solidFill>
                  <a:srgbClr val="FF0000"/>
                </a:solidFill>
              </a:rPr>
              <a:t>základní soubor</a:t>
            </a:r>
          </a:p>
          <a:p>
            <a:r>
              <a:rPr lang="cs-CZ" dirty="0"/>
              <a:t>Často nelze nebo není účelné provést zkoumání všech statistických jednotek tohoto základního souboru. Základní soubor pak zkoumáme pomocí statistických jednotek, které z něj byly urči tým způsobem vybrány a které tvoří tak zvaný </a:t>
            </a:r>
            <a:r>
              <a:rPr lang="cs-CZ" dirty="0">
                <a:solidFill>
                  <a:srgbClr val="FF0000"/>
                </a:solidFill>
              </a:rPr>
              <a:t>výběrový soubor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</TotalTime>
  <Words>785</Words>
  <Application>Microsoft Office PowerPoint</Application>
  <PresentationFormat>Předvádění na obrazovce (4:3)</PresentationFormat>
  <Paragraphs>91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Motiv Office</vt:lpstr>
      <vt:lpstr>Matematická statistika</vt:lpstr>
      <vt:lpstr>Co je statistika</vt:lpstr>
      <vt:lpstr>Náhodná veličina</vt:lpstr>
      <vt:lpstr>Rozdělení četností náhodné veličiny</vt:lpstr>
      <vt:lpstr>Co dělá statistika?</vt:lpstr>
      <vt:lpstr>Přístup k řešení</vt:lpstr>
      <vt:lpstr>Druhy úloh</vt:lpstr>
      <vt:lpstr>Data a jejich získání</vt:lpstr>
      <vt:lpstr>Statistický soubor a statistická jednotka </vt:lpstr>
      <vt:lpstr>Statistický znak</vt:lpstr>
      <vt:lpstr>Četnost</vt:lpstr>
      <vt:lpstr>Charakteristiky statistického souboru</vt:lpstr>
      <vt:lpstr>Charakteristika úrovně (polohy)</vt:lpstr>
      <vt:lpstr>Charakteristiky úrovně (polohy)</vt:lpstr>
      <vt:lpstr>Charakteristiky úrovně (polohy)</vt:lpstr>
      <vt:lpstr>Charakteristika variability (proměnnosti, rozptýlení)</vt:lpstr>
      <vt:lpstr>Statická závislost</vt:lpstr>
      <vt:lpstr>Vzorce</vt:lpstr>
      <vt:lpstr>Normální (nebo Gaussovo) rozdělení pravděpodobnosti</vt:lpstr>
    </vt:vector>
  </TitlesOfParts>
  <Company>VSZ Duškova 5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Statistika</dc:title>
  <dc:creator>jexova</dc:creator>
  <cp:lastModifiedBy>Jexová, Soňa</cp:lastModifiedBy>
  <cp:revision>26</cp:revision>
  <dcterms:created xsi:type="dcterms:W3CDTF">2011-03-29T10:34:07Z</dcterms:created>
  <dcterms:modified xsi:type="dcterms:W3CDTF">2022-11-03T14:16:30Z</dcterms:modified>
</cp:coreProperties>
</file>