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6.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93" r:id="rId3"/>
    <p:sldId id="301" r:id="rId4"/>
    <p:sldId id="294" r:id="rId5"/>
    <p:sldId id="314" r:id="rId6"/>
    <p:sldId id="296" r:id="rId7"/>
    <p:sldId id="304" r:id="rId8"/>
    <p:sldId id="309" r:id="rId9"/>
    <p:sldId id="303" r:id="rId10"/>
    <p:sldId id="295" r:id="rId11"/>
    <p:sldId id="320" r:id="rId12"/>
    <p:sldId id="302" r:id="rId13"/>
    <p:sldId id="297" r:id="rId14"/>
    <p:sldId id="298" r:id="rId15"/>
    <p:sldId id="299" r:id="rId16"/>
    <p:sldId id="315" r:id="rId17"/>
    <p:sldId id="316" r:id="rId18"/>
    <p:sldId id="317" r:id="rId19"/>
    <p:sldId id="307" r:id="rId20"/>
    <p:sldId id="313" r:id="rId21"/>
    <p:sldId id="319" r:id="rId22"/>
    <p:sldId id="260" r:id="rId23"/>
    <p:sldId id="258" r:id="rId24"/>
    <p:sldId id="257" r:id="rId25"/>
    <p:sldId id="259" r:id="rId26"/>
    <p:sldId id="262" r:id="rId27"/>
    <p:sldId id="261" r:id="rId28"/>
    <p:sldId id="271" r:id="rId29"/>
    <p:sldId id="267" r:id="rId30"/>
    <p:sldId id="269" r:id="rId31"/>
    <p:sldId id="263" r:id="rId32"/>
    <p:sldId id="265" r:id="rId33"/>
    <p:sldId id="268" r:id="rId34"/>
    <p:sldId id="300" r:id="rId35"/>
    <p:sldId id="264" r:id="rId36"/>
    <p:sldId id="266" r:id="rId37"/>
    <p:sldId id="289" r:id="rId38"/>
    <p:sldId id="287" r:id="rId39"/>
    <p:sldId id="286" r:id="rId40"/>
    <p:sldId id="273" r:id="rId41"/>
    <p:sldId id="274" r:id="rId42"/>
    <p:sldId id="275" r:id="rId43"/>
    <p:sldId id="276" r:id="rId44"/>
    <p:sldId id="277" r:id="rId45"/>
    <p:sldId id="278" r:id="rId46"/>
    <p:sldId id="279" r:id="rId47"/>
    <p:sldId id="280" r:id="rId48"/>
    <p:sldId id="281" r:id="rId49"/>
    <p:sldId id="288" r:id="rId50"/>
    <p:sldId id="282" r:id="rId51"/>
    <p:sldId id="283" r:id="rId52"/>
    <p:sldId id="284" r:id="rId53"/>
    <p:sldId id="306" r:id="rId54"/>
    <p:sldId id="285" r:id="rId55"/>
    <p:sldId id="290" r:id="rId56"/>
    <p:sldId id="305" r:id="rId57"/>
    <p:sldId id="312" r:id="rId5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76" autoAdjust="0"/>
    <p:restoredTop sz="94660"/>
  </p:normalViewPr>
  <p:slideViewPr>
    <p:cSldViewPr snapToGrid="0">
      <p:cViewPr varScale="1">
        <p:scale>
          <a:sx n="69" d="100"/>
          <a:sy n="69" d="100"/>
        </p:scale>
        <p:origin x="372" y="44"/>
      </p:cViewPr>
      <p:guideLst/>
    </p:cSldViewPr>
  </p:slideViewPr>
  <p:notesTextViewPr>
    <p:cViewPr>
      <p:scale>
        <a:sx n="1" d="1"/>
        <a:sy n="1" d="1"/>
      </p:scale>
      <p:origin x="0" y="0"/>
    </p:cViewPr>
  </p:notesTextViewPr>
  <p:sorterViewPr>
    <p:cViewPr>
      <p:scale>
        <a:sx n="100" d="100"/>
        <a:sy n="100" d="100"/>
      </p:scale>
      <p:origin x="0" y="-217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Se&#353;it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Se&#353;it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SZU-B23\DATA2\USERS\NEJEDLA\Dokumenty\Barto&#353;ek\Se&#353;it1_1%20(1).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ZU-B23\DATA2\USERS\NEJEDLA\Dokumenty\Barto&#353;ek\Se&#353;it1_1%20(1).xls"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C:\Users\blahova\Desktop\data_all_mk2_bez%20anonymizace.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riz\Desktop\J&#243;durie%20P&#345;ehled.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6.2211407601827549E-2"/>
          <c:y val="8.2738985285787922E-2"/>
          <c:w val="0.62096092155147276"/>
          <c:h val="0.81139163043814799"/>
        </c:manualLayout>
      </c:layout>
      <c:pie3DChart>
        <c:varyColors val="1"/>
        <c:ser>
          <c:idx val="0"/>
          <c:order val="0"/>
          <c:cat>
            <c:strLit>
              <c:ptCount val="4"/>
              <c:pt idx="0">
                <c:v>životní styl</c:v>
              </c:pt>
              <c:pt idx="1">
                <c:v> životní prostředí</c:v>
              </c:pt>
              <c:pt idx="2">
                <c:v> genetický základ</c:v>
              </c:pt>
              <c:pt idx="3">
                <c:v> zdravotnické služby</c:v>
              </c:pt>
            </c:strLit>
          </c:cat>
          <c:val>
            <c:numRef>
              <c:f>List1!$C$5:$C$8</c:f>
              <c:numCache>
                <c:formatCode>0%</c:formatCode>
                <c:ptCount val="4"/>
                <c:pt idx="0">
                  <c:v>0.5</c:v>
                </c:pt>
                <c:pt idx="1">
                  <c:v>0.2</c:v>
                </c:pt>
                <c:pt idx="2">
                  <c:v>0.2</c:v>
                </c:pt>
                <c:pt idx="3">
                  <c:v>0.1</c:v>
                </c:pt>
              </c:numCache>
            </c:numRef>
          </c:val>
          <c:extLst>
            <c:ext xmlns:c16="http://schemas.microsoft.com/office/drawing/2014/chart" uri="{C3380CC4-5D6E-409C-BE32-E72D297353CC}">
              <c16:uniqueId val="{00000000-12A7-4800-87B2-AA4A5397533A}"/>
            </c:ext>
          </c:extLst>
        </c:ser>
        <c:dLbls>
          <c:showLegendKey val="0"/>
          <c:showVal val="0"/>
          <c:showCatName val="0"/>
          <c:showSerName val="0"/>
          <c:showPercent val="0"/>
          <c:showBubbleSize val="0"/>
          <c:showLeaderLines val="1"/>
        </c:dLbls>
      </c:pie3DChart>
    </c:plotArea>
    <c:plotVisOnly val="1"/>
    <c:dispBlanksAs val="gap"/>
    <c:showDLblsOverMax val="0"/>
  </c:chart>
  <c:spPr>
    <a:solidFill>
      <a:schemeClr val="accent1">
        <a:lumMod val="50000"/>
      </a:schemeClr>
    </a:solidFill>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6.2211407601827549E-2"/>
          <c:y val="8.2738985285787922E-2"/>
          <c:w val="0.62096092155147276"/>
          <c:h val="0.81139163043814799"/>
        </c:manualLayout>
      </c:layout>
      <c:pie3DChart>
        <c:varyColors val="1"/>
        <c:ser>
          <c:idx val="0"/>
          <c:order val="0"/>
          <c:dLbls>
            <c:dLbl>
              <c:idx val="0"/>
              <c:tx>
                <c:rich>
                  <a:bodyPr/>
                  <a:lstStyle/>
                  <a:p>
                    <a:r>
                      <a:rPr lang="en-US" sz="3200" dirty="0"/>
                      <a:t>50%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BCA-40A3-AC6E-09F73B807DBD}"/>
                </c:ext>
              </c:extLst>
            </c:dLbl>
            <c:dLbl>
              <c:idx val="1"/>
              <c:tx>
                <c:rich>
                  <a:bodyPr/>
                  <a:lstStyle/>
                  <a:p>
                    <a:r>
                      <a:rPr lang="en-US" sz="2400" dirty="0"/>
                      <a:t>20%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BCA-40A3-AC6E-09F73B807DBD}"/>
                </c:ext>
              </c:extLst>
            </c:dLbl>
            <c:dLbl>
              <c:idx val="2"/>
              <c:tx>
                <c:rich>
                  <a:bodyPr/>
                  <a:lstStyle/>
                  <a:p>
                    <a:r>
                      <a:rPr lang="en-US" sz="2400" dirty="0"/>
                      <a:t>20%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BCA-40A3-AC6E-09F73B807DBD}"/>
                </c:ext>
              </c:extLst>
            </c:dLbl>
            <c:dLbl>
              <c:idx val="3"/>
              <c:tx>
                <c:rich>
                  <a:bodyPr/>
                  <a:lstStyle/>
                  <a:p>
                    <a:r>
                      <a:rPr lang="en-US" sz="2400" dirty="0"/>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BCA-40A3-AC6E-09F73B807DBD}"/>
                </c:ext>
              </c:extLst>
            </c:dLbl>
            <c:spPr>
              <a:noFill/>
              <a:ln>
                <a:noFill/>
              </a:ln>
              <a:effectLst/>
            </c:spPr>
            <c:txPr>
              <a:bodyPr/>
              <a:lstStyle/>
              <a:p>
                <a:pPr>
                  <a:defRPr sz="2000" b="1">
                    <a:solidFill>
                      <a:srgbClr val="FF0000"/>
                    </a:solidFill>
                  </a:defRPr>
                </a:pPr>
                <a:endParaRPr lang="cs-CZ"/>
              </a:p>
            </c:txPr>
            <c:showLegendKey val="0"/>
            <c:showVal val="1"/>
            <c:showCatName val="0"/>
            <c:showSerName val="0"/>
            <c:showPercent val="0"/>
            <c:showBubbleSize val="0"/>
            <c:showLeaderLines val="1"/>
            <c:extLst>
              <c:ext xmlns:c15="http://schemas.microsoft.com/office/drawing/2012/chart" uri="{CE6537A1-D6FC-4f65-9D91-7224C49458BB}"/>
            </c:extLst>
          </c:dLbls>
          <c:cat>
            <c:strLit>
              <c:ptCount val="4"/>
              <c:pt idx="0">
                <c:v>životní styl</c:v>
              </c:pt>
              <c:pt idx="1">
                <c:v> životní prostředí</c:v>
              </c:pt>
              <c:pt idx="2">
                <c:v> genetický základ</c:v>
              </c:pt>
              <c:pt idx="3">
                <c:v> zdravotnické služby</c:v>
              </c:pt>
            </c:strLit>
          </c:cat>
          <c:val>
            <c:numRef>
              <c:f>List1!$C$5:$C$8</c:f>
              <c:numCache>
                <c:formatCode>0%</c:formatCode>
                <c:ptCount val="4"/>
                <c:pt idx="0">
                  <c:v>0.5</c:v>
                </c:pt>
                <c:pt idx="1">
                  <c:v>0.2</c:v>
                </c:pt>
                <c:pt idx="2">
                  <c:v>0.2</c:v>
                </c:pt>
                <c:pt idx="3">
                  <c:v>0.1</c:v>
                </c:pt>
              </c:numCache>
            </c:numRef>
          </c:val>
          <c:extLst>
            <c:ext xmlns:c16="http://schemas.microsoft.com/office/drawing/2014/chart" uri="{C3380CC4-5D6E-409C-BE32-E72D297353CC}">
              <c16:uniqueId val="{00000004-EBCA-40A3-AC6E-09F73B807DBD}"/>
            </c:ext>
          </c:extLst>
        </c:ser>
        <c:dLbls>
          <c:showLegendKey val="0"/>
          <c:showVal val="0"/>
          <c:showCatName val="0"/>
          <c:showSerName val="0"/>
          <c:showPercent val="0"/>
          <c:showBubbleSize val="0"/>
          <c:showLeaderLines val="1"/>
        </c:dLbls>
      </c:pie3DChart>
    </c:plotArea>
    <c:legend>
      <c:legendPos val="r"/>
      <c:layout>
        <c:manualLayout>
          <c:xMode val="edge"/>
          <c:yMode val="edge"/>
          <c:x val="0.69785068192513811"/>
          <c:y val="0.32303927943088812"/>
          <c:w val="0.28603147736152568"/>
          <c:h val="0.31634004136526694"/>
        </c:manualLayout>
      </c:layout>
      <c:overlay val="0"/>
      <c:txPr>
        <a:bodyPr/>
        <a:lstStyle/>
        <a:p>
          <a:pPr rtl="0">
            <a:defRPr sz="1400" b="1"/>
          </a:pPr>
          <a:endParaRPr lang="cs-CZ"/>
        </a:p>
      </c:txPr>
    </c:legend>
    <c:plotVisOnly val="1"/>
    <c:dispBlanksAs val="gap"/>
    <c:showDLblsOverMax val="0"/>
  </c:chart>
  <c:spPr>
    <a:solidFill>
      <a:schemeClr val="accent1">
        <a:lumMod val="50000"/>
      </a:schemeClr>
    </a:solidFill>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a:t>Incidence diabetes</a:t>
            </a:r>
          </a:p>
        </c:rich>
      </c:tx>
      <c:overlay val="0"/>
      <c:spPr>
        <a:noFill/>
        <a:ln>
          <a:noFill/>
        </a:ln>
        <a:effectLst/>
      </c:spPr>
    </c:title>
    <c:autoTitleDeleted val="0"/>
    <c:plotArea>
      <c:layout>
        <c:manualLayout>
          <c:layoutTarget val="inner"/>
          <c:xMode val="edge"/>
          <c:yMode val="edge"/>
          <c:x val="6.1644887830019833E-2"/>
          <c:y val="0.15417566541496663"/>
          <c:w val="0.90324124179373122"/>
          <c:h val="0.68795886230216297"/>
        </c:manualLayout>
      </c:layout>
      <c:lineChart>
        <c:grouping val="standard"/>
        <c:varyColors val="0"/>
        <c:ser>
          <c:idx val="0"/>
          <c:order val="0"/>
          <c:tx>
            <c:strRef>
              <c:f>List3!$B$8</c:f>
              <c:strCache>
                <c:ptCount val="1"/>
                <c:pt idx="0">
                  <c:v>Muži</c:v>
                </c:pt>
              </c:strCache>
            </c:strRef>
          </c:tx>
          <c:spPr>
            <a:ln w="28575" cap="rnd">
              <a:solidFill>
                <a:schemeClr val="accent1"/>
              </a:solidFill>
              <a:round/>
            </a:ln>
            <a:effectLst/>
          </c:spPr>
          <c:marker>
            <c:symbol val="none"/>
          </c:marker>
          <c:cat>
            <c:numRef>
              <c:f>List3!$A$9:$A$25</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List3!$B$9:$B$25</c:f>
              <c:numCache>
                <c:formatCode>General</c:formatCode>
                <c:ptCount val="17"/>
                <c:pt idx="0">
                  <c:v>508.8</c:v>
                </c:pt>
                <c:pt idx="1">
                  <c:v>507.1</c:v>
                </c:pt>
                <c:pt idx="2">
                  <c:v>502.2</c:v>
                </c:pt>
                <c:pt idx="3">
                  <c:v>551.9</c:v>
                </c:pt>
                <c:pt idx="4">
                  <c:v>525.9</c:v>
                </c:pt>
                <c:pt idx="5">
                  <c:v>539.9</c:v>
                </c:pt>
                <c:pt idx="6">
                  <c:v>529.5</c:v>
                </c:pt>
                <c:pt idx="7">
                  <c:v>533</c:v>
                </c:pt>
                <c:pt idx="8">
                  <c:v>529.1</c:v>
                </c:pt>
                <c:pt idx="9">
                  <c:v>581</c:v>
                </c:pt>
                <c:pt idx="10">
                  <c:v>603.5</c:v>
                </c:pt>
                <c:pt idx="11">
                  <c:v>643.70000000000005</c:v>
                </c:pt>
                <c:pt idx="12">
                  <c:v>668.6</c:v>
                </c:pt>
                <c:pt idx="13">
                  <c:v>673</c:v>
                </c:pt>
                <c:pt idx="14">
                  <c:v>861</c:v>
                </c:pt>
                <c:pt idx="15">
                  <c:v>1098.4000000000001</c:v>
                </c:pt>
                <c:pt idx="16">
                  <c:v>1102.0999999999999</c:v>
                </c:pt>
              </c:numCache>
            </c:numRef>
          </c:val>
          <c:smooth val="0"/>
          <c:extLst>
            <c:ext xmlns:c16="http://schemas.microsoft.com/office/drawing/2014/chart" uri="{C3380CC4-5D6E-409C-BE32-E72D297353CC}">
              <c16:uniqueId val="{00000000-95B3-41A1-A5B6-BE37B5FE0076}"/>
            </c:ext>
          </c:extLst>
        </c:ser>
        <c:ser>
          <c:idx val="1"/>
          <c:order val="1"/>
          <c:tx>
            <c:strRef>
              <c:f>List3!$C$8</c:f>
              <c:strCache>
                <c:ptCount val="1"/>
                <c:pt idx="0">
                  <c:v>Ženy</c:v>
                </c:pt>
              </c:strCache>
            </c:strRef>
          </c:tx>
          <c:spPr>
            <a:ln w="28575" cap="rnd">
              <a:solidFill>
                <a:schemeClr val="accent2"/>
              </a:solidFill>
              <a:round/>
            </a:ln>
            <a:effectLst/>
          </c:spPr>
          <c:marker>
            <c:symbol val="none"/>
          </c:marker>
          <c:cat>
            <c:numRef>
              <c:f>List3!$A$9:$A$25</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List3!$C$9:$C$25</c:f>
              <c:numCache>
                <c:formatCode>General</c:formatCode>
                <c:ptCount val="17"/>
                <c:pt idx="0">
                  <c:v>516.1</c:v>
                </c:pt>
                <c:pt idx="1">
                  <c:v>517.20000000000005</c:v>
                </c:pt>
                <c:pt idx="2">
                  <c:v>510.2</c:v>
                </c:pt>
                <c:pt idx="3">
                  <c:v>559.20000000000005</c:v>
                </c:pt>
                <c:pt idx="4">
                  <c:v>537.79999999999995</c:v>
                </c:pt>
                <c:pt idx="5">
                  <c:v>564.5</c:v>
                </c:pt>
                <c:pt idx="6">
                  <c:v>566.6</c:v>
                </c:pt>
                <c:pt idx="7">
                  <c:v>559.1</c:v>
                </c:pt>
                <c:pt idx="8">
                  <c:v>544</c:v>
                </c:pt>
                <c:pt idx="9">
                  <c:v>588.6</c:v>
                </c:pt>
                <c:pt idx="10">
                  <c:v>632</c:v>
                </c:pt>
                <c:pt idx="11">
                  <c:v>661</c:v>
                </c:pt>
                <c:pt idx="12">
                  <c:v>701.3</c:v>
                </c:pt>
                <c:pt idx="13">
                  <c:v>707.9</c:v>
                </c:pt>
                <c:pt idx="14">
                  <c:v>905</c:v>
                </c:pt>
                <c:pt idx="15">
                  <c:v>1122.2</c:v>
                </c:pt>
                <c:pt idx="16">
                  <c:v>1087</c:v>
                </c:pt>
              </c:numCache>
            </c:numRef>
          </c:val>
          <c:smooth val="0"/>
          <c:extLst>
            <c:ext xmlns:c16="http://schemas.microsoft.com/office/drawing/2014/chart" uri="{C3380CC4-5D6E-409C-BE32-E72D297353CC}">
              <c16:uniqueId val="{00000001-95B3-41A1-A5B6-BE37B5FE0076}"/>
            </c:ext>
          </c:extLst>
        </c:ser>
        <c:dLbls>
          <c:showLegendKey val="0"/>
          <c:showVal val="0"/>
          <c:showCatName val="0"/>
          <c:showSerName val="0"/>
          <c:showPercent val="0"/>
          <c:showBubbleSize val="0"/>
        </c:dLbls>
        <c:smooth val="0"/>
        <c:axId val="254390416"/>
        <c:axId val="253963608"/>
      </c:lineChart>
      <c:catAx>
        <c:axId val="25439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53963608"/>
        <c:crosses val="autoZero"/>
        <c:auto val="1"/>
        <c:lblAlgn val="ctr"/>
        <c:lblOffset val="100"/>
        <c:noMultiLvlLbl val="0"/>
      </c:catAx>
      <c:valAx>
        <c:axId val="253963608"/>
        <c:scaling>
          <c:orientation val="minMax"/>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54390416"/>
        <c:crosses val="autoZero"/>
        <c:crossBetween val="between"/>
      </c:valAx>
      <c:spPr>
        <a:noFill/>
        <a:ln w="25400">
          <a:noFill/>
        </a:ln>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a:t>Prevalence diabetes</a:t>
            </a:r>
          </a:p>
        </c:rich>
      </c:tx>
      <c:overlay val="0"/>
      <c:spPr>
        <a:noFill/>
        <a:ln>
          <a:noFill/>
        </a:ln>
        <a:effectLst/>
      </c:spPr>
    </c:title>
    <c:autoTitleDeleted val="0"/>
    <c:plotArea>
      <c:layout/>
      <c:lineChart>
        <c:grouping val="standard"/>
        <c:varyColors val="0"/>
        <c:ser>
          <c:idx val="0"/>
          <c:order val="0"/>
          <c:tx>
            <c:strRef>
              <c:f>List3!$F$4</c:f>
              <c:strCache>
                <c:ptCount val="1"/>
                <c:pt idx="0">
                  <c:v>Muži</c:v>
                </c:pt>
              </c:strCache>
            </c:strRef>
          </c:tx>
          <c:spPr>
            <a:ln w="28575" cap="rnd">
              <a:solidFill>
                <a:schemeClr val="accent1"/>
              </a:solidFill>
              <a:round/>
            </a:ln>
            <a:effectLst/>
          </c:spPr>
          <c:marker>
            <c:symbol val="none"/>
          </c:marker>
          <c:cat>
            <c:numRef>
              <c:f>List3!$E$5:$E$25</c:f>
              <c:numCache>
                <c:formatCode>General</c:formatCode>
                <c:ptCount val="21"/>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numCache>
            </c:numRef>
          </c:cat>
          <c:val>
            <c:numRef>
              <c:f>List3!$F$5:$F$25</c:f>
              <c:numCache>
                <c:formatCode>General</c:formatCode>
                <c:ptCount val="21"/>
                <c:pt idx="0">
                  <c:v>5147.8</c:v>
                </c:pt>
                <c:pt idx="1">
                  <c:v>5309.52</c:v>
                </c:pt>
                <c:pt idx="2">
                  <c:v>5420.9</c:v>
                </c:pt>
                <c:pt idx="3">
                  <c:v>5572.8</c:v>
                </c:pt>
                <c:pt idx="4">
                  <c:v>5932.3</c:v>
                </c:pt>
                <c:pt idx="5">
                  <c:v>5943.5</c:v>
                </c:pt>
                <c:pt idx="6">
                  <c:v>6128.8</c:v>
                </c:pt>
                <c:pt idx="7">
                  <c:v>6328.2</c:v>
                </c:pt>
                <c:pt idx="8">
                  <c:v>6600.5</c:v>
                </c:pt>
                <c:pt idx="9">
                  <c:v>6818.3</c:v>
                </c:pt>
                <c:pt idx="10">
                  <c:v>6883.5</c:v>
                </c:pt>
                <c:pt idx="11">
                  <c:v>6870.6</c:v>
                </c:pt>
                <c:pt idx="12">
                  <c:v>6977.6</c:v>
                </c:pt>
                <c:pt idx="13">
                  <c:v>7057.3</c:v>
                </c:pt>
                <c:pt idx="14">
                  <c:v>7294.6</c:v>
                </c:pt>
                <c:pt idx="15">
                  <c:v>7552.1</c:v>
                </c:pt>
                <c:pt idx="16">
                  <c:v>7722.9</c:v>
                </c:pt>
                <c:pt idx="17">
                  <c:v>7977.2</c:v>
                </c:pt>
                <c:pt idx="18">
                  <c:v>7500</c:v>
                </c:pt>
                <c:pt idx="19">
                  <c:v>6985.5</c:v>
                </c:pt>
                <c:pt idx="20">
                  <c:v>8152.8</c:v>
                </c:pt>
              </c:numCache>
            </c:numRef>
          </c:val>
          <c:smooth val="0"/>
          <c:extLst>
            <c:ext xmlns:c16="http://schemas.microsoft.com/office/drawing/2014/chart" uri="{C3380CC4-5D6E-409C-BE32-E72D297353CC}">
              <c16:uniqueId val="{00000000-32DD-49E0-A7E5-4336CF46DFFE}"/>
            </c:ext>
          </c:extLst>
        </c:ser>
        <c:ser>
          <c:idx val="1"/>
          <c:order val="1"/>
          <c:tx>
            <c:strRef>
              <c:f>List3!$G$4</c:f>
              <c:strCache>
                <c:ptCount val="1"/>
                <c:pt idx="0">
                  <c:v>Ženy</c:v>
                </c:pt>
              </c:strCache>
            </c:strRef>
          </c:tx>
          <c:spPr>
            <a:ln w="28575" cap="rnd">
              <a:solidFill>
                <a:schemeClr val="accent2"/>
              </a:solidFill>
              <a:round/>
            </a:ln>
            <a:effectLst/>
          </c:spPr>
          <c:marker>
            <c:symbol val="none"/>
          </c:marker>
          <c:cat>
            <c:numRef>
              <c:f>List3!$E$5:$E$25</c:f>
              <c:numCache>
                <c:formatCode>General</c:formatCode>
                <c:ptCount val="21"/>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numCache>
            </c:numRef>
          </c:cat>
          <c:val>
            <c:numRef>
              <c:f>List3!$G$5:$G$25</c:f>
              <c:numCache>
                <c:formatCode>General</c:formatCode>
                <c:ptCount val="21"/>
                <c:pt idx="0">
                  <c:v>6117.7</c:v>
                </c:pt>
                <c:pt idx="1">
                  <c:v>6315.2</c:v>
                </c:pt>
                <c:pt idx="2">
                  <c:v>6388.5</c:v>
                </c:pt>
                <c:pt idx="3">
                  <c:v>6545.1</c:v>
                </c:pt>
                <c:pt idx="4">
                  <c:v>6788.6</c:v>
                </c:pt>
                <c:pt idx="5">
                  <c:v>6761.1</c:v>
                </c:pt>
                <c:pt idx="6">
                  <c:v>6927</c:v>
                </c:pt>
                <c:pt idx="7">
                  <c:v>7104.7</c:v>
                </c:pt>
                <c:pt idx="8">
                  <c:v>7315.6</c:v>
                </c:pt>
                <c:pt idx="9">
                  <c:v>7587.2</c:v>
                </c:pt>
                <c:pt idx="10">
                  <c:v>7651.6</c:v>
                </c:pt>
                <c:pt idx="11">
                  <c:v>7658</c:v>
                </c:pt>
                <c:pt idx="12">
                  <c:v>7787.5</c:v>
                </c:pt>
                <c:pt idx="13">
                  <c:v>7839.1</c:v>
                </c:pt>
                <c:pt idx="14">
                  <c:v>8001.3</c:v>
                </c:pt>
                <c:pt idx="15">
                  <c:v>8150.5</c:v>
                </c:pt>
                <c:pt idx="16">
                  <c:v>8266.2000000000007</c:v>
                </c:pt>
                <c:pt idx="17">
                  <c:v>8402.4</c:v>
                </c:pt>
                <c:pt idx="18">
                  <c:v>7800</c:v>
                </c:pt>
                <c:pt idx="19">
                  <c:v>7155.6</c:v>
                </c:pt>
                <c:pt idx="20">
                  <c:v>8133.8</c:v>
                </c:pt>
              </c:numCache>
            </c:numRef>
          </c:val>
          <c:smooth val="0"/>
          <c:extLst>
            <c:ext xmlns:c16="http://schemas.microsoft.com/office/drawing/2014/chart" uri="{C3380CC4-5D6E-409C-BE32-E72D297353CC}">
              <c16:uniqueId val="{00000001-32DD-49E0-A7E5-4336CF46DFFE}"/>
            </c:ext>
          </c:extLst>
        </c:ser>
        <c:dLbls>
          <c:showLegendKey val="0"/>
          <c:showVal val="0"/>
          <c:showCatName val="0"/>
          <c:showSerName val="0"/>
          <c:showPercent val="0"/>
          <c:showBubbleSize val="0"/>
        </c:dLbls>
        <c:smooth val="0"/>
        <c:axId val="254004576"/>
        <c:axId val="254004960"/>
      </c:lineChart>
      <c:catAx>
        <c:axId val="25400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54004960"/>
        <c:crosses val="autoZero"/>
        <c:auto val="1"/>
        <c:lblAlgn val="ctr"/>
        <c:lblOffset val="100"/>
        <c:noMultiLvlLbl val="0"/>
      </c:catAx>
      <c:valAx>
        <c:axId val="254004960"/>
        <c:scaling>
          <c:orientation val="minMax"/>
          <c:min val="4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54004576"/>
        <c:crosses val="autoZero"/>
        <c:crossBetween val="between"/>
      </c:valAx>
      <c:spPr>
        <a:noFill/>
        <a:ln w="25400">
          <a:noFill/>
        </a:ln>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cs-CZ"/>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Na!$J$149</c:f>
              <c:strCache>
                <c:ptCount val="1"/>
                <c:pt idx="0">
                  <c:v>Polévka</c:v>
                </c:pt>
              </c:strCache>
            </c:strRef>
          </c:tx>
          <c:spPr>
            <a:solidFill>
              <a:schemeClr val="accent6"/>
            </a:solidFill>
            <a:ln>
              <a:noFill/>
            </a:ln>
            <a:effectLst/>
          </c:spPr>
          <c:invertIfNegative val="0"/>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Na!$J$150:$J$177</c:f>
              <c:numCache>
                <c:formatCode>General</c:formatCode>
                <c:ptCount val="28"/>
                <c:pt idx="0">
                  <c:v>0.49513324421836963</c:v>
                </c:pt>
                <c:pt idx="1">
                  <c:v>1.1068817981914114</c:v>
                </c:pt>
                <c:pt idx="2">
                  <c:v>0.84544364255905813</c:v>
                </c:pt>
                <c:pt idx="3">
                  <c:v>1.2021953152575975</c:v>
                </c:pt>
                <c:pt idx="4">
                  <c:v>0.94558517464897618</c:v>
                </c:pt>
                <c:pt idx="5">
                  <c:v>1.1810060665300066</c:v>
                </c:pt>
                <c:pt idx="6">
                  <c:v>1.2140082106030181</c:v>
                </c:pt>
                <c:pt idx="7">
                  <c:v>1.4714835800670507</c:v>
                </c:pt>
                <c:pt idx="8">
                  <c:v>1.4254411158735725</c:v>
                </c:pt>
                <c:pt idx="9">
                  <c:v>1.1617346451589108</c:v>
                </c:pt>
                <c:pt idx="10">
                  <c:v>1.1560390584450753</c:v>
                </c:pt>
                <c:pt idx="11">
                  <c:v>0.87098811786659114</c:v>
                </c:pt>
                <c:pt idx="12">
                  <c:v>1.2956410685498059</c:v>
                </c:pt>
                <c:pt idx="13">
                  <c:v>1.2278987921815661</c:v>
                </c:pt>
                <c:pt idx="14">
                  <c:v>1.4076793797436515</c:v>
                </c:pt>
                <c:pt idx="15">
                  <c:v>1.4026715964045842</c:v>
                </c:pt>
                <c:pt idx="16">
                  <c:v>1.2332592450731661</c:v>
                </c:pt>
                <c:pt idx="17">
                  <c:v>1.5720223768876085</c:v>
                </c:pt>
                <c:pt idx="18">
                  <c:v>1.2833085008130354</c:v>
                </c:pt>
                <c:pt idx="19">
                  <c:v>1.4448641528363713</c:v>
                </c:pt>
                <c:pt idx="20">
                  <c:v>1.8501190530138683</c:v>
                </c:pt>
                <c:pt idx="21">
                  <c:v>1.7910264018325779</c:v>
                </c:pt>
                <c:pt idx="22">
                  <c:v>1.5983843053248856</c:v>
                </c:pt>
                <c:pt idx="23">
                  <c:v>1.1466020657556371</c:v>
                </c:pt>
                <c:pt idx="24">
                  <c:v>1.6634106996667466</c:v>
                </c:pt>
                <c:pt idx="25">
                  <c:v>1.8480689853769465</c:v>
                </c:pt>
                <c:pt idx="26">
                  <c:v>1.5525904897697378</c:v>
                </c:pt>
                <c:pt idx="27">
                  <c:v>2.0156216970672416</c:v>
                </c:pt>
              </c:numCache>
            </c:numRef>
          </c:val>
          <c:extLst>
            <c:ext xmlns:c16="http://schemas.microsoft.com/office/drawing/2014/chart" uri="{C3380CC4-5D6E-409C-BE32-E72D297353CC}">
              <c16:uniqueId val="{00000000-5B91-4E7C-B927-7830DE8E259D}"/>
            </c:ext>
          </c:extLst>
        </c:ser>
        <c:ser>
          <c:idx val="1"/>
          <c:order val="1"/>
          <c:tx>
            <c:strRef>
              <c:f>Na!$K$149</c:f>
              <c:strCache>
                <c:ptCount val="1"/>
                <c:pt idx="0">
                  <c:v>Hlavní chod</c:v>
                </c:pt>
              </c:strCache>
            </c:strRef>
          </c:tx>
          <c:spPr>
            <a:solidFill>
              <a:schemeClr val="accent5"/>
            </a:solidFill>
            <a:ln>
              <a:noFill/>
            </a:ln>
            <a:effectLst/>
          </c:spPr>
          <c:invertIfNegative val="0"/>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Na!$K$150:$K$177</c:f>
              <c:numCache>
                <c:formatCode>General</c:formatCode>
                <c:ptCount val="28"/>
                <c:pt idx="0">
                  <c:v>1.3406836641882345</c:v>
                </c:pt>
                <c:pt idx="1">
                  <c:v>1.1013117865846711</c:v>
                </c:pt>
                <c:pt idx="2">
                  <c:v>1.5026212862977795</c:v>
                </c:pt>
                <c:pt idx="3">
                  <c:v>1.5223990319499465</c:v>
                </c:pt>
                <c:pt idx="4">
                  <c:v>1.8382612374227554</c:v>
                </c:pt>
                <c:pt idx="5">
                  <c:v>1.6292383598235014</c:v>
                </c:pt>
                <c:pt idx="6">
                  <c:v>1.7033880572200011</c:v>
                </c:pt>
                <c:pt idx="7">
                  <c:v>1.457934862439072</c:v>
                </c:pt>
                <c:pt idx="8">
                  <c:v>1.6363201424142353</c:v>
                </c:pt>
                <c:pt idx="9">
                  <c:v>1.9543694256047479</c:v>
                </c:pt>
                <c:pt idx="10">
                  <c:v>1.9962064292686186</c:v>
                </c:pt>
                <c:pt idx="11">
                  <c:v>2.0730761023938866</c:v>
                </c:pt>
                <c:pt idx="12">
                  <c:v>2.1023902176174887</c:v>
                </c:pt>
                <c:pt idx="13">
                  <c:v>1.9519242349974817</c:v>
                </c:pt>
                <c:pt idx="14">
                  <c:v>1.8839433462893445</c:v>
                </c:pt>
                <c:pt idx="15">
                  <c:v>2.0028308300257898</c:v>
                </c:pt>
                <c:pt idx="16">
                  <c:v>2.0526981728182516</c:v>
                </c:pt>
                <c:pt idx="17">
                  <c:v>1.9506327062903028</c:v>
                </c:pt>
                <c:pt idx="18">
                  <c:v>2.2945422098283501</c:v>
                </c:pt>
                <c:pt idx="19">
                  <c:v>2.0974380577161806</c:v>
                </c:pt>
                <c:pt idx="20">
                  <c:v>1.9365403648421433</c:v>
                </c:pt>
                <c:pt idx="21">
                  <c:v>2.0763335665171776</c:v>
                </c:pt>
                <c:pt idx="22">
                  <c:v>2.316750031340943</c:v>
                </c:pt>
                <c:pt idx="23">
                  <c:v>2.9844258905748822</c:v>
                </c:pt>
                <c:pt idx="24">
                  <c:v>2.4742763522953464</c:v>
                </c:pt>
                <c:pt idx="25">
                  <c:v>2.4138605925098195</c:v>
                </c:pt>
                <c:pt idx="26">
                  <c:v>2.4896563870345534</c:v>
                </c:pt>
                <c:pt idx="27">
                  <c:v>2.4923834598623662</c:v>
                </c:pt>
              </c:numCache>
            </c:numRef>
          </c:val>
          <c:extLst>
            <c:ext xmlns:c16="http://schemas.microsoft.com/office/drawing/2014/chart" uri="{C3380CC4-5D6E-409C-BE32-E72D297353CC}">
              <c16:uniqueId val="{00000001-5B91-4E7C-B927-7830DE8E259D}"/>
            </c:ext>
          </c:extLst>
        </c:ser>
        <c:ser>
          <c:idx val="2"/>
          <c:order val="2"/>
          <c:tx>
            <c:strRef>
              <c:f>Na!$L$149</c:f>
              <c:strCache>
                <c:ptCount val="1"/>
                <c:pt idx="0">
                  <c:v>Nápoj</c:v>
                </c:pt>
              </c:strCache>
            </c:strRef>
          </c:tx>
          <c:spPr>
            <a:solidFill>
              <a:schemeClr val="accent4"/>
            </a:solidFill>
            <a:ln>
              <a:noFill/>
            </a:ln>
            <a:effectLst/>
          </c:spPr>
          <c:invertIfNegative val="0"/>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Na!$L$150:$L$177</c:f>
              <c:numCache>
                <c:formatCode>General</c:formatCode>
                <c:ptCount val="28"/>
                <c:pt idx="0">
                  <c:v>6.004519143325409E-2</c:v>
                </c:pt>
                <c:pt idx="1">
                  <c:v>2.7373904002575816E-3</c:v>
                </c:pt>
                <c:pt idx="2">
                  <c:v>2.7383809716999753E-2</c:v>
                </c:pt>
                <c:pt idx="3">
                  <c:v>1.5259937816383217E-2</c:v>
                </c:pt>
                <c:pt idx="4">
                  <c:v>4.6485397347513772E-2</c:v>
                </c:pt>
                <c:pt idx="5">
                  <c:v>1.5198941087792857E-2</c:v>
                </c:pt>
                <c:pt idx="6">
                  <c:v>1.948972132823263E-2</c:v>
                </c:pt>
                <c:pt idx="7">
                  <c:v>8.2274273501219283E-2</c:v>
                </c:pt>
                <c:pt idx="8">
                  <c:v>6.4312808623757023E-3</c:v>
                </c:pt>
                <c:pt idx="9">
                  <c:v>1.7637067232652473E-3</c:v>
                </c:pt>
                <c:pt idx="10">
                  <c:v>2.0446480359655847E-3</c:v>
                </c:pt>
                <c:pt idx="11">
                  <c:v>7.9784959103416722E-2</c:v>
                </c:pt>
                <c:pt idx="12">
                  <c:v>3.3983434706843811E-3</c:v>
                </c:pt>
                <c:pt idx="13">
                  <c:v>2.4662969867439356E-2</c:v>
                </c:pt>
                <c:pt idx="14">
                  <c:v>2.3514292582084335E-2</c:v>
                </c:pt>
                <c:pt idx="15">
                  <c:v>4.897840045303771E-2</c:v>
                </c:pt>
                <c:pt idx="16">
                  <c:v>5.5902248391155512E-2</c:v>
                </c:pt>
                <c:pt idx="17">
                  <c:v>3.3928058871180548E-3</c:v>
                </c:pt>
                <c:pt idx="18">
                  <c:v>6.4378325360127915E-3</c:v>
                </c:pt>
                <c:pt idx="19">
                  <c:v>6.3916119185749423E-2</c:v>
                </c:pt>
                <c:pt idx="20">
                  <c:v>5.3946712270922709E-2</c:v>
                </c:pt>
                <c:pt idx="21">
                  <c:v>6.9894377367682892E-2</c:v>
                </c:pt>
                <c:pt idx="22">
                  <c:v>1.7262977465335658E-2</c:v>
                </c:pt>
                <c:pt idx="23">
                  <c:v>2.1737380560533235E-2</c:v>
                </c:pt>
                <c:pt idx="24">
                  <c:v>8.9548977608752758E-3</c:v>
                </c:pt>
                <c:pt idx="25">
                  <c:v>6.1871210872827306E-2</c:v>
                </c:pt>
                <c:pt idx="26">
                  <c:v>9.9809994076225338E-3</c:v>
                </c:pt>
                <c:pt idx="27">
                  <c:v>8.8993197688589081E-3</c:v>
                </c:pt>
              </c:numCache>
            </c:numRef>
          </c:val>
          <c:extLst>
            <c:ext xmlns:c16="http://schemas.microsoft.com/office/drawing/2014/chart" uri="{C3380CC4-5D6E-409C-BE32-E72D297353CC}">
              <c16:uniqueId val="{00000002-5B91-4E7C-B927-7830DE8E259D}"/>
            </c:ext>
          </c:extLst>
        </c:ser>
        <c:ser>
          <c:idx val="3"/>
          <c:order val="3"/>
          <c:tx>
            <c:strRef>
              <c:f>Na!$M$149</c:f>
              <c:strCache>
                <c:ptCount val="1"/>
                <c:pt idx="0">
                  <c:v>Doplněk</c:v>
                </c:pt>
              </c:strCache>
            </c:strRef>
          </c:tx>
          <c:spPr>
            <a:solidFill>
              <a:schemeClr val="accent6">
                <a:lumMod val="50000"/>
              </a:schemeClr>
            </a:solidFill>
            <a:ln>
              <a:noFill/>
            </a:ln>
            <a:effectLst/>
          </c:spPr>
          <c:invertIfNegative val="0"/>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Na!$M$150:$M$177</c:f>
              <c:numCache>
                <c:formatCode>General</c:formatCode>
                <c:ptCount val="28"/>
                <c:pt idx="0">
                  <c:v>0.23238821956140843</c:v>
                </c:pt>
                <c:pt idx="1">
                  <c:v>3.1803784108470498E-2</c:v>
                </c:pt>
                <c:pt idx="2">
                  <c:v>4.916121013891997E-2</c:v>
                </c:pt>
                <c:pt idx="3">
                  <c:v>0.11273165149609921</c:v>
                </c:pt>
                <c:pt idx="4">
                  <c:v>5.9368644405954116E-2</c:v>
                </c:pt>
                <c:pt idx="5">
                  <c:v>0.12968285549510819</c:v>
                </c:pt>
                <c:pt idx="6">
                  <c:v>6.6281753636424648E-2</c:v>
                </c:pt>
                <c:pt idx="7">
                  <c:v>0.13461357678125122</c:v>
                </c:pt>
                <c:pt idx="8">
                  <c:v>7.9246634995096599E-2</c:v>
                </c:pt>
                <c:pt idx="9">
                  <c:v>5.36484685997239E-2</c:v>
                </c:pt>
                <c:pt idx="10">
                  <c:v>9.3571040443798451E-2</c:v>
                </c:pt>
                <c:pt idx="11">
                  <c:v>0.27609598032957261</c:v>
                </c:pt>
                <c:pt idx="12">
                  <c:v>7.3761628467445073E-3</c:v>
                </c:pt>
                <c:pt idx="13">
                  <c:v>0.22461816140371568</c:v>
                </c:pt>
                <c:pt idx="14">
                  <c:v>0.12365634746026902</c:v>
                </c:pt>
                <c:pt idx="15">
                  <c:v>0.12406799868417226</c:v>
                </c:pt>
                <c:pt idx="16">
                  <c:v>0.25229309375233783</c:v>
                </c:pt>
                <c:pt idx="17">
                  <c:v>8.1809317036010257E-2</c:v>
                </c:pt>
                <c:pt idx="18">
                  <c:v>0.19632564382061424</c:v>
                </c:pt>
                <c:pt idx="19">
                  <c:v>0.20792421510279935</c:v>
                </c:pt>
                <c:pt idx="20">
                  <c:v>0.15180433670900265</c:v>
                </c:pt>
                <c:pt idx="21">
                  <c:v>0.17074405554363484</c:v>
                </c:pt>
                <c:pt idx="22">
                  <c:v>0.19815280688984799</c:v>
                </c:pt>
                <c:pt idx="23">
                  <c:v>0.1145470404112781</c:v>
                </c:pt>
                <c:pt idx="24">
                  <c:v>0.24402427029844853</c:v>
                </c:pt>
                <c:pt idx="25">
                  <c:v>0.16684907271382909</c:v>
                </c:pt>
                <c:pt idx="26">
                  <c:v>0.52329399402936772</c:v>
                </c:pt>
                <c:pt idx="27">
                  <c:v>0.20607385302971096</c:v>
                </c:pt>
              </c:numCache>
            </c:numRef>
          </c:val>
          <c:extLst>
            <c:ext xmlns:c16="http://schemas.microsoft.com/office/drawing/2014/chart" uri="{C3380CC4-5D6E-409C-BE32-E72D297353CC}">
              <c16:uniqueId val="{00000003-5B91-4E7C-B927-7830DE8E259D}"/>
            </c:ext>
          </c:extLst>
        </c:ser>
        <c:dLbls>
          <c:showLegendKey val="0"/>
          <c:showVal val="0"/>
          <c:showCatName val="0"/>
          <c:showSerName val="0"/>
          <c:showPercent val="0"/>
          <c:showBubbleSize val="0"/>
        </c:dLbls>
        <c:gapWidth val="219"/>
        <c:overlap val="100"/>
        <c:axId val="252648320"/>
        <c:axId val="252648712"/>
      </c:barChart>
      <c:lineChart>
        <c:grouping val="standard"/>
        <c:varyColors val="0"/>
        <c:ser>
          <c:idx val="4"/>
          <c:order val="4"/>
          <c:tx>
            <c:strRef>
              <c:f>Na!$N$149</c:f>
              <c:strCache>
                <c:ptCount val="1"/>
                <c:pt idx="0">
                  <c:v>35% DDD Na (WHO, 2012)</c:v>
                </c:pt>
              </c:strCache>
            </c:strRef>
          </c:tx>
          <c:spPr>
            <a:ln w="28575" cap="rnd">
              <a:solidFill>
                <a:srgbClr val="FF0000"/>
              </a:solidFill>
              <a:round/>
            </a:ln>
            <a:effectLst/>
          </c:spPr>
          <c:marker>
            <c:symbol val="none"/>
          </c:marker>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Na!$N$150:$N$177</c:f>
              <c:numCache>
                <c:formatCode>General</c:formatCode>
                <c:ptCount val="28"/>
                <c:pt idx="0">
                  <c:v>1.75</c:v>
                </c:pt>
                <c:pt idx="1">
                  <c:v>1.75</c:v>
                </c:pt>
                <c:pt idx="2">
                  <c:v>1.75</c:v>
                </c:pt>
                <c:pt idx="3">
                  <c:v>1.75</c:v>
                </c:pt>
                <c:pt idx="4">
                  <c:v>1.75</c:v>
                </c:pt>
                <c:pt idx="5">
                  <c:v>1.75</c:v>
                </c:pt>
                <c:pt idx="6">
                  <c:v>1.75</c:v>
                </c:pt>
                <c:pt idx="7">
                  <c:v>1.75</c:v>
                </c:pt>
                <c:pt idx="8">
                  <c:v>1.75</c:v>
                </c:pt>
                <c:pt idx="9">
                  <c:v>1.75</c:v>
                </c:pt>
                <c:pt idx="10">
                  <c:v>1.75</c:v>
                </c:pt>
                <c:pt idx="11">
                  <c:v>1.75</c:v>
                </c:pt>
                <c:pt idx="12">
                  <c:v>1.75</c:v>
                </c:pt>
                <c:pt idx="13">
                  <c:v>1.75</c:v>
                </c:pt>
                <c:pt idx="14">
                  <c:v>1.75</c:v>
                </c:pt>
                <c:pt idx="15">
                  <c:v>1.75</c:v>
                </c:pt>
                <c:pt idx="16">
                  <c:v>1.75</c:v>
                </c:pt>
                <c:pt idx="17">
                  <c:v>1.75</c:v>
                </c:pt>
                <c:pt idx="18">
                  <c:v>1.75</c:v>
                </c:pt>
                <c:pt idx="19">
                  <c:v>1.75</c:v>
                </c:pt>
                <c:pt idx="20">
                  <c:v>1.75</c:v>
                </c:pt>
                <c:pt idx="21">
                  <c:v>1.75</c:v>
                </c:pt>
                <c:pt idx="22">
                  <c:v>1.75</c:v>
                </c:pt>
                <c:pt idx="23">
                  <c:v>1.75</c:v>
                </c:pt>
                <c:pt idx="24">
                  <c:v>1.75</c:v>
                </c:pt>
                <c:pt idx="25">
                  <c:v>1.75</c:v>
                </c:pt>
                <c:pt idx="26">
                  <c:v>1.75</c:v>
                </c:pt>
                <c:pt idx="27">
                  <c:v>1.75</c:v>
                </c:pt>
              </c:numCache>
            </c:numRef>
          </c:val>
          <c:smooth val="0"/>
          <c:extLst>
            <c:ext xmlns:c16="http://schemas.microsoft.com/office/drawing/2014/chart" uri="{C3380CC4-5D6E-409C-BE32-E72D297353CC}">
              <c16:uniqueId val="{00000004-5B91-4E7C-B927-7830DE8E259D}"/>
            </c:ext>
          </c:extLst>
        </c:ser>
        <c:dLbls>
          <c:showLegendKey val="0"/>
          <c:showVal val="0"/>
          <c:showCatName val="0"/>
          <c:showSerName val="0"/>
          <c:showPercent val="0"/>
          <c:showBubbleSize val="0"/>
        </c:dLbls>
        <c:marker val="1"/>
        <c:smooth val="0"/>
        <c:axId val="252648320"/>
        <c:axId val="252648712"/>
      </c:lineChart>
      <c:lineChart>
        <c:grouping val="standard"/>
        <c:varyColors val="0"/>
        <c:ser>
          <c:idx val="5"/>
          <c:order val="5"/>
          <c:tx>
            <c:strRef>
              <c:f>Na!$O$149</c:f>
              <c:strCache>
                <c:ptCount val="1"/>
                <c:pt idx="0">
                  <c:v>Polévka_Na</c:v>
                </c:pt>
              </c:strCache>
            </c:strRef>
          </c:tx>
          <c:spPr>
            <a:ln w="28575" cap="rnd">
              <a:noFill/>
              <a:round/>
            </a:ln>
            <a:effectLst/>
          </c:spPr>
          <c:marker>
            <c:symbol val="none"/>
          </c:marker>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Na!$O$150:$O$177</c:f>
              <c:numCache>
                <c:formatCode>General</c:formatCode>
                <c:ptCount val="28"/>
                <c:pt idx="0">
                  <c:v>0.19805329768734786</c:v>
                </c:pt>
                <c:pt idx="1">
                  <c:v>0.44275271927656457</c:v>
                </c:pt>
                <c:pt idx="2">
                  <c:v>0.33817745702362328</c:v>
                </c:pt>
                <c:pt idx="3">
                  <c:v>0.48087812610303898</c:v>
                </c:pt>
                <c:pt idx="4">
                  <c:v>0.37823406985959046</c:v>
                </c:pt>
                <c:pt idx="5">
                  <c:v>0.47240242661200266</c:v>
                </c:pt>
                <c:pt idx="6">
                  <c:v>0.4856032842412073</c:v>
                </c:pt>
                <c:pt idx="7">
                  <c:v>0.58859343202682035</c:v>
                </c:pt>
                <c:pt idx="8">
                  <c:v>0.57017644634942899</c:v>
                </c:pt>
                <c:pt idx="9">
                  <c:v>0.46469385806356428</c:v>
                </c:pt>
                <c:pt idx="10">
                  <c:v>0.46241562337803011</c:v>
                </c:pt>
                <c:pt idx="11">
                  <c:v>0.34839524714663644</c:v>
                </c:pt>
                <c:pt idx="12">
                  <c:v>0.51825642741992239</c:v>
                </c:pt>
                <c:pt idx="13">
                  <c:v>0.49115951687262638</c:v>
                </c:pt>
                <c:pt idx="14">
                  <c:v>0.5630717518974605</c:v>
                </c:pt>
                <c:pt idx="15">
                  <c:v>0.56106863856183364</c:v>
                </c:pt>
                <c:pt idx="16">
                  <c:v>0.49330369802926638</c:v>
                </c:pt>
                <c:pt idx="17">
                  <c:v>0.62880895075504339</c:v>
                </c:pt>
                <c:pt idx="18">
                  <c:v>0.51332340032521417</c:v>
                </c:pt>
                <c:pt idx="19">
                  <c:v>0.57794566113454848</c:v>
                </c:pt>
                <c:pt idx="20">
                  <c:v>0.74004762120554735</c:v>
                </c:pt>
                <c:pt idx="21">
                  <c:v>0.71641056073303111</c:v>
                </c:pt>
                <c:pt idx="22">
                  <c:v>0.63935372212995423</c:v>
                </c:pt>
                <c:pt idx="23">
                  <c:v>0.45864082630225489</c:v>
                </c:pt>
                <c:pt idx="24">
                  <c:v>0.66536427986669855</c:v>
                </c:pt>
                <c:pt idx="25">
                  <c:v>0.73922759415077866</c:v>
                </c:pt>
                <c:pt idx="26">
                  <c:v>0.62103619590789516</c:v>
                </c:pt>
                <c:pt idx="27">
                  <c:v>0.80624867882689655</c:v>
                </c:pt>
              </c:numCache>
            </c:numRef>
          </c:val>
          <c:smooth val="0"/>
          <c:extLst>
            <c:ext xmlns:c16="http://schemas.microsoft.com/office/drawing/2014/chart" uri="{C3380CC4-5D6E-409C-BE32-E72D297353CC}">
              <c16:uniqueId val="{00000005-5B91-4E7C-B927-7830DE8E259D}"/>
            </c:ext>
          </c:extLst>
        </c:ser>
        <c:ser>
          <c:idx val="6"/>
          <c:order val="6"/>
          <c:tx>
            <c:strRef>
              <c:f>Na!$P$149</c:f>
              <c:strCache>
                <c:ptCount val="1"/>
                <c:pt idx="0">
                  <c:v>Hlavní chod</c:v>
                </c:pt>
              </c:strCache>
            </c:strRef>
          </c:tx>
          <c:spPr>
            <a:ln w="28575" cap="rnd">
              <a:noFill/>
              <a:round/>
            </a:ln>
            <a:effectLst/>
          </c:spPr>
          <c:marker>
            <c:symbol val="none"/>
          </c:marker>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Na!$P$150:$P$177</c:f>
              <c:numCache>
                <c:formatCode>General</c:formatCode>
                <c:ptCount val="28"/>
                <c:pt idx="0">
                  <c:v>0.53627346567529377</c:v>
                </c:pt>
                <c:pt idx="1">
                  <c:v>0.4405247146338685</c:v>
                </c:pt>
                <c:pt idx="2">
                  <c:v>0.60104851451911179</c:v>
                </c:pt>
                <c:pt idx="3">
                  <c:v>0.60895961277997857</c:v>
                </c:pt>
                <c:pt idx="4">
                  <c:v>0.73530449496910222</c:v>
                </c:pt>
                <c:pt idx="5">
                  <c:v>0.65169534392940054</c:v>
                </c:pt>
                <c:pt idx="6">
                  <c:v>0.68135522288800043</c:v>
                </c:pt>
                <c:pt idx="7">
                  <c:v>0.5831739449756288</c:v>
                </c:pt>
                <c:pt idx="8">
                  <c:v>0.65452805696569405</c:v>
                </c:pt>
                <c:pt idx="9">
                  <c:v>0.78174777024189912</c:v>
                </c:pt>
                <c:pt idx="10">
                  <c:v>0.79848257170744752</c:v>
                </c:pt>
                <c:pt idx="11">
                  <c:v>0.82923044095755472</c:v>
                </c:pt>
                <c:pt idx="12">
                  <c:v>0.84095608704699554</c:v>
                </c:pt>
                <c:pt idx="13">
                  <c:v>0.78076969399899265</c:v>
                </c:pt>
                <c:pt idx="14">
                  <c:v>0.75357733851573783</c:v>
                </c:pt>
                <c:pt idx="15">
                  <c:v>0.80113233201031597</c:v>
                </c:pt>
                <c:pt idx="16">
                  <c:v>0.82107926912730067</c:v>
                </c:pt>
                <c:pt idx="17">
                  <c:v>0.78025308251612113</c:v>
                </c:pt>
                <c:pt idx="18">
                  <c:v>0.9178168839313402</c:v>
                </c:pt>
                <c:pt idx="19">
                  <c:v>0.83897522308647232</c:v>
                </c:pt>
                <c:pt idx="20">
                  <c:v>0.77461614593685735</c:v>
                </c:pt>
                <c:pt idx="21">
                  <c:v>0.83053342660687113</c:v>
                </c:pt>
                <c:pt idx="22">
                  <c:v>0.92670001253637735</c:v>
                </c:pt>
                <c:pt idx="23">
                  <c:v>1.1937703562299529</c:v>
                </c:pt>
                <c:pt idx="24">
                  <c:v>0.98971054091813859</c:v>
                </c:pt>
                <c:pt idx="25">
                  <c:v>0.96554423700392789</c:v>
                </c:pt>
                <c:pt idx="26">
                  <c:v>0.99586255481382135</c:v>
                </c:pt>
                <c:pt idx="27">
                  <c:v>0.99695338394494637</c:v>
                </c:pt>
              </c:numCache>
            </c:numRef>
          </c:val>
          <c:smooth val="0"/>
          <c:extLst>
            <c:ext xmlns:c16="http://schemas.microsoft.com/office/drawing/2014/chart" uri="{C3380CC4-5D6E-409C-BE32-E72D297353CC}">
              <c16:uniqueId val="{00000006-5B91-4E7C-B927-7830DE8E259D}"/>
            </c:ext>
          </c:extLst>
        </c:ser>
        <c:ser>
          <c:idx val="7"/>
          <c:order val="7"/>
          <c:tx>
            <c:strRef>
              <c:f>Na!$Q$149</c:f>
              <c:strCache>
                <c:ptCount val="1"/>
                <c:pt idx="0">
                  <c:v>Nápoj</c:v>
                </c:pt>
              </c:strCache>
            </c:strRef>
          </c:tx>
          <c:spPr>
            <a:ln w="28575" cap="rnd">
              <a:noFill/>
              <a:round/>
            </a:ln>
            <a:effectLst/>
          </c:spPr>
          <c:marker>
            <c:symbol val="none"/>
          </c:marker>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Na!$Q$150:$Q$177</c:f>
              <c:numCache>
                <c:formatCode>General</c:formatCode>
                <c:ptCount val="28"/>
                <c:pt idx="0">
                  <c:v>2.4018076573301635E-2</c:v>
                </c:pt>
                <c:pt idx="1">
                  <c:v>1.0949561601030326E-3</c:v>
                </c:pt>
                <c:pt idx="2">
                  <c:v>1.0953523886799902E-2</c:v>
                </c:pt>
                <c:pt idx="3">
                  <c:v>6.1039751265532871E-3</c:v>
                </c:pt>
                <c:pt idx="4">
                  <c:v>1.8594158939005508E-2</c:v>
                </c:pt>
                <c:pt idx="5">
                  <c:v>6.0795764351171426E-3</c:v>
                </c:pt>
                <c:pt idx="6">
                  <c:v>7.795888531293052E-3</c:v>
                </c:pt>
                <c:pt idx="7">
                  <c:v>3.2909709400487715E-2</c:v>
                </c:pt>
                <c:pt idx="8">
                  <c:v>2.5725123449502809E-3</c:v>
                </c:pt>
                <c:pt idx="9">
                  <c:v>7.0548268930609897E-4</c:v>
                </c:pt>
                <c:pt idx="10">
                  <c:v>8.1785921438623391E-4</c:v>
                </c:pt>
                <c:pt idx="11">
                  <c:v>3.1913983641366689E-2</c:v>
                </c:pt>
                <c:pt idx="12">
                  <c:v>1.3593373882737523E-3</c:v>
                </c:pt>
                <c:pt idx="13">
                  <c:v>9.8651879469757436E-3</c:v>
                </c:pt>
                <c:pt idx="14">
                  <c:v>9.4057170328337332E-3</c:v>
                </c:pt>
                <c:pt idx="15">
                  <c:v>1.9591360181215083E-2</c:v>
                </c:pt>
                <c:pt idx="16">
                  <c:v>2.2360899356462207E-2</c:v>
                </c:pt>
                <c:pt idx="17">
                  <c:v>1.3571223548472218E-3</c:v>
                </c:pt>
                <c:pt idx="18">
                  <c:v>2.5751330144051167E-3</c:v>
                </c:pt>
                <c:pt idx="19">
                  <c:v>2.5566447674299771E-2</c:v>
                </c:pt>
                <c:pt idx="20">
                  <c:v>2.1578684908369086E-2</c:v>
                </c:pt>
                <c:pt idx="21">
                  <c:v>2.7957750947073159E-2</c:v>
                </c:pt>
                <c:pt idx="22">
                  <c:v>6.9051909861342631E-3</c:v>
                </c:pt>
                <c:pt idx="23">
                  <c:v>8.6949522242132943E-3</c:v>
                </c:pt>
                <c:pt idx="24">
                  <c:v>3.5819591043501106E-3</c:v>
                </c:pt>
                <c:pt idx="25">
                  <c:v>2.4748484349130923E-2</c:v>
                </c:pt>
                <c:pt idx="26">
                  <c:v>3.9923997630490135E-3</c:v>
                </c:pt>
                <c:pt idx="27">
                  <c:v>3.5597279075435632E-3</c:v>
                </c:pt>
              </c:numCache>
            </c:numRef>
          </c:val>
          <c:smooth val="0"/>
          <c:extLst>
            <c:ext xmlns:c16="http://schemas.microsoft.com/office/drawing/2014/chart" uri="{C3380CC4-5D6E-409C-BE32-E72D297353CC}">
              <c16:uniqueId val="{00000007-5B91-4E7C-B927-7830DE8E259D}"/>
            </c:ext>
          </c:extLst>
        </c:ser>
        <c:ser>
          <c:idx val="8"/>
          <c:order val="8"/>
          <c:tx>
            <c:strRef>
              <c:f>Na!$R$149</c:f>
              <c:strCache>
                <c:ptCount val="1"/>
                <c:pt idx="0">
                  <c:v>Doplněk</c:v>
                </c:pt>
              </c:strCache>
            </c:strRef>
          </c:tx>
          <c:spPr>
            <a:ln w="28575" cap="rnd">
              <a:noFill/>
              <a:round/>
            </a:ln>
            <a:effectLst/>
          </c:spPr>
          <c:marker>
            <c:symbol val="none"/>
          </c:marker>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Na!$R$150:$R$177</c:f>
              <c:numCache>
                <c:formatCode>General</c:formatCode>
                <c:ptCount val="28"/>
                <c:pt idx="0">
                  <c:v>9.2955287824563373E-2</c:v>
                </c:pt>
                <c:pt idx="1">
                  <c:v>1.2721513643388199E-2</c:v>
                </c:pt>
                <c:pt idx="2">
                  <c:v>1.9664484055567991E-2</c:v>
                </c:pt>
                <c:pt idx="3">
                  <c:v>4.5092660598439679E-2</c:v>
                </c:pt>
                <c:pt idx="4">
                  <c:v>2.3747457762381647E-2</c:v>
                </c:pt>
                <c:pt idx="5">
                  <c:v>5.1873142198043266E-2</c:v>
                </c:pt>
                <c:pt idx="6">
                  <c:v>2.6512701454569861E-2</c:v>
                </c:pt>
                <c:pt idx="7">
                  <c:v>5.3845430712500489E-2</c:v>
                </c:pt>
                <c:pt idx="8">
                  <c:v>3.1698653998038638E-2</c:v>
                </c:pt>
                <c:pt idx="9">
                  <c:v>2.1459387439889562E-2</c:v>
                </c:pt>
                <c:pt idx="10">
                  <c:v>3.742841617751938E-2</c:v>
                </c:pt>
                <c:pt idx="11">
                  <c:v>0.11043839213182906</c:v>
                </c:pt>
                <c:pt idx="12">
                  <c:v>2.950465138697803E-3</c:v>
                </c:pt>
                <c:pt idx="13">
                  <c:v>8.984726456148627E-2</c:v>
                </c:pt>
                <c:pt idx="14">
                  <c:v>4.9462538984107608E-2</c:v>
                </c:pt>
                <c:pt idx="15">
                  <c:v>4.96271994736689E-2</c:v>
                </c:pt>
                <c:pt idx="16">
                  <c:v>0.10091723750093515</c:v>
                </c:pt>
                <c:pt idx="17">
                  <c:v>3.2723726814404101E-2</c:v>
                </c:pt>
                <c:pt idx="18">
                  <c:v>7.8530257528245703E-2</c:v>
                </c:pt>
                <c:pt idx="19">
                  <c:v>8.3169686041119725E-2</c:v>
                </c:pt>
                <c:pt idx="20">
                  <c:v>6.0721734683601057E-2</c:v>
                </c:pt>
                <c:pt idx="21">
                  <c:v>6.8297622217453932E-2</c:v>
                </c:pt>
                <c:pt idx="22">
                  <c:v>7.9261122755939203E-2</c:v>
                </c:pt>
                <c:pt idx="23">
                  <c:v>4.5818816164511243E-2</c:v>
                </c:pt>
                <c:pt idx="24">
                  <c:v>9.7609708119379399E-2</c:v>
                </c:pt>
                <c:pt idx="25">
                  <c:v>6.6739629085531632E-2</c:v>
                </c:pt>
                <c:pt idx="26">
                  <c:v>0.20931759761174706</c:v>
                </c:pt>
                <c:pt idx="27">
                  <c:v>8.242954121188438E-2</c:v>
                </c:pt>
              </c:numCache>
            </c:numRef>
          </c:val>
          <c:smooth val="0"/>
          <c:extLst>
            <c:ext xmlns:c16="http://schemas.microsoft.com/office/drawing/2014/chart" uri="{C3380CC4-5D6E-409C-BE32-E72D297353CC}">
              <c16:uniqueId val="{00000008-5B91-4E7C-B927-7830DE8E259D}"/>
            </c:ext>
          </c:extLst>
        </c:ser>
        <c:ser>
          <c:idx val="9"/>
          <c:order val="9"/>
          <c:tx>
            <c:strRef>
              <c:f>Na!$S$149</c:f>
              <c:strCache>
                <c:ptCount val="1"/>
                <c:pt idx="0">
                  <c:v>35% DDD NA (WHO, 2012)</c:v>
                </c:pt>
              </c:strCache>
            </c:strRef>
          </c:tx>
          <c:spPr>
            <a:ln w="28575" cap="rnd">
              <a:noFill/>
              <a:round/>
            </a:ln>
            <a:effectLst/>
          </c:spPr>
          <c:marker>
            <c:symbol val="none"/>
          </c:marker>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Na!$S$150:$S$177</c:f>
              <c:numCache>
                <c:formatCode>General</c:formatCode>
                <c:ptCount val="28"/>
                <c:pt idx="0">
                  <c:v>0.7</c:v>
                </c:pt>
                <c:pt idx="1">
                  <c:v>0.7</c:v>
                </c:pt>
                <c:pt idx="2">
                  <c:v>0.7</c:v>
                </c:pt>
                <c:pt idx="3">
                  <c:v>0.7</c:v>
                </c:pt>
                <c:pt idx="4">
                  <c:v>0.7</c:v>
                </c:pt>
                <c:pt idx="5">
                  <c:v>0.7</c:v>
                </c:pt>
                <c:pt idx="6">
                  <c:v>0.7</c:v>
                </c:pt>
                <c:pt idx="7">
                  <c:v>0.7</c:v>
                </c:pt>
                <c:pt idx="8">
                  <c:v>0.7</c:v>
                </c:pt>
                <c:pt idx="9">
                  <c:v>0.7</c:v>
                </c:pt>
                <c:pt idx="10">
                  <c:v>0.7</c:v>
                </c:pt>
                <c:pt idx="11">
                  <c:v>0.7</c:v>
                </c:pt>
                <c:pt idx="12">
                  <c:v>0.7</c:v>
                </c:pt>
                <c:pt idx="13">
                  <c:v>0.7</c:v>
                </c:pt>
                <c:pt idx="14">
                  <c:v>0.7</c:v>
                </c:pt>
                <c:pt idx="15">
                  <c:v>0.7</c:v>
                </c:pt>
                <c:pt idx="16">
                  <c:v>0.7</c:v>
                </c:pt>
                <c:pt idx="17">
                  <c:v>0.7</c:v>
                </c:pt>
                <c:pt idx="18">
                  <c:v>0.7</c:v>
                </c:pt>
                <c:pt idx="19">
                  <c:v>0.7</c:v>
                </c:pt>
                <c:pt idx="20">
                  <c:v>0.7</c:v>
                </c:pt>
                <c:pt idx="21">
                  <c:v>0.7</c:v>
                </c:pt>
                <c:pt idx="22">
                  <c:v>0.7</c:v>
                </c:pt>
                <c:pt idx="23">
                  <c:v>0.7</c:v>
                </c:pt>
                <c:pt idx="24">
                  <c:v>0.7</c:v>
                </c:pt>
                <c:pt idx="25">
                  <c:v>0.7</c:v>
                </c:pt>
                <c:pt idx="26">
                  <c:v>0.7</c:v>
                </c:pt>
                <c:pt idx="27">
                  <c:v>0.7</c:v>
                </c:pt>
              </c:numCache>
            </c:numRef>
          </c:val>
          <c:smooth val="0"/>
          <c:extLst>
            <c:ext xmlns:c16="http://schemas.microsoft.com/office/drawing/2014/chart" uri="{C3380CC4-5D6E-409C-BE32-E72D297353CC}">
              <c16:uniqueId val="{00000009-5B91-4E7C-B927-7830DE8E259D}"/>
            </c:ext>
          </c:extLst>
        </c:ser>
        <c:dLbls>
          <c:showLegendKey val="0"/>
          <c:showVal val="0"/>
          <c:showCatName val="0"/>
          <c:showSerName val="0"/>
          <c:showPercent val="0"/>
          <c:showBubbleSize val="0"/>
        </c:dLbls>
        <c:marker val="1"/>
        <c:smooth val="0"/>
        <c:axId val="254182336"/>
        <c:axId val="254181944"/>
      </c:lineChart>
      <c:catAx>
        <c:axId val="25264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cs-CZ"/>
          </a:p>
        </c:txPr>
        <c:crossAx val="252648712"/>
        <c:crosses val="autoZero"/>
        <c:auto val="1"/>
        <c:lblAlgn val="ctr"/>
        <c:lblOffset val="100"/>
        <c:noMultiLvlLbl val="0"/>
      </c:catAx>
      <c:valAx>
        <c:axId val="252648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cs-CZ" sz="1800" b="1"/>
                  <a:t>NaCl (g/oběd)</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cs-CZ"/>
          </a:p>
        </c:txPr>
        <c:crossAx val="252648320"/>
        <c:crosses val="autoZero"/>
        <c:crossBetween val="between"/>
      </c:valAx>
      <c:valAx>
        <c:axId val="254181944"/>
        <c:scaling>
          <c:orientation val="minMax"/>
          <c:max val="2"/>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cs-CZ" sz="1800" b="1" i="0" baseline="0">
                    <a:effectLst/>
                  </a:rPr>
                  <a:t>Na (g/oběd)</a:t>
                </a:r>
                <a:endParaRPr lang="cs-CZ" b="1">
                  <a:effectLst/>
                </a:endParaRPr>
              </a:p>
            </c:rich>
          </c:tx>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cs-CZ"/>
          </a:p>
        </c:txPr>
        <c:crossAx val="254182336"/>
        <c:crosses val="max"/>
        <c:crossBetween val="between"/>
      </c:valAx>
      <c:catAx>
        <c:axId val="254182336"/>
        <c:scaling>
          <c:orientation val="minMax"/>
        </c:scaling>
        <c:delete val="1"/>
        <c:axPos val="b"/>
        <c:numFmt formatCode="General" sourceLinked="1"/>
        <c:majorTickMark val="out"/>
        <c:minorTickMark val="none"/>
        <c:tickLblPos val="nextTo"/>
        <c:crossAx val="254181944"/>
        <c:crosses val="autoZero"/>
        <c:auto val="1"/>
        <c:lblAlgn val="ctr"/>
        <c:lblOffset val="100"/>
        <c:noMultiLvlLbl val="0"/>
      </c:catAx>
      <c:spPr>
        <a:noFill/>
        <a:ln>
          <a:noFill/>
        </a:ln>
        <a:effectLst/>
      </c:spPr>
    </c:plotArea>
    <c:legend>
      <c:legendPos val="b"/>
      <c:legendEntry>
        <c:idx val="5"/>
        <c:delete val="1"/>
      </c:legendEntry>
      <c:legendEntry>
        <c:idx val="6"/>
        <c:delete val="1"/>
      </c:legendEntry>
      <c:legendEntry>
        <c:idx val="7"/>
        <c:delete val="1"/>
      </c:legendEntry>
      <c:legendEntry>
        <c:idx val="8"/>
        <c:delete val="1"/>
      </c:legendEntry>
      <c:legendEntry>
        <c:idx val="9"/>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sz="2400" b="1" noProof="0" dirty="0">
                <a:solidFill>
                  <a:srgbClr val="0070C0"/>
                </a:solidFill>
              </a:rPr>
              <a:t>Saturace jódem v české populaci</a:t>
            </a:r>
          </a:p>
          <a:p>
            <a:pPr>
              <a:defRPr/>
            </a:pPr>
            <a:r>
              <a:rPr lang="en-AU" sz="2400" b="1" noProof="0" dirty="0">
                <a:solidFill>
                  <a:srgbClr val="0070C0"/>
                </a:solidFill>
              </a:rPr>
              <a:t>Median urine</a:t>
            </a:r>
            <a:r>
              <a:rPr lang="en-AU" sz="2400" b="1" baseline="0" noProof="0" dirty="0">
                <a:solidFill>
                  <a:srgbClr val="0070C0"/>
                </a:solidFill>
              </a:rPr>
              <a:t> levels of iodine</a:t>
            </a:r>
            <a:r>
              <a:rPr lang="cs-CZ" sz="2400" b="1" baseline="0" noProof="0" dirty="0">
                <a:solidFill>
                  <a:srgbClr val="0070C0"/>
                </a:solidFill>
              </a:rPr>
              <a:t> </a:t>
            </a:r>
          </a:p>
          <a:p>
            <a:pPr>
              <a:defRPr/>
            </a:pPr>
            <a:r>
              <a:rPr lang="en-AU" sz="2400" b="1" baseline="0" noProof="0" dirty="0">
                <a:solidFill>
                  <a:srgbClr val="0070C0"/>
                </a:solidFill>
              </a:rPr>
              <a:t> </a:t>
            </a:r>
            <a:r>
              <a:rPr lang="en-AU" sz="2000" b="0" baseline="0" noProof="0" dirty="0">
                <a:solidFill>
                  <a:srgbClr val="0070C0"/>
                </a:solidFill>
              </a:rPr>
              <a:t>Czech </a:t>
            </a:r>
            <a:r>
              <a:rPr lang="cs-CZ" sz="2000" b="0" baseline="0" noProof="0" dirty="0">
                <a:solidFill>
                  <a:srgbClr val="0070C0"/>
                </a:solidFill>
              </a:rPr>
              <a:t>R</a:t>
            </a:r>
            <a:r>
              <a:rPr lang="en-AU" sz="2000" b="0" baseline="0" noProof="0" dirty="0" err="1">
                <a:solidFill>
                  <a:srgbClr val="0070C0"/>
                </a:solidFill>
              </a:rPr>
              <a:t>epublic</a:t>
            </a:r>
            <a:endParaRPr lang="en-AU" sz="2000" b="0" baseline="0" noProof="0" dirty="0">
              <a:solidFill>
                <a:srgbClr val="0070C0"/>
              </a:solidFill>
            </a:endParaRPr>
          </a:p>
          <a:p>
            <a:pPr>
              <a:defRPr/>
            </a:pPr>
            <a:r>
              <a:rPr lang="en-AU" sz="1400" baseline="0" noProof="0" dirty="0"/>
              <a:t>Excerpted  from  L. </a:t>
            </a:r>
            <a:r>
              <a:rPr lang="en-AU" sz="1400" baseline="0" noProof="0" dirty="0" err="1"/>
              <a:t>Ryšavá</a:t>
            </a:r>
            <a:r>
              <a:rPr lang="en-AU" sz="1400" baseline="0" noProof="0" dirty="0"/>
              <a:t>, surveys 1995 - 2015 </a:t>
            </a:r>
            <a:endParaRPr lang="en-AU" sz="1400" noProof="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0.11408537090758392"/>
          <c:y val="0.2399733888458758"/>
          <c:w val="0.84107391779376861"/>
          <c:h val="0.58861155406063648"/>
        </c:manualLayout>
      </c:layout>
      <c:scatterChart>
        <c:scatterStyle val="lineMarker"/>
        <c:varyColors val="0"/>
        <c:ser>
          <c:idx val="0"/>
          <c:order val="0"/>
          <c:spPr>
            <a:ln w="19050" cap="rnd">
              <a:noFill/>
              <a:round/>
            </a:ln>
            <a:effectLst/>
          </c:spPr>
          <c:marker>
            <c:symbol val="circle"/>
            <c:size val="5"/>
            <c:spPr>
              <a:solidFill>
                <a:schemeClr val="accent1"/>
              </a:solidFill>
              <a:ln w="9525">
                <a:noFill/>
              </a:ln>
              <a:effectLst/>
            </c:spPr>
          </c:marker>
          <c:dPt>
            <c:idx val="0"/>
            <c:marker>
              <c:symbol val="circle"/>
              <c:size val="5"/>
              <c:spPr>
                <a:solidFill>
                  <a:schemeClr val="tx1"/>
                </a:solidFill>
                <a:ln w="9525">
                  <a:noFill/>
                </a:ln>
                <a:effectLst/>
              </c:spPr>
            </c:marker>
            <c:bubble3D val="0"/>
            <c:extLst>
              <c:ext xmlns:c16="http://schemas.microsoft.com/office/drawing/2014/chart" uri="{C3380CC4-5D6E-409C-BE32-E72D297353CC}">
                <c16:uniqueId val="{00000000-04E6-48AC-9473-443520AFC3F5}"/>
              </c:ext>
            </c:extLst>
          </c:dPt>
          <c:dPt>
            <c:idx val="1"/>
            <c:marker>
              <c:symbol val="circle"/>
              <c:size val="5"/>
              <c:spPr>
                <a:solidFill>
                  <a:schemeClr val="tx1"/>
                </a:solidFill>
                <a:ln w="9525">
                  <a:noFill/>
                </a:ln>
                <a:effectLst/>
              </c:spPr>
            </c:marker>
            <c:bubble3D val="0"/>
            <c:extLst>
              <c:ext xmlns:c16="http://schemas.microsoft.com/office/drawing/2014/chart" uri="{C3380CC4-5D6E-409C-BE32-E72D297353CC}">
                <c16:uniqueId val="{00000001-04E6-48AC-9473-443520AFC3F5}"/>
              </c:ext>
            </c:extLst>
          </c:dPt>
          <c:dPt>
            <c:idx val="2"/>
            <c:marker>
              <c:symbol val="circle"/>
              <c:size val="5"/>
              <c:spPr>
                <a:solidFill>
                  <a:srgbClr val="0070C0"/>
                </a:solidFill>
                <a:ln w="9525">
                  <a:noFill/>
                </a:ln>
                <a:effectLst/>
              </c:spPr>
            </c:marker>
            <c:bubble3D val="0"/>
            <c:extLst>
              <c:ext xmlns:c16="http://schemas.microsoft.com/office/drawing/2014/chart" uri="{C3380CC4-5D6E-409C-BE32-E72D297353CC}">
                <c16:uniqueId val="{0000000A-B10E-4CA1-A54C-8B18224EC679}"/>
              </c:ext>
            </c:extLst>
          </c:dPt>
          <c:dPt>
            <c:idx val="3"/>
            <c:marker>
              <c:symbol val="circle"/>
              <c:size val="5"/>
              <c:spPr>
                <a:solidFill>
                  <a:srgbClr val="C00000"/>
                </a:solidFill>
                <a:ln w="9525">
                  <a:noFill/>
                </a:ln>
                <a:effectLst/>
              </c:spPr>
            </c:marker>
            <c:bubble3D val="0"/>
            <c:extLst>
              <c:ext xmlns:c16="http://schemas.microsoft.com/office/drawing/2014/chart" uri="{C3380CC4-5D6E-409C-BE32-E72D297353CC}">
                <c16:uniqueId val="{00000002-04E6-48AC-9473-443520AFC3F5}"/>
              </c:ext>
            </c:extLst>
          </c:dPt>
          <c:dPt>
            <c:idx val="4"/>
            <c:marker>
              <c:symbol val="circle"/>
              <c:size val="5"/>
              <c:spPr>
                <a:solidFill>
                  <a:srgbClr val="C00000"/>
                </a:solidFill>
                <a:ln w="9525">
                  <a:noFill/>
                </a:ln>
                <a:effectLst/>
              </c:spPr>
            </c:marker>
            <c:bubble3D val="0"/>
            <c:extLst>
              <c:ext xmlns:c16="http://schemas.microsoft.com/office/drawing/2014/chart" uri="{C3380CC4-5D6E-409C-BE32-E72D297353CC}">
                <c16:uniqueId val="{00000003-04E6-48AC-9473-443520AFC3F5}"/>
              </c:ext>
            </c:extLst>
          </c:dPt>
          <c:dPt>
            <c:idx val="5"/>
            <c:marker>
              <c:symbol val="circle"/>
              <c:size val="5"/>
              <c:spPr>
                <a:solidFill>
                  <a:schemeClr val="tx1"/>
                </a:solidFill>
                <a:ln w="9525">
                  <a:noFill/>
                </a:ln>
                <a:effectLst/>
              </c:spPr>
            </c:marker>
            <c:bubble3D val="0"/>
            <c:extLst>
              <c:ext xmlns:c16="http://schemas.microsoft.com/office/drawing/2014/chart" uri="{C3380CC4-5D6E-409C-BE32-E72D297353CC}">
                <c16:uniqueId val="{00000004-04E6-48AC-9473-443520AFC3F5}"/>
              </c:ext>
            </c:extLst>
          </c:dPt>
          <c:dPt>
            <c:idx val="6"/>
            <c:marker>
              <c:symbol val="circle"/>
              <c:size val="5"/>
              <c:spPr>
                <a:solidFill>
                  <a:srgbClr val="0070C0"/>
                </a:solidFill>
                <a:ln w="9525">
                  <a:noFill/>
                </a:ln>
                <a:effectLst/>
              </c:spPr>
            </c:marker>
            <c:bubble3D val="0"/>
            <c:extLst>
              <c:ext xmlns:c16="http://schemas.microsoft.com/office/drawing/2014/chart" uri="{C3380CC4-5D6E-409C-BE32-E72D297353CC}">
                <c16:uniqueId val="{0000000B-B10E-4CA1-A54C-8B18224EC679}"/>
              </c:ext>
            </c:extLst>
          </c:dPt>
          <c:dPt>
            <c:idx val="7"/>
            <c:marker>
              <c:symbol val="circle"/>
              <c:size val="5"/>
              <c:spPr>
                <a:solidFill>
                  <a:srgbClr val="0070C0"/>
                </a:solidFill>
                <a:ln w="9525">
                  <a:noFill/>
                </a:ln>
                <a:effectLst/>
              </c:spPr>
            </c:marker>
            <c:bubble3D val="0"/>
            <c:extLst>
              <c:ext xmlns:c16="http://schemas.microsoft.com/office/drawing/2014/chart" uri="{C3380CC4-5D6E-409C-BE32-E72D297353CC}">
                <c16:uniqueId val="{0000000C-B10E-4CA1-A54C-8B18224EC679}"/>
              </c:ext>
            </c:extLst>
          </c:dPt>
          <c:dPt>
            <c:idx val="8"/>
            <c:marker>
              <c:symbol val="circle"/>
              <c:size val="5"/>
              <c:spPr>
                <a:solidFill>
                  <a:srgbClr val="0070C0"/>
                </a:solidFill>
                <a:ln w="9525">
                  <a:noFill/>
                </a:ln>
                <a:effectLst/>
              </c:spPr>
            </c:marker>
            <c:bubble3D val="0"/>
            <c:extLst>
              <c:ext xmlns:c16="http://schemas.microsoft.com/office/drawing/2014/chart" uri="{C3380CC4-5D6E-409C-BE32-E72D297353CC}">
                <c16:uniqueId val="{0000000D-B10E-4CA1-A54C-8B18224EC679}"/>
              </c:ext>
            </c:extLst>
          </c:dPt>
          <c:xVal>
            <c:numRef>
              <c:f>'[Jódurie Přehled.xlsx]List1'!$B$2:$J$2</c:f>
              <c:numCache>
                <c:formatCode>General</c:formatCode>
                <c:ptCount val="9"/>
                <c:pt idx="0">
                  <c:v>1995</c:v>
                </c:pt>
                <c:pt idx="1">
                  <c:v>2000</c:v>
                </c:pt>
                <c:pt idx="2">
                  <c:v>2001</c:v>
                </c:pt>
                <c:pt idx="3">
                  <c:v>2002</c:v>
                </c:pt>
                <c:pt idx="4">
                  <c:v>2003</c:v>
                </c:pt>
                <c:pt idx="5">
                  <c:v>2005</c:v>
                </c:pt>
                <c:pt idx="6">
                  <c:v>2007</c:v>
                </c:pt>
                <c:pt idx="7">
                  <c:v>2012</c:v>
                </c:pt>
                <c:pt idx="8">
                  <c:v>2015</c:v>
                </c:pt>
              </c:numCache>
            </c:numRef>
          </c:xVal>
          <c:yVal>
            <c:numRef>
              <c:f>'[Jódurie Přehled.xlsx]List1'!$B$3:$J$3</c:f>
              <c:numCache>
                <c:formatCode>General</c:formatCode>
                <c:ptCount val="9"/>
                <c:pt idx="0">
                  <c:v>95</c:v>
                </c:pt>
                <c:pt idx="1">
                  <c:v>168</c:v>
                </c:pt>
                <c:pt idx="2">
                  <c:v>306</c:v>
                </c:pt>
                <c:pt idx="3">
                  <c:v>193</c:v>
                </c:pt>
                <c:pt idx="4">
                  <c:v>203</c:v>
                </c:pt>
                <c:pt idx="5">
                  <c:v>153</c:v>
                </c:pt>
                <c:pt idx="6">
                  <c:v>277</c:v>
                </c:pt>
                <c:pt idx="7">
                  <c:v>252</c:v>
                </c:pt>
                <c:pt idx="8">
                  <c:v>240</c:v>
                </c:pt>
              </c:numCache>
            </c:numRef>
          </c:yVal>
          <c:smooth val="0"/>
          <c:extLst>
            <c:ext xmlns:c16="http://schemas.microsoft.com/office/drawing/2014/chart" uri="{C3380CC4-5D6E-409C-BE32-E72D297353CC}">
              <c16:uniqueId val="{00000005-04E6-48AC-9473-443520AFC3F5}"/>
            </c:ext>
          </c:extLst>
        </c:ser>
        <c:ser>
          <c:idx val="1"/>
          <c:order val="1"/>
          <c:spPr>
            <a:ln w="19050" cap="rnd">
              <a:noFill/>
              <a:round/>
            </a:ln>
            <a:effectLst/>
          </c:spPr>
          <c:marker>
            <c:symbol val="circle"/>
            <c:size val="5"/>
            <c:spPr>
              <a:solidFill>
                <a:schemeClr val="accent5">
                  <a:lumMod val="75000"/>
                </a:schemeClr>
              </a:solidFill>
              <a:ln w="9525">
                <a:noFill/>
              </a:ln>
              <a:effectLst/>
            </c:spPr>
          </c:marker>
          <c:dPt>
            <c:idx val="0"/>
            <c:marker>
              <c:symbol val="circle"/>
              <c:size val="5"/>
              <c:spPr>
                <a:solidFill>
                  <a:schemeClr val="tx1"/>
                </a:solidFill>
                <a:ln w="9525">
                  <a:noFill/>
                </a:ln>
                <a:effectLst/>
              </c:spPr>
            </c:marker>
            <c:bubble3D val="0"/>
            <c:extLst>
              <c:ext xmlns:c16="http://schemas.microsoft.com/office/drawing/2014/chart" uri="{C3380CC4-5D6E-409C-BE32-E72D297353CC}">
                <c16:uniqueId val="{00000006-04E6-48AC-9473-443520AFC3F5}"/>
              </c:ext>
            </c:extLst>
          </c:dPt>
          <c:dPt>
            <c:idx val="1"/>
            <c:marker>
              <c:symbol val="circle"/>
              <c:size val="5"/>
              <c:spPr>
                <a:solidFill>
                  <a:schemeClr val="tx1"/>
                </a:solidFill>
                <a:ln w="9525">
                  <a:noFill/>
                </a:ln>
                <a:effectLst/>
              </c:spPr>
            </c:marker>
            <c:bubble3D val="0"/>
            <c:extLst>
              <c:ext xmlns:c16="http://schemas.microsoft.com/office/drawing/2014/chart" uri="{C3380CC4-5D6E-409C-BE32-E72D297353CC}">
                <c16:uniqueId val="{00000007-04E6-48AC-9473-443520AFC3F5}"/>
              </c:ext>
            </c:extLst>
          </c:dPt>
          <c:dPt>
            <c:idx val="3"/>
            <c:marker>
              <c:symbol val="circle"/>
              <c:size val="5"/>
              <c:spPr>
                <a:solidFill>
                  <a:srgbClr val="0070C0"/>
                </a:solidFill>
                <a:ln w="9525">
                  <a:noFill/>
                </a:ln>
                <a:effectLst/>
              </c:spPr>
            </c:marker>
            <c:bubble3D val="0"/>
            <c:extLst>
              <c:ext xmlns:c16="http://schemas.microsoft.com/office/drawing/2014/chart" uri="{C3380CC4-5D6E-409C-BE32-E72D297353CC}">
                <c16:uniqueId val="{00000009-B10E-4CA1-A54C-8B18224EC679}"/>
              </c:ext>
            </c:extLst>
          </c:dPt>
          <c:dPt>
            <c:idx val="6"/>
            <c:marker>
              <c:symbol val="circle"/>
              <c:size val="5"/>
              <c:spPr>
                <a:solidFill>
                  <a:schemeClr val="tx1"/>
                </a:solidFill>
                <a:ln w="9525">
                  <a:noFill/>
                </a:ln>
                <a:effectLst/>
              </c:spPr>
            </c:marker>
            <c:bubble3D val="0"/>
            <c:extLst>
              <c:ext xmlns:c16="http://schemas.microsoft.com/office/drawing/2014/chart" uri="{C3380CC4-5D6E-409C-BE32-E72D297353CC}">
                <c16:uniqueId val="{00000008-04E6-48AC-9473-443520AFC3F5}"/>
              </c:ext>
            </c:extLst>
          </c:dPt>
          <c:dPt>
            <c:idx val="8"/>
            <c:marker>
              <c:symbol val="circle"/>
              <c:size val="5"/>
              <c:spPr>
                <a:solidFill>
                  <a:srgbClr val="C00000"/>
                </a:solidFill>
                <a:ln w="9525">
                  <a:noFill/>
                </a:ln>
                <a:effectLst/>
              </c:spPr>
            </c:marker>
            <c:bubble3D val="0"/>
            <c:extLst>
              <c:ext xmlns:c16="http://schemas.microsoft.com/office/drawing/2014/chart" uri="{C3380CC4-5D6E-409C-BE32-E72D297353CC}">
                <c16:uniqueId val="{00000009-04E6-48AC-9473-443520AFC3F5}"/>
              </c:ext>
            </c:extLst>
          </c:dPt>
          <c:xVal>
            <c:numRef>
              <c:f>'[Jódurie Přehled.xlsx]List1'!$B$2:$J$2</c:f>
              <c:numCache>
                <c:formatCode>General</c:formatCode>
                <c:ptCount val="9"/>
                <c:pt idx="0">
                  <c:v>1995</c:v>
                </c:pt>
                <c:pt idx="1">
                  <c:v>2000</c:v>
                </c:pt>
                <c:pt idx="2">
                  <c:v>2001</c:v>
                </c:pt>
                <c:pt idx="3">
                  <c:v>2002</c:v>
                </c:pt>
                <c:pt idx="4">
                  <c:v>2003</c:v>
                </c:pt>
                <c:pt idx="5">
                  <c:v>2005</c:v>
                </c:pt>
                <c:pt idx="6">
                  <c:v>2007</c:v>
                </c:pt>
                <c:pt idx="7">
                  <c:v>2012</c:v>
                </c:pt>
                <c:pt idx="8">
                  <c:v>2015</c:v>
                </c:pt>
              </c:numCache>
            </c:numRef>
          </c:xVal>
          <c:yVal>
            <c:numRef>
              <c:f>'[Jódurie Přehled.xlsx]List1'!$B$4:$J$4</c:f>
              <c:numCache>
                <c:formatCode>General</c:formatCode>
                <c:ptCount val="9"/>
                <c:pt idx="0">
                  <c:v>120</c:v>
                </c:pt>
                <c:pt idx="1">
                  <c:v>140</c:v>
                </c:pt>
                <c:pt idx="3">
                  <c:v>323</c:v>
                </c:pt>
                <c:pt idx="6">
                  <c:v>185</c:v>
                </c:pt>
                <c:pt idx="8">
                  <c:v>151</c:v>
                </c:pt>
              </c:numCache>
            </c:numRef>
          </c:yVal>
          <c:smooth val="0"/>
          <c:extLst>
            <c:ext xmlns:c16="http://schemas.microsoft.com/office/drawing/2014/chart" uri="{C3380CC4-5D6E-409C-BE32-E72D297353CC}">
              <c16:uniqueId val="{0000000A-04E6-48AC-9473-443520AFC3F5}"/>
            </c:ext>
          </c:extLst>
        </c:ser>
        <c:dLbls>
          <c:showLegendKey val="0"/>
          <c:showVal val="0"/>
          <c:showCatName val="0"/>
          <c:showSerName val="0"/>
          <c:showPercent val="0"/>
          <c:showBubbleSize val="0"/>
        </c:dLbls>
        <c:axId val="254183120"/>
        <c:axId val="254183512"/>
      </c:scatterChart>
      <c:valAx>
        <c:axId val="254183120"/>
        <c:scaling>
          <c:orientation val="minMax"/>
        </c:scaling>
        <c:delete val="0"/>
        <c:axPos val="b"/>
        <c:majorGridlines>
          <c:spPr>
            <a:ln w="9525" cap="rnd" cmpd="sng" algn="ctr">
              <a:solidFill>
                <a:schemeClr val="dk1">
                  <a:tint val="60000"/>
                </a:schemeClr>
              </a:solidFill>
              <a:prstDash val="solid"/>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cs-CZ" sz="1600"/>
                  <a:t>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cs-CZ"/>
          </a:p>
        </c:txPr>
        <c:crossAx val="254183512"/>
        <c:crosses val="autoZero"/>
        <c:crossBetween val="midCat"/>
      </c:valAx>
      <c:valAx>
        <c:axId val="254183512"/>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iodine µg/L</a:t>
                </a:r>
              </a:p>
            </c:rich>
          </c:tx>
          <c:layout>
            <c:manualLayout>
              <c:xMode val="edge"/>
              <c:yMode val="edge"/>
              <c:x val="0"/>
              <c:y val="0.409613270271319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cs-CZ"/>
          </a:p>
        </c:txPr>
        <c:crossAx val="254183120"/>
        <c:crosses val="autoZero"/>
        <c:crossBetween val="midCat"/>
      </c:valAx>
      <c:spPr>
        <a:noFill/>
        <a:ln>
          <a:solidFill>
            <a:schemeClr val="tx1"/>
          </a:solidFill>
        </a:ln>
        <a:effectLst>
          <a:outerShdw blurRad="50800" dist="38100" dir="5400000" algn="t" rotWithShape="0">
            <a:prstClr val="black">
              <a:alpha val="40000"/>
            </a:prstClr>
          </a:outerShdw>
        </a:effectLst>
      </c:spPr>
    </c:plotArea>
    <c:plotVisOnly val="1"/>
    <c:dispBlanksAs val="gap"/>
    <c:showDLblsOverMax val="0"/>
  </c:chart>
  <c:spPr>
    <a:noFill/>
    <a:ln>
      <a:noFill/>
    </a:ln>
    <a:effectLst/>
  </c:spPr>
  <c:txPr>
    <a:bodyPr/>
    <a:lstStyle/>
    <a:p>
      <a:pPr>
        <a:defRPr/>
      </a:pPr>
      <a:endParaRPr lang="cs-CZ"/>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77EA6D-353D-4CEA-9918-868B4726AF6B}"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cs-CZ"/>
        </a:p>
      </dgm:t>
    </dgm:pt>
    <dgm:pt modelId="{1B57B4F3-B238-4802-B310-2101BCCEC723}">
      <dgm:prSet phldrT="[Text]" custT="1"/>
      <dgm:spPr/>
      <dgm:t>
        <a:bodyPr/>
        <a:lstStyle/>
        <a:p>
          <a:r>
            <a:rPr lang="cs-CZ" sz="2800" b="1" dirty="0"/>
            <a:t>Přímé výdaje (ztráty)  </a:t>
          </a:r>
        </a:p>
        <a:p>
          <a:r>
            <a:rPr lang="cs-CZ" sz="2800" b="1" dirty="0"/>
            <a:t>480 mld.</a:t>
          </a:r>
        </a:p>
      </dgm:t>
    </dgm:pt>
    <dgm:pt modelId="{A2FAE06B-1BAE-42DC-97F5-0538A5891844}" type="parTrans" cxnId="{310B353A-642E-419C-B8A4-080B749826F3}">
      <dgm:prSet/>
      <dgm:spPr/>
      <dgm:t>
        <a:bodyPr/>
        <a:lstStyle/>
        <a:p>
          <a:endParaRPr lang="cs-CZ"/>
        </a:p>
      </dgm:t>
    </dgm:pt>
    <dgm:pt modelId="{010016BC-4E81-4510-B883-14BC338BD66E}" type="sibTrans" cxnId="{310B353A-642E-419C-B8A4-080B749826F3}">
      <dgm:prSet/>
      <dgm:spPr/>
      <dgm:t>
        <a:bodyPr/>
        <a:lstStyle/>
        <a:p>
          <a:endParaRPr lang="cs-CZ"/>
        </a:p>
      </dgm:t>
    </dgm:pt>
    <dgm:pt modelId="{92FAC2A3-A64F-4F5A-B4F0-2FCB2547E166}">
      <dgm:prSet phldrT="[Text]" custT="1"/>
      <dgm:spPr/>
      <dgm:t>
        <a:bodyPr/>
        <a:lstStyle/>
        <a:p>
          <a:r>
            <a:rPr lang="cs-CZ" sz="2400" dirty="0"/>
            <a:t>Veřejné zdravotní pojištění 80%</a:t>
          </a:r>
        </a:p>
      </dgm:t>
    </dgm:pt>
    <dgm:pt modelId="{6C80929E-6351-4C48-A088-11003689B904}" type="parTrans" cxnId="{29BD2E1C-FB9B-4A64-A0A5-0AEB31B885BD}">
      <dgm:prSet/>
      <dgm:spPr/>
      <dgm:t>
        <a:bodyPr/>
        <a:lstStyle/>
        <a:p>
          <a:endParaRPr lang="cs-CZ"/>
        </a:p>
      </dgm:t>
    </dgm:pt>
    <dgm:pt modelId="{6EF8698C-0A0E-4444-B705-E43AA7FD03CA}" type="sibTrans" cxnId="{29BD2E1C-FB9B-4A64-A0A5-0AEB31B885BD}">
      <dgm:prSet/>
      <dgm:spPr/>
      <dgm:t>
        <a:bodyPr/>
        <a:lstStyle/>
        <a:p>
          <a:endParaRPr lang="cs-CZ"/>
        </a:p>
      </dgm:t>
    </dgm:pt>
    <dgm:pt modelId="{14008C8C-3E03-420E-8B85-FB9C26E4BD0B}">
      <dgm:prSet phldrT="[Text]" custT="1"/>
      <dgm:spPr/>
      <dgm:t>
        <a:bodyPr/>
        <a:lstStyle/>
        <a:p>
          <a:r>
            <a:rPr lang="cs-CZ" sz="2400" dirty="0"/>
            <a:t>Státní a územní rozpočty, soukromé pojišťovny, přímé úhrady osob 20%</a:t>
          </a:r>
          <a:endParaRPr lang="cs-CZ" sz="2400" b="1" dirty="0">
            <a:solidFill>
              <a:schemeClr val="bg2">
                <a:lumMod val="25000"/>
              </a:schemeClr>
            </a:solidFill>
          </a:endParaRPr>
        </a:p>
      </dgm:t>
    </dgm:pt>
    <dgm:pt modelId="{949B3158-34E0-411E-9E90-15046EF872D4}" type="parTrans" cxnId="{7CF8D35B-FB06-4AC4-BDE9-AC396026F1C9}">
      <dgm:prSet/>
      <dgm:spPr/>
      <dgm:t>
        <a:bodyPr/>
        <a:lstStyle/>
        <a:p>
          <a:endParaRPr lang="cs-CZ"/>
        </a:p>
      </dgm:t>
    </dgm:pt>
    <dgm:pt modelId="{BB374876-41FF-429A-B959-030E067569F0}" type="sibTrans" cxnId="{7CF8D35B-FB06-4AC4-BDE9-AC396026F1C9}">
      <dgm:prSet/>
      <dgm:spPr/>
      <dgm:t>
        <a:bodyPr/>
        <a:lstStyle/>
        <a:p>
          <a:endParaRPr lang="cs-CZ"/>
        </a:p>
      </dgm:t>
    </dgm:pt>
    <dgm:pt modelId="{BD222C22-3615-41C3-A41F-D703DDD04665}">
      <dgm:prSet phldrT="[Text]" custT="1"/>
      <dgm:spPr/>
      <dgm:t>
        <a:bodyPr/>
        <a:lstStyle/>
        <a:p>
          <a:r>
            <a:rPr lang="cs-CZ" sz="2800" b="1" dirty="0"/>
            <a:t>Nepřímé ztráty 960 mld.</a:t>
          </a:r>
        </a:p>
      </dgm:t>
    </dgm:pt>
    <dgm:pt modelId="{EB11D99F-A701-4D56-8007-2197F2D01564}" type="parTrans" cxnId="{CA397186-951E-4913-9FAC-45D90D6C4CC7}">
      <dgm:prSet/>
      <dgm:spPr/>
      <dgm:t>
        <a:bodyPr/>
        <a:lstStyle/>
        <a:p>
          <a:endParaRPr lang="cs-CZ"/>
        </a:p>
      </dgm:t>
    </dgm:pt>
    <dgm:pt modelId="{D4C4EBF0-8D3D-441A-B654-0E8457A12E1B}" type="sibTrans" cxnId="{CA397186-951E-4913-9FAC-45D90D6C4CC7}">
      <dgm:prSet/>
      <dgm:spPr/>
      <dgm:t>
        <a:bodyPr/>
        <a:lstStyle/>
        <a:p>
          <a:endParaRPr lang="cs-CZ"/>
        </a:p>
      </dgm:t>
    </dgm:pt>
    <dgm:pt modelId="{61FE5B33-FCAB-4A2A-BDD8-C730C077895E}">
      <dgm:prSet phldrT="[Text]" custT="1"/>
      <dgm:spPr/>
      <dgm:t>
        <a:bodyPr/>
        <a:lstStyle/>
        <a:p>
          <a:r>
            <a:rPr lang="cs-CZ" sz="2800" b="1" dirty="0"/>
            <a:t>Finanční hodnota </a:t>
          </a:r>
          <a:r>
            <a:rPr lang="cs-CZ" sz="2800" b="1" dirty="0" err="1"/>
            <a:t>DALYs</a:t>
          </a:r>
          <a:endParaRPr lang="cs-CZ" sz="2800" b="1" dirty="0"/>
        </a:p>
      </dgm:t>
    </dgm:pt>
    <dgm:pt modelId="{8A8170D9-AFDF-4A8D-82E0-02D3FBD1ABA0}" type="parTrans" cxnId="{14985DD5-1799-44A3-A02F-A5D1BC991FE4}">
      <dgm:prSet/>
      <dgm:spPr/>
      <dgm:t>
        <a:bodyPr/>
        <a:lstStyle/>
        <a:p>
          <a:endParaRPr lang="cs-CZ"/>
        </a:p>
      </dgm:t>
    </dgm:pt>
    <dgm:pt modelId="{974BD0DE-17D0-4A5F-9154-78959A4D8DE5}" type="sibTrans" cxnId="{14985DD5-1799-44A3-A02F-A5D1BC991FE4}">
      <dgm:prSet/>
      <dgm:spPr/>
      <dgm:t>
        <a:bodyPr/>
        <a:lstStyle/>
        <a:p>
          <a:endParaRPr lang="cs-CZ"/>
        </a:p>
      </dgm:t>
    </dgm:pt>
    <dgm:pt modelId="{AE58FDE2-3BA9-439F-BA3E-2F9E26105C19}" type="pres">
      <dgm:prSet presAssocID="{1E77EA6D-353D-4CEA-9918-868B4726AF6B}" presName="diagram" presStyleCnt="0">
        <dgm:presLayoutVars>
          <dgm:chPref val="1"/>
          <dgm:dir/>
          <dgm:animOne val="branch"/>
          <dgm:animLvl val="lvl"/>
          <dgm:resizeHandles/>
        </dgm:presLayoutVars>
      </dgm:prSet>
      <dgm:spPr/>
    </dgm:pt>
    <dgm:pt modelId="{0144CD87-2670-41B9-A5A4-482B0850F9AB}" type="pres">
      <dgm:prSet presAssocID="{1B57B4F3-B238-4802-B310-2101BCCEC723}" presName="root" presStyleCnt="0"/>
      <dgm:spPr/>
    </dgm:pt>
    <dgm:pt modelId="{184F1AFC-8F26-45D2-BED1-980BBC0BDB99}" type="pres">
      <dgm:prSet presAssocID="{1B57B4F3-B238-4802-B310-2101BCCEC723}" presName="rootComposite" presStyleCnt="0"/>
      <dgm:spPr/>
    </dgm:pt>
    <dgm:pt modelId="{E6809CE5-E613-40A6-9941-EDB333F9269C}" type="pres">
      <dgm:prSet presAssocID="{1B57B4F3-B238-4802-B310-2101BCCEC723}" presName="rootText" presStyleLbl="node1" presStyleIdx="0" presStyleCnt="2" custScaleX="340450" custScaleY="348324" custLinFactY="-25933" custLinFactNeighborX="-32" custLinFactNeighborY="-100000"/>
      <dgm:spPr/>
    </dgm:pt>
    <dgm:pt modelId="{02753138-63F5-43F7-82AF-413834BEF213}" type="pres">
      <dgm:prSet presAssocID="{1B57B4F3-B238-4802-B310-2101BCCEC723}" presName="rootConnector" presStyleLbl="node1" presStyleIdx="0" presStyleCnt="2"/>
      <dgm:spPr/>
    </dgm:pt>
    <dgm:pt modelId="{BF2BCB1E-4430-453B-9F1B-600B9310DB8A}" type="pres">
      <dgm:prSet presAssocID="{1B57B4F3-B238-4802-B310-2101BCCEC723}" presName="childShape" presStyleCnt="0"/>
      <dgm:spPr/>
    </dgm:pt>
    <dgm:pt modelId="{4A5EF7B2-593A-49AE-BF42-3E0C6B3FD6AE}" type="pres">
      <dgm:prSet presAssocID="{6C80929E-6351-4C48-A088-11003689B904}" presName="Name13" presStyleLbl="parChTrans1D2" presStyleIdx="0" presStyleCnt="3"/>
      <dgm:spPr/>
    </dgm:pt>
    <dgm:pt modelId="{D569FBA1-FCCD-4A69-9027-B8B408EAD652}" type="pres">
      <dgm:prSet presAssocID="{92FAC2A3-A64F-4F5A-B4F0-2FCB2547E166}" presName="childText" presStyleLbl="bgAcc1" presStyleIdx="0" presStyleCnt="3" custScaleX="353248" custScaleY="121051" custLinFactNeighborX="2591" custLinFactNeighborY="-8529">
        <dgm:presLayoutVars>
          <dgm:bulletEnabled val="1"/>
        </dgm:presLayoutVars>
      </dgm:prSet>
      <dgm:spPr/>
    </dgm:pt>
    <dgm:pt modelId="{52B529AA-ABF1-4B83-A582-08A9CDC93AE9}" type="pres">
      <dgm:prSet presAssocID="{949B3158-34E0-411E-9E90-15046EF872D4}" presName="Name13" presStyleLbl="parChTrans1D2" presStyleIdx="1" presStyleCnt="3"/>
      <dgm:spPr/>
    </dgm:pt>
    <dgm:pt modelId="{B40EA257-5C2E-49FA-919A-1AC626DA65B1}" type="pres">
      <dgm:prSet presAssocID="{14008C8C-3E03-420E-8B85-FB9C26E4BD0B}" presName="childText" presStyleLbl="bgAcc1" presStyleIdx="1" presStyleCnt="3" custScaleX="440809" custScaleY="274216">
        <dgm:presLayoutVars>
          <dgm:bulletEnabled val="1"/>
        </dgm:presLayoutVars>
      </dgm:prSet>
      <dgm:spPr/>
    </dgm:pt>
    <dgm:pt modelId="{542948FA-14CC-4F7D-82C2-0B96D07CAE9D}" type="pres">
      <dgm:prSet presAssocID="{BD222C22-3615-41C3-A41F-D703DDD04665}" presName="root" presStyleCnt="0"/>
      <dgm:spPr/>
    </dgm:pt>
    <dgm:pt modelId="{70984FB7-B133-4B85-99B4-1FE225C7C440}" type="pres">
      <dgm:prSet presAssocID="{BD222C22-3615-41C3-A41F-D703DDD04665}" presName="rootComposite" presStyleCnt="0"/>
      <dgm:spPr/>
    </dgm:pt>
    <dgm:pt modelId="{885FF1BB-4B4C-4DA8-97F4-3ED892B9ADF3}" type="pres">
      <dgm:prSet presAssocID="{BD222C22-3615-41C3-A41F-D703DDD04665}" presName="rootText" presStyleLbl="node1" presStyleIdx="1" presStyleCnt="2" custScaleX="252359" custScaleY="275752"/>
      <dgm:spPr/>
    </dgm:pt>
    <dgm:pt modelId="{3B63DF20-781D-478E-9561-92F0F9951591}" type="pres">
      <dgm:prSet presAssocID="{BD222C22-3615-41C3-A41F-D703DDD04665}" presName="rootConnector" presStyleLbl="node1" presStyleIdx="1" presStyleCnt="2"/>
      <dgm:spPr/>
    </dgm:pt>
    <dgm:pt modelId="{E8E770C9-70D0-4A7A-8C05-A7459C07FD3A}" type="pres">
      <dgm:prSet presAssocID="{BD222C22-3615-41C3-A41F-D703DDD04665}" presName="childShape" presStyleCnt="0"/>
      <dgm:spPr/>
    </dgm:pt>
    <dgm:pt modelId="{8C3DA361-BF56-421A-BB22-C3DAC3BE7F6A}" type="pres">
      <dgm:prSet presAssocID="{8A8170D9-AFDF-4A8D-82E0-02D3FBD1ABA0}" presName="Name13" presStyleLbl="parChTrans1D2" presStyleIdx="2" presStyleCnt="3"/>
      <dgm:spPr/>
    </dgm:pt>
    <dgm:pt modelId="{C098CDD1-B736-4F3F-AF14-FC19DDE5706D}" type="pres">
      <dgm:prSet presAssocID="{61FE5B33-FCAB-4A2A-BDD8-C730C077895E}" presName="childText" presStyleLbl="bgAcc1" presStyleIdx="2" presStyleCnt="3" custScaleX="245560" custScaleY="504385">
        <dgm:presLayoutVars>
          <dgm:bulletEnabled val="1"/>
        </dgm:presLayoutVars>
      </dgm:prSet>
      <dgm:spPr/>
    </dgm:pt>
  </dgm:ptLst>
  <dgm:cxnLst>
    <dgm:cxn modelId="{F889FE04-1B72-4B5B-99A0-1B8F84A21DC8}" type="presOf" srcId="{14008C8C-3E03-420E-8B85-FB9C26E4BD0B}" destId="{B40EA257-5C2E-49FA-919A-1AC626DA65B1}" srcOrd="0" destOrd="0" presId="urn:microsoft.com/office/officeart/2005/8/layout/hierarchy3"/>
    <dgm:cxn modelId="{B8F6380B-F526-4A9C-818C-F85957228709}" type="presOf" srcId="{949B3158-34E0-411E-9E90-15046EF872D4}" destId="{52B529AA-ABF1-4B83-A582-08A9CDC93AE9}" srcOrd="0" destOrd="0" presId="urn:microsoft.com/office/officeart/2005/8/layout/hierarchy3"/>
    <dgm:cxn modelId="{29BD2E1C-FB9B-4A64-A0A5-0AEB31B885BD}" srcId="{1B57B4F3-B238-4802-B310-2101BCCEC723}" destId="{92FAC2A3-A64F-4F5A-B4F0-2FCB2547E166}" srcOrd="0" destOrd="0" parTransId="{6C80929E-6351-4C48-A088-11003689B904}" sibTransId="{6EF8698C-0A0E-4444-B705-E43AA7FD03CA}"/>
    <dgm:cxn modelId="{0DB86D2C-8AE8-409F-90E4-8FEFD56CD2A6}" type="presOf" srcId="{1E77EA6D-353D-4CEA-9918-868B4726AF6B}" destId="{AE58FDE2-3BA9-439F-BA3E-2F9E26105C19}" srcOrd="0" destOrd="0" presId="urn:microsoft.com/office/officeart/2005/8/layout/hierarchy3"/>
    <dgm:cxn modelId="{310B353A-642E-419C-B8A4-080B749826F3}" srcId="{1E77EA6D-353D-4CEA-9918-868B4726AF6B}" destId="{1B57B4F3-B238-4802-B310-2101BCCEC723}" srcOrd="0" destOrd="0" parTransId="{A2FAE06B-1BAE-42DC-97F5-0538A5891844}" sibTransId="{010016BC-4E81-4510-B883-14BC338BD66E}"/>
    <dgm:cxn modelId="{7CF8D35B-FB06-4AC4-BDE9-AC396026F1C9}" srcId="{1B57B4F3-B238-4802-B310-2101BCCEC723}" destId="{14008C8C-3E03-420E-8B85-FB9C26E4BD0B}" srcOrd="1" destOrd="0" parTransId="{949B3158-34E0-411E-9E90-15046EF872D4}" sibTransId="{BB374876-41FF-429A-B959-030E067569F0}"/>
    <dgm:cxn modelId="{5C9CA65E-5039-46F2-A16E-D7D1B31215A9}" type="presOf" srcId="{92FAC2A3-A64F-4F5A-B4F0-2FCB2547E166}" destId="{D569FBA1-FCCD-4A69-9027-B8B408EAD652}" srcOrd="0" destOrd="0" presId="urn:microsoft.com/office/officeart/2005/8/layout/hierarchy3"/>
    <dgm:cxn modelId="{93D06971-8D99-4E80-8F83-AE93A29A618E}" type="presOf" srcId="{BD222C22-3615-41C3-A41F-D703DDD04665}" destId="{3B63DF20-781D-478E-9561-92F0F9951591}" srcOrd="1" destOrd="0" presId="urn:microsoft.com/office/officeart/2005/8/layout/hierarchy3"/>
    <dgm:cxn modelId="{8E6D0F76-39EA-47DE-93D6-B7618B328DF7}" type="presOf" srcId="{8A8170D9-AFDF-4A8D-82E0-02D3FBD1ABA0}" destId="{8C3DA361-BF56-421A-BB22-C3DAC3BE7F6A}" srcOrd="0" destOrd="0" presId="urn:microsoft.com/office/officeart/2005/8/layout/hierarchy3"/>
    <dgm:cxn modelId="{7472F581-ABB3-4AE4-8D5F-3054B07833C4}" type="presOf" srcId="{BD222C22-3615-41C3-A41F-D703DDD04665}" destId="{885FF1BB-4B4C-4DA8-97F4-3ED892B9ADF3}" srcOrd="0" destOrd="0" presId="urn:microsoft.com/office/officeart/2005/8/layout/hierarchy3"/>
    <dgm:cxn modelId="{CA397186-951E-4913-9FAC-45D90D6C4CC7}" srcId="{1E77EA6D-353D-4CEA-9918-868B4726AF6B}" destId="{BD222C22-3615-41C3-A41F-D703DDD04665}" srcOrd="1" destOrd="0" parTransId="{EB11D99F-A701-4D56-8007-2197F2D01564}" sibTransId="{D4C4EBF0-8D3D-441A-B654-0E8457A12E1B}"/>
    <dgm:cxn modelId="{8AA60DAC-34F9-47EB-9F26-02560D17BD17}" type="presOf" srcId="{1B57B4F3-B238-4802-B310-2101BCCEC723}" destId="{02753138-63F5-43F7-82AF-413834BEF213}" srcOrd="1" destOrd="0" presId="urn:microsoft.com/office/officeart/2005/8/layout/hierarchy3"/>
    <dgm:cxn modelId="{1870BEB8-5141-4339-BDD8-0DC8E16D8B96}" type="presOf" srcId="{1B57B4F3-B238-4802-B310-2101BCCEC723}" destId="{E6809CE5-E613-40A6-9941-EDB333F9269C}" srcOrd="0" destOrd="0" presId="urn:microsoft.com/office/officeart/2005/8/layout/hierarchy3"/>
    <dgm:cxn modelId="{007005C9-E511-4DF5-9C7A-C4C4786ECE7A}" type="presOf" srcId="{61FE5B33-FCAB-4A2A-BDD8-C730C077895E}" destId="{C098CDD1-B736-4F3F-AF14-FC19DDE5706D}" srcOrd="0" destOrd="0" presId="urn:microsoft.com/office/officeart/2005/8/layout/hierarchy3"/>
    <dgm:cxn modelId="{716DB9D0-F229-4B5B-87AA-11F13DFD5705}" type="presOf" srcId="{6C80929E-6351-4C48-A088-11003689B904}" destId="{4A5EF7B2-593A-49AE-BF42-3E0C6B3FD6AE}" srcOrd="0" destOrd="0" presId="urn:microsoft.com/office/officeart/2005/8/layout/hierarchy3"/>
    <dgm:cxn modelId="{14985DD5-1799-44A3-A02F-A5D1BC991FE4}" srcId="{BD222C22-3615-41C3-A41F-D703DDD04665}" destId="{61FE5B33-FCAB-4A2A-BDD8-C730C077895E}" srcOrd="0" destOrd="0" parTransId="{8A8170D9-AFDF-4A8D-82E0-02D3FBD1ABA0}" sibTransId="{974BD0DE-17D0-4A5F-9154-78959A4D8DE5}"/>
    <dgm:cxn modelId="{C8F9E3D8-09F3-4AEE-BF8F-7787466E0656}" type="presParOf" srcId="{AE58FDE2-3BA9-439F-BA3E-2F9E26105C19}" destId="{0144CD87-2670-41B9-A5A4-482B0850F9AB}" srcOrd="0" destOrd="0" presId="urn:microsoft.com/office/officeart/2005/8/layout/hierarchy3"/>
    <dgm:cxn modelId="{433448AA-E962-4C8E-9224-26FF22EC501F}" type="presParOf" srcId="{0144CD87-2670-41B9-A5A4-482B0850F9AB}" destId="{184F1AFC-8F26-45D2-BED1-980BBC0BDB99}" srcOrd="0" destOrd="0" presId="urn:microsoft.com/office/officeart/2005/8/layout/hierarchy3"/>
    <dgm:cxn modelId="{EEB7EDDD-AB9F-446A-823A-A0F813FDBD5B}" type="presParOf" srcId="{184F1AFC-8F26-45D2-BED1-980BBC0BDB99}" destId="{E6809CE5-E613-40A6-9941-EDB333F9269C}" srcOrd="0" destOrd="0" presId="urn:microsoft.com/office/officeart/2005/8/layout/hierarchy3"/>
    <dgm:cxn modelId="{2C7A39F9-B5D6-4A51-8E9B-20184FD96CE7}" type="presParOf" srcId="{184F1AFC-8F26-45D2-BED1-980BBC0BDB99}" destId="{02753138-63F5-43F7-82AF-413834BEF213}" srcOrd="1" destOrd="0" presId="urn:microsoft.com/office/officeart/2005/8/layout/hierarchy3"/>
    <dgm:cxn modelId="{7335DD29-3979-4E1E-836C-C3BE6CA9A533}" type="presParOf" srcId="{0144CD87-2670-41B9-A5A4-482B0850F9AB}" destId="{BF2BCB1E-4430-453B-9F1B-600B9310DB8A}" srcOrd="1" destOrd="0" presId="urn:microsoft.com/office/officeart/2005/8/layout/hierarchy3"/>
    <dgm:cxn modelId="{200013C7-F804-446C-A91B-AD6523842E86}" type="presParOf" srcId="{BF2BCB1E-4430-453B-9F1B-600B9310DB8A}" destId="{4A5EF7B2-593A-49AE-BF42-3E0C6B3FD6AE}" srcOrd="0" destOrd="0" presId="urn:microsoft.com/office/officeart/2005/8/layout/hierarchy3"/>
    <dgm:cxn modelId="{65658343-6FB2-45E6-B81E-1902ED8747CE}" type="presParOf" srcId="{BF2BCB1E-4430-453B-9F1B-600B9310DB8A}" destId="{D569FBA1-FCCD-4A69-9027-B8B408EAD652}" srcOrd="1" destOrd="0" presId="urn:microsoft.com/office/officeart/2005/8/layout/hierarchy3"/>
    <dgm:cxn modelId="{6876F0EF-8D25-402A-BDFD-52B40A83FB8B}" type="presParOf" srcId="{BF2BCB1E-4430-453B-9F1B-600B9310DB8A}" destId="{52B529AA-ABF1-4B83-A582-08A9CDC93AE9}" srcOrd="2" destOrd="0" presId="urn:microsoft.com/office/officeart/2005/8/layout/hierarchy3"/>
    <dgm:cxn modelId="{441BF279-C0A5-4BE0-A8A6-90B3B5337766}" type="presParOf" srcId="{BF2BCB1E-4430-453B-9F1B-600B9310DB8A}" destId="{B40EA257-5C2E-49FA-919A-1AC626DA65B1}" srcOrd="3" destOrd="0" presId="urn:microsoft.com/office/officeart/2005/8/layout/hierarchy3"/>
    <dgm:cxn modelId="{916018DB-A3E7-4966-816C-E90C59AC8035}" type="presParOf" srcId="{AE58FDE2-3BA9-439F-BA3E-2F9E26105C19}" destId="{542948FA-14CC-4F7D-82C2-0B96D07CAE9D}" srcOrd="1" destOrd="0" presId="urn:microsoft.com/office/officeart/2005/8/layout/hierarchy3"/>
    <dgm:cxn modelId="{E442ED0F-6DC4-4D15-81FC-EE4B68342B10}" type="presParOf" srcId="{542948FA-14CC-4F7D-82C2-0B96D07CAE9D}" destId="{70984FB7-B133-4B85-99B4-1FE225C7C440}" srcOrd="0" destOrd="0" presId="urn:microsoft.com/office/officeart/2005/8/layout/hierarchy3"/>
    <dgm:cxn modelId="{020CF7BC-8872-4BAB-9784-437E26D9D4FD}" type="presParOf" srcId="{70984FB7-B133-4B85-99B4-1FE225C7C440}" destId="{885FF1BB-4B4C-4DA8-97F4-3ED892B9ADF3}" srcOrd="0" destOrd="0" presId="urn:microsoft.com/office/officeart/2005/8/layout/hierarchy3"/>
    <dgm:cxn modelId="{536DBCA0-D79C-4CE8-9472-5E60C9CE6BB2}" type="presParOf" srcId="{70984FB7-B133-4B85-99B4-1FE225C7C440}" destId="{3B63DF20-781D-478E-9561-92F0F9951591}" srcOrd="1" destOrd="0" presId="urn:microsoft.com/office/officeart/2005/8/layout/hierarchy3"/>
    <dgm:cxn modelId="{89ED4962-92F8-438E-B812-C3E214738591}" type="presParOf" srcId="{542948FA-14CC-4F7D-82C2-0B96D07CAE9D}" destId="{E8E770C9-70D0-4A7A-8C05-A7459C07FD3A}" srcOrd="1" destOrd="0" presId="urn:microsoft.com/office/officeart/2005/8/layout/hierarchy3"/>
    <dgm:cxn modelId="{56194B5C-E577-4678-9980-41AB4A33708E}" type="presParOf" srcId="{E8E770C9-70D0-4A7A-8C05-A7459C07FD3A}" destId="{8C3DA361-BF56-421A-BB22-C3DAC3BE7F6A}" srcOrd="0" destOrd="0" presId="urn:microsoft.com/office/officeart/2005/8/layout/hierarchy3"/>
    <dgm:cxn modelId="{050837A9-1A35-4D09-9F36-ACBB1AA18CE7}" type="presParOf" srcId="{E8E770C9-70D0-4A7A-8C05-A7459C07FD3A}" destId="{C098CDD1-B736-4F3F-AF14-FC19DDE5706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AC8C78-4366-4B24-A7F4-F0DC07154A78}" type="doc">
      <dgm:prSet loTypeId="urn:microsoft.com/office/officeart/2005/8/layout/arrow2" loCatId="process" qsTypeId="urn:microsoft.com/office/officeart/2005/8/quickstyle/simple1" qsCatId="simple" csTypeId="urn:microsoft.com/office/officeart/2005/8/colors/accent1_2" csCatId="accent1" phldr="1"/>
      <dgm:spPr/>
    </dgm:pt>
    <dgm:pt modelId="{E95E4E31-AA9D-4CC8-B3D6-34730CDBA169}">
      <dgm:prSet phldrT="[Text]" custT="1"/>
      <dgm:spPr/>
      <dgm:t>
        <a:bodyPr/>
        <a:lstStyle/>
        <a:p>
          <a:r>
            <a:rPr lang="cs-CZ" sz="2800" dirty="0"/>
            <a:t>Informace – znalosti, dovednosti</a:t>
          </a:r>
        </a:p>
      </dgm:t>
    </dgm:pt>
    <dgm:pt modelId="{ECD73592-3DA5-49A9-BF5B-37AB32EE5FC9}" type="parTrans" cxnId="{9440573E-740A-445F-BC03-852AA6AE2999}">
      <dgm:prSet/>
      <dgm:spPr/>
      <dgm:t>
        <a:bodyPr/>
        <a:lstStyle/>
        <a:p>
          <a:endParaRPr lang="cs-CZ"/>
        </a:p>
      </dgm:t>
    </dgm:pt>
    <dgm:pt modelId="{87CD9D45-5983-40D5-A034-356A971A9CCA}" type="sibTrans" cxnId="{9440573E-740A-445F-BC03-852AA6AE2999}">
      <dgm:prSet/>
      <dgm:spPr/>
      <dgm:t>
        <a:bodyPr/>
        <a:lstStyle/>
        <a:p>
          <a:endParaRPr lang="cs-CZ"/>
        </a:p>
      </dgm:t>
    </dgm:pt>
    <dgm:pt modelId="{FDB3EC08-51CB-4EDE-B548-FDEC31889098}">
      <dgm:prSet phldrT="[Text]" custT="1"/>
      <dgm:spPr/>
      <dgm:t>
        <a:bodyPr/>
        <a:lstStyle/>
        <a:p>
          <a:r>
            <a:rPr lang="cs-CZ" sz="3200" dirty="0"/>
            <a:t>Porozumění</a:t>
          </a:r>
        </a:p>
      </dgm:t>
    </dgm:pt>
    <dgm:pt modelId="{A6077132-6383-42F6-BD12-0E525EEDEAFA}" type="parTrans" cxnId="{72C2D3D3-6AF7-4354-ADE6-B307B4B7261B}">
      <dgm:prSet/>
      <dgm:spPr/>
      <dgm:t>
        <a:bodyPr/>
        <a:lstStyle/>
        <a:p>
          <a:endParaRPr lang="cs-CZ"/>
        </a:p>
      </dgm:t>
    </dgm:pt>
    <dgm:pt modelId="{2E0FAEE6-0786-47C8-8984-AC43AFB2F1D1}" type="sibTrans" cxnId="{72C2D3D3-6AF7-4354-ADE6-B307B4B7261B}">
      <dgm:prSet/>
      <dgm:spPr/>
      <dgm:t>
        <a:bodyPr/>
        <a:lstStyle/>
        <a:p>
          <a:endParaRPr lang="cs-CZ"/>
        </a:p>
      </dgm:t>
    </dgm:pt>
    <dgm:pt modelId="{58C284FE-1E65-41A6-9E1E-39FCB53D9C39}">
      <dgm:prSet phldrT="[Text]" custT="1"/>
      <dgm:spPr/>
      <dgm:t>
        <a:bodyPr/>
        <a:lstStyle/>
        <a:p>
          <a:r>
            <a:rPr lang="cs-CZ" sz="3600" dirty="0"/>
            <a:t>Vyhodnocení</a:t>
          </a:r>
        </a:p>
      </dgm:t>
    </dgm:pt>
    <dgm:pt modelId="{4B38193B-DF3A-4FDE-A9F2-DBA60F07474B}" type="parTrans" cxnId="{A2A9BDCD-53C2-44C3-828F-A4BA046365F9}">
      <dgm:prSet/>
      <dgm:spPr/>
      <dgm:t>
        <a:bodyPr/>
        <a:lstStyle/>
        <a:p>
          <a:endParaRPr lang="cs-CZ"/>
        </a:p>
      </dgm:t>
    </dgm:pt>
    <dgm:pt modelId="{77247A6A-5937-4919-96E0-B4C670FBABA6}" type="sibTrans" cxnId="{A2A9BDCD-53C2-44C3-828F-A4BA046365F9}">
      <dgm:prSet/>
      <dgm:spPr/>
      <dgm:t>
        <a:bodyPr/>
        <a:lstStyle/>
        <a:p>
          <a:endParaRPr lang="cs-CZ"/>
        </a:p>
      </dgm:t>
    </dgm:pt>
    <dgm:pt modelId="{DE3EC30E-CDE4-4C9A-89EA-20DC356AB712}" type="pres">
      <dgm:prSet presAssocID="{FFAC8C78-4366-4B24-A7F4-F0DC07154A78}" presName="arrowDiagram" presStyleCnt="0">
        <dgm:presLayoutVars>
          <dgm:chMax val="5"/>
          <dgm:dir/>
          <dgm:resizeHandles val="exact"/>
        </dgm:presLayoutVars>
      </dgm:prSet>
      <dgm:spPr/>
    </dgm:pt>
    <dgm:pt modelId="{7FF07BC7-A805-4E40-B7D9-87A9ABF95440}" type="pres">
      <dgm:prSet presAssocID="{FFAC8C78-4366-4B24-A7F4-F0DC07154A78}" presName="arrow" presStyleLbl="bgShp" presStyleIdx="0" presStyleCnt="1" custLinFactNeighborX="-45748" custLinFactNeighborY="-63843"/>
      <dgm:spPr>
        <a:solidFill>
          <a:schemeClr val="accent1">
            <a:tint val="40000"/>
            <a:hueOff val="0"/>
            <a:satOff val="0"/>
            <a:lumOff val="0"/>
            <a:alpha val="43000"/>
          </a:schemeClr>
        </a:solidFill>
      </dgm:spPr>
    </dgm:pt>
    <dgm:pt modelId="{9FD808CD-EF1E-4BDC-B7CB-2F852D487A70}" type="pres">
      <dgm:prSet presAssocID="{FFAC8C78-4366-4B24-A7F4-F0DC07154A78}" presName="arrowDiagram3" presStyleCnt="0"/>
      <dgm:spPr/>
    </dgm:pt>
    <dgm:pt modelId="{2D8D999B-B7B1-46A6-A047-E9C19031A642}" type="pres">
      <dgm:prSet presAssocID="{E95E4E31-AA9D-4CC8-B3D6-34730CDBA169}" presName="bullet3a" presStyleLbl="node1" presStyleIdx="0" presStyleCnt="3" custLinFactX="20513" custLinFactNeighborX="100000" custLinFactNeighborY="-95042"/>
      <dgm:spPr/>
    </dgm:pt>
    <dgm:pt modelId="{8EFA3C08-2884-4504-901F-397FA9FA00D4}" type="pres">
      <dgm:prSet presAssocID="{E95E4E31-AA9D-4CC8-B3D6-34730CDBA169}" presName="textBox3a" presStyleLbl="revTx" presStyleIdx="0" presStyleCnt="3" custLinFactNeighborX="-34386" custLinFactNeighborY="18927">
        <dgm:presLayoutVars>
          <dgm:bulletEnabled val="1"/>
        </dgm:presLayoutVars>
      </dgm:prSet>
      <dgm:spPr/>
    </dgm:pt>
    <dgm:pt modelId="{FA0CEB08-9249-4FA8-8ADB-CAFE542BB6DB}" type="pres">
      <dgm:prSet presAssocID="{FDB3EC08-51CB-4EDE-B548-FDEC31889098}" presName="bullet3b" presStyleLbl="node1" presStyleIdx="1" presStyleCnt="3"/>
      <dgm:spPr/>
    </dgm:pt>
    <dgm:pt modelId="{3391CB6F-51D0-43F1-B745-A760DC3B84E4}" type="pres">
      <dgm:prSet presAssocID="{FDB3EC08-51CB-4EDE-B548-FDEC31889098}" presName="textBox3b" presStyleLbl="revTx" presStyleIdx="1" presStyleCnt="3" custScaleX="188441" custScaleY="34693" custLinFactNeighborX="11506" custLinFactNeighborY="-25904">
        <dgm:presLayoutVars>
          <dgm:bulletEnabled val="1"/>
        </dgm:presLayoutVars>
      </dgm:prSet>
      <dgm:spPr/>
    </dgm:pt>
    <dgm:pt modelId="{BE7EC189-94E7-4B99-B442-EA678014722F}" type="pres">
      <dgm:prSet presAssocID="{58C284FE-1E65-41A6-9E1E-39FCB53D9C39}" presName="bullet3c" presStyleLbl="node1" presStyleIdx="2" presStyleCnt="3" custLinFactNeighborX="62438" custLinFactNeighborY="-27790"/>
      <dgm:spPr/>
    </dgm:pt>
    <dgm:pt modelId="{23C4B075-6739-4D30-A579-484837852DC4}" type="pres">
      <dgm:prSet presAssocID="{58C284FE-1E65-41A6-9E1E-39FCB53D9C39}" presName="textBox3c" presStyleLbl="revTx" presStyleIdx="2" presStyleCnt="3" custScaleX="149527" custScaleY="41293" custLinFactNeighborX="-23686" custLinFactNeighborY="-23213">
        <dgm:presLayoutVars>
          <dgm:bulletEnabled val="1"/>
        </dgm:presLayoutVars>
      </dgm:prSet>
      <dgm:spPr/>
    </dgm:pt>
  </dgm:ptLst>
  <dgm:cxnLst>
    <dgm:cxn modelId="{9440573E-740A-445F-BC03-852AA6AE2999}" srcId="{FFAC8C78-4366-4B24-A7F4-F0DC07154A78}" destId="{E95E4E31-AA9D-4CC8-B3D6-34730CDBA169}" srcOrd="0" destOrd="0" parTransId="{ECD73592-3DA5-49A9-BF5B-37AB32EE5FC9}" sibTransId="{87CD9D45-5983-40D5-A034-356A971A9CCA}"/>
    <dgm:cxn modelId="{0899854E-4491-4CCA-97A9-07CBC86784A7}" type="presOf" srcId="{FFAC8C78-4366-4B24-A7F4-F0DC07154A78}" destId="{DE3EC30E-CDE4-4C9A-89EA-20DC356AB712}" srcOrd="0" destOrd="0" presId="urn:microsoft.com/office/officeart/2005/8/layout/arrow2"/>
    <dgm:cxn modelId="{78D6AB4E-7AD3-4D53-ADD8-D9D5A6322EEC}" type="presOf" srcId="{58C284FE-1E65-41A6-9E1E-39FCB53D9C39}" destId="{23C4B075-6739-4D30-A579-484837852DC4}" srcOrd="0" destOrd="0" presId="urn:microsoft.com/office/officeart/2005/8/layout/arrow2"/>
    <dgm:cxn modelId="{44B1258C-EC52-4F1F-BCE5-D149A32FB48E}" type="presOf" srcId="{E95E4E31-AA9D-4CC8-B3D6-34730CDBA169}" destId="{8EFA3C08-2884-4504-901F-397FA9FA00D4}" srcOrd="0" destOrd="0" presId="urn:microsoft.com/office/officeart/2005/8/layout/arrow2"/>
    <dgm:cxn modelId="{73A331AE-A68D-4675-A09F-6168A73288B4}" type="presOf" srcId="{FDB3EC08-51CB-4EDE-B548-FDEC31889098}" destId="{3391CB6F-51D0-43F1-B745-A760DC3B84E4}" srcOrd="0" destOrd="0" presId="urn:microsoft.com/office/officeart/2005/8/layout/arrow2"/>
    <dgm:cxn modelId="{A2A9BDCD-53C2-44C3-828F-A4BA046365F9}" srcId="{FFAC8C78-4366-4B24-A7F4-F0DC07154A78}" destId="{58C284FE-1E65-41A6-9E1E-39FCB53D9C39}" srcOrd="2" destOrd="0" parTransId="{4B38193B-DF3A-4FDE-A9F2-DBA60F07474B}" sibTransId="{77247A6A-5937-4919-96E0-B4C670FBABA6}"/>
    <dgm:cxn modelId="{72C2D3D3-6AF7-4354-ADE6-B307B4B7261B}" srcId="{FFAC8C78-4366-4B24-A7F4-F0DC07154A78}" destId="{FDB3EC08-51CB-4EDE-B548-FDEC31889098}" srcOrd="1" destOrd="0" parTransId="{A6077132-6383-42F6-BD12-0E525EEDEAFA}" sibTransId="{2E0FAEE6-0786-47C8-8984-AC43AFB2F1D1}"/>
    <dgm:cxn modelId="{68BBDFEC-9C19-4E2E-AC2D-696C1F857C5F}" type="presParOf" srcId="{DE3EC30E-CDE4-4C9A-89EA-20DC356AB712}" destId="{7FF07BC7-A805-4E40-B7D9-87A9ABF95440}" srcOrd="0" destOrd="0" presId="urn:microsoft.com/office/officeart/2005/8/layout/arrow2"/>
    <dgm:cxn modelId="{AB17F2AD-8CF0-418B-93E7-9C210C8EBE3A}" type="presParOf" srcId="{DE3EC30E-CDE4-4C9A-89EA-20DC356AB712}" destId="{9FD808CD-EF1E-4BDC-B7CB-2F852D487A70}" srcOrd="1" destOrd="0" presId="urn:microsoft.com/office/officeart/2005/8/layout/arrow2"/>
    <dgm:cxn modelId="{6921A9BD-6A09-49F7-ADF0-2564107C7E53}" type="presParOf" srcId="{9FD808CD-EF1E-4BDC-B7CB-2F852D487A70}" destId="{2D8D999B-B7B1-46A6-A047-E9C19031A642}" srcOrd="0" destOrd="0" presId="urn:microsoft.com/office/officeart/2005/8/layout/arrow2"/>
    <dgm:cxn modelId="{3F4C744C-41E1-47F6-8B5E-CEF5F2D3E1D1}" type="presParOf" srcId="{9FD808CD-EF1E-4BDC-B7CB-2F852D487A70}" destId="{8EFA3C08-2884-4504-901F-397FA9FA00D4}" srcOrd="1" destOrd="0" presId="urn:microsoft.com/office/officeart/2005/8/layout/arrow2"/>
    <dgm:cxn modelId="{DCD0B331-54A8-4493-830F-FF95D1830929}" type="presParOf" srcId="{9FD808CD-EF1E-4BDC-B7CB-2F852D487A70}" destId="{FA0CEB08-9249-4FA8-8ADB-CAFE542BB6DB}" srcOrd="2" destOrd="0" presId="urn:microsoft.com/office/officeart/2005/8/layout/arrow2"/>
    <dgm:cxn modelId="{5394D192-3A9F-42E0-9AB0-D5B986F4B739}" type="presParOf" srcId="{9FD808CD-EF1E-4BDC-B7CB-2F852D487A70}" destId="{3391CB6F-51D0-43F1-B745-A760DC3B84E4}" srcOrd="3" destOrd="0" presId="urn:microsoft.com/office/officeart/2005/8/layout/arrow2"/>
    <dgm:cxn modelId="{F1EEAC83-0A90-45B3-834C-EDA5F5447C36}" type="presParOf" srcId="{9FD808CD-EF1E-4BDC-B7CB-2F852D487A70}" destId="{BE7EC189-94E7-4B99-B442-EA678014722F}" srcOrd="4" destOrd="0" presId="urn:microsoft.com/office/officeart/2005/8/layout/arrow2"/>
    <dgm:cxn modelId="{51CCB840-715C-4F2E-B25D-BE1FD9A2186F}" type="presParOf" srcId="{9FD808CD-EF1E-4BDC-B7CB-2F852D487A70}" destId="{23C4B075-6739-4D30-A579-484837852DC4}"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FA4804-FC58-4259-80FF-97AC212A380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cs-CZ"/>
        </a:p>
      </dgm:t>
    </dgm:pt>
    <dgm:pt modelId="{A0855A07-E7EF-474D-8001-D6093A701EA4}">
      <dgm:prSet phldrT="[Text]" custT="1"/>
      <dgm:spPr>
        <a:solidFill>
          <a:schemeClr val="accent1">
            <a:lumMod val="50000"/>
          </a:schemeClr>
        </a:solidFill>
      </dgm:spPr>
      <dgm:t>
        <a:bodyPr/>
        <a:lstStyle/>
        <a:p>
          <a:pPr lvl="0" defTabSz="488950">
            <a:lnSpc>
              <a:spcPct val="90000"/>
            </a:lnSpc>
            <a:spcBef>
              <a:spcPct val="0"/>
            </a:spcBef>
            <a:spcAft>
              <a:spcPct val="35000"/>
            </a:spcAft>
          </a:pPr>
          <a:endParaRPr lang="cs-CZ" sz="1100"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cs-CZ" sz="1200"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cs-CZ" sz="1100" dirty="0">
              <a:solidFill>
                <a:schemeClr val="bg1"/>
              </a:solidFill>
            </a:rPr>
            <a:t>Determinanty zdraví</a:t>
          </a:r>
        </a:p>
        <a:p>
          <a:pPr lvl="0" defTabSz="488950">
            <a:lnSpc>
              <a:spcPct val="90000"/>
            </a:lnSpc>
            <a:spcBef>
              <a:spcPct val="0"/>
            </a:spcBef>
            <a:spcAft>
              <a:spcPct val="35000"/>
            </a:spcAft>
          </a:pPr>
          <a:r>
            <a:rPr lang="cs-CZ" sz="1100" dirty="0">
              <a:solidFill>
                <a:schemeClr val="bg1"/>
              </a:solidFill>
            </a:rPr>
            <a:t>Životní styl</a:t>
          </a:r>
        </a:p>
        <a:p>
          <a:pPr lvl="0" defTabSz="488950">
            <a:lnSpc>
              <a:spcPct val="90000"/>
            </a:lnSpc>
            <a:spcBef>
              <a:spcPct val="0"/>
            </a:spcBef>
            <a:spcAft>
              <a:spcPct val="35000"/>
            </a:spcAft>
          </a:pPr>
          <a:r>
            <a:rPr lang="cs-CZ" sz="1100" dirty="0">
              <a:solidFill>
                <a:schemeClr val="bg1"/>
              </a:solidFill>
            </a:rPr>
            <a:t>závislosti, výživa, pohyb, očkování, prohlídky</a:t>
          </a:r>
        </a:p>
        <a:p>
          <a:pPr lvl="0" defTabSz="488950">
            <a:lnSpc>
              <a:spcPct val="90000"/>
            </a:lnSpc>
            <a:spcBef>
              <a:spcPct val="0"/>
            </a:spcBef>
            <a:spcAft>
              <a:spcPct val="35000"/>
            </a:spcAft>
          </a:pPr>
          <a:r>
            <a:rPr lang="cs-CZ" sz="1100" dirty="0">
              <a:solidFill>
                <a:schemeClr val="bg1"/>
              </a:solidFill>
            </a:rPr>
            <a:t>Životní prostředí</a:t>
          </a:r>
        </a:p>
        <a:p>
          <a:pPr lvl="0" defTabSz="488950">
            <a:lnSpc>
              <a:spcPct val="90000"/>
            </a:lnSpc>
            <a:spcBef>
              <a:spcPct val="0"/>
            </a:spcBef>
            <a:spcAft>
              <a:spcPct val="35000"/>
            </a:spcAft>
          </a:pPr>
          <a:r>
            <a:rPr lang="cs-CZ" sz="1100" dirty="0">
              <a:solidFill>
                <a:schemeClr val="bg1"/>
              </a:solidFill>
            </a:rPr>
            <a:t>Vzdělání k rozhodování ve prospěch zdraví</a:t>
          </a:r>
        </a:p>
        <a:p>
          <a:pPr lvl="0" defTabSz="488950">
            <a:lnSpc>
              <a:spcPct val="90000"/>
            </a:lnSpc>
            <a:spcBef>
              <a:spcPct val="0"/>
            </a:spcBef>
            <a:spcAft>
              <a:spcPct val="35000"/>
            </a:spcAft>
          </a:pPr>
          <a:endParaRPr lang="cs-CZ" sz="700" dirty="0">
            <a:solidFill>
              <a:schemeClr val="tx1"/>
            </a:solidFill>
          </a:endParaRPr>
        </a:p>
      </dgm:t>
    </dgm:pt>
    <dgm:pt modelId="{3788CEB0-723B-48FA-9DD1-C5A63700CC9A}" type="parTrans" cxnId="{107672AA-C3CB-4F0E-A531-60217E78E9B7}">
      <dgm:prSet/>
      <dgm:spPr/>
      <dgm:t>
        <a:bodyPr/>
        <a:lstStyle/>
        <a:p>
          <a:endParaRPr lang="cs-CZ"/>
        </a:p>
      </dgm:t>
    </dgm:pt>
    <dgm:pt modelId="{751821C6-FB41-4887-AAD9-41934376F6DC}" type="sibTrans" cxnId="{107672AA-C3CB-4F0E-A531-60217E78E9B7}">
      <dgm:prSet/>
      <dgm:spPr>
        <a:solidFill>
          <a:schemeClr val="accent1">
            <a:lumMod val="50000"/>
          </a:schemeClr>
        </a:solidFill>
      </dgm:spPr>
      <dgm:t>
        <a:bodyPr/>
        <a:lstStyle/>
        <a:p>
          <a:endParaRPr lang="cs-CZ"/>
        </a:p>
      </dgm:t>
    </dgm:pt>
    <dgm:pt modelId="{E3114973-B2F4-4CFE-86EC-B656300E3F49}">
      <dgm:prSet phldrT="[Text]" custT="1"/>
      <dgm:spPr/>
      <dgm:t>
        <a:bodyPr/>
        <a:lstStyle/>
        <a:p>
          <a:r>
            <a:rPr lang="cs-CZ" sz="1600" dirty="0">
              <a:solidFill>
                <a:schemeClr val="tx1"/>
              </a:solidFill>
            </a:rPr>
            <a:t>Nemoc</a:t>
          </a:r>
        </a:p>
        <a:p>
          <a:r>
            <a:rPr lang="cs-CZ" sz="1600" dirty="0">
              <a:solidFill>
                <a:schemeClr val="tx1"/>
              </a:solidFill>
            </a:rPr>
            <a:t>Úraz</a:t>
          </a:r>
        </a:p>
      </dgm:t>
    </dgm:pt>
    <dgm:pt modelId="{316F3DE9-3529-4DB6-A294-9B491EA33EE6}" type="parTrans" cxnId="{F4046092-C7CE-4B47-A887-F4732CFB7698}">
      <dgm:prSet/>
      <dgm:spPr/>
      <dgm:t>
        <a:bodyPr/>
        <a:lstStyle/>
        <a:p>
          <a:endParaRPr lang="cs-CZ"/>
        </a:p>
      </dgm:t>
    </dgm:pt>
    <dgm:pt modelId="{815DEF94-9E0F-4998-A06B-913BFAC01A04}" type="sibTrans" cxnId="{F4046092-C7CE-4B47-A887-F4732CFB7698}">
      <dgm:prSet/>
      <dgm:spPr>
        <a:solidFill>
          <a:srgbClr val="000066"/>
        </a:solidFill>
        <a:ln>
          <a:solidFill>
            <a:srgbClr val="002060"/>
          </a:solidFill>
        </a:ln>
      </dgm:spPr>
      <dgm:t>
        <a:bodyPr/>
        <a:lstStyle/>
        <a:p>
          <a:endParaRPr lang="cs-CZ"/>
        </a:p>
      </dgm:t>
    </dgm:pt>
    <dgm:pt modelId="{E0480C3D-228F-4463-8DEE-9B875C655DBA}">
      <dgm:prSet phldrT="[Text]" custT="1"/>
      <dgm:spPr/>
      <dgm:t>
        <a:bodyPr/>
        <a:lstStyle/>
        <a:p>
          <a:r>
            <a:rPr lang="cs-CZ" sz="1800" dirty="0">
              <a:solidFill>
                <a:schemeClr val="tx1"/>
              </a:solidFill>
            </a:rPr>
            <a:t>Lékař</a:t>
          </a:r>
        </a:p>
      </dgm:t>
    </dgm:pt>
    <dgm:pt modelId="{87D9B118-FCAA-403F-8DEE-547312917497}" type="parTrans" cxnId="{6418852F-CECD-472A-B43A-D87CC13741F5}">
      <dgm:prSet/>
      <dgm:spPr/>
      <dgm:t>
        <a:bodyPr/>
        <a:lstStyle/>
        <a:p>
          <a:endParaRPr lang="cs-CZ"/>
        </a:p>
      </dgm:t>
    </dgm:pt>
    <dgm:pt modelId="{8F7F3D9C-F316-4B42-A58C-CAE4FFF167A4}" type="sibTrans" cxnId="{6418852F-CECD-472A-B43A-D87CC13741F5}">
      <dgm:prSet/>
      <dgm:spPr>
        <a:solidFill>
          <a:srgbClr val="000066"/>
        </a:solidFill>
      </dgm:spPr>
      <dgm:t>
        <a:bodyPr/>
        <a:lstStyle/>
        <a:p>
          <a:endParaRPr lang="cs-CZ"/>
        </a:p>
      </dgm:t>
    </dgm:pt>
    <dgm:pt modelId="{5C9128CA-BE27-460C-8AB1-072630D026B2}">
      <dgm:prSet custT="1"/>
      <dgm:spPr/>
      <dgm:t>
        <a:bodyPr/>
        <a:lstStyle/>
        <a:p>
          <a:r>
            <a:rPr lang="cs-CZ" sz="1600" dirty="0">
              <a:solidFill>
                <a:schemeClr val="tx1"/>
              </a:solidFill>
            </a:rPr>
            <a:t>JAK se to stalo?</a:t>
          </a:r>
        </a:p>
        <a:p>
          <a:r>
            <a:rPr lang="cs-CZ" sz="1600" dirty="0">
              <a:solidFill>
                <a:schemeClr val="tx1"/>
              </a:solidFill>
            </a:rPr>
            <a:t>PROČ se to stalo?</a:t>
          </a:r>
        </a:p>
        <a:p>
          <a:r>
            <a:rPr lang="cs-CZ" sz="4400" b="1" dirty="0">
              <a:solidFill>
                <a:schemeClr val="tx1"/>
              </a:solidFill>
            </a:rPr>
            <a:t>?</a:t>
          </a:r>
          <a:r>
            <a:rPr lang="cs-CZ" sz="1600" dirty="0">
              <a:solidFill>
                <a:schemeClr val="tx1"/>
              </a:solidFill>
            </a:rPr>
            <a:t> </a:t>
          </a:r>
        </a:p>
      </dgm:t>
    </dgm:pt>
    <dgm:pt modelId="{F868E1C1-769B-4D7C-B75E-BC29B9A59418}" type="parTrans" cxnId="{BC73273C-0C0B-4087-8496-36B1A0F79563}">
      <dgm:prSet/>
      <dgm:spPr/>
      <dgm:t>
        <a:bodyPr/>
        <a:lstStyle/>
        <a:p>
          <a:endParaRPr lang="cs-CZ"/>
        </a:p>
      </dgm:t>
    </dgm:pt>
    <dgm:pt modelId="{93109D96-AB9B-4161-A413-78C27A23391F}" type="sibTrans" cxnId="{BC73273C-0C0B-4087-8496-36B1A0F79563}">
      <dgm:prSet/>
      <dgm:spPr>
        <a:solidFill>
          <a:srgbClr val="000066"/>
        </a:solidFill>
      </dgm:spPr>
      <dgm:t>
        <a:bodyPr/>
        <a:lstStyle/>
        <a:p>
          <a:endParaRPr lang="cs-CZ"/>
        </a:p>
      </dgm:t>
    </dgm:pt>
    <dgm:pt modelId="{E7D2CA0D-B1C9-494C-8906-66E273236158}">
      <dgm:prSet custT="1"/>
      <dgm:spPr/>
      <dgm:t>
        <a:bodyPr/>
        <a:lstStyle/>
        <a:p>
          <a:r>
            <a:rPr lang="cs-CZ" sz="1100" b="1" dirty="0">
              <a:solidFill>
                <a:schemeClr val="tx1"/>
              </a:solidFill>
            </a:rPr>
            <a:t>Diagnostika</a:t>
          </a:r>
        </a:p>
        <a:p>
          <a:r>
            <a:rPr lang="cs-CZ" sz="1000" dirty="0">
              <a:solidFill>
                <a:schemeClr val="tx1"/>
              </a:solidFill>
            </a:rPr>
            <a:t>zrak ?</a:t>
          </a:r>
        </a:p>
        <a:p>
          <a:r>
            <a:rPr lang="cs-CZ" sz="1000" dirty="0">
              <a:solidFill>
                <a:schemeClr val="tx1"/>
              </a:solidFill>
            </a:rPr>
            <a:t>rovnováha?</a:t>
          </a:r>
        </a:p>
        <a:p>
          <a:r>
            <a:rPr lang="cs-CZ" sz="1000" dirty="0">
              <a:solidFill>
                <a:schemeClr val="tx1"/>
              </a:solidFill>
            </a:rPr>
            <a:t>alkohol, drogy?</a:t>
          </a:r>
        </a:p>
        <a:p>
          <a:r>
            <a:rPr lang="cs-CZ" sz="1000" dirty="0">
              <a:solidFill>
                <a:schemeClr val="tx1"/>
              </a:solidFill>
            </a:rPr>
            <a:t>výživa? </a:t>
          </a:r>
        </a:p>
        <a:p>
          <a:r>
            <a:rPr lang="cs-CZ" sz="1000" dirty="0">
              <a:solidFill>
                <a:schemeClr val="tx1"/>
              </a:solidFill>
            </a:rPr>
            <a:t>prohlídky?</a:t>
          </a:r>
        </a:p>
        <a:p>
          <a:r>
            <a:rPr lang="cs-CZ" sz="1000" dirty="0">
              <a:solidFill>
                <a:schemeClr val="tx1"/>
              </a:solidFill>
            </a:rPr>
            <a:t>fyzické, sociální a ekonomické prostředí ?</a:t>
          </a:r>
        </a:p>
        <a:p>
          <a:r>
            <a:rPr lang="cs-CZ" sz="1000" dirty="0">
              <a:solidFill>
                <a:schemeClr val="tx1"/>
              </a:solidFill>
            </a:rPr>
            <a:t>přístup ke zdravotním a sociálním službám?</a:t>
          </a:r>
        </a:p>
      </dgm:t>
    </dgm:pt>
    <dgm:pt modelId="{BF1C69C9-CBD2-4084-8864-89CB272653CC}" type="parTrans" cxnId="{F6FF5995-25D2-41A6-B185-508CEEAF2FEA}">
      <dgm:prSet/>
      <dgm:spPr/>
      <dgm:t>
        <a:bodyPr/>
        <a:lstStyle/>
        <a:p>
          <a:endParaRPr lang="cs-CZ"/>
        </a:p>
      </dgm:t>
    </dgm:pt>
    <dgm:pt modelId="{90EA7B82-29F4-4F18-994D-11415732DACC}" type="sibTrans" cxnId="{F6FF5995-25D2-41A6-B185-508CEEAF2FEA}">
      <dgm:prSet/>
      <dgm:spPr>
        <a:solidFill>
          <a:srgbClr val="000066"/>
        </a:solidFill>
      </dgm:spPr>
      <dgm:t>
        <a:bodyPr/>
        <a:lstStyle/>
        <a:p>
          <a:endParaRPr lang="cs-CZ"/>
        </a:p>
      </dgm:t>
    </dgm:pt>
    <dgm:pt modelId="{EF1EE83D-B27B-48D6-9125-4D66CECA9756}">
      <dgm:prSet custT="1"/>
      <dgm:spPr/>
      <dgm:t>
        <a:bodyPr/>
        <a:lstStyle/>
        <a:p>
          <a:endParaRPr lang="cs-CZ" sz="900" dirty="0">
            <a:solidFill>
              <a:schemeClr val="tx1"/>
            </a:solidFill>
          </a:endParaRPr>
        </a:p>
        <a:p>
          <a:r>
            <a:rPr lang="cs-CZ" sz="1100" b="1" dirty="0">
              <a:solidFill>
                <a:schemeClr val="tx1"/>
              </a:solidFill>
            </a:rPr>
            <a:t>Léčba</a:t>
          </a:r>
        </a:p>
        <a:p>
          <a:r>
            <a:rPr lang="cs-CZ" sz="900" dirty="0">
              <a:solidFill>
                <a:schemeClr val="tx1"/>
              </a:solidFill>
            </a:rPr>
            <a:t>Bolest fyzická a emoční, strádání, sociální stigmatizace </a:t>
          </a:r>
        </a:p>
        <a:p>
          <a:r>
            <a:rPr lang="cs-CZ" sz="900" dirty="0">
              <a:solidFill>
                <a:schemeClr val="tx1"/>
              </a:solidFill>
            </a:rPr>
            <a:t>nižší příjem</a:t>
          </a:r>
        </a:p>
        <a:p>
          <a:r>
            <a:rPr lang="cs-CZ" sz="900" dirty="0">
              <a:solidFill>
                <a:schemeClr val="tx1"/>
              </a:solidFill>
            </a:rPr>
            <a:t>duševní zdraví</a:t>
          </a:r>
        </a:p>
        <a:p>
          <a:r>
            <a:rPr lang="cs-CZ" sz="900" dirty="0">
              <a:solidFill>
                <a:schemeClr val="tx1"/>
              </a:solidFill>
            </a:rPr>
            <a:t> sociální vztahy</a:t>
          </a:r>
        </a:p>
        <a:p>
          <a:r>
            <a:rPr lang="cs-CZ" sz="900" dirty="0">
              <a:solidFill>
                <a:schemeClr val="tx1"/>
              </a:solidFill>
            </a:rPr>
            <a:t>absence/snížení produktivity práce</a:t>
          </a:r>
        </a:p>
        <a:p>
          <a:r>
            <a:rPr lang="cs-CZ" sz="900" dirty="0">
              <a:solidFill>
                <a:schemeClr val="tx1"/>
              </a:solidFill>
            </a:rPr>
            <a:t>ztráta volného času</a:t>
          </a:r>
        </a:p>
        <a:p>
          <a:endParaRPr lang="cs-CZ" sz="900" dirty="0">
            <a:solidFill>
              <a:schemeClr val="tx1"/>
            </a:solidFill>
          </a:endParaRPr>
        </a:p>
      </dgm:t>
    </dgm:pt>
    <dgm:pt modelId="{333B1168-CD1F-4DF2-814D-2D27130328CB}" type="parTrans" cxnId="{DF2D8EAE-1B55-4982-B9BD-BFBF93789DB6}">
      <dgm:prSet/>
      <dgm:spPr/>
      <dgm:t>
        <a:bodyPr/>
        <a:lstStyle/>
        <a:p>
          <a:endParaRPr lang="cs-CZ"/>
        </a:p>
      </dgm:t>
    </dgm:pt>
    <dgm:pt modelId="{6CD6D395-81AE-4EC8-BB1F-9526774BBC7E}" type="sibTrans" cxnId="{DF2D8EAE-1B55-4982-B9BD-BFBF93789DB6}">
      <dgm:prSet/>
      <dgm:spPr/>
      <dgm:t>
        <a:bodyPr/>
        <a:lstStyle/>
        <a:p>
          <a:endParaRPr lang="cs-CZ"/>
        </a:p>
      </dgm:t>
    </dgm:pt>
    <dgm:pt modelId="{727029DB-0638-4A85-9F3C-F3E80436D466}" type="pres">
      <dgm:prSet presAssocID="{99FA4804-FC58-4259-80FF-97AC212A3800}" presName="Name0" presStyleCnt="0">
        <dgm:presLayoutVars>
          <dgm:dir/>
          <dgm:resizeHandles val="exact"/>
        </dgm:presLayoutVars>
      </dgm:prSet>
      <dgm:spPr/>
    </dgm:pt>
    <dgm:pt modelId="{A9C5EA1F-AFC3-40E4-8FCE-6F10A0F865BF}" type="pres">
      <dgm:prSet presAssocID="{A0855A07-E7EF-474D-8001-D6093A701EA4}" presName="node" presStyleLbl="node1" presStyleIdx="0" presStyleCnt="6" custScaleY="86703" custLinFactNeighborX="68045" custLinFactNeighborY="54159">
        <dgm:presLayoutVars>
          <dgm:bulletEnabled val="1"/>
        </dgm:presLayoutVars>
      </dgm:prSet>
      <dgm:spPr/>
    </dgm:pt>
    <dgm:pt modelId="{D36B33CD-3BFF-41DA-86B9-398D647B4322}" type="pres">
      <dgm:prSet presAssocID="{751821C6-FB41-4887-AAD9-41934376F6DC}" presName="sibTrans" presStyleLbl="sibTrans2D1" presStyleIdx="0" presStyleCnt="5" custAng="19768034" custFlipVert="1" custFlipHor="0" custScaleX="212631" custScaleY="69540" custLinFactX="753714" custLinFactY="200000" custLinFactNeighborX="800000" custLinFactNeighborY="255081"/>
      <dgm:spPr/>
    </dgm:pt>
    <dgm:pt modelId="{7CC9EB86-0986-4BBA-8B2A-4BBEE57D7E33}" type="pres">
      <dgm:prSet presAssocID="{751821C6-FB41-4887-AAD9-41934376F6DC}" presName="connectorText" presStyleLbl="sibTrans2D1" presStyleIdx="0" presStyleCnt="5"/>
      <dgm:spPr/>
    </dgm:pt>
    <dgm:pt modelId="{669D8197-FE44-4F84-AD87-23C93329B9A9}" type="pres">
      <dgm:prSet presAssocID="{E3114973-B2F4-4CFE-86EC-B656300E3F49}" presName="node" presStyleLbl="node1" presStyleIdx="1" presStyleCnt="6" custScaleX="102483" custScaleY="83192" custLinFactNeighborX="-19911" custLinFactNeighborY="-49211">
        <dgm:presLayoutVars>
          <dgm:bulletEnabled val="1"/>
        </dgm:presLayoutVars>
      </dgm:prSet>
      <dgm:spPr/>
    </dgm:pt>
    <dgm:pt modelId="{EAE7017A-DDC3-49B2-8566-98B1882B85F5}" type="pres">
      <dgm:prSet presAssocID="{815DEF94-9E0F-4998-A06B-913BFAC01A04}" presName="sibTrans" presStyleLbl="sibTrans2D1" presStyleIdx="1" presStyleCnt="5" custScaleX="156887" custScaleY="101765"/>
      <dgm:spPr/>
    </dgm:pt>
    <dgm:pt modelId="{7EF66D59-8106-4FE4-9CBD-D969852A455A}" type="pres">
      <dgm:prSet presAssocID="{815DEF94-9E0F-4998-A06B-913BFAC01A04}" presName="connectorText" presStyleLbl="sibTrans2D1" presStyleIdx="1" presStyleCnt="5"/>
      <dgm:spPr/>
    </dgm:pt>
    <dgm:pt modelId="{54855886-9455-4C87-8AE8-AA8BC5CE2461}" type="pres">
      <dgm:prSet presAssocID="{E0480C3D-228F-4463-8DEE-9B875C655DBA}" presName="node" presStyleLbl="node1" presStyleIdx="2" presStyleCnt="6" custScaleY="83557" custLinFactNeighborX="-36852" custLinFactNeighborY="-45558">
        <dgm:presLayoutVars>
          <dgm:bulletEnabled val="1"/>
        </dgm:presLayoutVars>
      </dgm:prSet>
      <dgm:spPr/>
    </dgm:pt>
    <dgm:pt modelId="{832DC05E-A341-4D18-9CBC-63B57AA35645}" type="pres">
      <dgm:prSet presAssocID="{8F7F3D9C-F316-4B42-A58C-CAE4FFF167A4}" presName="sibTrans" presStyleLbl="sibTrans2D1" presStyleIdx="2" presStyleCnt="5" custAng="21575800" custScaleX="193185"/>
      <dgm:spPr/>
    </dgm:pt>
    <dgm:pt modelId="{1C712B72-9046-4B46-AE4B-EF603DCB7C9E}" type="pres">
      <dgm:prSet presAssocID="{8F7F3D9C-F316-4B42-A58C-CAE4FFF167A4}" presName="connectorText" presStyleLbl="sibTrans2D1" presStyleIdx="2" presStyleCnt="5"/>
      <dgm:spPr/>
    </dgm:pt>
    <dgm:pt modelId="{8BEF8BC0-A10F-4A54-A1AA-997BCCEABA47}" type="pres">
      <dgm:prSet presAssocID="{5C9128CA-BE27-460C-8AB1-072630D026B2}" presName="node" presStyleLbl="node1" presStyleIdx="3" presStyleCnt="6" custScaleY="84170" custLinFactNeighborX="-62291" custLinFactNeighborY="-45182">
        <dgm:presLayoutVars>
          <dgm:bulletEnabled val="1"/>
        </dgm:presLayoutVars>
      </dgm:prSet>
      <dgm:spPr/>
    </dgm:pt>
    <dgm:pt modelId="{7B43B2D3-2BB8-42D5-AF46-ECB457293E6F}" type="pres">
      <dgm:prSet presAssocID="{93109D96-AB9B-4161-A413-78C27A23391F}" presName="sibTrans" presStyleLbl="sibTrans2D1" presStyleIdx="3" presStyleCnt="5" custAng="21590719" custScaleX="125482" custScaleY="89687" custLinFactNeighborX="-891" custLinFactNeighborY="13649"/>
      <dgm:spPr/>
    </dgm:pt>
    <dgm:pt modelId="{E66F57DE-D128-4FDF-AE6D-0C2AFAAEE11E}" type="pres">
      <dgm:prSet presAssocID="{93109D96-AB9B-4161-A413-78C27A23391F}" presName="connectorText" presStyleLbl="sibTrans2D1" presStyleIdx="3" presStyleCnt="5"/>
      <dgm:spPr/>
    </dgm:pt>
    <dgm:pt modelId="{AF9B848A-C8F5-411B-AAB8-F8AC6944F225}" type="pres">
      <dgm:prSet presAssocID="{E7D2CA0D-B1C9-494C-8906-66E273236158}" presName="node" presStyleLbl="node1" presStyleIdx="4" presStyleCnt="6" custScaleX="109856" custScaleY="82910" custLinFactNeighborX="-88352" custLinFactNeighborY="-45716">
        <dgm:presLayoutVars>
          <dgm:bulletEnabled val="1"/>
        </dgm:presLayoutVars>
      </dgm:prSet>
      <dgm:spPr/>
    </dgm:pt>
    <dgm:pt modelId="{70C6ED1A-B893-437F-BCDA-215FE8B03487}" type="pres">
      <dgm:prSet presAssocID="{90EA7B82-29F4-4F18-994D-11415732DACC}" presName="sibTrans" presStyleLbl="sibTrans2D1" presStyleIdx="4" presStyleCnt="5" custAng="164102" custScaleX="140560" custScaleY="80676" custLinFactNeighborX="15700" custLinFactNeighborY="21571"/>
      <dgm:spPr/>
    </dgm:pt>
    <dgm:pt modelId="{F8EA4448-52DD-4655-8862-90C7B241BCC6}" type="pres">
      <dgm:prSet presAssocID="{90EA7B82-29F4-4F18-994D-11415732DACC}" presName="connectorText" presStyleLbl="sibTrans2D1" presStyleIdx="4" presStyleCnt="5"/>
      <dgm:spPr/>
    </dgm:pt>
    <dgm:pt modelId="{15D1C9DD-DDE2-4F43-A33C-8F7EFBDDFAB3}" type="pres">
      <dgm:prSet presAssocID="{EF1EE83D-B27B-48D6-9125-4D66CECA9756}" presName="node" presStyleLbl="node1" presStyleIdx="5" presStyleCnt="6" custScaleX="91496" custScaleY="81180" custLinFactX="-2542" custLinFactNeighborX="-100000" custLinFactNeighborY="-45792">
        <dgm:presLayoutVars>
          <dgm:bulletEnabled val="1"/>
        </dgm:presLayoutVars>
      </dgm:prSet>
      <dgm:spPr/>
    </dgm:pt>
  </dgm:ptLst>
  <dgm:cxnLst>
    <dgm:cxn modelId="{BD42FE0C-E613-46F9-A9E8-ED28D31D8EA8}" type="presOf" srcId="{8F7F3D9C-F316-4B42-A58C-CAE4FFF167A4}" destId="{1C712B72-9046-4B46-AE4B-EF603DCB7C9E}" srcOrd="1" destOrd="0" presId="urn:microsoft.com/office/officeart/2005/8/layout/process1"/>
    <dgm:cxn modelId="{37E07A10-38B7-41BB-A519-BA0CCE32E391}" type="presOf" srcId="{815DEF94-9E0F-4998-A06B-913BFAC01A04}" destId="{EAE7017A-DDC3-49B2-8566-98B1882B85F5}" srcOrd="0" destOrd="0" presId="urn:microsoft.com/office/officeart/2005/8/layout/process1"/>
    <dgm:cxn modelId="{34BD5B24-26BF-4518-833E-8AD32BA1163E}" type="presOf" srcId="{A0855A07-E7EF-474D-8001-D6093A701EA4}" destId="{A9C5EA1F-AFC3-40E4-8FCE-6F10A0F865BF}" srcOrd="0" destOrd="0" presId="urn:microsoft.com/office/officeart/2005/8/layout/process1"/>
    <dgm:cxn modelId="{6418852F-CECD-472A-B43A-D87CC13741F5}" srcId="{99FA4804-FC58-4259-80FF-97AC212A3800}" destId="{E0480C3D-228F-4463-8DEE-9B875C655DBA}" srcOrd="2" destOrd="0" parTransId="{87D9B118-FCAA-403F-8DEE-547312917497}" sibTransId="{8F7F3D9C-F316-4B42-A58C-CAE4FFF167A4}"/>
    <dgm:cxn modelId="{BC73273C-0C0B-4087-8496-36B1A0F79563}" srcId="{99FA4804-FC58-4259-80FF-97AC212A3800}" destId="{5C9128CA-BE27-460C-8AB1-072630D026B2}" srcOrd="3" destOrd="0" parTransId="{F868E1C1-769B-4D7C-B75E-BC29B9A59418}" sibTransId="{93109D96-AB9B-4161-A413-78C27A23391F}"/>
    <dgm:cxn modelId="{88701847-CEBD-4307-9AAE-22A25EA88A4D}" type="presOf" srcId="{93109D96-AB9B-4161-A413-78C27A23391F}" destId="{E66F57DE-D128-4FDF-AE6D-0C2AFAAEE11E}" srcOrd="1" destOrd="0" presId="urn:microsoft.com/office/officeart/2005/8/layout/process1"/>
    <dgm:cxn modelId="{8A3C9E6A-5398-4AF0-A0C9-0D7E92ABD700}" type="presOf" srcId="{815DEF94-9E0F-4998-A06B-913BFAC01A04}" destId="{7EF66D59-8106-4FE4-9CBD-D969852A455A}" srcOrd="1" destOrd="0" presId="urn:microsoft.com/office/officeart/2005/8/layout/process1"/>
    <dgm:cxn modelId="{19017D71-9B6E-46D3-8808-BBAF9169D87C}" type="presOf" srcId="{EF1EE83D-B27B-48D6-9125-4D66CECA9756}" destId="{15D1C9DD-DDE2-4F43-A33C-8F7EFBDDFAB3}" srcOrd="0" destOrd="0" presId="urn:microsoft.com/office/officeart/2005/8/layout/process1"/>
    <dgm:cxn modelId="{2774B751-79EC-4C5F-BE41-48C27E230C88}" type="presOf" srcId="{90EA7B82-29F4-4F18-994D-11415732DACC}" destId="{F8EA4448-52DD-4655-8862-90C7B241BCC6}" srcOrd="1" destOrd="0" presId="urn:microsoft.com/office/officeart/2005/8/layout/process1"/>
    <dgm:cxn modelId="{930BEF7B-8B9F-4047-89F3-D446BC84066F}" type="presOf" srcId="{90EA7B82-29F4-4F18-994D-11415732DACC}" destId="{70C6ED1A-B893-437F-BCDA-215FE8B03487}" srcOrd="0" destOrd="0" presId="urn:microsoft.com/office/officeart/2005/8/layout/process1"/>
    <dgm:cxn modelId="{0464697E-D371-462F-A657-CC76F2734DD1}" type="presOf" srcId="{E3114973-B2F4-4CFE-86EC-B656300E3F49}" destId="{669D8197-FE44-4F84-AD87-23C93329B9A9}" srcOrd="0" destOrd="0" presId="urn:microsoft.com/office/officeart/2005/8/layout/process1"/>
    <dgm:cxn modelId="{89F53086-F06F-4A3B-AFE1-4C84D287CAF9}" type="presOf" srcId="{99FA4804-FC58-4259-80FF-97AC212A3800}" destId="{727029DB-0638-4A85-9F3C-F3E80436D466}" srcOrd="0" destOrd="0" presId="urn:microsoft.com/office/officeart/2005/8/layout/process1"/>
    <dgm:cxn modelId="{F4046092-C7CE-4B47-A887-F4732CFB7698}" srcId="{99FA4804-FC58-4259-80FF-97AC212A3800}" destId="{E3114973-B2F4-4CFE-86EC-B656300E3F49}" srcOrd="1" destOrd="0" parTransId="{316F3DE9-3529-4DB6-A294-9B491EA33EE6}" sibTransId="{815DEF94-9E0F-4998-A06B-913BFAC01A04}"/>
    <dgm:cxn modelId="{F6FF5995-25D2-41A6-B185-508CEEAF2FEA}" srcId="{99FA4804-FC58-4259-80FF-97AC212A3800}" destId="{E7D2CA0D-B1C9-494C-8906-66E273236158}" srcOrd="4" destOrd="0" parTransId="{BF1C69C9-CBD2-4084-8864-89CB272653CC}" sibTransId="{90EA7B82-29F4-4F18-994D-11415732DACC}"/>
    <dgm:cxn modelId="{D6E773A1-6ACC-4B56-A3C0-666838BE4A14}" type="presOf" srcId="{E0480C3D-228F-4463-8DEE-9B875C655DBA}" destId="{54855886-9455-4C87-8AE8-AA8BC5CE2461}" srcOrd="0" destOrd="0" presId="urn:microsoft.com/office/officeart/2005/8/layout/process1"/>
    <dgm:cxn modelId="{107672AA-C3CB-4F0E-A531-60217E78E9B7}" srcId="{99FA4804-FC58-4259-80FF-97AC212A3800}" destId="{A0855A07-E7EF-474D-8001-D6093A701EA4}" srcOrd="0" destOrd="0" parTransId="{3788CEB0-723B-48FA-9DD1-C5A63700CC9A}" sibTransId="{751821C6-FB41-4887-AAD9-41934376F6DC}"/>
    <dgm:cxn modelId="{3B8E8FAD-B7F2-4357-B124-6A51110D2787}" type="presOf" srcId="{751821C6-FB41-4887-AAD9-41934376F6DC}" destId="{7CC9EB86-0986-4BBA-8B2A-4BBEE57D7E33}" srcOrd="1" destOrd="0" presId="urn:microsoft.com/office/officeart/2005/8/layout/process1"/>
    <dgm:cxn modelId="{DF2D8EAE-1B55-4982-B9BD-BFBF93789DB6}" srcId="{99FA4804-FC58-4259-80FF-97AC212A3800}" destId="{EF1EE83D-B27B-48D6-9125-4D66CECA9756}" srcOrd="5" destOrd="0" parTransId="{333B1168-CD1F-4DF2-814D-2D27130328CB}" sibTransId="{6CD6D395-81AE-4EC8-BB1F-9526774BBC7E}"/>
    <dgm:cxn modelId="{51219BCE-603D-4D07-B238-47B842B1B7F6}" type="presOf" srcId="{8F7F3D9C-F316-4B42-A58C-CAE4FFF167A4}" destId="{832DC05E-A341-4D18-9CBC-63B57AA35645}" srcOrd="0" destOrd="0" presId="urn:microsoft.com/office/officeart/2005/8/layout/process1"/>
    <dgm:cxn modelId="{783A6AEA-297F-40E3-AD33-0DC62C0180F5}" type="presOf" srcId="{5C9128CA-BE27-460C-8AB1-072630D026B2}" destId="{8BEF8BC0-A10F-4A54-A1AA-997BCCEABA47}" srcOrd="0" destOrd="0" presId="urn:microsoft.com/office/officeart/2005/8/layout/process1"/>
    <dgm:cxn modelId="{CC11FFEB-7375-465E-B1EB-D7540A26E856}" type="presOf" srcId="{751821C6-FB41-4887-AAD9-41934376F6DC}" destId="{D36B33CD-3BFF-41DA-86B9-398D647B4322}" srcOrd="0" destOrd="0" presId="urn:microsoft.com/office/officeart/2005/8/layout/process1"/>
    <dgm:cxn modelId="{FECC1EF8-4C7F-4895-813C-27816A13B23D}" type="presOf" srcId="{93109D96-AB9B-4161-A413-78C27A23391F}" destId="{7B43B2D3-2BB8-42D5-AF46-ECB457293E6F}" srcOrd="0" destOrd="0" presId="urn:microsoft.com/office/officeart/2005/8/layout/process1"/>
    <dgm:cxn modelId="{7BFCABFF-B8EB-4765-84A6-EFBE0F12B0BE}" type="presOf" srcId="{E7D2CA0D-B1C9-494C-8906-66E273236158}" destId="{AF9B848A-C8F5-411B-AAB8-F8AC6944F225}" srcOrd="0" destOrd="0" presId="urn:microsoft.com/office/officeart/2005/8/layout/process1"/>
    <dgm:cxn modelId="{676F361C-7015-4B58-8011-817EE88F3924}" type="presParOf" srcId="{727029DB-0638-4A85-9F3C-F3E80436D466}" destId="{A9C5EA1F-AFC3-40E4-8FCE-6F10A0F865BF}" srcOrd="0" destOrd="0" presId="urn:microsoft.com/office/officeart/2005/8/layout/process1"/>
    <dgm:cxn modelId="{E7705307-60AC-456F-B90D-265AD03C8928}" type="presParOf" srcId="{727029DB-0638-4A85-9F3C-F3E80436D466}" destId="{D36B33CD-3BFF-41DA-86B9-398D647B4322}" srcOrd="1" destOrd="0" presId="urn:microsoft.com/office/officeart/2005/8/layout/process1"/>
    <dgm:cxn modelId="{0D84210E-BF46-4E12-B5F0-D8DEC33E74D1}" type="presParOf" srcId="{D36B33CD-3BFF-41DA-86B9-398D647B4322}" destId="{7CC9EB86-0986-4BBA-8B2A-4BBEE57D7E33}" srcOrd="0" destOrd="0" presId="urn:microsoft.com/office/officeart/2005/8/layout/process1"/>
    <dgm:cxn modelId="{EF61B183-6E6E-4B9F-B272-C89166505032}" type="presParOf" srcId="{727029DB-0638-4A85-9F3C-F3E80436D466}" destId="{669D8197-FE44-4F84-AD87-23C93329B9A9}" srcOrd="2" destOrd="0" presId="urn:microsoft.com/office/officeart/2005/8/layout/process1"/>
    <dgm:cxn modelId="{031D904E-B310-4978-8D65-152251085FAC}" type="presParOf" srcId="{727029DB-0638-4A85-9F3C-F3E80436D466}" destId="{EAE7017A-DDC3-49B2-8566-98B1882B85F5}" srcOrd="3" destOrd="0" presId="urn:microsoft.com/office/officeart/2005/8/layout/process1"/>
    <dgm:cxn modelId="{5162BE6D-A6A7-4FF1-8330-E6FE361E5317}" type="presParOf" srcId="{EAE7017A-DDC3-49B2-8566-98B1882B85F5}" destId="{7EF66D59-8106-4FE4-9CBD-D969852A455A}" srcOrd="0" destOrd="0" presId="urn:microsoft.com/office/officeart/2005/8/layout/process1"/>
    <dgm:cxn modelId="{32D6C531-6911-4846-B399-6DB26D17BB4F}" type="presParOf" srcId="{727029DB-0638-4A85-9F3C-F3E80436D466}" destId="{54855886-9455-4C87-8AE8-AA8BC5CE2461}" srcOrd="4" destOrd="0" presId="urn:microsoft.com/office/officeart/2005/8/layout/process1"/>
    <dgm:cxn modelId="{AFA5E5C3-D6BD-43E2-B535-D57058EBDE95}" type="presParOf" srcId="{727029DB-0638-4A85-9F3C-F3E80436D466}" destId="{832DC05E-A341-4D18-9CBC-63B57AA35645}" srcOrd="5" destOrd="0" presId="urn:microsoft.com/office/officeart/2005/8/layout/process1"/>
    <dgm:cxn modelId="{FDD16DCC-ADE4-4242-AC9B-7C8D5762A6C2}" type="presParOf" srcId="{832DC05E-A341-4D18-9CBC-63B57AA35645}" destId="{1C712B72-9046-4B46-AE4B-EF603DCB7C9E}" srcOrd="0" destOrd="0" presId="urn:microsoft.com/office/officeart/2005/8/layout/process1"/>
    <dgm:cxn modelId="{7DD25258-0E32-467C-BDEF-AB8404E1DC54}" type="presParOf" srcId="{727029DB-0638-4A85-9F3C-F3E80436D466}" destId="{8BEF8BC0-A10F-4A54-A1AA-997BCCEABA47}" srcOrd="6" destOrd="0" presId="urn:microsoft.com/office/officeart/2005/8/layout/process1"/>
    <dgm:cxn modelId="{E3734A0B-1428-4380-8EE4-F2F222A5494B}" type="presParOf" srcId="{727029DB-0638-4A85-9F3C-F3E80436D466}" destId="{7B43B2D3-2BB8-42D5-AF46-ECB457293E6F}" srcOrd="7" destOrd="0" presId="urn:microsoft.com/office/officeart/2005/8/layout/process1"/>
    <dgm:cxn modelId="{F4F7CA30-7405-41AF-AEE9-8DBF51B8FE76}" type="presParOf" srcId="{7B43B2D3-2BB8-42D5-AF46-ECB457293E6F}" destId="{E66F57DE-D128-4FDF-AE6D-0C2AFAAEE11E}" srcOrd="0" destOrd="0" presId="urn:microsoft.com/office/officeart/2005/8/layout/process1"/>
    <dgm:cxn modelId="{CC568FFC-A225-4EC1-A687-C0396A62AA97}" type="presParOf" srcId="{727029DB-0638-4A85-9F3C-F3E80436D466}" destId="{AF9B848A-C8F5-411B-AAB8-F8AC6944F225}" srcOrd="8" destOrd="0" presId="urn:microsoft.com/office/officeart/2005/8/layout/process1"/>
    <dgm:cxn modelId="{28584533-8176-4700-AA87-56D23024FFE8}" type="presParOf" srcId="{727029DB-0638-4A85-9F3C-F3E80436D466}" destId="{70C6ED1A-B893-437F-BCDA-215FE8B03487}" srcOrd="9" destOrd="0" presId="urn:microsoft.com/office/officeart/2005/8/layout/process1"/>
    <dgm:cxn modelId="{F9514320-B09F-418C-8679-8943F7615727}" type="presParOf" srcId="{70C6ED1A-B893-437F-BCDA-215FE8B03487}" destId="{F8EA4448-52DD-4655-8862-90C7B241BCC6}" srcOrd="0" destOrd="0" presId="urn:microsoft.com/office/officeart/2005/8/layout/process1"/>
    <dgm:cxn modelId="{BD906976-651E-463A-9D3B-8ED3336745E8}" type="presParOf" srcId="{727029DB-0638-4A85-9F3C-F3E80436D466}" destId="{15D1C9DD-DDE2-4F43-A33C-8F7EFBDDFAB3}"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09CE5-E613-40A6-9941-EDB333F9269C}">
      <dsp:nvSpPr>
        <dsp:cNvPr id="0" name=""/>
        <dsp:cNvSpPr/>
      </dsp:nvSpPr>
      <dsp:spPr>
        <a:xfrm>
          <a:off x="477603" y="0"/>
          <a:ext cx="3823701" cy="19560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cs-CZ" sz="2800" b="1" kern="1200" dirty="0"/>
            <a:t>Přímé výdaje (ztráty)  </a:t>
          </a:r>
        </a:p>
        <a:p>
          <a:pPr marL="0" lvl="0" indent="0" algn="ctr" defTabSz="1244600">
            <a:lnSpc>
              <a:spcPct val="90000"/>
            </a:lnSpc>
            <a:spcBef>
              <a:spcPct val="0"/>
            </a:spcBef>
            <a:spcAft>
              <a:spcPct val="35000"/>
            </a:spcAft>
            <a:buNone/>
          </a:pPr>
          <a:r>
            <a:rPr lang="cs-CZ" sz="2800" b="1" kern="1200" dirty="0"/>
            <a:t>480 mld.</a:t>
          </a:r>
        </a:p>
      </dsp:txBody>
      <dsp:txXfrm>
        <a:off x="534894" y="57291"/>
        <a:ext cx="3709119" cy="1841486"/>
      </dsp:txXfrm>
    </dsp:sp>
    <dsp:sp modelId="{4A5EF7B2-593A-49AE-BF42-3E0C6B3FD6AE}">
      <dsp:nvSpPr>
        <dsp:cNvPr id="0" name=""/>
        <dsp:cNvSpPr/>
      </dsp:nvSpPr>
      <dsp:spPr>
        <a:xfrm>
          <a:off x="859974" y="1956068"/>
          <a:ext cx="406009" cy="434680"/>
        </a:xfrm>
        <a:custGeom>
          <a:avLst/>
          <a:gdLst/>
          <a:ahLst/>
          <a:cxnLst/>
          <a:rect l="0" t="0" r="0" b="0"/>
          <a:pathLst>
            <a:path>
              <a:moveTo>
                <a:pt x="0" y="0"/>
              </a:moveTo>
              <a:lnTo>
                <a:pt x="0" y="434680"/>
              </a:lnTo>
              <a:lnTo>
                <a:pt x="406009" y="4346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69FBA1-FCCD-4A69-9027-B8B408EAD652}">
      <dsp:nvSpPr>
        <dsp:cNvPr id="0" name=""/>
        <dsp:cNvSpPr/>
      </dsp:nvSpPr>
      <dsp:spPr>
        <a:xfrm>
          <a:off x="1265983" y="2050857"/>
          <a:ext cx="3173951" cy="6797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cs-CZ" sz="2400" kern="1200" dirty="0"/>
            <a:t>Veřejné zdravotní pojištění 80%</a:t>
          </a:r>
        </a:p>
      </dsp:txBody>
      <dsp:txXfrm>
        <a:off x="1285893" y="2070767"/>
        <a:ext cx="3134131" cy="639960"/>
      </dsp:txXfrm>
    </dsp:sp>
    <dsp:sp modelId="{52B529AA-ABF1-4B83-A582-08A9CDC93AE9}">
      <dsp:nvSpPr>
        <dsp:cNvPr id="0" name=""/>
        <dsp:cNvSpPr/>
      </dsp:nvSpPr>
      <dsp:spPr>
        <a:xfrm>
          <a:off x="859974" y="1956068"/>
          <a:ext cx="382729" cy="1732809"/>
        </a:xfrm>
        <a:custGeom>
          <a:avLst/>
          <a:gdLst/>
          <a:ahLst/>
          <a:cxnLst/>
          <a:rect l="0" t="0" r="0" b="0"/>
          <a:pathLst>
            <a:path>
              <a:moveTo>
                <a:pt x="0" y="0"/>
              </a:moveTo>
              <a:lnTo>
                <a:pt x="0" y="1732809"/>
              </a:lnTo>
              <a:lnTo>
                <a:pt x="382729" y="17328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0EA257-5C2E-49FA-919A-1AC626DA65B1}">
      <dsp:nvSpPr>
        <dsp:cNvPr id="0" name=""/>
        <dsp:cNvSpPr/>
      </dsp:nvSpPr>
      <dsp:spPr>
        <a:xfrm>
          <a:off x="1242703" y="2918926"/>
          <a:ext cx="3960691" cy="15399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cs-CZ" sz="2400" kern="1200" dirty="0"/>
            <a:t>Státní a územní rozpočty, soukromé pojišťovny, přímé úhrady osob 20%</a:t>
          </a:r>
          <a:endParaRPr lang="cs-CZ" sz="2400" b="1" kern="1200" dirty="0">
            <a:solidFill>
              <a:schemeClr val="bg2">
                <a:lumMod val="25000"/>
              </a:schemeClr>
            </a:solidFill>
          </a:endParaRPr>
        </a:p>
      </dsp:txBody>
      <dsp:txXfrm>
        <a:off x="1287805" y="2964028"/>
        <a:ext cx="3870487" cy="1449699"/>
      </dsp:txXfrm>
    </dsp:sp>
    <dsp:sp modelId="{885FF1BB-4B4C-4DA8-97F4-3ED892B9ADF3}">
      <dsp:nvSpPr>
        <dsp:cNvPr id="0" name=""/>
        <dsp:cNvSpPr/>
      </dsp:nvSpPr>
      <dsp:spPr>
        <a:xfrm>
          <a:off x="4917313" y="2294"/>
          <a:ext cx="2834323" cy="1548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cs-CZ" sz="2800" b="1" kern="1200" dirty="0"/>
            <a:t>Nepřímé ztráty 960 mld.</a:t>
          </a:r>
        </a:p>
      </dsp:txBody>
      <dsp:txXfrm>
        <a:off x="4962668" y="47649"/>
        <a:ext cx="2743613" cy="1457818"/>
      </dsp:txXfrm>
    </dsp:sp>
    <dsp:sp modelId="{8C3DA361-BF56-421A-BB22-C3DAC3BE7F6A}">
      <dsp:nvSpPr>
        <dsp:cNvPr id="0" name=""/>
        <dsp:cNvSpPr/>
      </dsp:nvSpPr>
      <dsp:spPr>
        <a:xfrm>
          <a:off x="5200745" y="1550823"/>
          <a:ext cx="283432" cy="1556618"/>
        </a:xfrm>
        <a:custGeom>
          <a:avLst/>
          <a:gdLst/>
          <a:ahLst/>
          <a:cxnLst/>
          <a:rect l="0" t="0" r="0" b="0"/>
          <a:pathLst>
            <a:path>
              <a:moveTo>
                <a:pt x="0" y="0"/>
              </a:moveTo>
              <a:lnTo>
                <a:pt x="0" y="1556618"/>
              </a:lnTo>
              <a:lnTo>
                <a:pt x="283432" y="15566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98CDD1-B736-4F3F-AF14-FC19DDE5706D}">
      <dsp:nvSpPr>
        <dsp:cNvPr id="0" name=""/>
        <dsp:cNvSpPr/>
      </dsp:nvSpPr>
      <dsp:spPr>
        <a:xfrm>
          <a:off x="5484178" y="1691214"/>
          <a:ext cx="2206369" cy="28324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cs-CZ" sz="2800" b="1" kern="1200" dirty="0"/>
            <a:t>Finanční hodnota </a:t>
          </a:r>
          <a:r>
            <a:rPr lang="cs-CZ" sz="2800" b="1" kern="1200" dirty="0" err="1"/>
            <a:t>DALYs</a:t>
          </a:r>
          <a:endParaRPr lang="cs-CZ" sz="2800" b="1" kern="1200" dirty="0"/>
        </a:p>
      </dsp:txBody>
      <dsp:txXfrm>
        <a:off x="5548800" y="1755836"/>
        <a:ext cx="2077125" cy="27032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07BC7-A805-4E40-B7D9-87A9ABF95440}">
      <dsp:nvSpPr>
        <dsp:cNvPr id="0" name=""/>
        <dsp:cNvSpPr/>
      </dsp:nvSpPr>
      <dsp:spPr>
        <a:xfrm>
          <a:off x="0" y="0"/>
          <a:ext cx="8737600" cy="5461000"/>
        </a:xfrm>
        <a:prstGeom prst="swooshArrow">
          <a:avLst>
            <a:gd name="adj1" fmla="val 25000"/>
            <a:gd name="adj2" fmla="val 25000"/>
          </a:avLst>
        </a:prstGeom>
        <a:solidFill>
          <a:schemeClr val="accent1">
            <a:tint val="40000"/>
            <a:hueOff val="0"/>
            <a:satOff val="0"/>
            <a:lumOff val="0"/>
            <a:alpha val="43000"/>
          </a:schemeClr>
        </a:solidFill>
        <a:ln>
          <a:noFill/>
        </a:ln>
        <a:effectLst/>
      </dsp:spPr>
      <dsp:style>
        <a:lnRef idx="0">
          <a:scrgbClr r="0" g="0" b="0"/>
        </a:lnRef>
        <a:fillRef idx="1">
          <a:scrgbClr r="0" g="0" b="0"/>
        </a:fillRef>
        <a:effectRef idx="0">
          <a:scrgbClr r="0" g="0" b="0"/>
        </a:effectRef>
        <a:fontRef idx="minor"/>
      </dsp:style>
    </dsp:sp>
    <dsp:sp modelId="{2D8D999B-B7B1-46A6-A047-E9C19031A642}">
      <dsp:nvSpPr>
        <dsp:cNvPr id="0" name=""/>
        <dsp:cNvSpPr/>
      </dsp:nvSpPr>
      <dsp:spPr>
        <a:xfrm>
          <a:off x="1436295" y="3553268"/>
          <a:ext cx="227177" cy="2271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FA3C08-2884-4504-901F-397FA9FA00D4}">
      <dsp:nvSpPr>
        <dsp:cNvPr id="0" name=""/>
        <dsp:cNvSpPr/>
      </dsp:nvSpPr>
      <dsp:spPr>
        <a:xfrm>
          <a:off x="576054" y="3882771"/>
          <a:ext cx="2035860" cy="1578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377" tIns="0" rIns="0" bIns="0" numCol="1" spcCol="1270" anchor="t" anchorCtr="0">
          <a:noAutofit/>
        </a:bodyPr>
        <a:lstStyle/>
        <a:p>
          <a:pPr marL="0" lvl="0" indent="0" algn="l" defTabSz="1244600">
            <a:lnSpc>
              <a:spcPct val="90000"/>
            </a:lnSpc>
            <a:spcBef>
              <a:spcPct val="0"/>
            </a:spcBef>
            <a:spcAft>
              <a:spcPct val="35000"/>
            </a:spcAft>
            <a:buNone/>
          </a:pPr>
          <a:r>
            <a:rPr lang="cs-CZ" sz="2800" kern="1200" dirty="0"/>
            <a:t>Informace – znalosti, dovednosti</a:t>
          </a:r>
        </a:p>
      </dsp:txBody>
      <dsp:txXfrm>
        <a:off x="576054" y="3882771"/>
        <a:ext cx="2035860" cy="1578229"/>
      </dsp:txXfrm>
    </dsp:sp>
    <dsp:sp modelId="{FA0CEB08-9249-4FA8-8ADB-CAFE542BB6DB}">
      <dsp:nvSpPr>
        <dsp:cNvPr id="0" name=""/>
        <dsp:cNvSpPr/>
      </dsp:nvSpPr>
      <dsp:spPr>
        <a:xfrm>
          <a:off x="3167796" y="2284882"/>
          <a:ext cx="410667" cy="4106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91CB6F-51D0-43F1-B745-A760DC3B84E4}">
      <dsp:nvSpPr>
        <dsp:cNvPr id="0" name=""/>
        <dsp:cNvSpPr/>
      </dsp:nvSpPr>
      <dsp:spPr>
        <a:xfrm>
          <a:off x="2687099" y="2690729"/>
          <a:ext cx="3951652" cy="1030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604" tIns="0" rIns="0" bIns="0" numCol="1" spcCol="1270" anchor="t" anchorCtr="0">
          <a:noAutofit/>
        </a:bodyPr>
        <a:lstStyle/>
        <a:p>
          <a:pPr marL="0" lvl="0" indent="0" algn="l" defTabSz="1422400">
            <a:lnSpc>
              <a:spcPct val="90000"/>
            </a:lnSpc>
            <a:spcBef>
              <a:spcPct val="0"/>
            </a:spcBef>
            <a:spcAft>
              <a:spcPct val="35000"/>
            </a:spcAft>
            <a:buNone/>
          </a:pPr>
          <a:r>
            <a:rPr lang="cs-CZ" sz="3200" kern="1200" dirty="0"/>
            <a:t>Porozumění</a:t>
          </a:r>
        </a:p>
      </dsp:txBody>
      <dsp:txXfrm>
        <a:off x="2687099" y="2690729"/>
        <a:ext cx="3951652" cy="1030654"/>
      </dsp:txXfrm>
    </dsp:sp>
    <dsp:sp modelId="{BE7EC189-94E7-4B99-B442-EA678014722F}">
      <dsp:nvSpPr>
        <dsp:cNvPr id="0" name=""/>
        <dsp:cNvSpPr/>
      </dsp:nvSpPr>
      <dsp:spPr>
        <a:xfrm>
          <a:off x="5933986" y="1223801"/>
          <a:ext cx="567944" cy="5679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C4B075-6739-4D30-A579-484837852DC4}">
      <dsp:nvSpPr>
        <dsp:cNvPr id="0" name=""/>
        <dsp:cNvSpPr/>
      </dsp:nvSpPr>
      <dsp:spPr>
        <a:xfrm>
          <a:off x="4847348" y="1898661"/>
          <a:ext cx="3135617" cy="1567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0942" tIns="0" rIns="0" bIns="0" numCol="1" spcCol="1270" anchor="t" anchorCtr="0">
          <a:noAutofit/>
        </a:bodyPr>
        <a:lstStyle/>
        <a:p>
          <a:pPr marL="0" lvl="0" indent="0" algn="l" defTabSz="1600200">
            <a:lnSpc>
              <a:spcPct val="90000"/>
            </a:lnSpc>
            <a:spcBef>
              <a:spcPct val="0"/>
            </a:spcBef>
            <a:spcAft>
              <a:spcPct val="35000"/>
            </a:spcAft>
            <a:buNone/>
          </a:pPr>
          <a:r>
            <a:rPr lang="cs-CZ" sz="3600" kern="1200" dirty="0"/>
            <a:t>Vyhodnocení</a:t>
          </a:r>
        </a:p>
      </dsp:txBody>
      <dsp:txXfrm>
        <a:off x="4847348" y="1898661"/>
        <a:ext cx="3135617" cy="1567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5EA1F-AFC3-40E4-8FCE-6F10A0F865BF}">
      <dsp:nvSpPr>
        <dsp:cNvPr id="0" name=""/>
        <dsp:cNvSpPr/>
      </dsp:nvSpPr>
      <dsp:spPr>
        <a:xfrm>
          <a:off x="148663" y="2534558"/>
          <a:ext cx="1122948" cy="2173966"/>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buNone/>
          </a:pPr>
          <a:endParaRPr lang="cs-CZ" sz="1100" kern="1200" dirty="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cs-CZ" sz="1200" kern="1200" dirty="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cs-CZ" sz="1100" kern="1200" dirty="0">
              <a:solidFill>
                <a:schemeClr val="bg1"/>
              </a:solidFill>
            </a:rPr>
            <a:t>Determinanty zdraví</a:t>
          </a:r>
        </a:p>
        <a:p>
          <a:pPr lvl="0" algn="ctr" defTabSz="488950">
            <a:lnSpc>
              <a:spcPct val="90000"/>
            </a:lnSpc>
            <a:spcBef>
              <a:spcPct val="0"/>
            </a:spcBef>
            <a:spcAft>
              <a:spcPct val="35000"/>
            </a:spcAft>
            <a:buNone/>
          </a:pPr>
          <a:r>
            <a:rPr lang="cs-CZ" sz="1100" kern="1200" dirty="0">
              <a:solidFill>
                <a:schemeClr val="bg1"/>
              </a:solidFill>
            </a:rPr>
            <a:t>Životní styl</a:t>
          </a:r>
        </a:p>
        <a:p>
          <a:pPr lvl="0" algn="ctr" defTabSz="488950">
            <a:lnSpc>
              <a:spcPct val="90000"/>
            </a:lnSpc>
            <a:spcBef>
              <a:spcPct val="0"/>
            </a:spcBef>
            <a:spcAft>
              <a:spcPct val="35000"/>
            </a:spcAft>
            <a:buNone/>
          </a:pPr>
          <a:r>
            <a:rPr lang="cs-CZ" sz="1100" kern="1200" dirty="0">
              <a:solidFill>
                <a:schemeClr val="bg1"/>
              </a:solidFill>
            </a:rPr>
            <a:t>závislosti, výživa, pohyb, očkování, prohlídky</a:t>
          </a:r>
        </a:p>
        <a:p>
          <a:pPr lvl="0" algn="ctr" defTabSz="488950">
            <a:lnSpc>
              <a:spcPct val="90000"/>
            </a:lnSpc>
            <a:spcBef>
              <a:spcPct val="0"/>
            </a:spcBef>
            <a:spcAft>
              <a:spcPct val="35000"/>
            </a:spcAft>
            <a:buNone/>
          </a:pPr>
          <a:r>
            <a:rPr lang="cs-CZ" sz="1100" kern="1200" dirty="0">
              <a:solidFill>
                <a:schemeClr val="bg1"/>
              </a:solidFill>
            </a:rPr>
            <a:t>Životní prostředí</a:t>
          </a:r>
        </a:p>
        <a:p>
          <a:pPr lvl="0" algn="ctr" defTabSz="488950">
            <a:lnSpc>
              <a:spcPct val="90000"/>
            </a:lnSpc>
            <a:spcBef>
              <a:spcPct val="0"/>
            </a:spcBef>
            <a:spcAft>
              <a:spcPct val="35000"/>
            </a:spcAft>
            <a:buNone/>
          </a:pPr>
          <a:r>
            <a:rPr lang="cs-CZ" sz="1100" kern="1200" dirty="0">
              <a:solidFill>
                <a:schemeClr val="bg1"/>
              </a:solidFill>
            </a:rPr>
            <a:t>Vzdělání k rozhodování ve prospěch zdraví</a:t>
          </a:r>
        </a:p>
        <a:p>
          <a:pPr lvl="0" algn="ctr" defTabSz="488950">
            <a:lnSpc>
              <a:spcPct val="90000"/>
            </a:lnSpc>
            <a:spcBef>
              <a:spcPct val="0"/>
            </a:spcBef>
            <a:spcAft>
              <a:spcPct val="35000"/>
            </a:spcAft>
            <a:buNone/>
          </a:pPr>
          <a:endParaRPr lang="cs-CZ" sz="700" kern="1200" dirty="0">
            <a:solidFill>
              <a:schemeClr val="tx1"/>
            </a:solidFill>
          </a:endParaRPr>
        </a:p>
      </dsp:txBody>
      <dsp:txXfrm>
        <a:off x="181553" y="2567448"/>
        <a:ext cx="1057168" cy="2108186"/>
      </dsp:txXfrm>
    </dsp:sp>
    <dsp:sp modelId="{D36B33CD-3BFF-41DA-86B9-398D647B4322}">
      <dsp:nvSpPr>
        <dsp:cNvPr id="0" name=""/>
        <dsp:cNvSpPr/>
      </dsp:nvSpPr>
      <dsp:spPr>
        <a:xfrm rot="5493132" flipV="1">
          <a:off x="5332885" y="3547337"/>
          <a:ext cx="577828" cy="193662"/>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s-CZ" sz="800" kern="1200"/>
        </a:p>
      </dsp:txBody>
      <dsp:txXfrm rot="10800000">
        <a:off x="5362721" y="3557030"/>
        <a:ext cx="519729" cy="116198"/>
      </dsp:txXfrm>
    </dsp:sp>
    <dsp:sp modelId="{669D8197-FE44-4F84-AD87-23C93329B9A9}">
      <dsp:nvSpPr>
        <dsp:cNvPr id="0" name=""/>
        <dsp:cNvSpPr/>
      </dsp:nvSpPr>
      <dsp:spPr>
        <a:xfrm>
          <a:off x="1520041" y="77393"/>
          <a:ext cx="1150831" cy="20859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chemeClr val="tx1"/>
              </a:solidFill>
            </a:rPr>
            <a:t>Nemoc</a:t>
          </a:r>
        </a:p>
        <a:p>
          <a:pPr marL="0" lvl="0" indent="0" algn="ctr" defTabSz="711200">
            <a:lnSpc>
              <a:spcPct val="90000"/>
            </a:lnSpc>
            <a:spcBef>
              <a:spcPct val="0"/>
            </a:spcBef>
            <a:spcAft>
              <a:spcPct val="35000"/>
            </a:spcAft>
            <a:buNone/>
          </a:pPr>
          <a:r>
            <a:rPr lang="cs-CZ" sz="1600" kern="1200" dirty="0">
              <a:solidFill>
                <a:schemeClr val="tx1"/>
              </a:solidFill>
            </a:rPr>
            <a:t>Úraz</a:t>
          </a:r>
        </a:p>
      </dsp:txBody>
      <dsp:txXfrm>
        <a:off x="1553748" y="111100"/>
        <a:ext cx="1083417" cy="2018519"/>
      </dsp:txXfrm>
    </dsp:sp>
    <dsp:sp modelId="{EAE7017A-DDC3-49B2-8566-98B1882B85F5}">
      <dsp:nvSpPr>
        <dsp:cNvPr id="0" name=""/>
        <dsp:cNvSpPr/>
      </dsp:nvSpPr>
      <dsp:spPr>
        <a:xfrm rot="201950">
          <a:off x="2712305" y="1025234"/>
          <a:ext cx="350250" cy="283406"/>
        </a:xfrm>
        <a:prstGeom prst="rightArrow">
          <a:avLst>
            <a:gd name="adj1" fmla="val 60000"/>
            <a:gd name="adj2" fmla="val 50000"/>
          </a:avLst>
        </a:prstGeom>
        <a:solidFill>
          <a:srgbClr val="000066"/>
        </a:solidFill>
        <a:ln>
          <a:solidFill>
            <a:srgbClr val="00206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cs-CZ" sz="1200" kern="1200"/>
        </a:p>
      </dsp:txBody>
      <dsp:txXfrm>
        <a:off x="2712378" y="1079419"/>
        <a:ext cx="265228" cy="170044"/>
      </dsp:txXfrm>
    </dsp:sp>
    <dsp:sp modelId="{54855886-9455-4C87-8AE8-AA8BC5CE2461}">
      <dsp:nvSpPr>
        <dsp:cNvPr id="0" name=""/>
        <dsp:cNvSpPr/>
      </dsp:nvSpPr>
      <dsp:spPr>
        <a:xfrm>
          <a:off x="3091374" y="164411"/>
          <a:ext cx="1122948" cy="20950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dirty="0">
              <a:solidFill>
                <a:schemeClr val="tx1"/>
              </a:solidFill>
            </a:rPr>
            <a:t>Lékař</a:t>
          </a:r>
        </a:p>
      </dsp:txBody>
      <dsp:txXfrm>
        <a:off x="3124264" y="197301"/>
        <a:ext cx="1057168" cy="2029304"/>
      </dsp:txXfrm>
    </dsp:sp>
    <dsp:sp modelId="{832DC05E-A341-4D18-9CBC-63B57AA35645}">
      <dsp:nvSpPr>
        <dsp:cNvPr id="0" name=""/>
        <dsp:cNvSpPr/>
      </dsp:nvSpPr>
      <dsp:spPr>
        <a:xfrm rot="21598388">
          <a:off x="4215273" y="1077452"/>
          <a:ext cx="319341" cy="278491"/>
        </a:xfrm>
        <a:prstGeom prst="rightArrow">
          <a:avLst>
            <a:gd name="adj1" fmla="val 60000"/>
            <a:gd name="adj2" fmla="val 50000"/>
          </a:avLst>
        </a:prstGeom>
        <a:solidFill>
          <a:srgbClr val="0000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cs-CZ" sz="1100" kern="1200"/>
        </a:p>
      </dsp:txBody>
      <dsp:txXfrm>
        <a:off x="4215273" y="1133170"/>
        <a:ext cx="235794" cy="167095"/>
      </dsp:txXfrm>
    </dsp:sp>
    <dsp:sp modelId="{8BEF8BC0-A10F-4A54-A1AA-997BCCEABA47}">
      <dsp:nvSpPr>
        <dsp:cNvPr id="0" name=""/>
        <dsp:cNvSpPr/>
      </dsp:nvSpPr>
      <dsp:spPr>
        <a:xfrm>
          <a:off x="4526209" y="166154"/>
          <a:ext cx="1122948" cy="2110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chemeClr val="tx1"/>
              </a:solidFill>
            </a:rPr>
            <a:t>JAK se to stalo?</a:t>
          </a:r>
        </a:p>
        <a:p>
          <a:pPr marL="0" lvl="0" indent="0" algn="ctr" defTabSz="711200">
            <a:lnSpc>
              <a:spcPct val="90000"/>
            </a:lnSpc>
            <a:spcBef>
              <a:spcPct val="0"/>
            </a:spcBef>
            <a:spcAft>
              <a:spcPct val="35000"/>
            </a:spcAft>
            <a:buNone/>
          </a:pPr>
          <a:r>
            <a:rPr lang="cs-CZ" sz="1600" kern="1200" dirty="0">
              <a:solidFill>
                <a:schemeClr val="tx1"/>
              </a:solidFill>
            </a:rPr>
            <a:t>PROČ se to stalo?</a:t>
          </a:r>
        </a:p>
        <a:p>
          <a:pPr marL="0" lvl="0" indent="0" algn="ctr" defTabSz="711200">
            <a:lnSpc>
              <a:spcPct val="90000"/>
            </a:lnSpc>
            <a:spcBef>
              <a:spcPct val="0"/>
            </a:spcBef>
            <a:spcAft>
              <a:spcPct val="35000"/>
            </a:spcAft>
            <a:buNone/>
          </a:pPr>
          <a:r>
            <a:rPr lang="cs-CZ" sz="4400" b="1" kern="1200" dirty="0">
              <a:solidFill>
                <a:schemeClr val="tx1"/>
              </a:solidFill>
            </a:rPr>
            <a:t>?</a:t>
          </a:r>
          <a:r>
            <a:rPr lang="cs-CZ" sz="1600" kern="1200" dirty="0">
              <a:solidFill>
                <a:schemeClr val="tx1"/>
              </a:solidFill>
            </a:rPr>
            <a:t> </a:t>
          </a:r>
        </a:p>
      </dsp:txBody>
      <dsp:txXfrm>
        <a:off x="4559099" y="199044"/>
        <a:ext cx="1057168" cy="2044675"/>
      </dsp:txXfrm>
    </dsp:sp>
    <dsp:sp modelId="{7B43B2D3-2BB8-42D5-AF46-ECB457293E6F}">
      <dsp:nvSpPr>
        <dsp:cNvPr id="0" name=""/>
        <dsp:cNvSpPr/>
      </dsp:nvSpPr>
      <dsp:spPr>
        <a:xfrm rot="21558805">
          <a:off x="5718442" y="1127431"/>
          <a:ext cx="259260" cy="249770"/>
        </a:xfrm>
        <a:prstGeom prst="rightArrow">
          <a:avLst>
            <a:gd name="adj1" fmla="val 60000"/>
            <a:gd name="adj2" fmla="val 50000"/>
          </a:avLst>
        </a:prstGeom>
        <a:solidFill>
          <a:srgbClr val="0000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cs-CZ" sz="1000" kern="1200"/>
        </a:p>
      </dsp:txBody>
      <dsp:txXfrm>
        <a:off x="5718445" y="1177834"/>
        <a:ext cx="184329" cy="149862"/>
      </dsp:txXfrm>
    </dsp:sp>
    <dsp:sp modelId="{AF9B848A-C8F5-411B-AAB8-F8AC6944F225}">
      <dsp:nvSpPr>
        <dsp:cNvPr id="0" name=""/>
        <dsp:cNvSpPr/>
      </dsp:nvSpPr>
      <dsp:spPr>
        <a:xfrm>
          <a:off x="6038975" y="166333"/>
          <a:ext cx="1233626" cy="20809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cs-CZ" sz="1100" b="1" kern="1200" dirty="0">
              <a:solidFill>
                <a:schemeClr val="tx1"/>
              </a:solidFill>
            </a:rPr>
            <a:t>Diagnostika</a:t>
          </a:r>
        </a:p>
        <a:p>
          <a:pPr marL="0" lvl="0" indent="0" algn="ctr" defTabSz="488950">
            <a:lnSpc>
              <a:spcPct val="90000"/>
            </a:lnSpc>
            <a:spcBef>
              <a:spcPct val="0"/>
            </a:spcBef>
            <a:spcAft>
              <a:spcPct val="35000"/>
            </a:spcAft>
            <a:buNone/>
          </a:pPr>
          <a:r>
            <a:rPr lang="cs-CZ" sz="1000" kern="1200" dirty="0">
              <a:solidFill>
                <a:schemeClr val="tx1"/>
              </a:solidFill>
            </a:rPr>
            <a:t>zrak ?</a:t>
          </a:r>
        </a:p>
        <a:p>
          <a:pPr marL="0" lvl="0" indent="0" algn="ctr" defTabSz="488950">
            <a:lnSpc>
              <a:spcPct val="90000"/>
            </a:lnSpc>
            <a:spcBef>
              <a:spcPct val="0"/>
            </a:spcBef>
            <a:spcAft>
              <a:spcPct val="35000"/>
            </a:spcAft>
            <a:buNone/>
          </a:pPr>
          <a:r>
            <a:rPr lang="cs-CZ" sz="1000" kern="1200" dirty="0">
              <a:solidFill>
                <a:schemeClr val="tx1"/>
              </a:solidFill>
            </a:rPr>
            <a:t>rovnováha?</a:t>
          </a:r>
        </a:p>
        <a:p>
          <a:pPr marL="0" lvl="0" indent="0" algn="ctr" defTabSz="488950">
            <a:lnSpc>
              <a:spcPct val="90000"/>
            </a:lnSpc>
            <a:spcBef>
              <a:spcPct val="0"/>
            </a:spcBef>
            <a:spcAft>
              <a:spcPct val="35000"/>
            </a:spcAft>
            <a:buNone/>
          </a:pPr>
          <a:r>
            <a:rPr lang="cs-CZ" sz="1000" kern="1200" dirty="0">
              <a:solidFill>
                <a:schemeClr val="tx1"/>
              </a:solidFill>
            </a:rPr>
            <a:t>alkohol, drogy?</a:t>
          </a:r>
        </a:p>
        <a:p>
          <a:pPr marL="0" lvl="0" indent="0" algn="ctr" defTabSz="488950">
            <a:lnSpc>
              <a:spcPct val="90000"/>
            </a:lnSpc>
            <a:spcBef>
              <a:spcPct val="0"/>
            </a:spcBef>
            <a:spcAft>
              <a:spcPct val="35000"/>
            </a:spcAft>
            <a:buNone/>
          </a:pPr>
          <a:r>
            <a:rPr lang="cs-CZ" sz="1000" kern="1200" dirty="0">
              <a:solidFill>
                <a:schemeClr val="tx1"/>
              </a:solidFill>
            </a:rPr>
            <a:t>výživa? </a:t>
          </a:r>
        </a:p>
        <a:p>
          <a:pPr marL="0" lvl="0" indent="0" algn="ctr" defTabSz="488950">
            <a:lnSpc>
              <a:spcPct val="90000"/>
            </a:lnSpc>
            <a:spcBef>
              <a:spcPct val="0"/>
            </a:spcBef>
            <a:spcAft>
              <a:spcPct val="35000"/>
            </a:spcAft>
            <a:buNone/>
          </a:pPr>
          <a:r>
            <a:rPr lang="cs-CZ" sz="1000" kern="1200" dirty="0">
              <a:solidFill>
                <a:schemeClr val="tx1"/>
              </a:solidFill>
            </a:rPr>
            <a:t>prohlídky?</a:t>
          </a:r>
        </a:p>
        <a:p>
          <a:pPr marL="0" lvl="0" indent="0" algn="ctr" defTabSz="488950">
            <a:lnSpc>
              <a:spcPct val="90000"/>
            </a:lnSpc>
            <a:spcBef>
              <a:spcPct val="0"/>
            </a:spcBef>
            <a:spcAft>
              <a:spcPct val="35000"/>
            </a:spcAft>
            <a:buNone/>
          </a:pPr>
          <a:r>
            <a:rPr lang="cs-CZ" sz="1000" kern="1200" dirty="0">
              <a:solidFill>
                <a:schemeClr val="tx1"/>
              </a:solidFill>
            </a:rPr>
            <a:t>fyzické, sociální a ekonomické prostředí ?</a:t>
          </a:r>
        </a:p>
        <a:p>
          <a:pPr marL="0" lvl="0" indent="0" algn="ctr" defTabSz="488950">
            <a:lnSpc>
              <a:spcPct val="90000"/>
            </a:lnSpc>
            <a:spcBef>
              <a:spcPct val="0"/>
            </a:spcBef>
            <a:spcAft>
              <a:spcPct val="35000"/>
            </a:spcAft>
            <a:buNone/>
          </a:pPr>
          <a:r>
            <a:rPr lang="cs-CZ" sz="1000" kern="1200" dirty="0">
              <a:solidFill>
                <a:schemeClr val="tx1"/>
              </a:solidFill>
            </a:rPr>
            <a:t>přístup ke zdravotním a sociálním službám?</a:t>
          </a:r>
        </a:p>
      </dsp:txBody>
      <dsp:txXfrm>
        <a:off x="6075107" y="202465"/>
        <a:ext cx="1161362" cy="2008717"/>
      </dsp:txXfrm>
    </dsp:sp>
    <dsp:sp modelId="{70C6ED1A-B893-437F-BCDA-215FE8B03487}">
      <dsp:nvSpPr>
        <dsp:cNvPr id="0" name=""/>
        <dsp:cNvSpPr/>
      </dsp:nvSpPr>
      <dsp:spPr>
        <a:xfrm rot="157196">
          <a:off x="7359147" y="1152923"/>
          <a:ext cx="285629" cy="224675"/>
        </a:xfrm>
        <a:prstGeom prst="rightArrow">
          <a:avLst>
            <a:gd name="adj1" fmla="val 60000"/>
            <a:gd name="adj2" fmla="val 50000"/>
          </a:avLst>
        </a:prstGeom>
        <a:solidFill>
          <a:srgbClr val="0000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cs-CZ" sz="900" kern="1200"/>
        </a:p>
      </dsp:txBody>
      <dsp:txXfrm>
        <a:off x="7359182" y="1196318"/>
        <a:ext cx="218227" cy="134805"/>
      </dsp:txXfrm>
    </dsp:sp>
    <dsp:sp modelId="{15D1C9DD-DDE2-4F43-A33C-8F7EFBDDFAB3}">
      <dsp:nvSpPr>
        <dsp:cNvPr id="0" name=""/>
        <dsp:cNvSpPr/>
      </dsp:nvSpPr>
      <dsp:spPr>
        <a:xfrm>
          <a:off x="7656013" y="183997"/>
          <a:ext cx="1027453" cy="20395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endParaRPr lang="cs-CZ" sz="900" kern="1200" dirty="0">
            <a:solidFill>
              <a:schemeClr val="tx1"/>
            </a:solidFill>
          </a:endParaRPr>
        </a:p>
        <a:p>
          <a:pPr marL="0" lvl="0" indent="0" algn="ctr" defTabSz="400050">
            <a:lnSpc>
              <a:spcPct val="90000"/>
            </a:lnSpc>
            <a:spcBef>
              <a:spcPct val="0"/>
            </a:spcBef>
            <a:spcAft>
              <a:spcPct val="35000"/>
            </a:spcAft>
            <a:buNone/>
          </a:pPr>
          <a:r>
            <a:rPr lang="cs-CZ" sz="1100" b="1" kern="1200" dirty="0">
              <a:solidFill>
                <a:schemeClr val="tx1"/>
              </a:solidFill>
            </a:rPr>
            <a:t>Léčba</a:t>
          </a:r>
        </a:p>
        <a:p>
          <a:pPr marL="0" lvl="0" indent="0" algn="ctr" defTabSz="400050">
            <a:lnSpc>
              <a:spcPct val="90000"/>
            </a:lnSpc>
            <a:spcBef>
              <a:spcPct val="0"/>
            </a:spcBef>
            <a:spcAft>
              <a:spcPct val="35000"/>
            </a:spcAft>
            <a:buNone/>
          </a:pPr>
          <a:r>
            <a:rPr lang="cs-CZ" sz="900" kern="1200" dirty="0">
              <a:solidFill>
                <a:schemeClr val="tx1"/>
              </a:solidFill>
            </a:rPr>
            <a:t>Bolest fyzická a emoční, strádání, sociální stigmatizace </a:t>
          </a:r>
        </a:p>
        <a:p>
          <a:pPr marL="0" lvl="0" indent="0" algn="ctr" defTabSz="400050">
            <a:lnSpc>
              <a:spcPct val="90000"/>
            </a:lnSpc>
            <a:spcBef>
              <a:spcPct val="0"/>
            </a:spcBef>
            <a:spcAft>
              <a:spcPct val="35000"/>
            </a:spcAft>
            <a:buNone/>
          </a:pPr>
          <a:r>
            <a:rPr lang="cs-CZ" sz="900" kern="1200" dirty="0">
              <a:solidFill>
                <a:schemeClr val="tx1"/>
              </a:solidFill>
            </a:rPr>
            <a:t>nižší příjem</a:t>
          </a:r>
        </a:p>
        <a:p>
          <a:pPr marL="0" lvl="0" indent="0" algn="ctr" defTabSz="400050">
            <a:lnSpc>
              <a:spcPct val="90000"/>
            </a:lnSpc>
            <a:spcBef>
              <a:spcPct val="0"/>
            </a:spcBef>
            <a:spcAft>
              <a:spcPct val="35000"/>
            </a:spcAft>
            <a:buNone/>
          </a:pPr>
          <a:r>
            <a:rPr lang="cs-CZ" sz="900" kern="1200" dirty="0">
              <a:solidFill>
                <a:schemeClr val="tx1"/>
              </a:solidFill>
            </a:rPr>
            <a:t>duševní zdraví</a:t>
          </a:r>
        </a:p>
        <a:p>
          <a:pPr marL="0" lvl="0" indent="0" algn="ctr" defTabSz="400050">
            <a:lnSpc>
              <a:spcPct val="90000"/>
            </a:lnSpc>
            <a:spcBef>
              <a:spcPct val="0"/>
            </a:spcBef>
            <a:spcAft>
              <a:spcPct val="35000"/>
            </a:spcAft>
            <a:buNone/>
          </a:pPr>
          <a:r>
            <a:rPr lang="cs-CZ" sz="900" kern="1200" dirty="0">
              <a:solidFill>
                <a:schemeClr val="tx1"/>
              </a:solidFill>
            </a:rPr>
            <a:t> sociální vztahy</a:t>
          </a:r>
        </a:p>
        <a:p>
          <a:pPr marL="0" lvl="0" indent="0" algn="ctr" defTabSz="400050">
            <a:lnSpc>
              <a:spcPct val="90000"/>
            </a:lnSpc>
            <a:spcBef>
              <a:spcPct val="0"/>
            </a:spcBef>
            <a:spcAft>
              <a:spcPct val="35000"/>
            </a:spcAft>
            <a:buNone/>
          </a:pPr>
          <a:r>
            <a:rPr lang="cs-CZ" sz="900" kern="1200" dirty="0">
              <a:solidFill>
                <a:schemeClr val="tx1"/>
              </a:solidFill>
            </a:rPr>
            <a:t>absence/snížení produktivity práce</a:t>
          </a:r>
        </a:p>
        <a:p>
          <a:pPr marL="0" lvl="0" indent="0" algn="ctr" defTabSz="400050">
            <a:lnSpc>
              <a:spcPct val="90000"/>
            </a:lnSpc>
            <a:spcBef>
              <a:spcPct val="0"/>
            </a:spcBef>
            <a:spcAft>
              <a:spcPct val="35000"/>
            </a:spcAft>
            <a:buNone/>
          </a:pPr>
          <a:r>
            <a:rPr lang="cs-CZ" sz="900" kern="1200" dirty="0">
              <a:solidFill>
                <a:schemeClr val="tx1"/>
              </a:solidFill>
            </a:rPr>
            <a:t>ztráta volného času</a:t>
          </a:r>
        </a:p>
        <a:p>
          <a:pPr marL="0" lvl="0" indent="0" algn="ctr" defTabSz="400050">
            <a:lnSpc>
              <a:spcPct val="90000"/>
            </a:lnSpc>
            <a:spcBef>
              <a:spcPct val="0"/>
            </a:spcBef>
            <a:spcAft>
              <a:spcPct val="35000"/>
            </a:spcAft>
            <a:buNone/>
          </a:pPr>
          <a:endParaRPr lang="cs-CZ" sz="900" kern="1200" dirty="0">
            <a:solidFill>
              <a:schemeClr val="tx1"/>
            </a:solidFill>
          </a:endParaRPr>
        </a:p>
      </dsp:txBody>
      <dsp:txXfrm>
        <a:off x="7686106" y="214090"/>
        <a:ext cx="967267" cy="19793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0.68474</cdr:x>
      <cdr:y>0.10594</cdr:y>
    </cdr:from>
    <cdr:to>
      <cdr:x>0.9844</cdr:x>
      <cdr:y>0.91066</cdr:y>
    </cdr:to>
    <cdr:sp macro="" textlink="">
      <cdr:nvSpPr>
        <cdr:cNvPr id="2" name="TextovéPole 1"/>
        <cdr:cNvSpPr txBox="1"/>
      </cdr:nvSpPr>
      <cdr:spPr>
        <a:xfrm xmlns:a="http://schemas.openxmlformats.org/drawingml/2006/main">
          <a:off x="5867484" y="556864"/>
          <a:ext cx="2567796" cy="42301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2400" b="1" dirty="0">
              <a:latin typeface="Lucida Sans Unicode" panose="020B0602030504020204" pitchFamily="34" charset="0"/>
              <a:cs typeface="Lucida Sans Unicode" panose="020B0602030504020204" pitchFamily="34" charset="0"/>
            </a:rPr>
            <a:t>Životní styl</a:t>
          </a:r>
        </a:p>
        <a:p xmlns:a="http://schemas.openxmlformats.org/drawingml/2006/main">
          <a:endParaRPr lang="cs-CZ" sz="2400" b="1" dirty="0">
            <a:latin typeface="Lucida Sans Unicode" panose="020B0602030504020204" pitchFamily="34" charset="0"/>
            <a:cs typeface="Lucida Sans Unicode" panose="020B0602030504020204" pitchFamily="34" charset="0"/>
          </a:endParaRPr>
        </a:p>
        <a:p xmlns:a="http://schemas.openxmlformats.org/drawingml/2006/main">
          <a:r>
            <a:rPr lang="cs-CZ" sz="2400" b="1" dirty="0">
              <a:latin typeface="Lucida Sans Unicode" panose="020B0602030504020204" pitchFamily="34" charset="0"/>
              <a:cs typeface="Lucida Sans Unicode" panose="020B0602030504020204" pitchFamily="34" charset="0"/>
            </a:rPr>
            <a:t>Životní prostředí</a:t>
          </a:r>
        </a:p>
        <a:p xmlns:a="http://schemas.openxmlformats.org/drawingml/2006/main">
          <a:endParaRPr lang="cs-CZ" sz="2400" b="1" dirty="0">
            <a:latin typeface="Lucida Sans Unicode" panose="020B0602030504020204" pitchFamily="34" charset="0"/>
            <a:cs typeface="Lucida Sans Unicode" panose="020B0602030504020204" pitchFamily="34" charset="0"/>
          </a:endParaRPr>
        </a:p>
        <a:p xmlns:a="http://schemas.openxmlformats.org/drawingml/2006/main">
          <a:r>
            <a:rPr lang="cs-CZ" sz="2400" b="1" dirty="0">
              <a:latin typeface="Lucida Sans Unicode" panose="020B0602030504020204" pitchFamily="34" charset="0"/>
              <a:cs typeface="Lucida Sans Unicode" panose="020B0602030504020204" pitchFamily="34" charset="0"/>
            </a:rPr>
            <a:t>Genetický základ</a:t>
          </a:r>
        </a:p>
        <a:p xmlns:a="http://schemas.openxmlformats.org/drawingml/2006/main">
          <a:endParaRPr lang="cs-CZ" sz="2400" b="1" dirty="0">
            <a:latin typeface="Lucida Sans Unicode" panose="020B0602030504020204" pitchFamily="34" charset="0"/>
            <a:cs typeface="Lucida Sans Unicode" panose="020B0602030504020204" pitchFamily="34" charset="0"/>
          </a:endParaRPr>
        </a:p>
        <a:p xmlns:a="http://schemas.openxmlformats.org/drawingml/2006/main">
          <a:r>
            <a:rPr lang="cs-CZ" sz="2400" b="1" dirty="0">
              <a:latin typeface="Lucida Sans Unicode" panose="020B0602030504020204" pitchFamily="34" charset="0"/>
              <a:cs typeface="Lucida Sans Unicode" panose="020B0602030504020204" pitchFamily="34" charset="0"/>
            </a:rPr>
            <a:t>Zdravotnické služby</a:t>
          </a:r>
        </a:p>
      </cdr:txBody>
    </cdr:sp>
  </cdr:relSizeAnchor>
</c:userShapes>
</file>

<file path=ppt/drawings/drawing2.xml><?xml version="1.0" encoding="utf-8"?>
<c:userShapes xmlns:c="http://schemas.openxmlformats.org/drawingml/2006/chart">
  <cdr:relSizeAnchor xmlns:cdr="http://schemas.openxmlformats.org/drawingml/2006/chartDrawing">
    <cdr:from>
      <cdr:x>0.13722</cdr:x>
      <cdr:y>0.5</cdr:y>
    </cdr:from>
    <cdr:to>
      <cdr:x>0.13834</cdr:x>
      <cdr:y>0.6612</cdr:y>
    </cdr:to>
    <cdr:cxnSp macro="">
      <cdr:nvCxnSpPr>
        <cdr:cNvPr id="3" name="Přímá spojnice se šipkou 2">
          <a:extLst xmlns:a="http://schemas.openxmlformats.org/drawingml/2006/main">
            <a:ext uri="{FF2B5EF4-FFF2-40B4-BE49-F238E27FC236}">
              <a16:creationId xmlns:a16="http://schemas.microsoft.com/office/drawing/2014/main" id="{D7DADB5A-5EFE-4971-BBB0-E9A51014D3F6}"/>
            </a:ext>
          </a:extLst>
        </cdr:cNvPr>
        <cdr:cNvCxnSpPr/>
      </cdr:nvCxnSpPr>
      <cdr:spPr>
        <a:xfrm xmlns:a="http://schemas.openxmlformats.org/drawingml/2006/main">
          <a:off x="1117470" y="2730434"/>
          <a:ext cx="9137" cy="880292"/>
        </a:xfrm>
        <a:prstGeom xmlns:a="http://schemas.openxmlformats.org/drawingml/2006/main" prst="straightConnector1">
          <a:avLst/>
        </a:prstGeom>
        <a:ln xmlns:a="http://schemas.openxmlformats.org/drawingml/2006/main" w="19050">
          <a:solidFill>
            <a:schemeClr val="tx1"/>
          </a:solidFill>
          <a:prstDash val="sysDash"/>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02090-272C-47AC-B698-4C130E3487BA}" type="datetimeFigureOut">
              <a:rPr lang="cs-CZ" smtClean="0"/>
              <a:t>27.11.2022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170CF-0517-473E-8BEE-D770ACA4AF1C}" type="slidenum">
              <a:rPr lang="cs-CZ" smtClean="0"/>
              <a:t>‹#›</a:t>
            </a:fld>
            <a:endParaRPr lang="cs-CZ"/>
          </a:p>
        </p:txBody>
      </p:sp>
    </p:spTree>
    <p:extLst>
      <p:ext uri="{BB962C8B-B14F-4D97-AF65-F5344CB8AC3E}">
        <p14:creationId xmlns:p14="http://schemas.microsoft.com/office/powerpoint/2010/main" val="1886393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pp.eurostat.ec.europa.eu/portal/page/portal/product_details/dataset?p_product_code=HLTH_HLY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b="1"/>
              <a:t>Zdravá délka života</a:t>
            </a:r>
            <a:r>
              <a:rPr lang="cs-CZ" altLang="cs-CZ"/>
              <a:t> (zkratka </a:t>
            </a:r>
            <a:r>
              <a:rPr lang="cs-CZ" altLang="cs-CZ" b="1"/>
              <a:t>HLY</a:t>
            </a:r>
            <a:r>
              <a:rPr lang="cs-CZ" altLang="cs-CZ"/>
              <a:t> z anglického </a:t>
            </a:r>
            <a:r>
              <a:rPr lang="cs-CZ" altLang="cs-CZ" i="1"/>
              <a:t>Healthy Life Years</a:t>
            </a:r>
            <a:r>
              <a:rPr lang="cs-CZ" altLang="cs-CZ"/>
              <a:t>) je indikátor </a:t>
            </a:r>
            <a:r>
              <a:rPr lang="cs-CZ" altLang="cs-CZ">
                <a:hlinkClick r:id="rId3"/>
              </a:rPr>
              <a:t>Eurostatu</a:t>
            </a:r>
            <a:r>
              <a:rPr lang="cs-CZ" altLang="cs-CZ"/>
              <a:t>, který vyjadřuje průměrný počet zbývajících let života, které osoba v určitém věku prožije v dobrém zdraví</a:t>
            </a:r>
          </a:p>
        </p:txBody>
      </p:sp>
      <p:sp>
        <p:nvSpPr>
          <p:cNvPr id="512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09027C-050C-487C-A6C6-D2FB7316FC2E}" type="slidenum">
              <a:rPr lang="cs-CZ" altLang="cs-CZ" smtClean="0">
                <a:latin typeface="Arial" panose="020B0604020202020204" pitchFamily="34" charset="0"/>
              </a:rPr>
              <a:pPr>
                <a:spcBef>
                  <a:spcPct val="0"/>
                </a:spcBef>
              </a:pPr>
              <a:t>10</a:t>
            </a:fld>
            <a:endParaRPr lang="cs-CZ" altLang="cs-CZ">
              <a:latin typeface="Arial" panose="020B0604020202020204" pitchFamily="34" charset="0"/>
            </a:endParaRPr>
          </a:p>
        </p:txBody>
      </p:sp>
    </p:spTree>
    <p:extLst>
      <p:ext uri="{BB962C8B-B14F-4D97-AF65-F5344CB8AC3E}">
        <p14:creationId xmlns:p14="http://schemas.microsoft.com/office/powerpoint/2010/main" val="510557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946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2704D6-1DAC-446F-9D1C-9B4D8E3C0E62}" type="slidenum">
              <a:rPr lang="cs-CZ" altLang="cs-CZ">
                <a:latin typeface="Arial" panose="020B0604020202020204" pitchFamily="34" charset="0"/>
                <a:cs typeface="Arial" panose="020B0604020202020204" pitchFamily="34" charset="0"/>
              </a:rPr>
              <a:pPr>
                <a:spcBef>
                  <a:spcPct val="0"/>
                </a:spcBef>
              </a:pPr>
              <a:t>13</a:t>
            </a:fld>
            <a:endParaRPr lang="cs-CZ"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878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Proč se zdravotní stav obyvatel ČR a Švédska tolik liší?  :: </a:t>
            </a:r>
          </a:p>
          <a:p>
            <a:endParaRPr lang="cs-CZ" altLang="cs-CZ"/>
          </a:p>
          <a:p>
            <a:r>
              <a:rPr lang="cs-CZ" altLang="cs-CZ"/>
              <a:t>Autor</a:t>
            </a:r>
          </a:p>
          <a:p>
            <a:r>
              <a:rPr lang="cs-CZ" altLang="cs-CZ"/>
              <a:t>prof. MUDr. Jan Holčík, DrSc.</a:t>
            </a:r>
          </a:p>
          <a:p>
            <a:r>
              <a:rPr lang="cs-CZ" altLang="cs-CZ"/>
              <a:t>Ústav sociálního lékařství a veřejného zdravotnictví</a:t>
            </a:r>
          </a:p>
          <a:p>
            <a:r>
              <a:rPr lang="cs-CZ" altLang="cs-CZ"/>
              <a:t>Lékařská fakulta Masarykovy univerzity, Brno</a:t>
            </a:r>
          </a:p>
          <a:p>
            <a:endParaRPr lang="cs-CZ" altLang="cs-CZ"/>
          </a:p>
          <a:p>
            <a:r>
              <a:rPr lang="cs-CZ" altLang="cs-CZ"/>
              <a:t>1. Úvod</a:t>
            </a:r>
          </a:p>
          <a:p>
            <a:r>
              <a:rPr lang="cs-CZ" altLang="cs-CZ"/>
              <a:t>Už jsme si zvykli, že zdravotní problémy se zvládají v  ambulancích a nemocnicích, ale i v lékárnách. Když nás něco bolí, obvykle hledáme pomoc u lékařů, zdravotních sester i u lékárníků. Zdravotnictví však není tím nejdůležitějším faktorem, který zdraví lidí ovlivňuje. Podstatné je, v jakém životním prostředí lidé žijí, jaký životní způsob si osvojili, popřípadě jaký životní styl si mohou dovolit a v neposlední řadě je důležitý biologický a zejména genetický základ každého jedince.</a:t>
            </a:r>
          </a:p>
          <a:p>
            <a:endParaRPr lang="cs-CZ" altLang="cs-CZ"/>
          </a:p>
          <a:p>
            <a:r>
              <a:rPr lang="cs-CZ" altLang="cs-CZ"/>
              <a:t>Odvěká lidská zkušenost dokládá, že hlavní determinantou zdraví jsou lidé, jejich sny i reálné cíle, jejich každodenní aktivita, svébytnost a vědomí vlastní důstojnosti, ochota pomoci i schopnost spolupráce. Důležité jsou i hodnoty lidí, tedy to, čemu dávají přednost, čeho si váží, co jsou ochotni rozvíjet a chránit. Nesmírně důležitou determinantou zdraví je výchova, a to nejen výchova ke zdraví na školách, ale i celé výchovné působení školy a výchova v rodinách. Nepominutelný je rovněž příklad aktuální společnosti, v níž si děti hledají vzory, ty dobré i ty špatné.</a:t>
            </a:r>
          </a:p>
          <a:p>
            <a:endParaRPr lang="cs-CZ" altLang="cs-CZ"/>
          </a:p>
          <a:p>
            <a:r>
              <a:rPr lang="cs-CZ" altLang="cs-CZ"/>
              <a:t>V materiálech Světové zdravotnické organizace se správně připomíná, že zdraví nevzniká v nemocnicích. Tam se jen s velkým úsilím a se značnými náklady napravuje to, co se už pokazilo. Zdraví vzniká v rodinách, ve školách a na pracovištích. Všude tam, kde se lidé rodí, žijí, pracují i odpočívají, trápí se i radují a stárnou. Právě tam je žádoucí věnovat udržení a rozvoji zdraví mnohem větší pozornost i úsilí než dosud.</a:t>
            </a:r>
          </a:p>
          <a:p>
            <a:endParaRPr lang="cs-CZ" altLang="cs-CZ"/>
          </a:p>
          <a:p>
            <a:r>
              <a:rPr lang="cs-CZ" altLang="cs-CZ"/>
              <a:t>V zemích západní a severní Evropy začala od 60. let minulého století nabývat na významu zdravotní výchova ve všech jejích složkách (edukace pacientů, varování před zdravotními riziky i výchova ke zdraví). Na příznivé ovlivnění zdraví však nestačí jen zdravotní výchova. Proto byl v 80. letech minulého století připraven koncept nazvaný „health promotion“ (český překlad je podpora zdraví). Jde o posilování, ochranu a rozvoj zdraví ve všech oblastech společenské i individuální aktivity. Důležitým záměrem podpory zdraví je zvýšit zájem veřejnosti o zdraví a pomoci lidem a zejména politikům při rozhodování o věcech, které mají vztah ke zdraví. </a:t>
            </a:r>
          </a:p>
          <a:p>
            <a:endParaRPr lang="cs-CZ" altLang="cs-CZ"/>
          </a:p>
          <a:p>
            <a:r>
              <a:rPr lang="cs-CZ" altLang="cs-CZ"/>
              <a:t>Potvrzuje se, že taková orientace péče o zdraví přináší své ovoce a je efektivnější než většina extrémně nákladných a komplikovaných klinických metod, které jsou jistě obdivuhodné a pro jednotlivé pacienty nesmírně cenné, avšak na celkový zdravotní stav populace mají jen malý vliv. </a:t>
            </a:r>
          </a:p>
          <a:p>
            <a:endParaRPr lang="cs-CZ" altLang="cs-CZ"/>
          </a:p>
          <a:p>
            <a:r>
              <a:rPr lang="cs-CZ" altLang="cs-CZ"/>
              <a:t>V České republice se dosud nepodařilo v potřebném rozsahu rozvinout aktivity v oblasti podpory zdraví. Mnoho lidí si zřejmě ještě pořád neuvědomuje význam všech okolností, které ovlivňují jejich zdraví. Smyslem tohoto článku je doložit, že faktory spojené se vznikem nejzávažnějších chronických nemocí jsou již do značné míry známé a že jejich příznivé ovlivnění by mělo být v silách jednotlivců, rodin, institucí, organizací i veřejné správy. </a:t>
            </a:r>
          </a:p>
          <a:p>
            <a:endParaRPr lang="cs-CZ" altLang="cs-CZ"/>
          </a:p>
          <a:p>
            <a:r>
              <a:rPr lang="cs-CZ" altLang="cs-CZ"/>
              <a:t>Nejzávažnějším zdravotním problémem v průmyslově rozvinutých zemích jsou chronické neinfekční nemoci. V Evropě na ně umírá okolo 87 % lidí. Na dále uvedených jednoduchých modelech chronických nemocí lze doložit význam péče o zdraví v průběhu celého života.</a:t>
            </a:r>
          </a:p>
          <a:p>
            <a:endParaRPr lang="cs-CZ" altLang="cs-CZ"/>
          </a:p>
          <a:p>
            <a:r>
              <a:rPr lang="cs-CZ" altLang="cs-CZ"/>
              <a:t>2. Tři modely průběhu chronických nemocí</a:t>
            </a:r>
          </a:p>
          <a:p>
            <a:endParaRPr lang="cs-CZ" altLang="cs-CZ"/>
          </a:p>
          <a:p>
            <a:r>
              <a:rPr lang="cs-CZ" altLang="cs-CZ"/>
              <a:t>Na obr. 1 jsou uvedeny tři modely průběhu chronických nemocí. </a:t>
            </a:r>
          </a:p>
          <a:p>
            <a:endParaRPr lang="cs-CZ" altLang="cs-CZ"/>
          </a:p>
          <a:p>
            <a:r>
              <a:rPr lang="cs-CZ" altLang="cs-CZ"/>
              <a:t> </a:t>
            </a:r>
          </a:p>
          <a:p>
            <a:r>
              <a:rPr lang="cs-CZ" altLang="cs-CZ"/>
              <a:t> </a:t>
            </a:r>
          </a:p>
          <a:p>
            <a:r>
              <a:rPr lang="cs-CZ" altLang="cs-CZ"/>
              <a:t> </a:t>
            </a:r>
          </a:p>
          <a:p>
            <a:r>
              <a:rPr lang="cs-CZ" altLang="cs-CZ"/>
              <a:t> </a:t>
            </a:r>
          </a:p>
          <a:p>
            <a:r>
              <a:rPr lang="cs-CZ" altLang="cs-CZ"/>
              <a:t>Obr. 1. Tři modely průběhu života v návaznosti na chronickou nemoc, pramen (1)  </a:t>
            </a:r>
          </a:p>
          <a:p>
            <a:r>
              <a:rPr lang="cs-CZ" altLang="cs-CZ"/>
              <a:t> </a:t>
            </a:r>
          </a:p>
          <a:p>
            <a:r>
              <a:rPr lang="cs-CZ" altLang="cs-CZ"/>
              <a:t> </a:t>
            </a:r>
          </a:p>
          <a:p>
            <a:r>
              <a:rPr lang="cs-CZ" altLang="cs-CZ"/>
              <a:t> </a:t>
            </a:r>
          </a:p>
          <a:p>
            <a:r>
              <a:rPr lang="cs-CZ" altLang="cs-CZ"/>
              <a:t>První model (A) symbolizuje běžný vývoj lidského života, kdy po narození je osoba poměrně zdravá. Ve vyšším věku je na základě potíží a klinické diagnózy zjištěna chronická nemoc, na kterou po dlouhodobé léčbě osoba umírá. </a:t>
            </a:r>
          </a:p>
          <a:p>
            <a:endParaRPr lang="cs-CZ" altLang="cs-CZ"/>
          </a:p>
          <a:p>
            <a:r>
              <a:rPr lang="cs-CZ" altLang="cs-CZ"/>
              <a:t>Druhý model (B) demonstruje významný přínos rozvoje klinické medicíny. Jsou zaváděny metody časné diagnostiky, které umožňují zjistit nemoc co nejdříve, ještě před nástupem závažných potíží pro pacienta. Díky účinné a včas nasazené léčbě se daří prodloužit život chronicky nemocných. I když je tento model pro pacienty nesporným přínosem, je zřejmé, že jeho rozvoj je ekonomicky nákladný a jeho využití i důsledky jsou limitovány finančními zdroji. </a:t>
            </a:r>
          </a:p>
          <a:p>
            <a:endParaRPr lang="cs-CZ" altLang="cs-CZ"/>
          </a:p>
          <a:p>
            <a:r>
              <a:rPr lang="cs-CZ" altLang="cs-CZ"/>
              <a:t>Naděje na zlepšení celkové situace spočívá ve třetím modelu (C). Záměrem je motivovat úsilí jednotlivců, rodin a všech společenských struktur k péči o zdraví, tzn. vytvářet přírodní i sociální životní prostředí příznivé pro zdraví. Takové aktivity nespadají jen do rezortu zdravotnictví, ale stávají se běžnou náplní všech, kteří mohou ke zdraví přispět. Nedostatky v životním prostředí a stylu se dají jen částečně kompenzovat zvýšenou medicínskou péčí. Ta je však stále nákladnější. Proto je velmi žádoucí věnovat rostoucí pozornost determinantám zdraví a všem aktivitám, které je mohou příznivě ovlivnit. Třetí model je založen na prevenci, podpoře zdraví a zdravotní gramotnosti. Taková strategie je hospodárná jak pro jednotlivce a rodiny, tak i pro stát. Měla by se stát prioritou nové zdravotní politiky.</a:t>
            </a:r>
          </a:p>
          <a:p>
            <a:endParaRPr lang="cs-CZ" altLang="cs-CZ"/>
          </a:p>
          <a:p>
            <a:r>
              <a:rPr lang="cs-CZ" altLang="cs-CZ"/>
              <a:t>3. Srovnání zdravotního stavu mezi ČR a Švédskem</a:t>
            </a:r>
          </a:p>
          <a:p>
            <a:r>
              <a:rPr lang="cs-CZ" altLang="cs-CZ"/>
              <a:t>Obr. č. 2 vypovídá o vývoji naděje dožití (střední délky života) v ČR a ve Švédsku pro muže a ženy dohromady. Je zřejmé, že vývoj v ČR a ve Švédsku je poměrně příznivý a že naděje dožití v obou zemích narůstá, přičemž ve Švédsku je zhruba o 4 roky delší.</a:t>
            </a:r>
          </a:p>
          <a:p>
            <a:r>
              <a:rPr lang="cs-CZ" altLang="cs-CZ"/>
              <a:t> </a:t>
            </a:r>
          </a:p>
          <a:p>
            <a:r>
              <a:rPr lang="cs-CZ" altLang="cs-CZ"/>
              <a:t> </a:t>
            </a:r>
          </a:p>
          <a:p>
            <a:r>
              <a:rPr lang="cs-CZ" altLang="cs-CZ"/>
              <a:t> </a:t>
            </a:r>
          </a:p>
          <a:p>
            <a:r>
              <a:rPr lang="cs-CZ" altLang="cs-CZ"/>
              <a:t> </a:t>
            </a:r>
          </a:p>
          <a:p>
            <a:r>
              <a:rPr lang="cs-CZ" altLang="cs-CZ"/>
              <a:t>Obr. 2. Vývoj střední délky života při narození ve Švédsku a v České republice (muži+ženy), pramen (2) </a:t>
            </a:r>
          </a:p>
          <a:p>
            <a:r>
              <a:rPr lang="cs-CZ" altLang="cs-CZ"/>
              <a:t> </a:t>
            </a:r>
          </a:p>
          <a:p>
            <a:r>
              <a:rPr lang="cs-CZ" altLang="cs-CZ"/>
              <a:t> </a:t>
            </a:r>
          </a:p>
          <a:p>
            <a:endParaRPr lang="cs-CZ" altLang="cs-CZ"/>
          </a:p>
          <a:p>
            <a:r>
              <a:rPr lang="cs-CZ" altLang="cs-CZ"/>
              <a:t>Podíváme-li se na tentýž graf z pohledu kalendářních let, pak vidíme, že ty hodnoty, které dosahuje ČR nyní, dosáhlo Švédsko zhruba před 20-25 lety. A to jistě nemáme o dvacet let horší nemocnice nebo o dvacet let horší léky, lékaře a další zdravotníky.</a:t>
            </a:r>
          </a:p>
          <a:p>
            <a:endParaRPr lang="cs-CZ" altLang="cs-CZ"/>
          </a:p>
          <a:p>
            <a:r>
              <a:rPr lang="cs-CZ" altLang="cs-CZ"/>
              <a:t>Rutinní zdravotnická statistika poskytuje údaje jak o naději dožití, tak o délce života prožitého ve zdraví. To umožňuje, aby srovnání zdravotního stavu mezi ČR a Švédskem bylo podrobnější. Výchozí údaje jsou uvedeny v tabulce 1. </a:t>
            </a:r>
          </a:p>
          <a:p>
            <a:endParaRPr lang="cs-CZ" altLang="cs-CZ"/>
          </a:p>
          <a:p>
            <a:r>
              <a:rPr lang="cs-CZ" altLang="cs-CZ"/>
              <a:t> </a:t>
            </a:r>
          </a:p>
          <a:p>
            <a:r>
              <a:rPr lang="cs-CZ" altLang="cs-CZ"/>
              <a:t> </a:t>
            </a:r>
          </a:p>
          <a:p>
            <a:r>
              <a:rPr lang="cs-CZ" altLang="cs-CZ"/>
              <a:t>Tab. 1. Délka života ve zdraví a naděje dožití u mužů a žen v České republice a ve Švédsku             v letech 1962 a 2010, pramen (2, 3, 4) </a:t>
            </a:r>
          </a:p>
          <a:p>
            <a:r>
              <a:rPr lang="cs-CZ" altLang="cs-CZ"/>
              <a:t> </a:t>
            </a:r>
          </a:p>
          <a:p>
            <a:r>
              <a:rPr lang="cs-CZ" altLang="cs-CZ"/>
              <a:t> </a:t>
            </a:r>
          </a:p>
          <a:p>
            <a:r>
              <a:rPr lang="cs-CZ" altLang="cs-CZ"/>
              <a:t> </a:t>
            </a:r>
          </a:p>
          <a:p>
            <a:endParaRPr lang="cs-CZ" altLang="cs-CZ"/>
          </a:p>
          <a:p>
            <a:r>
              <a:rPr lang="cs-CZ" altLang="cs-CZ"/>
              <a:t>Poznámka:</a:t>
            </a:r>
          </a:p>
          <a:p>
            <a:r>
              <a:rPr lang="cs-CZ" altLang="cs-CZ"/>
              <a:t>HLY (Healthy Life Years) délka života ve zdraví</a:t>
            </a:r>
          </a:p>
          <a:p>
            <a:r>
              <a:rPr lang="cs-CZ" altLang="cs-CZ"/>
              <a:t>LE (Life Expectancy) naděje dožití (střední délka života)</a:t>
            </a:r>
          </a:p>
          <a:p>
            <a:r>
              <a:rPr lang="cs-CZ" altLang="cs-CZ"/>
              <a:t>N délka života v nemoci (LE – HLY = N)</a:t>
            </a:r>
          </a:p>
          <a:p>
            <a:endParaRPr lang="cs-CZ" altLang="cs-CZ"/>
          </a:p>
          <a:p>
            <a:r>
              <a:rPr lang="cs-CZ" altLang="cs-CZ"/>
              <a:t> </a:t>
            </a:r>
          </a:p>
          <a:p>
            <a:r>
              <a:rPr lang="cs-CZ" altLang="cs-CZ"/>
              <a:t> </a:t>
            </a:r>
          </a:p>
          <a:p>
            <a:endParaRPr lang="cs-CZ" altLang="cs-CZ"/>
          </a:p>
          <a:p>
            <a:r>
              <a:rPr lang="cs-CZ" altLang="cs-CZ"/>
              <a:t> </a:t>
            </a:r>
          </a:p>
          <a:p>
            <a:r>
              <a:rPr lang="cs-CZ" altLang="cs-CZ"/>
              <a:t> </a:t>
            </a:r>
          </a:p>
          <a:p>
            <a:r>
              <a:rPr lang="cs-CZ" altLang="cs-CZ"/>
              <a:t> </a:t>
            </a:r>
          </a:p>
          <a:p>
            <a:r>
              <a:rPr lang="cs-CZ" altLang="cs-CZ"/>
              <a:t>Muži v ČR prožili v roce 2010 v průměru 62,2 roku ve zdraví (Healthy Life Years), při naději dožití 74,6. Ve Švédsku to bylo 71,7 roku ve zdraví a naděje dožití 79,7. Zjednodušeně řečeno, švédští muži v roce 2010 žili déle o 5,1 roku než muži v ČR, ve zdraví však žili o 9,5 roku déle než muži v ČR. Vyšší naděje dožití ve Švédsku tedy neznamenala delší stonání. Ve Švédsku muži prožili v nemoci v průměru 8 let, v ČR to bylo 12,4 roku. V ČR, v zemi chudší než Švédsko, bylo nezbytné pečovat o nemocné více než o 4 roky déle.</a:t>
            </a:r>
          </a:p>
          <a:p>
            <a:endParaRPr lang="cs-CZ" altLang="cs-CZ"/>
          </a:p>
          <a:p>
            <a:r>
              <a:rPr lang="cs-CZ" altLang="cs-CZ"/>
              <a:t>Z tabulky dále vyplývá, že délka života ve zdraví u mužů byla v ČR v roce 1962 delší než v roce 2010, na rozdíl od Švédska, kde obdobná hodnota z roku 1962 byla 62,4 (tedy nižší než v ČR) a vzrostla do roku 2010 na již uvedených 71,7 roku, tzn. nárůst o 9,3 roku.</a:t>
            </a:r>
          </a:p>
          <a:p>
            <a:endParaRPr lang="cs-CZ" altLang="cs-CZ"/>
          </a:p>
          <a:p>
            <a:r>
              <a:rPr lang="cs-CZ" altLang="cs-CZ"/>
              <a:t>Z tabulky je rovněž patrno, že prodloužení střední délky života mužů ve Švédsku o 8,4 let (ze 71,3 roku v roce 1962 na 79,7 roku v roce 2010) bylo realizováno díky prodloužení délky života ve zdraví o 9,3 roku (ze 62,4 roku v roce 1962 na 71,7 v roce 2010). Zatímco v ČR k prodloužení střední délky života mužů o 7,6 let (z 67,0 roku v roce 1962 na 74,6 v roce 2010) došlo v důsledku prodloužení života v nemoci o 8,2 roku (ze 4,2 v roce 1962 na 12,4 v roce 2010). Ve Švédsku se délka života v nemoci naproti tomu zkrátila o necelý rok. A obdobné údaje jsou v tabulce uvedeny i pro ženy.  </a:t>
            </a:r>
          </a:p>
          <a:p>
            <a:endParaRPr lang="cs-CZ" altLang="cs-CZ"/>
          </a:p>
          <a:p>
            <a:r>
              <a:rPr lang="cs-CZ" altLang="cs-CZ"/>
              <a:t>Vzhledem k tomu, že data v tabulce mohou být pro někoho nepřehledná, byla získaná data zpracována i graficky (viz obr. 3).</a:t>
            </a:r>
          </a:p>
          <a:p>
            <a:endParaRPr lang="cs-CZ" altLang="cs-CZ"/>
          </a:p>
          <a:p>
            <a:r>
              <a:rPr lang="cs-CZ" altLang="cs-CZ"/>
              <a:t> </a:t>
            </a:r>
          </a:p>
          <a:p>
            <a:r>
              <a:rPr lang="cs-CZ" altLang="cs-CZ"/>
              <a:t> </a:t>
            </a:r>
          </a:p>
          <a:p>
            <a:r>
              <a:rPr lang="cs-CZ" altLang="cs-CZ"/>
              <a:t> </a:t>
            </a:r>
          </a:p>
          <a:p>
            <a:r>
              <a:rPr lang="cs-CZ" altLang="cs-CZ"/>
              <a:t>Obr. 3. Délka života ve zdraví (HLY) a naděje dožití (LE) u mužů a žen v České republice a ve Švédsku v letech 1962 a 2010, pramen (2, 3, 4) </a:t>
            </a:r>
          </a:p>
          <a:p>
            <a:r>
              <a:rPr lang="cs-CZ" altLang="cs-CZ"/>
              <a:t> </a:t>
            </a:r>
          </a:p>
          <a:p>
            <a:r>
              <a:rPr lang="cs-CZ" altLang="cs-CZ"/>
              <a:t> </a:t>
            </a:r>
          </a:p>
          <a:p>
            <a:r>
              <a:rPr lang="cs-CZ" altLang="cs-CZ"/>
              <a:t> </a:t>
            </a:r>
          </a:p>
          <a:p>
            <a:r>
              <a:rPr lang="cs-CZ" altLang="cs-CZ"/>
              <a:t>Zejména u mužů je patrno, že prodloužení délky života v ČR bylo zřejmě způsobeno prodloužením života chronicky nemocných (medicínskými intervencemi) a že nedošlo, na rozdíl od Švédska, k prodloužení délky života ve zdraví.</a:t>
            </a:r>
          </a:p>
          <a:p>
            <a:endParaRPr lang="cs-CZ" altLang="cs-CZ"/>
          </a:p>
          <a:p>
            <a:r>
              <a:rPr lang="cs-CZ" altLang="cs-CZ"/>
              <a:t>Dá se jistě namítnout, že délku prožitou ve zdraví lze zjišťovat poměrně obtížně, že kritéria pro její určování se mohou lišit. Nejde jistě o to, abychom každému číslu uvedenému s přesností na desetiny bezvýhradně uvěřili. Byla by ale chyba, kdybychom se z tak velkých zdravotních rozdílů mezi ČR a Švédskem nedokázali poučit. Měli bychom si položit otázku, co ovlivňuje zdraví lidí a co by se mohlo podílet na nalezených rozdílech.</a:t>
            </a:r>
          </a:p>
          <a:p>
            <a:r>
              <a:rPr lang="cs-CZ" altLang="cs-CZ"/>
              <a:t>4. Co ovlivňuje zdraví lidí</a:t>
            </a:r>
          </a:p>
          <a:p>
            <a:endParaRPr lang="cs-CZ" altLang="cs-CZ"/>
          </a:p>
          <a:p>
            <a:r>
              <a:rPr lang="cs-CZ" altLang="cs-CZ"/>
              <a:t>Běžně se uvádí, že zdraví ovlivňují čtyři hlavní skupiny determinant, a to a) zdravý životní styl, b) zdravé životní prostředí, c) zdravotnictví, d) biologický základ. Výzkumné studie dokládají, že nejvýraznější vliv mají první dvě, že ovlivňují zdraví více než ze 70 %. Materiály Světové zdravotnické organizace přinášejí i podrobnější analýzu. Na obr. 4 jsou uvedeny dopady některých dílčích rizikových faktorů na zdraví lidí v Evropě. Jako míra byl zvolen ukazatel DALY (disability adjusted life years), který kvantifikuje ztráty způsobené jednak úmrtím osob a jednak nemocností, přičemž se přihlíží jak k závažnosti nemoci, tak k omezením, která nemoc přináší.</a:t>
            </a:r>
          </a:p>
          <a:p>
            <a:endParaRPr lang="cs-CZ" altLang="cs-CZ"/>
          </a:p>
          <a:p>
            <a:r>
              <a:rPr lang="cs-CZ" altLang="cs-CZ"/>
              <a:t> </a:t>
            </a:r>
          </a:p>
          <a:p>
            <a:r>
              <a:rPr lang="cs-CZ" altLang="cs-CZ"/>
              <a:t> </a:t>
            </a:r>
          </a:p>
          <a:p>
            <a:r>
              <a:rPr lang="cs-CZ" altLang="cs-CZ"/>
              <a:t>   </a:t>
            </a:r>
          </a:p>
          <a:p>
            <a:r>
              <a:rPr lang="cs-CZ" altLang="cs-CZ"/>
              <a:t> </a:t>
            </a:r>
          </a:p>
          <a:p>
            <a:r>
              <a:rPr lang="cs-CZ" altLang="cs-CZ"/>
              <a:t> </a:t>
            </a:r>
          </a:p>
          <a:p>
            <a:r>
              <a:rPr lang="cs-CZ" altLang="cs-CZ"/>
              <a:t>Obr. 4. Počet let ztracených v důsledku zdravotního omezení (DALY) působením hlavních rizikových faktorů v Evropském regionu SZO v roce 2004, pramen (5, 6) </a:t>
            </a:r>
          </a:p>
          <a:p>
            <a:r>
              <a:rPr lang="cs-CZ" altLang="cs-CZ"/>
              <a:t> </a:t>
            </a:r>
          </a:p>
          <a:p>
            <a:r>
              <a:rPr lang="cs-CZ" altLang="cs-CZ"/>
              <a:t> </a:t>
            </a:r>
          </a:p>
          <a:p>
            <a:r>
              <a:rPr lang="cs-CZ" altLang="cs-CZ"/>
              <a:t> </a:t>
            </a:r>
          </a:p>
          <a:p>
            <a:r>
              <a:rPr lang="cs-CZ" altLang="cs-CZ"/>
              <a:t>Z obrázku vyplývá, že největší zdravotní škody v Evropě způsobuje kouření, na druhém místě je alkohol. Velký vliv na zdraví má rovněž obezita, nízká pohybová aktivita a malá spotřeba zeleniny. Ze zdravotnického hlediska je občas uváděn vysoký krevní tlak, zvýšená hladina cholesterolu a vysoká hladina krevního cukru. Lze ovšem soudit, že medicínsky zjišťované rizikové faktory jsou do značné míry až sekundární projevy výše uvedených rizikových faktorů. Pro ilustraci jsou na obr. 4 uvedeny i zdravotní dopady pracovních rizik, drog a znečistění vzduchu. Relativně nižší negativní vliv těchto rizikových faktorů na zdraví neznamená jejich malou nebezpečnost, ale poměrně úspěšnou snahu jim účinně čelit. Naproti tomu u kouření a alkoholu neexistují taková opatření, která by zdravotní dopady těchto závažných determinant zdraví podstatně omezila. Je zřejmé, že nestačí apelovat na lidi, že kouření škodí zdraví a že nemírná spotřeba alkoholu zdraví vážně ohrožuje. Jak ukazují zkušenosti některých evropských zemí, mezi účinná opatření lze zařadit úplný zákaz reklamy, podstatně vyšší zdanění, důslednou ochranu dětí a mládeže, zákaz kouření v restauracích, omezení míst prodeje alkoholu, zavedení licencí na prodej alkoholu apod. </a:t>
            </a:r>
          </a:p>
          <a:p>
            <a:endParaRPr lang="cs-CZ" altLang="cs-CZ"/>
          </a:p>
          <a:p>
            <a:r>
              <a:rPr lang="cs-CZ" altLang="cs-CZ"/>
              <a:t>Věrohodné důkazy o škodlivosti kouření vedly například v New Yorku k situaci, že kuřáci už mohou kouřit jen doma a reklama na tabákové výrobky je nepřípustná. </a:t>
            </a:r>
          </a:p>
          <a:p>
            <a:endParaRPr lang="cs-CZ" altLang="cs-CZ"/>
          </a:p>
          <a:p>
            <a:r>
              <a:rPr lang="cs-CZ" altLang="cs-CZ"/>
              <a:t>Není ovšem sporu o tom, že při srovnávání ČR se Švédskem hrají významnou roli sociální a zejména ekonomické okolnosti. Švédsko je mnohem bohatší zemí než ČR a snad ani není nutné to dokládat ekonomickou statistikou. Je úroveň zdraví lidí jen otázkou peněz? Bohatší Švédové by si jistě mohli dovolit mnohem více cigaret a alkoholu. Spotřeba alkoholu a cigaret v ČR a ve Švédsku je znázorněna na obr. 5 a 6. Je patrno, že ve Švédsku je spotřeba cigaret i alkoholu ve srovnání s ČR zhruba jen poloviční. </a:t>
            </a:r>
          </a:p>
          <a:p>
            <a:endParaRPr lang="cs-CZ" altLang="cs-CZ"/>
          </a:p>
          <a:p>
            <a:r>
              <a:rPr lang="cs-CZ" altLang="cs-CZ"/>
              <a:t> </a:t>
            </a:r>
          </a:p>
          <a:p>
            <a:r>
              <a:rPr lang="cs-CZ" altLang="cs-CZ"/>
              <a:t> </a:t>
            </a:r>
          </a:p>
          <a:p>
            <a:r>
              <a:rPr lang="cs-CZ" altLang="cs-CZ"/>
              <a:t> </a:t>
            </a:r>
          </a:p>
          <a:p>
            <a:r>
              <a:rPr lang="cs-CZ" altLang="cs-CZ"/>
              <a:t>Obr. 5. Počet prodaných cigaret na 1 obyvatele za rok v České republice a ve Švédsku, pramen (2, 3) </a:t>
            </a:r>
          </a:p>
          <a:p>
            <a:r>
              <a:rPr lang="cs-CZ" altLang="cs-CZ"/>
              <a:t> </a:t>
            </a:r>
          </a:p>
          <a:p>
            <a:r>
              <a:rPr lang="cs-CZ" altLang="cs-CZ"/>
              <a:t> </a:t>
            </a:r>
          </a:p>
          <a:p>
            <a:r>
              <a:rPr lang="cs-CZ" altLang="cs-CZ"/>
              <a:t>   </a:t>
            </a:r>
          </a:p>
          <a:p>
            <a:r>
              <a:rPr lang="cs-CZ" altLang="cs-CZ"/>
              <a:t> </a:t>
            </a:r>
          </a:p>
          <a:p>
            <a:r>
              <a:rPr lang="cs-CZ" altLang="cs-CZ"/>
              <a:t> </a:t>
            </a:r>
          </a:p>
          <a:p>
            <a:r>
              <a:rPr lang="cs-CZ" altLang="cs-CZ"/>
              <a:t>Obr. 6. Spotřeba alkoholu na osobu starší 15 let v litrech čistého lihu, pramen (2)  </a:t>
            </a:r>
          </a:p>
          <a:p>
            <a:r>
              <a:rPr lang="cs-CZ" altLang="cs-CZ"/>
              <a:t> </a:t>
            </a:r>
          </a:p>
          <a:p>
            <a:r>
              <a:rPr lang="cs-CZ" altLang="cs-CZ"/>
              <a:t> </a:t>
            </a:r>
          </a:p>
          <a:p>
            <a:r>
              <a:rPr lang="cs-CZ" altLang="cs-CZ"/>
              <a:t> </a:t>
            </a:r>
          </a:p>
          <a:p>
            <a:r>
              <a:rPr lang="cs-CZ" altLang="cs-CZ"/>
              <a:t>Bylo by možné uvést mnoho dalších grafů dokládajících, že Švédové žijí zdravěji. Např. na obr. 7 jsou zachycena procenta obézních mužů a žen v ČR a ve Švédsku. Je patrno, že v ČR je mnohem vyšší procento obézních než ve Švédsku.  </a:t>
            </a:r>
          </a:p>
          <a:p>
            <a:r>
              <a:rPr lang="cs-CZ" altLang="cs-CZ"/>
              <a:t> </a:t>
            </a:r>
          </a:p>
          <a:p>
            <a:r>
              <a:rPr lang="cs-CZ" altLang="cs-CZ"/>
              <a:t> </a:t>
            </a:r>
          </a:p>
          <a:p>
            <a:r>
              <a:rPr lang="cs-CZ" altLang="cs-CZ"/>
              <a:t>Obr. 7. Procento obézních mužů a žen nad 25 let v České republice a ve Švédsku v letech 1996-1998, pramen (8) </a:t>
            </a:r>
          </a:p>
          <a:p>
            <a:r>
              <a:rPr lang="cs-CZ" altLang="cs-CZ"/>
              <a:t> </a:t>
            </a:r>
          </a:p>
          <a:p>
            <a:r>
              <a:rPr lang="cs-CZ" altLang="cs-CZ"/>
              <a:t> </a:t>
            </a:r>
          </a:p>
          <a:p>
            <a:r>
              <a:rPr lang="cs-CZ" altLang="cs-CZ"/>
              <a:t> </a:t>
            </a:r>
          </a:p>
          <a:p>
            <a:endParaRPr lang="cs-CZ" altLang="cs-CZ"/>
          </a:p>
          <a:p>
            <a:r>
              <a:rPr lang="cs-CZ" altLang="cs-CZ"/>
              <a:t>Pro zdraví je důležitá dostatečná spotřeba zeleniny. Obr. 8 podává informaci o spotřebě zeleniny v ČR a ve Švédsku. Spotřeba zeleniny ve Švédsku je zřetelně vyšší. Švédové kupují jen čerstvou zeleninu. V ČR se setkáváme i s tím, že nahnilá zelenina se prodává se slevou a lidé ji kupují. Dá se namítnout, že zelenina je drahá, a to zvláště když se dováží. Sezónní a místní zelenina by však neměla být nákladná. Její pohotová distribuce by v rozvinutém státě měla být samozřejmostí.</a:t>
            </a:r>
          </a:p>
          <a:p>
            <a:endParaRPr lang="cs-CZ" altLang="cs-CZ"/>
          </a:p>
          <a:p>
            <a:r>
              <a:rPr lang="cs-CZ" altLang="cs-CZ"/>
              <a:t> </a:t>
            </a:r>
          </a:p>
          <a:p>
            <a:r>
              <a:rPr lang="cs-CZ" altLang="cs-CZ"/>
              <a:t> </a:t>
            </a:r>
          </a:p>
          <a:p>
            <a:r>
              <a:rPr lang="cs-CZ" altLang="cs-CZ"/>
              <a:t> </a:t>
            </a:r>
          </a:p>
          <a:p>
            <a:r>
              <a:rPr lang="cs-CZ" altLang="cs-CZ"/>
              <a:t>Obr. 8. Průměrné množství ovoce a zeleniny na osobu a rok (kg) ve Švédsku a v České republice, pramen (2)  </a:t>
            </a:r>
          </a:p>
          <a:p>
            <a:r>
              <a:rPr lang="cs-CZ" altLang="cs-CZ"/>
              <a:t> </a:t>
            </a:r>
          </a:p>
          <a:p>
            <a:r>
              <a:rPr lang="cs-CZ" altLang="cs-CZ"/>
              <a:t> </a:t>
            </a:r>
          </a:p>
          <a:p>
            <a:r>
              <a:rPr lang="cs-CZ" altLang="cs-CZ"/>
              <a:t> </a:t>
            </a:r>
          </a:p>
          <a:p>
            <a:r>
              <a:rPr lang="cs-CZ" altLang="cs-CZ"/>
              <a:t>Škodlivost kouření, nemírného pití alkoholu, obezity a nízké spotřeby zeleniny je všeobecně známa. Ani značné zvýšení prostředků na zdravotnické služby by nedokázalo vykompenzovat tak vysoké rozdíly ve výskytu uvedených rizikových faktorů. Nejsou k dispozici žádné klinické medicínské metody, které by mohly napravit podcenění individuální a sociální hodnoty zdraví.  </a:t>
            </a:r>
          </a:p>
          <a:p>
            <a:endParaRPr lang="cs-CZ" altLang="cs-CZ"/>
          </a:p>
          <a:p>
            <a:r>
              <a:rPr lang="cs-CZ" altLang="cs-CZ"/>
              <a:t>Tak by bylo možné pokračovat, např. pokud jde o výchovu k tělesné aktivitě nebo o podporu rodin s dětmi. Švédové vědí, že budoucnost národa je ve zdravých a vzdělaných dětech. I když mají ve zdravotnictví zavedeny regulační poplatky, děti do 18 let neplatí nic. Snad i u nás politici postupně dojdou k názoru, že regulování (a tím i snižování) medicínské péče u dětí nevede ke skutečným úsporám a nemá smysl. </a:t>
            </a:r>
          </a:p>
          <a:p>
            <a:endParaRPr lang="cs-CZ" altLang="cs-CZ"/>
          </a:p>
          <a:p>
            <a:r>
              <a:rPr lang="cs-CZ" altLang="cs-CZ"/>
              <a:t>Mnohé faktory, které výrazně ovlivňují zdraví lidí, jsou všeobecně známé. Nemá smysl děti obviňovat, že sedí u počítačů a přibývají na váze. Je lepší, když jsou k dispozici velké travnaté plochy, kde děti mohou běhat. Lze uvítat, pokud mají děti příležitost věnovat se sportu, a to nejen v líhni nových rekordmanů, ale i pro radost z pohybu a ze zvládnutí základních technických disciplín. Pokud dítě má k dispozici jediné hřiště, a to monitor svého počítače, pak se nelze divit, že tloustne. Odpírat mu jídlo nepovede k žádoucí pohodě ani ke zdraví. Je známo, že ve Švédsku patří tělesná aktivita k běžnému životnímu stylu a obezita není závažným problémem.</a:t>
            </a:r>
          </a:p>
          <a:p>
            <a:endParaRPr lang="cs-CZ" altLang="cs-CZ"/>
          </a:p>
          <a:p>
            <a:r>
              <a:rPr lang="cs-CZ" altLang="cs-CZ"/>
              <a:t>Ví se, že sladké limonády dětem neprospívají. Jejich snadná dostupnost z prodejních automatů v mnohých školách v ČR je přínosem jen pro firmy, které se tím zabývají. Péče o životní prostředí, včetně čistoty veřejných míst je jistě nákladná. Měla by ale patřit k samozřejmým standardům života ve městech. Z pohledu obyvatel mnohých států západní a severní Evropy se ČR může dosud jevit jako poněkud zaostalá země bývalého východoevropského bloku.</a:t>
            </a:r>
          </a:p>
          <a:p>
            <a:endParaRPr lang="cs-CZ" altLang="cs-CZ"/>
          </a:p>
          <a:p>
            <a:r>
              <a:rPr lang="cs-CZ" altLang="cs-CZ"/>
              <a:t>V odborném tisku se opakovaně poukazuje na důležitost sociálních determinant zdraví. Jde zejména o tyto okolnosti: sociální gradient, stres, časné období života, sociální izolace, práce, nezaměstnanost, sociální opora, drogová závislost, výživa a doprava. I jen jejich stručný výčet dokládá, že zdraví a jeho determinanty nespočívají jen v rukou jednotlivců a zdravotníků. Ukazuje se, že je nezbytné, aby všechny instituce a mechanizmy, které má společnost k dispozici, byly využívány ke zlepšení zdraví lidí.  </a:t>
            </a:r>
          </a:p>
          <a:p>
            <a:r>
              <a:rPr lang="cs-CZ" altLang="cs-CZ"/>
              <a:t> </a:t>
            </a:r>
          </a:p>
          <a:p>
            <a:endParaRPr lang="cs-CZ" altLang="cs-CZ"/>
          </a:p>
          <a:p>
            <a:r>
              <a:rPr lang="cs-CZ" altLang="cs-CZ"/>
              <a:t>5. Nezbytnost dobré zdravotní politiky </a:t>
            </a:r>
          </a:p>
          <a:p>
            <a:endParaRPr lang="cs-CZ" altLang="cs-CZ"/>
          </a:p>
          <a:p>
            <a:r>
              <a:rPr lang="cs-CZ" altLang="cs-CZ"/>
              <a:t>V programech politických stran se běžně setkáváme s návrhy zdravotnické politiky a s ujištěním, že zdravotnictví je jednou z důležitých priorit. Je jistě dobře, když se bude rozvíjet zdravotnictví. Hlavní však je, aby se zlepšovalo zdraví lidí. Zdravotnická politika v tomto ohledu nestačí a je žádoucí uvažovat o zdravotní politice.</a:t>
            </a:r>
          </a:p>
          <a:p>
            <a:endParaRPr lang="cs-CZ" altLang="cs-CZ"/>
          </a:p>
          <a:p>
            <a:r>
              <a:rPr lang="cs-CZ" altLang="cs-CZ"/>
              <a:t>Vyjdeme-li z materiálů WHO, pak zdravotní politika je pojímána jako projev zájmu a odpovědnosti za zdraví lidí a výraz snahy o spravedlnost při spravování záležitostí obce. </a:t>
            </a:r>
          </a:p>
          <a:p>
            <a:endParaRPr lang="cs-CZ" altLang="cs-CZ"/>
          </a:p>
          <a:p>
            <a:r>
              <a:rPr lang="cs-CZ" altLang="cs-CZ"/>
              <a:t>Kdybychom si měli položit otázku, zda a jakou máme v ČR zdravotní politiku, pak bychom se museli ptát, jak se vláda a všechny úrovně veřejné správy zajímají o zdraví lidí, jakou část odpovědnosti na sebe dokázaly převzít a jak dbají na spravedlnost v oblasti péče o zdraví.</a:t>
            </a:r>
          </a:p>
          <a:p>
            <a:endParaRPr lang="cs-CZ" altLang="cs-CZ"/>
          </a:p>
          <a:p>
            <a:r>
              <a:rPr lang="cs-CZ" altLang="cs-CZ"/>
              <a:t>Důležité je rovněž pochopit celou šíři péče o zdraví ve společnosti, usnadňovat občanům i politikům ta rozhodnutí, která vedou ke zdraví, posilovat zdravotní gramotnost a věnovat plnou pozornost zdraví i výchově dětí.</a:t>
            </a:r>
          </a:p>
          <a:p>
            <a:endParaRPr lang="cs-CZ" altLang="cs-CZ"/>
          </a:p>
          <a:p>
            <a:r>
              <a:rPr lang="cs-CZ" altLang="cs-CZ"/>
              <a:t>Zdá se to jako utopie, ale dobrý příklad můžeme opět nalézt ve Švédsku, kde v roce 2003 byla parlamentem schválena zdravotní politika jednoznačně založená na determinantách zdraví. Jde o 11 základních oblastí:</a:t>
            </a:r>
          </a:p>
          <a:p>
            <a:r>
              <a:rPr lang="cs-CZ" altLang="cs-CZ"/>
              <a:t>             </a:t>
            </a:r>
          </a:p>
          <a:p>
            <a:r>
              <a:rPr lang="cs-CZ" altLang="cs-CZ"/>
              <a:t>             - podíl na společenském a politickém životě</a:t>
            </a:r>
          </a:p>
          <a:p>
            <a:r>
              <a:rPr lang="cs-CZ" altLang="cs-CZ"/>
              <a:t>             - ekonomická a sociální bezpečnost</a:t>
            </a:r>
          </a:p>
          <a:p>
            <a:r>
              <a:rPr lang="cs-CZ" altLang="cs-CZ"/>
              <a:t>             - bezpečné a příznivé podmínky během dětství a dospívání</a:t>
            </a:r>
          </a:p>
          <a:p>
            <a:r>
              <a:rPr lang="cs-CZ" altLang="cs-CZ"/>
              <a:t>             - zdravější pracovní podmínky</a:t>
            </a:r>
          </a:p>
          <a:p>
            <a:r>
              <a:rPr lang="cs-CZ" altLang="cs-CZ"/>
              <a:t>             - zdravé a bezpečné životní prostředí a zboží</a:t>
            </a:r>
          </a:p>
          <a:p>
            <a:r>
              <a:rPr lang="cs-CZ" altLang="cs-CZ"/>
              <a:t>             - zdravotnické služby více přispívající ke zdraví</a:t>
            </a:r>
          </a:p>
          <a:p>
            <a:r>
              <a:rPr lang="cs-CZ" altLang="cs-CZ"/>
              <a:t>             - účinná ochrana proti infekčním nemocem</a:t>
            </a:r>
          </a:p>
          <a:p>
            <a:r>
              <a:rPr lang="cs-CZ" altLang="cs-CZ"/>
              <a:t>             - bezpečný pohlavní život a dobré reprodukční zdraví</a:t>
            </a:r>
          </a:p>
          <a:p>
            <a:r>
              <a:rPr lang="cs-CZ" altLang="cs-CZ"/>
              <a:t>             - soustavná tělesná aktivita</a:t>
            </a:r>
          </a:p>
          <a:p>
            <a:r>
              <a:rPr lang="cs-CZ" altLang="cs-CZ"/>
              <a:t>             - dobré stravovací návyky a bezpečné potraviny</a:t>
            </a:r>
          </a:p>
          <a:p>
            <a:r>
              <a:rPr lang="cs-CZ" altLang="cs-CZ"/>
              <a:t>             - omezení škodlivých návyků ohrožujících zdraví.</a:t>
            </a:r>
          </a:p>
          <a:p>
            <a:endParaRPr lang="cs-CZ" altLang="cs-CZ"/>
          </a:p>
          <a:p>
            <a:r>
              <a:rPr lang="cs-CZ" altLang="cs-CZ"/>
              <a:t>K plnění této zdravotní politiky byly přizvány všechny stupně veřejné správy, organizace i instituce. Zdraví a péče o zdraví se tak ve Švédsku stala všeobecně přijímanou prioritou. Zdraví není jen individuální hodnotou, je i významnou hodnotou sociální. Nezastupitelnou roli a odpovědnost má v této oblasti stát a všechny úrovně veřejné správy, organizace i instituce. </a:t>
            </a:r>
          </a:p>
          <a:p>
            <a:endParaRPr lang="cs-CZ" altLang="cs-CZ"/>
          </a:p>
          <a:p>
            <a:r>
              <a:rPr lang="cs-CZ" altLang="cs-CZ"/>
              <a:t>Při svém rozhodování by všechny orgány veřejné správy měly brát v úvahu zdraví lidí, tzn. že by si měly být vědomy toho, že každé jejich rozhodnutí a další činnost má ten či onen vliv na zdraví. Pokud by se péče o zdraví nechala povětšině na jednotlivcích a podcenila by se  aktivita všech společenských struktur a nerozvíjely by se programy podpory zdraví i primární prevence, pak zdraví lidí by bylo horší, než by mohlo být.</a:t>
            </a:r>
          </a:p>
          <a:p>
            <a:r>
              <a:rPr lang="cs-CZ" altLang="cs-CZ"/>
              <a:t>Zásadní změnu by mohla jistě přinést mezirezortně pojatá zdravotní politika, jejíž jasnou a věrohodnou prioritou by bylo zdraví lidí. Slibným základem by se měl stát program Zdraví 2020 (10, 11). Dílčí úpravy v rámci zdravotnické politiky, tedy uvnitř rezortu, jakkoli důležité, mohou sice do určité míry kultivovat zdravotnický systém, ale délku života ve zdraví ovlivní zřejmě jen málo.     </a:t>
            </a:r>
          </a:p>
          <a:p>
            <a:endParaRPr lang="cs-CZ" altLang="cs-CZ"/>
          </a:p>
          <a:p>
            <a:r>
              <a:rPr lang="cs-CZ" altLang="cs-CZ"/>
              <a:t>Bylo by jistě žádoucí, aby si co nejvíce lidí uvědomilo, že zdraví je důležité a že se zdravým životem mohou být spojeny i určité náklady. Byla by ale chyba se nechat svést ošidnou reklamou, která na hodnotě zdraví mnohdy parazituje. Nabádá nás, abychom si koupili spoustu nejrůznějších doplňků stravy, doporučuje nám drahé tělocvičné zařízení a zázračné rekondiční programy. Lze k tomu dodat, že se nepodařilo prokázat zdravotní přínos multivitaminových směsí ani naprosté většiny biopotravin. Ty mohou přispět ke zdraví snad jen tím, že jsou drahé a že jich člověk nekoupí a nesní nadměrné množství.</a:t>
            </a:r>
          </a:p>
          <a:p>
            <a:endParaRPr lang="cs-CZ" altLang="cs-CZ"/>
          </a:p>
          <a:p>
            <a:r>
              <a:rPr lang="cs-CZ" altLang="cs-CZ"/>
              <a:t>Zdravý život nemusí být mimořádně nákladný. Důležité je nekouřit, nepít hodně alkoholu, střídmě a pokud možno zdravě jíst, věnovat se přiměřené tělesné aktivitě, zvláště chůzi a netrápit se mnoha maličkostmi, které za to nestojí. Drobný posun v těchto oblastech by v řadě případů vedl k většímu zdravotnímu přínosu, než by bylo možné dosáhnout rozšířením medicínské diagnostiky a terapie.  </a:t>
            </a:r>
          </a:p>
          <a:p>
            <a:r>
              <a:rPr lang="cs-CZ" altLang="cs-CZ"/>
              <a:t> </a:t>
            </a:r>
          </a:p>
          <a:p>
            <a:endParaRPr lang="cs-CZ" altLang="cs-CZ"/>
          </a:p>
          <a:p>
            <a:r>
              <a:rPr lang="cs-CZ" altLang="cs-CZ"/>
              <a:t>6. Závěr</a:t>
            </a:r>
          </a:p>
          <a:p>
            <a:endParaRPr lang="cs-CZ" altLang="cs-CZ"/>
          </a:p>
          <a:p>
            <a:r>
              <a:rPr lang="cs-CZ" altLang="cs-CZ"/>
              <a:t>Pokud bychom se v závěru měli pokusit odpovědět na otázku položenou v názvu článku, pak odpověď nebude jednoduchá. Zdraví je výsledkem působení mnoha okolností a systém péče o zdraví je velmi složitým sociálním systémem. Z uvedených údajů vyplývá, že ve Švédsku zřejmě dokáží lépe zvládat hlavní determinanty zdraví. </a:t>
            </a:r>
          </a:p>
          <a:p>
            <a:endParaRPr lang="cs-CZ" altLang="cs-CZ"/>
          </a:p>
          <a:p>
            <a:r>
              <a:rPr lang="cs-CZ" altLang="cs-CZ"/>
              <a:t>Někdy se v této souvislosti mluví o důležitosti „příčin“. Nejde tedy jen o to, že kouření škodí zdraví, ale musí nás zajímat i ty okolnosti, které ovlivňují výskyt kouření.     </a:t>
            </a:r>
          </a:p>
          <a:p>
            <a:endParaRPr lang="cs-CZ" altLang="cs-CZ"/>
          </a:p>
          <a:p>
            <a:r>
              <a:rPr lang="cs-CZ" altLang="cs-CZ"/>
              <a:t>Jeden z důležitých klíčů ke zdravému životu spočívá v hodnotách, ke kterým lidé směřují. Pokud by se alkohol, přemíra jídla, cigarety a popřípadě i drogy staly pro jedince jedinou životní radostí, pak se nedá očekávat, že by mu zdravotníci dokázali výrazně pomoci.</a:t>
            </a:r>
          </a:p>
          <a:p>
            <a:endParaRPr lang="cs-CZ" altLang="cs-CZ"/>
          </a:p>
          <a:p>
            <a:r>
              <a:rPr lang="cs-CZ" altLang="cs-CZ"/>
              <a:t>Pokud jde o odpovědnost lidí za svůj život i za své zdraví, Švédsko se může opřít o své dlouhé demokratické tradice vycházející z důstojnosti, svébytnosti a skutečné dospělosti jeho obyvatel. Švédové vědí, že nestačí, aby každý sám pečoval o své zdraví, ale že každý by měl něco udělat i pro zdraví ostatních. </a:t>
            </a:r>
          </a:p>
          <a:p>
            <a:endParaRPr lang="cs-CZ" altLang="cs-CZ"/>
          </a:p>
          <a:p>
            <a:r>
              <a:rPr lang="cs-CZ" altLang="cs-CZ"/>
              <a:t>Byla by samozřejmě chyba vnímat Švédsko jako bezproblémovou zemi, kde je vše dokonalé. Není však sporu o tom, že se od něj můžeme mnoho naučit.      </a:t>
            </a:r>
          </a:p>
          <a:p>
            <a:endParaRPr lang="cs-CZ" altLang="cs-CZ"/>
          </a:p>
          <a:p>
            <a:r>
              <a:rPr lang="cs-CZ" altLang="cs-CZ"/>
              <a:t>Cesta ke zdraví nevede k askezi a odříkání. Zdraví přináší kultivovanému člověku radost a posiluje jak jeho možnosti realizovat své životní poslání, tak schopnost řešit životní nesnáze, které každého čas od času postihují.</a:t>
            </a:r>
          </a:p>
          <a:p>
            <a:endParaRPr lang="cs-CZ" altLang="cs-CZ"/>
          </a:p>
          <a:p>
            <a:r>
              <a:rPr lang="cs-CZ" altLang="cs-CZ"/>
              <a:t>Zdraví stojí za to, abychom se o ně zajímali, abychom se ptali: jaké je, proč je takové a čím lze přispět k jeho zlepšení. Je jistě dobře, když se dokážeme poučit ze zahraničních zkušeností. Ale to hlavní musíme udělat my, tady a co nejdříve.    </a:t>
            </a:r>
          </a:p>
          <a:p>
            <a:endParaRPr lang="cs-CZ" altLang="cs-CZ"/>
          </a:p>
          <a:p>
            <a:r>
              <a:rPr lang="cs-CZ" altLang="cs-CZ"/>
              <a:t>Literatura:</a:t>
            </a:r>
          </a:p>
          <a:p>
            <a:endParaRPr lang="cs-CZ" altLang="cs-CZ"/>
          </a:p>
          <a:p>
            <a:r>
              <a:rPr lang="cs-CZ" altLang="cs-CZ"/>
              <a:t>1.Holčík J. Systém péče o zdraví a zdravotní gramotnost. Brno, MSD a MU 2010, 293 s.</a:t>
            </a:r>
          </a:p>
          <a:p>
            <a:r>
              <a:rPr lang="cs-CZ" altLang="cs-CZ"/>
              <a:t>2.WHO HFA-DB [online]. [cit. 2012-11-08]. Dostupný z www: (http://www.euro.who.int/en/what-we-do/data-and-evidence/databases/european-health-for-all-database-hfa-db2).</a:t>
            </a:r>
          </a:p>
          <a:p>
            <a:r>
              <a:rPr lang="cs-CZ" altLang="cs-CZ"/>
              <a:t>3.Heidi Data Tool [online]. [cit. 2012-11-08]. Dostupný z www:  (http://ec.europa.eu/health/indicators/echi/list/index_en.htm#id1). </a:t>
            </a:r>
          </a:p>
          <a:p>
            <a:r>
              <a:rPr lang="cs-CZ" altLang="cs-CZ"/>
              <a:t>4.United Nations. Demographic Yearbook 1964. New York: United Nations, 1965.</a:t>
            </a:r>
          </a:p>
          <a:p>
            <a:r>
              <a:rPr lang="cs-CZ" altLang="cs-CZ"/>
              <a:t>5.WHO Global health risks. Mortality and burden of disease attributable to selected major risks [online]. [cit. 2012-11-08]. Dostupný z www: (http://www.who.int/healthinfo/global_burden_disease/GlobalHealthRisks_report_full.pdf.).</a:t>
            </a:r>
          </a:p>
          <a:p>
            <a:r>
              <a:rPr lang="cs-CZ" altLang="cs-CZ"/>
              <a:t>6.WHO The new European policy for Health – Health 2020. First WHO European Conference on the New European Policy for Health. Jerusalem: November 2011 [online]. [cit. 2012-11-08]. Dostupný z www: (http://www.euro.who.int/__data/assets/pdf_file/0018/154251/Health-2020-Vision,-values,-main-directions-and-approaches.pdf.).</a:t>
            </a:r>
          </a:p>
          <a:p>
            <a:r>
              <a:rPr lang="cs-CZ" altLang="cs-CZ"/>
              <a:t>7.ČSÚ Spotřeba cigaret na 1 obyvatele v České republice [online]. [cit. 2012-11-08]. Dostupný z www:  (http://www.czso.cz/csu/dyngrafy.nsf/graf/cr_od_roku_1989_cigarety).</a:t>
            </a:r>
          </a:p>
          <a:p>
            <a:r>
              <a:rPr lang="cs-CZ" altLang="cs-CZ"/>
              <a:t>8.European Union Public Health Information and Knowledge System (EUPHIX) Overweight [online]. [cit. 2012-11-08]. Dostupný z www: (http://www.euphix.org/object_document/o4646n27195.html). </a:t>
            </a:r>
          </a:p>
          <a:p>
            <a:r>
              <a:rPr lang="cs-CZ" altLang="cs-CZ"/>
              <a:t>9.Marmot M, Wilkinson R. Social determinants of health – The Solid Facts, Second edition. Copenhagen: WHO, 1998 [online]. [cit. 2012-11-08]. Dostupný z www:  (http://www.euro.who.int/document/e81384.pdf.). </a:t>
            </a:r>
          </a:p>
          <a:p>
            <a:r>
              <a:rPr lang="cs-CZ" altLang="cs-CZ"/>
              <a:t>10.Holčík J. Program Zdraví 2020. Budoucnost evropské zdravotní politiky. Prakt. Lék., 2011, roč. 91, č. 9, s. 525-527.</a:t>
            </a:r>
          </a:p>
          <a:p>
            <a:r>
              <a:rPr lang="cs-CZ" altLang="cs-CZ"/>
              <a:t>11.WHO Health 2020 [online]. [cit. 2012-11-08]. Dostupný z www:  (http://www.euro.who.int/en/what-we-do/health-topics/health-policy/health-2020).</a:t>
            </a:r>
          </a:p>
          <a:p>
            <a:endParaRPr lang="cs-CZ" altLang="cs-CZ"/>
          </a:p>
          <a:p>
            <a:r>
              <a:rPr lang="cs-CZ" altLang="cs-CZ"/>
              <a:t> </a:t>
            </a:r>
          </a:p>
          <a:p>
            <a:r>
              <a:rPr lang="cs-CZ" altLang="cs-CZ"/>
              <a:t> </a:t>
            </a:r>
          </a:p>
          <a:p>
            <a:r>
              <a:rPr lang="cs-CZ" altLang="cs-CZ"/>
              <a:t>Medon- informační server pro lékárny</a:t>
            </a:r>
          </a:p>
          <a:p>
            <a:endParaRPr lang="cs-CZ" altLang="cs-CZ"/>
          </a:p>
          <a:p>
            <a:r>
              <a:rPr lang="cs-CZ" altLang="cs-CZ"/>
              <a:t> </a:t>
            </a:r>
          </a:p>
          <a:p>
            <a:r>
              <a:rPr lang="cs-CZ" altLang="cs-CZ"/>
              <a:t> </a:t>
            </a:r>
          </a:p>
          <a:p>
            <a:endParaRPr lang="cs-CZ" altLang="cs-CZ"/>
          </a:p>
        </p:txBody>
      </p:sp>
      <p:sp>
        <p:nvSpPr>
          <p:cNvPr id="1638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5221D2-1E41-4E2F-9280-8A760AB0653B}" type="slidenum">
              <a:rPr lang="cs-CZ" altLang="cs-CZ">
                <a:latin typeface="Arial" panose="020B0604020202020204" pitchFamily="34" charset="0"/>
                <a:cs typeface="Arial" panose="020B0604020202020204" pitchFamily="34" charset="0"/>
              </a:rPr>
              <a:pPr>
                <a:spcBef>
                  <a:spcPct val="0"/>
                </a:spcBef>
              </a:pPr>
              <a:t>14</a:t>
            </a:fld>
            <a:endParaRPr lang="cs-CZ"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797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7034C88-9E11-44C5-B63B-B05A4589372E}" type="slidenum">
              <a:rPr lang="en-US" altLang="cs-CZ"/>
              <a:pPr eaLnBrk="1" hangingPunct="1"/>
              <a:t>29</a:t>
            </a:fld>
            <a:endParaRPr lang="en-US" altLang="cs-CZ"/>
          </a:p>
        </p:txBody>
      </p:sp>
      <p:sp>
        <p:nvSpPr>
          <p:cNvPr id="29699" name="Rectangle 2"/>
          <p:cNvSpPr>
            <a:spLocks noGrp="1" noRot="1" noChangeAspect="1" noChangeArrowheads="1" noTextEdit="1"/>
          </p:cNvSpPr>
          <p:nvPr>
            <p:ph type="sldImg"/>
          </p:nvPr>
        </p:nvSpPr>
        <p:spPr bwMode="auto">
          <a:xfrm>
            <a:off x="388938" y="712788"/>
            <a:ext cx="6081712" cy="34210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8163"/>
            <a:ext cx="5032375" cy="427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As follows from this study</a:t>
            </a:r>
            <a:endParaRPr lang="en-US" altLang="cs-CZ"/>
          </a:p>
        </p:txBody>
      </p:sp>
    </p:spTree>
    <p:extLst>
      <p:ext uri="{BB962C8B-B14F-4D97-AF65-F5344CB8AC3E}">
        <p14:creationId xmlns:p14="http://schemas.microsoft.com/office/powerpoint/2010/main" val="2148213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B2666E4-5458-4AEF-9E8F-63AACEBBF7FC}" type="slidenum">
              <a:rPr lang="sk-SK" smtClean="0"/>
              <a:t>30</a:t>
            </a:fld>
            <a:endParaRPr lang="sk-SK"/>
          </a:p>
        </p:txBody>
      </p:sp>
    </p:spTree>
    <p:extLst>
      <p:ext uri="{BB962C8B-B14F-4D97-AF65-F5344CB8AC3E}">
        <p14:creationId xmlns:p14="http://schemas.microsoft.com/office/powerpoint/2010/main" val="382146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NZ"/>
          </a:p>
        </p:txBody>
      </p:sp>
      <p:sp>
        <p:nvSpPr>
          <p:cNvPr id="4" name="Zástupný symbol pro číslo snímku 3"/>
          <p:cNvSpPr>
            <a:spLocks noGrp="1"/>
          </p:cNvSpPr>
          <p:nvPr>
            <p:ph type="sldNum" sz="quarter" idx="10"/>
          </p:nvPr>
        </p:nvSpPr>
        <p:spPr/>
        <p:txBody>
          <a:bodyPr/>
          <a:lstStyle/>
          <a:p>
            <a:fld id="{8839D3F7-FF81-47F0-BDFA-292FEA30DE81}" type="slidenum">
              <a:rPr lang="cs-CZ" smtClean="0"/>
              <a:t>53</a:t>
            </a:fld>
            <a:endParaRPr lang="cs-CZ"/>
          </a:p>
        </p:txBody>
      </p:sp>
    </p:spTree>
    <p:extLst>
      <p:ext uri="{BB962C8B-B14F-4D97-AF65-F5344CB8AC3E}">
        <p14:creationId xmlns:p14="http://schemas.microsoft.com/office/powerpoint/2010/main" val="1749626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17B01020-7225-4CD1-94CF-5F6AD28C7114}" type="datetimeFigureOut">
              <a:rPr lang="cs-CZ" smtClean="0"/>
              <a:t>27.11.2022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605470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7B01020-7225-4CD1-94CF-5F6AD28C7114}" type="datetimeFigureOut">
              <a:rPr lang="cs-CZ" smtClean="0"/>
              <a:t>27.11.2022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3194710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7B01020-7225-4CD1-94CF-5F6AD28C7114}" type="datetimeFigureOut">
              <a:rPr lang="cs-CZ" smtClean="0"/>
              <a:t>27.11.2022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2291331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7B01020-7225-4CD1-94CF-5F6AD28C7114}" type="datetimeFigureOut">
              <a:rPr lang="cs-CZ" smtClean="0"/>
              <a:t>27.11.2022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176120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17B01020-7225-4CD1-94CF-5F6AD28C7114}" type="datetimeFigureOut">
              <a:rPr lang="cs-CZ" smtClean="0"/>
              <a:t>27.11.2022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1620231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7B01020-7225-4CD1-94CF-5F6AD28C7114}" type="datetimeFigureOut">
              <a:rPr lang="cs-CZ" smtClean="0"/>
              <a:t>27.11.2022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249556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7B01020-7225-4CD1-94CF-5F6AD28C7114}" type="datetimeFigureOut">
              <a:rPr lang="cs-CZ" smtClean="0"/>
              <a:t>27.11.2022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248108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7B01020-7225-4CD1-94CF-5F6AD28C7114}" type="datetimeFigureOut">
              <a:rPr lang="cs-CZ" smtClean="0"/>
              <a:t>27.11.2022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2015800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7B01020-7225-4CD1-94CF-5F6AD28C7114}" type="datetimeFigureOut">
              <a:rPr lang="cs-CZ" smtClean="0"/>
              <a:t>27.11.2022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2562681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7B01020-7225-4CD1-94CF-5F6AD28C7114}" type="datetimeFigureOut">
              <a:rPr lang="cs-CZ" smtClean="0"/>
              <a:t>27.11.2022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1553065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7B01020-7225-4CD1-94CF-5F6AD28C7114}" type="datetimeFigureOut">
              <a:rPr lang="cs-CZ" smtClean="0"/>
              <a:t>27.11.2022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2381268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B01020-7225-4CD1-94CF-5F6AD28C7114}" type="datetimeFigureOut">
              <a:rPr lang="cs-CZ" smtClean="0"/>
              <a:t>27.11.2022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EB210-A40E-4453-A412-0143DD8EF264}" type="slidenum">
              <a:rPr lang="cs-CZ" smtClean="0"/>
              <a:t>‹#›</a:t>
            </a:fld>
            <a:endParaRPr lang="cs-CZ"/>
          </a:p>
        </p:txBody>
      </p:sp>
    </p:spTree>
    <p:extLst>
      <p:ext uri="{BB962C8B-B14F-4D97-AF65-F5344CB8AC3E}">
        <p14:creationId xmlns:p14="http://schemas.microsoft.com/office/powerpoint/2010/main" val="694487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medon-solutio.cz/online2013/index.php?linkID=txt10&amp;lang=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medon-solutio.cz/online2013/index.php?linkID=txt10&amp;lang=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medon-solutio.cz/online2013/index.php?linkID=txt10&amp;lang=1"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3.xml"/><Relationship Id="rId7" Type="http://schemas.openxmlformats.org/officeDocument/2006/relationships/image" Target="../media/image11.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2" Type="http://schemas.openxmlformats.org/officeDocument/2006/relationships/hyperlink" Target="http://www.szu.cz/publikace/zdravotne-vychovne-material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07525" y="2160331"/>
            <a:ext cx="9144000" cy="2387600"/>
          </a:xfrm>
        </p:spPr>
        <p:txBody>
          <a:bodyPr>
            <a:normAutofit fontScale="90000"/>
          </a:bodyPr>
          <a:lstStyle/>
          <a:p>
            <a:br>
              <a:rPr lang="cs-CZ"/>
            </a:br>
            <a:br>
              <a:rPr lang="cs-CZ"/>
            </a:br>
            <a:r>
              <a:rPr lang="cs-CZ"/>
              <a:t>Zdraví</a:t>
            </a:r>
            <a:r>
              <a:rPr lang="cs-CZ" dirty="0"/>
              <a:t>, </a:t>
            </a:r>
            <a:br>
              <a:rPr lang="cs-CZ" dirty="0"/>
            </a:br>
            <a:r>
              <a:rPr lang="cs-CZ" dirty="0"/>
              <a:t>prevence a </a:t>
            </a:r>
            <a:br>
              <a:rPr lang="cs-CZ" dirty="0"/>
            </a:br>
            <a:r>
              <a:rPr lang="cs-CZ" dirty="0"/>
              <a:t>přesah k ekonomice</a:t>
            </a:r>
            <a:br>
              <a:rPr lang="cs-CZ" dirty="0"/>
            </a:br>
            <a:br>
              <a:rPr lang="cs-CZ"/>
            </a:br>
            <a:endParaRPr lang="cs-CZ" dirty="0"/>
          </a:p>
        </p:txBody>
      </p:sp>
      <p:sp>
        <p:nvSpPr>
          <p:cNvPr id="3" name="Podnadpis 2"/>
          <p:cNvSpPr>
            <a:spLocks noGrp="1"/>
          </p:cNvSpPr>
          <p:nvPr>
            <p:ph type="subTitle" idx="1"/>
          </p:nvPr>
        </p:nvSpPr>
        <p:spPr>
          <a:xfrm>
            <a:off x="1664044" y="4730622"/>
            <a:ext cx="9144000" cy="1655762"/>
          </a:xfrm>
        </p:spPr>
        <p:txBody>
          <a:bodyPr/>
          <a:lstStyle/>
          <a:p>
            <a:r>
              <a:rPr lang="cs-CZ" dirty="0"/>
              <a:t>Marie Nejedlá, Státní zdravotní ústav</a:t>
            </a:r>
          </a:p>
        </p:txBody>
      </p:sp>
    </p:spTree>
    <p:extLst>
      <p:ext uri="{BB962C8B-B14F-4D97-AF65-F5344CB8AC3E}">
        <p14:creationId xmlns:p14="http://schemas.microsoft.com/office/powerpoint/2010/main" val="3483280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a:xfrm>
            <a:off x="1703388" y="260350"/>
            <a:ext cx="8856662" cy="1157288"/>
          </a:xfrm>
        </p:spPr>
        <p:txBody>
          <a:bodyPr>
            <a:normAutofit/>
          </a:bodyPr>
          <a:lstStyle/>
          <a:p>
            <a:pPr eaLnBrk="1" hangingPunct="1"/>
            <a:r>
              <a:rPr lang="cs-CZ" altLang="cs-CZ" sz="3600" b="1" dirty="0"/>
              <a:t>V ČR se prodlužuje život v nemoci </a:t>
            </a:r>
            <a:r>
              <a:rPr lang="cs-CZ" altLang="cs-CZ" sz="3600" b="1" dirty="0">
                <a:solidFill>
                  <a:srgbClr val="FF0000"/>
                </a:solidFill>
              </a:rPr>
              <a:t>NE ve zdraví</a:t>
            </a:r>
            <a:br>
              <a:rPr lang="cs-CZ" altLang="cs-CZ" sz="3600" b="1" dirty="0">
                <a:solidFill>
                  <a:srgbClr val="FF0000"/>
                </a:solidFill>
              </a:rPr>
            </a:br>
            <a:endParaRPr lang="cs-CZ" altLang="cs-CZ" sz="3600" b="1" dirty="0">
              <a:solidFill>
                <a:srgbClr val="FF0000"/>
              </a:solidFill>
            </a:endParaRPr>
          </a:p>
        </p:txBody>
      </p:sp>
      <p:sp>
        <p:nvSpPr>
          <p:cNvPr id="4099" name="Zástupný symbol pro obsah 2"/>
          <p:cNvSpPr>
            <a:spLocks noGrp="1"/>
          </p:cNvSpPr>
          <p:nvPr>
            <p:ph idx="1"/>
          </p:nvPr>
        </p:nvSpPr>
        <p:spPr/>
        <p:txBody>
          <a:bodyPr/>
          <a:lstStyle/>
          <a:p>
            <a:pPr eaLnBrk="1" hangingPunct="1"/>
            <a:endParaRPr lang="cs-CZ" altLang="cs-CZ"/>
          </a:p>
        </p:txBody>
      </p:sp>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268414"/>
            <a:ext cx="8677275" cy="544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ál 3"/>
          <p:cNvSpPr/>
          <p:nvPr/>
        </p:nvSpPr>
        <p:spPr>
          <a:xfrm>
            <a:off x="7131051" y="3644900"/>
            <a:ext cx="576263"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9" name="Ovál 8"/>
          <p:cNvSpPr/>
          <p:nvPr/>
        </p:nvSpPr>
        <p:spPr>
          <a:xfrm>
            <a:off x="4699001" y="3641725"/>
            <a:ext cx="576263"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1" name="Ovál 10"/>
          <p:cNvSpPr/>
          <p:nvPr/>
        </p:nvSpPr>
        <p:spPr>
          <a:xfrm>
            <a:off x="4699001" y="4668838"/>
            <a:ext cx="576263" cy="431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2" name="Ovál 11"/>
          <p:cNvSpPr/>
          <p:nvPr/>
        </p:nvSpPr>
        <p:spPr>
          <a:xfrm>
            <a:off x="7140576" y="4668838"/>
            <a:ext cx="576263" cy="431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105" name="TextovéPole 1"/>
          <p:cNvSpPr txBox="1">
            <a:spLocks noChangeArrowheads="1"/>
          </p:cNvSpPr>
          <p:nvPr/>
        </p:nvSpPr>
        <p:spPr bwMode="auto">
          <a:xfrm>
            <a:off x="3648075" y="5978526"/>
            <a:ext cx="67325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a:cs typeface="Arial" panose="020B0604020202020204" pitchFamily="34" charset="0"/>
              </a:rPr>
              <a:t>HOLČÍK, Jan, VLČEK, Jiří: Praktičtí lékaři jsou nepostradatelným článkem veřejného zdravotnictví. </a:t>
            </a:r>
            <a:r>
              <a:rPr lang="cs-CZ" altLang="cs-CZ" sz="1400" i="1">
                <a:cs typeface="Arial" panose="020B0604020202020204" pitchFamily="34" charset="0"/>
              </a:rPr>
              <a:t>Praktický lékař</a:t>
            </a:r>
            <a:r>
              <a:rPr lang="cs-CZ" altLang="cs-CZ" sz="1400">
                <a:cs typeface="Arial" panose="020B0604020202020204" pitchFamily="34" charset="0"/>
              </a:rPr>
              <a:t>, Praha, Česká lékařská společnost J. Ev. Purkyně. ISSN 0032-6739, 2012, vol. 92, no. 8, s. 470-472</a:t>
            </a:r>
          </a:p>
        </p:txBody>
      </p:sp>
    </p:spTree>
    <p:extLst>
      <p:ext uri="{BB962C8B-B14F-4D97-AF65-F5344CB8AC3E}">
        <p14:creationId xmlns:p14="http://schemas.microsoft.com/office/powerpoint/2010/main" val="552518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2"/>
          <p:cNvSpPr>
            <a:spLocks noGrp="1"/>
          </p:cNvSpPr>
          <p:nvPr>
            <p:ph type="title"/>
          </p:nvPr>
        </p:nvSpPr>
        <p:spPr>
          <a:xfrm>
            <a:off x="1981200" y="165100"/>
            <a:ext cx="8229600" cy="1143000"/>
          </a:xfrm>
        </p:spPr>
        <p:txBody>
          <a:bodyPr/>
          <a:lstStyle/>
          <a:p>
            <a:pPr algn="l"/>
            <a:r>
              <a:rPr lang="cs-CZ" altLang="cs-CZ" sz="2400"/>
              <a:t>Pohyb je efektivní a levný nástroj k prodloužení zdravých roků života a snížení makroekonomických ztrát z nemocí</a:t>
            </a:r>
          </a:p>
        </p:txBody>
      </p:sp>
      <p:pic>
        <p:nvPicPr>
          <p:cNvPr id="8195" name="Zástupný symbol pro obsah 7"/>
          <p:cNvPicPr>
            <a:picLocks noGrp="1" noChangeAspect="1"/>
          </p:cNvPicPr>
          <p:nvPr>
            <p:ph idx="1"/>
          </p:nvPr>
        </p:nvPicPr>
        <p:blipFill>
          <a:blip r:embed="rId2">
            <a:extLst>
              <a:ext uri="{28A0092B-C50C-407E-A947-70E740481C1C}">
                <a14:useLocalDpi xmlns:a14="http://schemas.microsoft.com/office/drawing/2010/main" val="0"/>
              </a:ext>
            </a:extLst>
          </a:blip>
          <a:srcRect l="21362" t="6996" r="22256" b="3908"/>
          <a:stretch>
            <a:fillRect/>
          </a:stretch>
        </p:blipFill>
        <p:spPr>
          <a:xfrm>
            <a:off x="2424114" y="1341438"/>
            <a:ext cx="6516687" cy="5041900"/>
          </a:xfrm>
        </p:spPr>
      </p:pic>
      <p:sp>
        <p:nvSpPr>
          <p:cNvPr id="8196" name="TextovéPole 8"/>
          <p:cNvSpPr txBox="1">
            <a:spLocks noChangeArrowheads="1"/>
          </p:cNvSpPr>
          <p:nvPr/>
        </p:nvSpPr>
        <p:spPr bwMode="auto">
          <a:xfrm>
            <a:off x="2867026" y="5859464"/>
            <a:ext cx="7343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solidFill>
                  <a:schemeClr val="bg1"/>
                </a:solidFill>
              </a:rPr>
              <a:t>https://ec.europa.eu/eurostat/statistics-explained/images/d/dd/Healthy_Life_Years_at_Birth-7.png</a:t>
            </a:r>
          </a:p>
        </p:txBody>
      </p:sp>
    </p:spTree>
    <p:extLst>
      <p:ext uri="{BB962C8B-B14F-4D97-AF65-F5344CB8AC3E}">
        <p14:creationId xmlns:p14="http://schemas.microsoft.com/office/powerpoint/2010/main" val="396304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Počet ztracených let života v EU</a:t>
            </a:r>
          </a:p>
        </p:txBody>
      </p:sp>
      <p:pic>
        <p:nvPicPr>
          <p:cNvPr id="4" name="Zástupný symbol pro obsah 3" descr="http://www.address.cz/data/www.medon-solutio.cz/online2013/files/25.gi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3064" y="1484784"/>
            <a:ext cx="8424936" cy="5040560"/>
          </a:xfrm>
          <a:prstGeom prst="rect">
            <a:avLst/>
          </a:prstGeom>
          <a:noFill/>
          <a:ln>
            <a:noFill/>
          </a:ln>
        </p:spPr>
      </p:pic>
    </p:spTree>
    <p:extLst>
      <p:ext uri="{BB962C8B-B14F-4D97-AF65-F5344CB8AC3E}">
        <p14:creationId xmlns:p14="http://schemas.microsoft.com/office/powerpoint/2010/main" val="772262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2"/>
          <p:cNvSpPr>
            <a:spLocks noGrp="1"/>
          </p:cNvSpPr>
          <p:nvPr>
            <p:ph type="title"/>
          </p:nvPr>
        </p:nvSpPr>
        <p:spPr>
          <a:xfrm>
            <a:off x="1524000" y="274638"/>
            <a:ext cx="9144000" cy="1143000"/>
          </a:xfrm>
        </p:spPr>
        <p:txBody>
          <a:bodyPr/>
          <a:lstStyle/>
          <a:p>
            <a:r>
              <a:rPr lang="cs-CZ" altLang="cs-CZ" sz="3600" b="1"/>
              <a:t>Průměrné množství ovoce a zeleniny </a:t>
            </a:r>
            <a:br>
              <a:rPr lang="cs-CZ" altLang="cs-CZ" sz="3600" b="1"/>
            </a:br>
            <a:r>
              <a:rPr lang="cs-CZ" altLang="cs-CZ" sz="3600"/>
              <a:t>v kg/1osobu/rok</a:t>
            </a:r>
          </a:p>
        </p:txBody>
      </p:sp>
      <p:pic>
        <p:nvPicPr>
          <p:cNvPr id="18435" name="Zástupný symbol pro obsah 3" descr="http://www.address.cz/data/www.medon-solutio.cz/online2013/files/29.gif"/>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2495550" y="1600201"/>
            <a:ext cx="7200900" cy="4525963"/>
          </a:xfrm>
          <a:ln>
            <a:solidFill>
              <a:schemeClr val="tx1"/>
            </a:solidFill>
            <a:miter lim="800000"/>
            <a:headEnd/>
            <a:tailEnd/>
          </a:ln>
        </p:spPr>
      </p:pic>
      <p:sp>
        <p:nvSpPr>
          <p:cNvPr id="18436" name="Obdélník 4"/>
          <p:cNvSpPr>
            <a:spLocks noChangeArrowheads="1"/>
          </p:cNvSpPr>
          <p:nvPr/>
        </p:nvSpPr>
        <p:spPr bwMode="auto">
          <a:xfrm>
            <a:off x="3757613" y="6402388"/>
            <a:ext cx="457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100" u="sng">
                <a:cs typeface="Arial" panose="020B0604020202020204" pitchFamily="34" charset="0"/>
                <a:hlinkClick r:id="rId4"/>
              </a:rPr>
              <a:t>http://www.medon-solutio.cz/online2013/index.php?linkID=txt10&amp;lang=1</a:t>
            </a:r>
            <a:r>
              <a:rPr lang="cs-CZ" altLang="cs-CZ" sz="1100">
                <a:cs typeface="Arial" panose="020B0604020202020204" pitchFamily="34" charset="0"/>
              </a:rPr>
              <a:t> </a:t>
            </a:r>
          </a:p>
        </p:txBody>
      </p:sp>
    </p:spTree>
    <p:extLst>
      <p:ext uri="{BB962C8B-B14F-4D97-AF65-F5344CB8AC3E}">
        <p14:creationId xmlns:p14="http://schemas.microsoft.com/office/powerpoint/2010/main" val="361845321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2"/>
          <p:cNvSpPr>
            <a:spLocks noGrp="1"/>
          </p:cNvSpPr>
          <p:nvPr>
            <p:ph type="title"/>
          </p:nvPr>
        </p:nvSpPr>
        <p:spPr>
          <a:xfrm>
            <a:off x="1970089" y="23813"/>
            <a:ext cx="8670925" cy="1066800"/>
          </a:xfrm>
        </p:spPr>
        <p:txBody>
          <a:bodyPr>
            <a:normAutofit fontScale="90000"/>
          </a:bodyPr>
          <a:lstStyle/>
          <a:p>
            <a:r>
              <a:rPr lang="cs-CZ" altLang="cs-CZ" sz="3600" b="1"/>
              <a:t>Počet prodaných cigaret</a:t>
            </a:r>
            <a:br>
              <a:rPr lang="cs-CZ" altLang="cs-CZ" sz="3600" b="1"/>
            </a:br>
            <a:r>
              <a:rPr lang="cs-CZ" altLang="cs-CZ" sz="3600"/>
              <a:t>ks/1 osobu/rok</a:t>
            </a:r>
          </a:p>
        </p:txBody>
      </p:sp>
      <p:pic>
        <p:nvPicPr>
          <p:cNvPr id="15363" name="Zástupný symbol pro obsah 4" descr="http://www.address.cz/data/www.medon-solutio.cz/online2013/files/26.gif"/>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2424113" y="1196976"/>
            <a:ext cx="7632700" cy="4968875"/>
          </a:xfrm>
          <a:ln>
            <a:solidFill>
              <a:schemeClr val="tx1"/>
            </a:solidFill>
            <a:miter lim="800000"/>
            <a:headEnd/>
            <a:tailEnd/>
          </a:ln>
        </p:spPr>
      </p:pic>
      <p:sp>
        <p:nvSpPr>
          <p:cNvPr id="15364" name="Obdélník 5"/>
          <p:cNvSpPr>
            <a:spLocks noChangeArrowheads="1"/>
          </p:cNvSpPr>
          <p:nvPr/>
        </p:nvSpPr>
        <p:spPr bwMode="auto">
          <a:xfrm>
            <a:off x="4008438" y="6305550"/>
            <a:ext cx="457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100" u="sng">
                <a:cs typeface="Arial" panose="020B0604020202020204" pitchFamily="34" charset="0"/>
                <a:hlinkClick r:id="rId4"/>
              </a:rPr>
              <a:t>http://www.medon-solutio.cz/online2013/index.php?linkID=txt10&amp;lang=1</a:t>
            </a:r>
            <a:r>
              <a:rPr lang="cs-CZ" altLang="cs-CZ" sz="1100">
                <a:cs typeface="Arial" panose="020B0604020202020204" pitchFamily="34" charset="0"/>
              </a:rPr>
              <a:t> </a:t>
            </a:r>
          </a:p>
        </p:txBody>
      </p:sp>
    </p:spTree>
    <p:extLst>
      <p:ext uri="{BB962C8B-B14F-4D97-AF65-F5344CB8AC3E}">
        <p14:creationId xmlns:p14="http://schemas.microsoft.com/office/powerpoint/2010/main" val="26650591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2"/>
          <p:cNvSpPr>
            <a:spLocks noGrp="1"/>
          </p:cNvSpPr>
          <p:nvPr>
            <p:ph type="title"/>
          </p:nvPr>
        </p:nvSpPr>
        <p:spPr>
          <a:xfrm>
            <a:off x="1524000" y="274638"/>
            <a:ext cx="9144000" cy="1143000"/>
          </a:xfrm>
        </p:spPr>
        <p:txBody>
          <a:bodyPr/>
          <a:lstStyle/>
          <a:p>
            <a:r>
              <a:rPr lang="cs-CZ" altLang="cs-CZ" sz="3600" b="1"/>
              <a:t>Spotřeba čistého alkoholu </a:t>
            </a:r>
            <a:br>
              <a:rPr lang="cs-CZ" altLang="cs-CZ" sz="3600" b="1"/>
            </a:br>
            <a:r>
              <a:rPr lang="cs-CZ" altLang="cs-CZ" sz="3600"/>
              <a:t>litry/1 osobu 15+/rok</a:t>
            </a:r>
          </a:p>
        </p:txBody>
      </p:sp>
      <p:pic>
        <p:nvPicPr>
          <p:cNvPr id="17411" name="Zástupný symbol pro obsah 3" descr="http://www.address.cz/data/www.medon-solutio.cz/online2013/files/27.gi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2279650" y="1341439"/>
            <a:ext cx="7488238" cy="4941887"/>
          </a:xfrm>
          <a:ln>
            <a:solidFill>
              <a:schemeClr val="tx1"/>
            </a:solidFill>
            <a:miter lim="800000"/>
            <a:headEnd/>
            <a:tailEnd/>
          </a:ln>
        </p:spPr>
      </p:pic>
      <p:sp>
        <p:nvSpPr>
          <p:cNvPr id="17412" name="Obdélník 4"/>
          <p:cNvSpPr>
            <a:spLocks noChangeArrowheads="1"/>
          </p:cNvSpPr>
          <p:nvPr/>
        </p:nvSpPr>
        <p:spPr bwMode="auto">
          <a:xfrm>
            <a:off x="3863975" y="6283326"/>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u="sng">
                <a:cs typeface="Arial" panose="020B0604020202020204" pitchFamily="34" charset="0"/>
                <a:hlinkClick r:id="rId3"/>
              </a:rPr>
              <a:t>http://www.medon-solutio.cz/online2013/index.php?linkID=txt10&amp;lang=1</a:t>
            </a:r>
            <a:r>
              <a:rPr lang="cs-CZ" altLang="cs-CZ" sz="1200">
                <a:cs typeface="Arial" panose="020B0604020202020204" pitchFamily="34" charset="0"/>
              </a:rPr>
              <a:t> </a:t>
            </a:r>
          </a:p>
        </p:txBody>
      </p:sp>
    </p:spTree>
    <p:extLst>
      <p:ext uri="{BB962C8B-B14F-4D97-AF65-F5344CB8AC3E}">
        <p14:creationId xmlns:p14="http://schemas.microsoft.com/office/powerpoint/2010/main" val="160173463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descr="Overweight population map July 2021 V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37114" y="16782"/>
            <a:ext cx="6945086" cy="629693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0" y="5738727"/>
            <a:ext cx="4223657" cy="923330"/>
          </a:xfrm>
          <a:prstGeom prst="rect">
            <a:avLst/>
          </a:prstGeom>
        </p:spPr>
        <p:txBody>
          <a:bodyPr wrap="square">
            <a:spAutoFit/>
          </a:bodyPr>
          <a:lstStyle/>
          <a:p>
            <a:r>
              <a:rPr lang="cs-CZ" dirty="0"/>
              <a:t>https://ec.europa.eu/eurostat/statistics-explained/index.php?title=Overweight_and_obesity_-_BMI_statistics</a:t>
            </a:r>
          </a:p>
        </p:txBody>
      </p:sp>
    </p:spTree>
    <p:extLst>
      <p:ext uri="{BB962C8B-B14F-4D97-AF65-F5344CB8AC3E}">
        <p14:creationId xmlns:p14="http://schemas.microsoft.com/office/powerpoint/2010/main" val="594462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obsah 3"/>
          <p:cNvSpPr>
            <a:spLocks noGrp="1"/>
          </p:cNvSpPr>
          <p:nvPr>
            <p:ph idx="1"/>
          </p:nvPr>
        </p:nvSpPr>
        <p:spPr/>
        <p:txBody>
          <a:bodyPr/>
          <a:lstStyle/>
          <a:p>
            <a:endParaRPr lang="cs-CZ"/>
          </a:p>
        </p:txBody>
      </p:sp>
      <p:pic>
        <p:nvPicPr>
          <p:cNvPr id="2052" name="Picture 4" descr="https://ec.europa.eu/eurostat/statistics-explained/images/thumb/4/4f/Proportion_of_pre-obese_women_and_men%2C_2019_%28%25%29.png/500px-Proportion_of_pre-obese_women_and_men%2C_2019_%28%25%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365126"/>
            <a:ext cx="11800114" cy="625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821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descr="File:Proportion of women who were overweight, by educational level, 2019 (%).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1371" y="365124"/>
            <a:ext cx="10951029" cy="62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59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Diabetes </a:t>
            </a:r>
            <a:r>
              <a:rPr lang="cs-CZ" dirty="0" err="1"/>
              <a:t>mellitus</a:t>
            </a:r>
            <a:r>
              <a:rPr lang="cs-CZ" dirty="0"/>
              <a:t> 2. typu</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871483804"/>
              </p:ext>
            </p:extLst>
          </p:nvPr>
        </p:nvGraphicFramePr>
        <p:xfrm>
          <a:off x="527649" y="1825625"/>
          <a:ext cx="5786887" cy="33847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 4"/>
          <p:cNvGraphicFramePr>
            <a:graphicFrameLocks/>
          </p:cNvGraphicFramePr>
          <p:nvPr>
            <p:extLst>
              <p:ext uri="{D42A27DB-BD31-4B8C-83A1-F6EECF244321}">
                <p14:modId xmlns:p14="http://schemas.microsoft.com/office/powerpoint/2010/main" val="1619307311"/>
              </p:ext>
            </p:extLst>
          </p:nvPr>
        </p:nvGraphicFramePr>
        <p:xfrm>
          <a:off x="6763109" y="1825626"/>
          <a:ext cx="5106838" cy="33847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0468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 name="Obrázek 4"/>
          <p:cNvPicPr>
            <a:picLocks noChangeAspect="1"/>
          </p:cNvPicPr>
          <p:nvPr/>
        </p:nvPicPr>
        <p:blipFill>
          <a:blip r:embed="rId2"/>
          <a:stretch>
            <a:fillRect/>
          </a:stretch>
        </p:blipFill>
        <p:spPr>
          <a:xfrm>
            <a:off x="1704964" y="0"/>
            <a:ext cx="8782072" cy="6858000"/>
          </a:xfrm>
          <a:prstGeom prst="rect">
            <a:avLst/>
          </a:prstGeom>
        </p:spPr>
      </p:pic>
    </p:spTree>
    <p:extLst>
      <p:ext uri="{BB962C8B-B14F-4D97-AF65-F5344CB8AC3E}">
        <p14:creationId xmlns:p14="http://schemas.microsoft.com/office/powerpoint/2010/main" val="3474010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1504" y="116633"/>
            <a:ext cx="6408712" cy="1008112"/>
          </a:xfrm>
        </p:spPr>
        <p:txBody>
          <a:bodyPr>
            <a:normAutofit/>
          </a:bodyPr>
          <a:lstStyle/>
          <a:p>
            <a:r>
              <a:rPr lang="cs-CZ" sz="3200" dirty="0">
                <a:solidFill>
                  <a:srgbClr val="C00000"/>
                </a:solidFill>
              </a:rPr>
              <a:t>Primární prevence a podpora zdraví</a:t>
            </a:r>
          </a:p>
        </p:txBody>
      </p:sp>
      <p:sp>
        <p:nvSpPr>
          <p:cNvPr id="3" name="Zástupný symbol pro obsah 2"/>
          <p:cNvSpPr>
            <a:spLocks noGrp="1"/>
          </p:cNvSpPr>
          <p:nvPr>
            <p:ph idx="1"/>
          </p:nvPr>
        </p:nvSpPr>
        <p:spPr>
          <a:xfrm>
            <a:off x="1760088" y="836712"/>
            <a:ext cx="8800408" cy="5502940"/>
          </a:xfrm>
        </p:spPr>
        <p:txBody>
          <a:bodyPr>
            <a:normAutofit/>
          </a:bodyPr>
          <a:lstStyle/>
          <a:p>
            <a:pPr marL="0" indent="0">
              <a:buNone/>
            </a:pPr>
            <a:r>
              <a:rPr lang="cs-CZ" sz="2400" dirty="0">
                <a:solidFill>
                  <a:srgbClr val="0070C0"/>
                </a:solidFill>
              </a:rPr>
              <a:t>zdravotní gramotnost - rozhodování ve prospěch zdraví</a:t>
            </a: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lgn="r">
              <a:buNone/>
            </a:pPr>
            <a:endParaRPr lang="cs-CZ" sz="2400" dirty="0">
              <a:solidFill>
                <a:srgbClr val="777777"/>
              </a:solidFill>
            </a:endParaRPr>
          </a:p>
          <a:p>
            <a:pPr marL="0" indent="0">
              <a:buNone/>
            </a:pPr>
            <a:endParaRPr lang="cs-CZ" sz="2400" dirty="0">
              <a:solidFill>
                <a:srgbClr val="C00000"/>
              </a:solidFill>
            </a:endParaRPr>
          </a:p>
          <a:p>
            <a:pPr marL="0" indent="0">
              <a:buNone/>
            </a:pPr>
            <a:endParaRPr lang="cs-CZ" sz="2400" dirty="0"/>
          </a:p>
          <a:p>
            <a:pPr marL="0" indent="0">
              <a:buNone/>
            </a:pPr>
            <a:endParaRPr lang="cs-CZ" sz="2400" dirty="0"/>
          </a:p>
        </p:txBody>
      </p:sp>
      <p:sp>
        <p:nvSpPr>
          <p:cNvPr id="4" name="TextovéPole 3"/>
          <p:cNvSpPr txBox="1"/>
          <p:nvPr/>
        </p:nvSpPr>
        <p:spPr>
          <a:xfrm>
            <a:off x="6960096" y="362741"/>
            <a:ext cx="3694144" cy="584775"/>
          </a:xfrm>
          <a:prstGeom prst="rect">
            <a:avLst/>
          </a:prstGeom>
          <a:noFill/>
        </p:spPr>
        <p:txBody>
          <a:bodyPr wrap="square" rtlCol="0">
            <a:spAutoFit/>
          </a:bodyPr>
          <a:lstStyle/>
          <a:p>
            <a:r>
              <a:rPr lang="cs-CZ" sz="3200" dirty="0">
                <a:solidFill>
                  <a:srgbClr val="777777"/>
                </a:solidFill>
                <a:latin typeface="+mj-lt"/>
              </a:rPr>
              <a:t>  </a:t>
            </a:r>
          </a:p>
        </p:txBody>
      </p:sp>
      <p:graphicFrame>
        <p:nvGraphicFramePr>
          <p:cNvPr id="5" name="Diagram 4"/>
          <p:cNvGraphicFramePr/>
          <p:nvPr>
            <p:extLst>
              <p:ext uri="{D42A27DB-BD31-4B8C-83A1-F6EECF244321}">
                <p14:modId xmlns:p14="http://schemas.microsoft.com/office/powerpoint/2010/main" val="1451783857"/>
              </p:ext>
            </p:extLst>
          </p:nvPr>
        </p:nvGraphicFramePr>
        <p:xfrm>
          <a:off x="1631504" y="1098283"/>
          <a:ext cx="8843284"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ál 5"/>
          <p:cNvSpPr/>
          <p:nvPr/>
        </p:nvSpPr>
        <p:spPr>
          <a:xfrm>
            <a:off x="9192344" y="2043429"/>
            <a:ext cx="799358" cy="792088"/>
          </a:xfrm>
          <a:prstGeom prst="ellipse">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extovéPole 6"/>
          <p:cNvSpPr txBox="1"/>
          <p:nvPr/>
        </p:nvSpPr>
        <p:spPr>
          <a:xfrm>
            <a:off x="9192344" y="2237918"/>
            <a:ext cx="1598716" cy="307777"/>
          </a:xfrm>
          <a:prstGeom prst="rect">
            <a:avLst/>
          </a:prstGeom>
          <a:noFill/>
        </p:spPr>
        <p:txBody>
          <a:bodyPr wrap="square" rtlCol="0">
            <a:spAutoFit/>
          </a:bodyPr>
          <a:lstStyle/>
          <a:p>
            <a:r>
              <a:rPr lang="cs-CZ" sz="1400" dirty="0">
                <a:solidFill>
                  <a:schemeClr val="bg1"/>
                </a:solidFill>
              </a:rPr>
              <a:t>aplikace</a:t>
            </a:r>
          </a:p>
        </p:txBody>
      </p:sp>
    </p:spTree>
    <p:extLst>
      <p:ext uri="{BB962C8B-B14F-4D97-AF65-F5344CB8AC3E}">
        <p14:creationId xmlns:p14="http://schemas.microsoft.com/office/powerpoint/2010/main" val="281669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a:xfrm>
            <a:off x="4800600" y="274638"/>
            <a:ext cx="5410200" cy="1143000"/>
          </a:xfrm>
        </p:spPr>
        <p:txBody>
          <a:bodyPr/>
          <a:lstStyle/>
          <a:p>
            <a:endParaRPr lang="cs-CZ" altLang="cs-CZ"/>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1008587523"/>
              </p:ext>
            </p:extLst>
          </p:nvPr>
        </p:nvGraphicFramePr>
        <p:xfrm>
          <a:off x="1524000" y="1417639"/>
          <a:ext cx="9036496"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32" name="TextovéPole 6"/>
          <p:cNvSpPr txBox="1">
            <a:spLocks noChangeArrowheads="1"/>
          </p:cNvSpPr>
          <p:nvPr/>
        </p:nvSpPr>
        <p:spPr bwMode="auto">
          <a:xfrm>
            <a:off x="3032126" y="3908426"/>
            <a:ext cx="7421563" cy="969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Okamžitá záležitost, individuální zdraví</a:t>
            </a:r>
          </a:p>
          <a:p>
            <a:pPr>
              <a:spcBef>
                <a:spcPct val="0"/>
              </a:spcBef>
              <a:buFontTx/>
              <a:buNone/>
            </a:pPr>
            <a:r>
              <a:rPr lang="cs-CZ" altLang="cs-CZ" sz="1600"/>
              <a:t>Bylo možné nemoci/nehodě/úrazu zabránit?</a:t>
            </a:r>
          </a:p>
          <a:p>
            <a:pPr>
              <a:spcBef>
                <a:spcPct val="0"/>
              </a:spcBef>
              <a:buFontTx/>
              <a:buNone/>
            </a:pPr>
            <a:r>
              <a:rPr lang="cs-CZ" altLang="cs-CZ" sz="1600"/>
              <a:t>Bylo prostředí, ve kterém osoba žije bezpečné?</a:t>
            </a:r>
          </a:p>
          <a:p>
            <a:pPr>
              <a:spcBef>
                <a:spcPct val="0"/>
              </a:spcBef>
              <a:buFontTx/>
              <a:buNone/>
            </a:pPr>
            <a:endParaRPr lang="cs-CZ" altLang="cs-CZ" sz="900"/>
          </a:p>
        </p:txBody>
      </p:sp>
      <p:sp>
        <p:nvSpPr>
          <p:cNvPr id="22533" name="AutoShape 2" descr="Vektorová grafika běžící člověk piktogram ikona #116015738 | fotobanka  Fotky&amp;Foto"/>
          <p:cNvSpPr>
            <a:spLocks noChangeAspect="1" noChangeArrowheads="1"/>
          </p:cNvSpPr>
          <p:nvPr/>
        </p:nvSpPr>
        <p:spPr bwMode="auto">
          <a:xfrm>
            <a:off x="3287714" y="1116014"/>
            <a:ext cx="52387"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22534" name="AutoShape 4" descr="Vektorová grafika běžící člověk piktogram ikona #116015738 | fotobanka  Fotky&amp;Foto"/>
          <p:cNvSpPr>
            <a:spLocks noChangeAspect="1" noChangeArrowheads="1"/>
          </p:cNvSpPr>
          <p:nvPr/>
        </p:nvSpPr>
        <p:spPr bwMode="auto">
          <a:xfrm>
            <a:off x="3440114" y="1268414"/>
            <a:ext cx="52387"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22535" name="Picture 6" descr="Vektorová grafika běžící člověk piktogram ikona #116015738 | fotobanka  Fotky&amp;F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5813" y="2876550"/>
            <a:ext cx="660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2" descr="Female Doctor Icon - Physician Person With Stethoscope And Cross Profile  Avatar In Glyph Pictogram Vector Illustration Royalty Free Svg, Kliparty,  Vektory A Ilustrace. Image 7625898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6176" y="2841626"/>
            <a:ext cx="715963"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2"/>
          <p:cNvSpPr txBox="1"/>
          <p:nvPr/>
        </p:nvSpPr>
        <p:spPr>
          <a:xfrm>
            <a:off x="3065463" y="5102226"/>
            <a:ext cx="7421562" cy="830263"/>
          </a:xfrm>
          <a:prstGeom prst="rect">
            <a:avLst/>
          </a:prstGeom>
          <a:solidFill>
            <a:schemeClr val="accent1">
              <a:lumMod val="50000"/>
            </a:schemeClr>
          </a:solidFill>
          <a:ln>
            <a:solidFill>
              <a:schemeClr val="tx1"/>
            </a:solidFill>
          </a:ln>
        </p:spPr>
        <p:txBody>
          <a:bodyPr>
            <a:spAutoFit/>
          </a:bodyPr>
          <a:lstStyle/>
          <a:p>
            <a:pPr algn="ctr">
              <a:defRPr/>
            </a:pPr>
            <a:endParaRPr lang="cs-CZ" sz="1600" dirty="0"/>
          </a:p>
          <a:p>
            <a:pPr algn="ctr">
              <a:defRPr/>
            </a:pPr>
            <a:r>
              <a:rPr lang="cs-CZ" sz="1600" dirty="0">
                <a:solidFill>
                  <a:schemeClr val="bg1"/>
                </a:solidFill>
              </a:rPr>
              <a:t>Jak ochránit lidi před nemocemi a úrazy? </a:t>
            </a:r>
          </a:p>
          <a:p>
            <a:pPr algn="ctr">
              <a:defRPr/>
            </a:pPr>
            <a:endParaRPr lang="cs-CZ" sz="1600" dirty="0"/>
          </a:p>
        </p:txBody>
      </p:sp>
      <p:sp>
        <p:nvSpPr>
          <p:cNvPr id="15" name="Šipka doleva 14"/>
          <p:cNvSpPr/>
          <p:nvPr/>
        </p:nvSpPr>
        <p:spPr>
          <a:xfrm>
            <a:off x="2665413" y="5224464"/>
            <a:ext cx="400050" cy="504825"/>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2" name="Šipka doleva 21"/>
          <p:cNvSpPr/>
          <p:nvPr/>
        </p:nvSpPr>
        <p:spPr>
          <a:xfrm rot="5400000">
            <a:off x="1925639" y="3192464"/>
            <a:ext cx="433387" cy="503237"/>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 name="Zaoblený obdélník 13"/>
          <p:cNvSpPr/>
          <p:nvPr/>
        </p:nvSpPr>
        <p:spPr>
          <a:xfrm>
            <a:off x="1609726" y="1417638"/>
            <a:ext cx="1287463" cy="227171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1600" dirty="0">
              <a:solidFill>
                <a:schemeClr val="tx1"/>
              </a:solidFill>
            </a:endParaRPr>
          </a:p>
          <a:p>
            <a:pPr algn="ctr">
              <a:defRPr/>
            </a:pPr>
            <a:r>
              <a:rPr lang="cs-CZ" sz="1200" dirty="0">
                <a:solidFill>
                  <a:schemeClr val="bg1"/>
                </a:solidFill>
              </a:rPr>
              <a:t>Bezpečné</a:t>
            </a:r>
            <a:r>
              <a:rPr lang="cs-CZ" sz="1600" dirty="0">
                <a:solidFill>
                  <a:schemeClr val="bg1"/>
                </a:solidFill>
              </a:rPr>
              <a:t> </a:t>
            </a:r>
            <a:r>
              <a:rPr lang="cs-CZ" sz="1200" dirty="0">
                <a:solidFill>
                  <a:schemeClr val="bg1"/>
                </a:solidFill>
              </a:rPr>
              <a:t>prostředí</a:t>
            </a:r>
          </a:p>
          <a:p>
            <a:pPr algn="ctr">
              <a:defRPr/>
            </a:pPr>
            <a:r>
              <a:rPr lang="cs-CZ" sz="1200" dirty="0">
                <a:solidFill>
                  <a:schemeClr val="bg1"/>
                </a:solidFill>
              </a:rPr>
              <a:t>Prodloužení zdravých roků života</a:t>
            </a:r>
          </a:p>
          <a:p>
            <a:pPr algn="ctr">
              <a:defRPr/>
            </a:pPr>
            <a:r>
              <a:rPr lang="cs-CZ" sz="1200" dirty="0">
                <a:solidFill>
                  <a:schemeClr val="bg1"/>
                </a:solidFill>
              </a:rPr>
              <a:t>Odvrácení nebo oddálení nemoci</a:t>
            </a:r>
          </a:p>
          <a:p>
            <a:pPr algn="ctr">
              <a:defRPr/>
            </a:pPr>
            <a:r>
              <a:rPr lang="cs-CZ" sz="1200" dirty="0">
                <a:solidFill>
                  <a:schemeClr val="bg1"/>
                </a:solidFill>
              </a:rPr>
              <a:t>Snížení ekonomických  ztráta z nemocí</a:t>
            </a:r>
          </a:p>
          <a:p>
            <a:pPr algn="ctr">
              <a:defRPr/>
            </a:pPr>
            <a:endParaRPr lang="cs-CZ" dirty="0"/>
          </a:p>
        </p:txBody>
      </p:sp>
      <p:sp>
        <p:nvSpPr>
          <p:cNvPr id="23" name="Šipka doleva 22"/>
          <p:cNvSpPr/>
          <p:nvPr/>
        </p:nvSpPr>
        <p:spPr>
          <a:xfrm rot="5400000">
            <a:off x="2098675" y="3660775"/>
            <a:ext cx="304800" cy="342900"/>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2542" name="TextovéPole 17"/>
          <p:cNvSpPr txBox="1">
            <a:spLocks noChangeArrowheads="1"/>
          </p:cNvSpPr>
          <p:nvPr/>
        </p:nvSpPr>
        <p:spPr bwMode="auto">
          <a:xfrm>
            <a:off x="7505700" y="3871913"/>
            <a:ext cx="28003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100"/>
              <a:t>Zdravotní ztráta z nemoci</a:t>
            </a:r>
          </a:p>
          <a:p>
            <a:pPr>
              <a:spcBef>
                <a:spcPct val="0"/>
              </a:spcBef>
              <a:buFontTx/>
              <a:buNone/>
            </a:pPr>
            <a:r>
              <a:rPr lang="cs-CZ" altLang="cs-CZ" sz="1100"/>
              <a:t>Přímé náklady: dg., léčba</a:t>
            </a:r>
          </a:p>
          <a:p>
            <a:pPr>
              <a:spcBef>
                <a:spcPct val="0"/>
              </a:spcBef>
              <a:buFontTx/>
              <a:buNone/>
            </a:pPr>
            <a:r>
              <a:rPr lang="cs-CZ" altLang="cs-CZ" sz="1100"/>
              <a:t>Nepřímé ztráty: PN/inv.d., 0 odvody na ZP a SP, 0 odvod ze zisku, ztráta výdělku, ztráta pracovní síly pro zaměstnavatele</a:t>
            </a:r>
            <a:endParaRPr lang="cs-CZ" altLang="cs-CZ" sz="1800"/>
          </a:p>
        </p:txBody>
      </p:sp>
      <p:sp>
        <p:nvSpPr>
          <p:cNvPr id="26" name="Šipka doleva 25"/>
          <p:cNvSpPr/>
          <p:nvPr/>
        </p:nvSpPr>
        <p:spPr>
          <a:xfrm rot="16200000">
            <a:off x="8576470" y="3623470"/>
            <a:ext cx="257175" cy="309563"/>
          </a:xfrm>
          <a:prstGeom prst="leftArrow">
            <a:avLst/>
          </a:prstGeom>
          <a:solidFill>
            <a:srgbClr val="002060"/>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7" name="Šipka doleva 26"/>
          <p:cNvSpPr/>
          <p:nvPr/>
        </p:nvSpPr>
        <p:spPr>
          <a:xfrm rot="16200000">
            <a:off x="9977439" y="3627439"/>
            <a:ext cx="269875" cy="288925"/>
          </a:xfrm>
          <a:prstGeom prst="leftArrow">
            <a:avLst/>
          </a:prstGeom>
          <a:solidFill>
            <a:srgbClr val="000066"/>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Měsíc 18"/>
          <p:cNvSpPr/>
          <p:nvPr/>
        </p:nvSpPr>
        <p:spPr>
          <a:xfrm rot="5400000">
            <a:off x="5537994" y="-3759993"/>
            <a:ext cx="1244600" cy="9015412"/>
          </a:xfrm>
          <a:prstGeom prst="moon">
            <a:avLst>
              <a:gd name="adj" fmla="val 87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2546" name="TextovéPole 19"/>
          <p:cNvSpPr txBox="1">
            <a:spLocks noChangeArrowheads="1"/>
          </p:cNvSpPr>
          <p:nvPr/>
        </p:nvSpPr>
        <p:spPr bwMode="auto">
          <a:xfrm>
            <a:off x="2916239" y="53976"/>
            <a:ext cx="668813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b="1" dirty="0">
                <a:solidFill>
                  <a:schemeClr val="bg1"/>
                </a:solidFill>
              </a:rPr>
              <a:t>Veřejné zdraví</a:t>
            </a:r>
          </a:p>
          <a:p>
            <a:pPr algn="ctr">
              <a:spcBef>
                <a:spcPct val="0"/>
              </a:spcBef>
              <a:buFontTx/>
              <a:buNone/>
            </a:pPr>
            <a:r>
              <a:rPr lang="cs-CZ" altLang="cs-CZ" sz="1800" dirty="0">
                <a:solidFill>
                  <a:schemeClr val="bg1"/>
                </a:solidFill>
              </a:rPr>
              <a:t>dlouhodobá podpora, ochrana, prevence všech</a:t>
            </a:r>
          </a:p>
          <a:p>
            <a:pPr algn="ctr">
              <a:spcBef>
                <a:spcPct val="0"/>
              </a:spcBef>
              <a:buFontTx/>
              <a:buNone/>
            </a:pPr>
            <a:r>
              <a:rPr lang="cs-CZ" altLang="cs-CZ" sz="1800" dirty="0">
                <a:solidFill>
                  <a:schemeClr val="bg1"/>
                </a:solidFill>
              </a:rPr>
              <a:t>benefity pro celou populaci</a:t>
            </a:r>
          </a:p>
          <a:p>
            <a:pPr algn="ctr">
              <a:spcBef>
                <a:spcPct val="0"/>
              </a:spcBef>
              <a:buFontTx/>
              <a:buNone/>
            </a:pPr>
            <a:r>
              <a:rPr lang="cs-CZ" altLang="cs-CZ" sz="1800" dirty="0">
                <a:solidFill>
                  <a:schemeClr val="bg1"/>
                </a:solidFill>
              </a:rPr>
              <a:t>všechny rezorty, koordinuje zdravotnictví</a:t>
            </a:r>
          </a:p>
          <a:p>
            <a:pPr algn="ctr">
              <a:spcBef>
                <a:spcPct val="0"/>
              </a:spcBef>
              <a:buFontTx/>
              <a:buNone/>
            </a:pPr>
            <a:endParaRPr lang="cs-CZ" altLang="cs-CZ" sz="1800" dirty="0"/>
          </a:p>
          <a:p>
            <a:pPr algn="ctr">
              <a:spcBef>
                <a:spcPct val="0"/>
              </a:spcBef>
              <a:buFontTx/>
              <a:buNone/>
            </a:pPr>
            <a:endParaRPr lang="cs-CZ" altLang="cs-CZ" sz="1800" dirty="0"/>
          </a:p>
          <a:p>
            <a:pPr algn="ctr">
              <a:spcBef>
                <a:spcPct val="0"/>
              </a:spcBef>
              <a:buFontTx/>
              <a:buNone/>
            </a:pPr>
            <a:endParaRPr lang="cs-CZ" altLang="cs-CZ" sz="2400" dirty="0"/>
          </a:p>
        </p:txBody>
      </p:sp>
      <p:sp>
        <p:nvSpPr>
          <p:cNvPr id="25" name="Šipka doleva 24"/>
          <p:cNvSpPr/>
          <p:nvPr/>
        </p:nvSpPr>
        <p:spPr>
          <a:xfrm rot="5400000">
            <a:off x="2036763" y="1052513"/>
            <a:ext cx="366712" cy="436562"/>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4" name="Čárový bublinový popisek 1 23"/>
          <p:cNvSpPr/>
          <p:nvPr/>
        </p:nvSpPr>
        <p:spPr>
          <a:xfrm>
            <a:off x="4224338" y="1484313"/>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1</a:t>
            </a:r>
          </a:p>
        </p:txBody>
      </p:sp>
      <p:sp>
        <p:nvSpPr>
          <p:cNvPr id="37" name="Čárový bublinový popisek 1 36"/>
          <p:cNvSpPr/>
          <p:nvPr/>
        </p:nvSpPr>
        <p:spPr>
          <a:xfrm>
            <a:off x="5746750" y="1466850"/>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2</a:t>
            </a:r>
          </a:p>
        </p:txBody>
      </p:sp>
      <p:sp>
        <p:nvSpPr>
          <p:cNvPr id="38" name="Čárový bublinový popisek 1 37"/>
          <p:cNvSpPr/>
          <p:nvPr/>
        </p:nvSpPr>
        <p:spPr>
          <a:xfrm>
            <a:off x="7162800" y="1484313"/>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3</a:t>
            </a:r>
          </a:p>
        </p:txBody>
      </p:sp>
      <p:sp>
        <p:nvSpPr>
          <p:cNvPr id="39" name="Čárový bublinový popisek 1 38"/>
          <p:cNvSpPr/>
          <p:nvPr/>
        </p:nvSpPr>
        <p:spPr>
          <a:xfrm>
            <a:off x="8797925" y="1460500"/>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4</a:t>
            </a:r>
          </a:p>
        </p:txBody>
      </p:sp>
      <p:sp>
        <p:nvSpPr>
          <p:cNvPr id="40" name="Čárový bublinový popisek 1 39"/>
          <p:cNvSpPr/>
          <p:nvPr/>
        </p:nvSpPr>
        <p:spPr>
          <a:xfrm>
            <a:off x="10245725" y="1439863"/>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5</a:t>
            </a:r>
          </a:p>
        </p:txBody>
      </p:sp>
      <p:sp>
        <p:nvSpPr>
          <p:cNvPr id="41" name="Čárový bublinový popisek 1 40"/>
          <p:cNvSpPr/>
          <p:nvPr/>
        </p:nvSpPr>
        <p:spPr>
          <a:xfrm>
            <a:off x="10414000" y="3906838"/>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6</a:t>
            </a:r>
          </a:p>
        </p:txBody>
      </p:sp>
      <p:sp>
        <p:nvSpPr>
          <p:cNvPr id="42" name="Čárový bublinový popisek 1 41"/>
          <p:cNvSpPr/>
          <p:nvPr/>
        </p:nvSpPr>
        <p:spPr>
          <a:xfrm>
            <a:off x="6786563" y="3906838"/>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7</a:t>
            </a:r>
          </a:p>
        </p:txBody>
      </p:sp>
      <p:sp>
        <p:nvSpPr>
          <p:cNvPr id="43" name="Čárový bublinový popisek 1 42"/>
          <p:cNvSpPr/>
          <p:nvPr/>
        </p:nvSpPr>
        <p:spPr>
          <a:xfrm>
            <a:off x="6792913" y="5106988"/>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8</a:t>
            </a:r>
          </a:p>
        </p:txBody>
      </p:sp>
      <p:sp>
        <p:nvSpPr>
          <p:cNvPr id="44" name="Čárový bublinový popisek 1 43"/>
          <p:cNvSpPr/>
          <p:nvPr/>
        </p:nvSpPr>
        <p:spPr>
          <a:xfrm>
            <a:off x="2762250" y="3813175"/>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9</a:t>
            </a:r>
          </a:p>
        </p:txBody>
      </p:sp>
      <p:sp>
        <p:nvSpPr>
          <p:cNvPr id="45" name="Čárový bublinový popisek 1 44"/>
          <p:cNvSpPr/>
          <p:nvPr/>
        </p:nvSpPr>
        <p:spPr>
          <a:xfrm>
            <a:off x="2692401" y="1425575"/>
            <a:ext cx="307975"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10</a:t>
            </a:r>
          </a:p>
        </p:txBody>
      </p:sp>
      <p:sp>
        <p:nvSpPr>
          <p:cNvPr id="46" name="Čárový bublinový popisek 1 45"/>
          <p:cNvSpPr/>
          <p:nvPr/>
        </p:nvSpPr>
        <p:spPr>
          <a:xfrm>
            <a:off x="10169525" y="512763"/>
            <a:ext cx="3175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11</a:t>
            </a:r>
          </a:p>
        </p:txBody>
      </p:sp>
      <p:sp>
        <p:nvSpPr>
          <p:cNvPr id="47" name="Šipka doleva 46"/>
          <p:cNvSpPr/>
          <p:nvPr/>
        </p:nvSpPr>
        <p:spPr>
          <a:xfrm rot="16200000">
            <a:off x="3455988" y="1069975"/>
            <a:ext cx="411162" cy="503238"/>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3012426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695738" y="0"/>
            <a:ext cx="4838559" cy="6858000"/>
          </a:xfrm>
          <a:prstGeom prst="rect">
            <a:avLst/>
          </a:prstGeom>
        </p:spPr>
      </p:pic>
      <p:pic>
        <p:nvPicPr>
          <p:cNvPr id="6" name="Obrázek 5"/>
          <p:cNvPicPr>
            <a:picLocks noChangeAspect="1"/>
          </p:cNvPicPr>
          <p:nvPr/>
        </p:nvPicPr>
        <p:blipFill>
          <a:blip r:embed="rId3"/>
          <a:stretch>
            <a:fillRect/>
          </a:stretch>
        </p:blipFill>
        <p:spPr>
          <a:xfrm>
            <a:off x="7354957" y="5537"/>
            <a:ext cx="4837043" cy="6852463"/>
          </a:xfrm>
          <a:prstGeom prst="rect">
            <a:avLst/>
          </a:prstGeom>
        </p:spPr>
      </p:pic>
    </p:spTree>
    <p:extLst>
      <p:ext uri="{BB962C8B-B14F-4D97-AF65-F5344CB8AC3E}">
        <p14:creationId xmlns:p14="http://schemas.microsoft.com/office/powerpoint/2010/main" val="452762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218661" y="16547"/>
            <a:ext cx="12125739" cy="6841453"/>
          </a:xfrm>
          <a:prstGeom prst="rect">
            <a:avLst/>
          </a:prstGeom>
        </p:spPr>
      </p:pic>
    </p:spTree>
    <p:extLst>
      <p:ext uri="{BB962C8B-B14F-4D97-AF65-F5344CB8AC3E}">
        <p14:creationId xmlns:p14="http://schemas.microsoft.com/office/powerpoint/2010/main" val="3319296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240556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 name="Obrázek 4"/>
          <p:cNvPicPr>
            <a:picLocks noChangeAspect="1"/>
          </p:cNvPicPr>
          <p:nvPr/>
        </p:nvPicPr>
        <p:blipFill>
          <a:blip r:embed="rId2"/>
          <a:stretch>
            <a:fillRect/>
          </a:stretch>
        </p:blipFill>
        <p:spPr>
          <a:xfrm>
            <a:off x="53774" y="0"/>
            <a:ext cx="12084452" cy="6858000"/>
          </a:xfrm>
          <a:prstGeom prst="rect">
            <a:avLst/>
          </a:prstGeom>
        </p:spPr>
      </p:pic>
    </p:spTree>
    <p:extLst>
      <p:ext uri="{BB962C8B-B14F-4D97-AF65-F5344CB8AC3E}">
        <p14:creationId xmlns:p14="http://schemas.microsoft.com/office/powerpoint/2010/main" val="2194786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 name="Obrázek 4"/>
          <p:cNvPicPr>
            <a:picLocks noChangeAspect="1"/>
          </p:cNvPicPr>
          <p:nvPr/>
        </p:nvPicPr>
        <p:blipFill>
          <a:blip r:embed="rId2"/>
          <a:stretch>
            <a:fillRect/>
          </a:stretch>
        </p:blipFill>
        <p:spPr>
          <a:xfrm>
            <a:off x="655982" y="0"/>
            <a:ext cx="10893287" cy="6858000"/>
          </a:xfrm>
          <a:prstGeom prst="rect">
            <a:avLst/>
          </a:prstGeom>
        </p:spPr>
      </p:pic>
    </p:spTree>
    <p:extLst>
      <p:ext uri="{BB962C8B-B14F-4D97-AF65-F5344CB8AC3E}">
        <p14:creationId xmlns:p14="http://schemas.microsoft.com/office/powerpoint/2010/main" val="3325186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3" descr="U:\Dokumenty\krátké intervence-můj projekt\2014\kartičky\tabak-stránka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90" y="198783"/>
            <a:ext cx="5206898" cy="665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p:cNvPicPr>
            <a:picLocks noChangeAspect="1"/>
          </p:cNvPicPr>
          <p:nvPr/>
        </p:nvPicPr>
        <p:blipFill>
          <a:blip r:embed="rId3"/>
          <a:stretch>
            <a:fillRect/>
          </a:stretch>
        </p:blipFill>
        <p:spPr>
          <a:xfrm>
            <a:off x="6096000" y="0"/>
            <a:ext cx="4893765" cy="6878922"/>
          </a:xfrm>
          <a:prstGeom prst="rect">
            <a:avLst/>
          </a:prstGeom>
        </p:spPr>
      </p:pic>
    </p:spTree>
    <p:extLst>
      <p:ext uri="{BB962C8B-B14F-4D97-AF65-F5344CB8AC3E}">
        <p14:creationId xmlns:p14="http://schemas.microsoft.com/office/powerpoint/2010/main" val="1893914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a:xfrm>
            <a:off x="838200" y="15876"/>
            <a:ext cx="10515600" cy="1325563"/>
          </a:xfrm>
        </p:spPr>
        <p:txBody>
          <a:bodyPr/>
          <a:lstStyle/>
          <a:p>
            <a:r>
              <a:rPr lang="cs-CZ" altLang="cs-CZ" b="1" dirty="0"/>
              <a:t>Denní příjem soli (</a:t>
            </a:r>
            <a:r>
              <a:rPr lang="cs-CZ" altLang="cs-CZ" b="1" dirty="0" err="1"/>
              <a:t>NaCl</a:t>
            </a:r>
            <a:r>
              <a:rPr lang="cs-CZ" altLang="cs-CZ" b="1" dirty="0"/>
              <a:t>)</a:t>
            </a:r>
          </a:p>
        </p:txBody>
      </p:sp>
      <p:sp>
        <p:nvSpPr>
          <p:cNvPr id="21507" name="Zástupný symbol pro obsah 2"/>
          <p:cNvSpPr>
            <a:spLocks noGrp="1"/>
          </p:cNvSpPr>
          <p:nvPr>
            <p:ph idx="1"/>
          </p:nvPr>
        </p:nvSpPr>
        <p:spPr/>
        <p:txBody>
          <a:bodyPr/>
          <a:lstStyle/>
          <a:p>
            <a:endParaRPr lang="cs-CZ" altLang="cs-CZ"/>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 y="971551"/>
            <a:ext cx="10344150" cy="555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se šipkou 4"/>
          <p:cNvCxnSpPr/>
          <p:nvPr/>
        </p:nvCxnSpPr>
        <p:spPr>
          <a:xfrm>
            <a:off x="1920240" y="1071245"/>
            <a:ext cx="0" cy="15087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31696"/>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a:xfrm>
            <a:off x="439615" y="115889"/>
            <a:ext cx="11752385" cy="1793875"/>
          </a:xfrm>
        </p:spPr>
        <p:txBody>
          <a:bodyPr vert="horz" lIns="0" tIns="0" rIns="0" bIns="0" rtlCol="0" anchor="t">
            <a:normAutofit/>
          </a:bodyPr>
          <a:lstStyle/>
          <a:p>
            <a:pPr algn="ctr" eaLnBrk="1" hangingPunct="1">
              <a:defRPr/>
            </a:pPr>
            <a:r>
              <a:rPr lang="cs-CZ" sz="4900" b="1" dirty="0">
                <a:effectLst>
                  <a:outerShdw blurRad="38100" dist="38100" dir="2700000" algn="tl">
                    <a:srgbClr val="000000">
                      <a:alpha val="43137"/>
                    </a:srgbClr>
                  </a:outerShdw>
                </a:effectLst>
              </a:rPr>
              <a:t>Příjem kuchyňské soli        ČR   2012</a:t>
            </a:r>
            <a:br>
              <a:rPr lang="cs-CZ" sz="4900" b="1" dirty="0">
                <a:effectLst>
                  <a:outerShdw blurRad="38100" dist="38100" dir="2700000" algn="tl">
                    <a:srgbClr val="000000">
                      <a:alpha val="43137"/>
                    </a:srgbClr>
                  </a:outerShdw>
                </a:effectLst>
              </a:rPr>
            </a:br>
            <a:r>
              <a:rPr lang="cs-CZ" b="1" dirty="0">
                <a:effectLst>
                  <a:outerShdw blurRad="38100" dist="38100" dir="2700000" algn="tl">
                    <a:srgbClr val="000000">
                      <a:alpha val="43137"/>
                    </a:srgbClr>
                  </a:outerShdw>
                </a:effectLst>
              </a:rPr>
              <a:t>muži 14,6 g       ženy  10,5 g</a:t>
            </a:r>
            <a:br>
              <a:rPr lang="cs-CZ" b="1" dirty="0">
                <a:effectLst>
                  <a:outerShdw blurRad="38100" dist="38100" dir="2700000" algn="tl">
                    <a:srgbClr val="000000">
                      <a:alpha val="43137"/>
                    </a:srgbClr>
                  </a:outerShdw>
                </a:effectLst>
              </a:rPr>
            </a:br>
            <a:endParaRPr lang="en-US" sz="3200" b="1" noProof="1">
              <a:effectLst>
                <a:outerShdw blurRad="38100" dist="38100" dir="2700000" algn="tl">
                  <a:srgbClr val="000000">
                    <a:alpha val="43137"/>
                  </a:srgbClr>
                </a:outerShdw>
              </a:effectLst>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077" y="1916113"/>
            <a:ext cx="4812323" cy="406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2" y="1909764"/>
            <a:ext cx="5000991" cy="400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4101" name="Text Box 5"/>
          <p:cNvSpPr txBox="1">
            <a:spLocks noChangeArrowheads="1"/>
          </p:cNvSpPr>
          <p:nvPr/>
        </p:nvSpPr>
        <p:spPr bwMode="auto">
          <a:xfrm>
            <a:off x="1593240" y="2249488"/>
            <a:ext cx="3189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cs-CZ" altLang="cs-CZ" sz="1200" b="1" dirty="0">
                <a:solidFill>
                  <a:srgbClr val="004C78"/>
                </a:solidFill>
              </a:rPr>
              <a:t>CZ: 250 </a:t>
            </a:r>
            <a:r>
              <a:rPr lang="cs-CZ" altLang="cs-CZ" sz="1200" b="1" dirty="0" err="1">
                <a:solidFill>
                  <a:srgbClr val="004C78"/>
                </a:solidFill>
              </a:rPr>
              <a:t>mMol</a:t>
            </a:r>
            <a:r>
              <a:rPr lang="cs-CZ" altLang="cs-CZ" sz="1200" b="1" dirty="0">
                <a:solidFill>
                  <a:srgbClr val="004C78"/>
                </a:solidFill>
              </a:rPr>
              <a:t> Na = 5750 mg = 14,6 g </a:t>
            </a:r>
            <a:r>
              <a:rPr lang="cs-CZ" altLang="cs-CZ" sz="1200" b="1" dirty="0" err="1">
                <a:solidFill>
                  <a:srgbClr val="004C78"/>
                </a:solidFill>
              </a:rPr>
              <a:t>NaCl</a:t>
            </a:r>
            <a:endParaRPr lang="en-US" altLang="cs-CZ" sz="1200" b="1" dirty="0">
              <a:solidFill>
                <a:srgbClr val="004C78"/>
              </a:solidFill>
            </a:endParaRPr>
          </a:p>
        </p:txBody>
      </p:sp>
      <p:sp>
        <p:nvSpPr>
          <p:cNvPr id="4102" name="Text Box 6"/>
          <p:cNvSpPr txBox="1">
            <a:spLocks noChangeArrowheads="1"/>
          </p:cNvSpPr>
          <p:nvPr/>
        </p:nvSpPr>
        <p:spPr bwMode="auto">
          <a:xfrm>
            <a:off x="6633845" y="2249488"/>
            <a:ext cx="3189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cs-CZ" altLang="cs-CZ" sz="1200" b="1" dirty="0">
                <a:solidFill>
                  <a:srgbClr val="F945CA"/>
                </a:solidFill>
              </a:rPr>
              <a:t>CZ: 180 </a:t>
            </a:r>
            <a:r>
              <a:rPr lang="cs-CZ" altLang="cs-CZ" sz="1200" b="1" dirty="0" err="1">
                <a:solidFill>
                  <a:srgbClr val="F945CA"/>
                </a:solidFill>
              </a:rPr>
              <a:t>mMol</a:t>
            </a:r>
            <a:r>
              <a:rPr lang="cs-CZ" altLang="cs-CZ" sz="1200" b="1" dirty="0">
                <a:solidFill>
                  <a:srgbClr val="F945CA"/>
                </a:solidFill>
              </a:rPr>
              <a:t> Na = 4140 mg = 10,5 g </a:t>
            </a:r>
            <a:r>
              <a:rPr lang="cs-CZ" altLang="cs-CZ" sz="1200" b="1" dirty="0" err="1">
                <a:solidFill>
                  <a:srgbClr val="F945CA"/>
                </a:solidFill>
              </a:rPr>
              <a:t>NaCl</a:t>
            </a:r>
            <a:endParaRPr lang="en-US" altLang="cs-CZ" sz="1200" b="1" dirty="0">
              <a:solidFill>
                <a:srgbClr val="F945CA"/>
              </a:solidFill>
            </a:endParaRPr>
          </a:p>
        </p:txBody>
      </p:sp>
      <p:sp>
        <p:nvSpPr>
          <p:cNvPr id="4103" name="Text Box 7"/>
          <p:cNvSpPr txBox="1">
            <a:spLocks noChangeArrowheads="1"/>
          </p:cNvSpPr>
          <p:nvPr/>
        </p:nvSpPr>
        <p:spPr bwMode="auto">
          <a:xfrm>
            <a:off x="439616" y="6110288"/>
            <a:ext cx="1142607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b="1" dirty="0"/>
              <a:t>ČR</a:t>
            </a:r>
            <a:r>
              <a:rPr lang="cs-CZ" altLang="cs-CZ" sz="2000" dirty="0"/>
              <a:t>: muži konzumují o 4 g soli denně více, než ženy</a:t>
            </a:r>
          </a:p>
          <a:p>
            <a:pPr eaLnBrk="1" hangingPunct="1"/>
            <a:r>
              <a:rPr lang="cs-CZ" sz="1400" dirty="0">
                <a:effectLst>
                  <a:outerShdw blurRad="38100" dist="38100" dir="2700000" algn="tl">
                    <a:srgbClr val="000000">
                      <a:alpha val="43137"/>
                    </a:srgbClr>
                  </a:outerShdw>
                </a:effectLst>
              </a:rPr>
              <a:t>EFCOVAL (</a:t>
            </a:r>
            <a:r>
              <a:rPr lang="cs-CZ" sz="1400" dirty="0" err="1">
                <a:effectLst>
                  <a:outerShdw blurRad="38100" dist="38100" dir="2700000" algn="tl">
                    <a:srgbClr val="000000">
                      <a:alpha val="43137"/>
                    </a:srgbClr>
                  </a:outerShdw>
                </a:effectLst>
              </a:rPr>
              <a:t>European</a:t>
            </a:r>
            <a:r>
              <a:rPr lang="cs-CZ" sz="1400" dirty="0">
                <a:effectLst>
                  <a:outerShdw blurRad="38100" dist="38100" dir="2700000" algn="tl">
                    <a:srgbClr val="000000">
                      <a:alpha val="43137"/>
                    </a:srgbClr>
                  </a:outerShdw>
                </a:effectLst>
              </a:rPr>
              <a:t> Food </a:t>
            </a:r>
            <a:r>
              <a:rPr lang="cs-CZ" sz="1400" dirty="0" err="1">
                <a:effectLst>
                  <a:outerShdw blurRad="38100" dist="38100" dir="2700000" algn="tl">
                    <a:srgbClr val="000000">
                      <a:alpha val="43137"/>
                    </a:srgbClr>
                  </a:outerShdw>
                </a:effectLst>
              </a:rPr>
              <a:t>Consumption</a:t>
            </a:r>
            <a:r>
              <a:rPr lang="cs-CZ" sz="1400" dirty="0">
                <a:effectLst>
                  <a:outerShdw blurRad="38100" dist="38100" dir="2700000" algn="tl">
                    <a:srgbClr val="000000">
                      <a:alpha val="43137"/>
                    </a:srgbClr>
                  </a:outerShdw>
                </a:effectLst>
              </a:rPr>
              <a:t> </a:t>
            </a:r>
            <a:r>
              <a:rPr lang="cs-CZ" sz="1400" dirty="0" err="1">
                <a:effectLst>
                  <a:outerShdw blurRad="38100" dist="38100" dir="2700000" algn="tl">
                    <a:srgbClr val="000000">
                      <a:alpha val="43137"/>
                    </a:srgbClr>
                  </a:outerShdw>
                </a:effectLst>
              </a:rPr>
              <a:t>Validation</a:t>
            </a:r>
            <a:r>
              <a:rPr lang="cs-CZ" sz="1400" dirty="0">
                <a:effectLst>
                  <a:outerShdw blurRad="38100" dist="38100" dir="2700000" algn="tl">
                    <a:srgbClr val="000000">
                      <a:alpha val="43137"/>
                    </a:srgbClr>
                  </a:outerShdw>
                </a:effectLst>
              </a:rPr>
              <a:t>), Centrum zdraví, výživy a potravin, SZÚ Brno, 2012</a:t>
            </a:r>
            <a:endParaRPr lang="cs-CZ" altLang="cs-CZ" sz="1400" dirty="0"/>
          </a:p>
        </p:txBody>
      </p:sp>
    </p:spTree>
    <p:extLst>
      <p:ext uri="{BB962C8B-B14F-4D97-AF65-F5344CB8AC3E}">
        <p14:creationId xmlns:p14="http://schemas.microsoft.com/office/powerpoint/2010/main" val="415647041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obsah 2"/>
          <p:cNvSpPr>
            <a:spLocks noGrp="1"/>
          </p:cNvSpPr>
          <p:nvPr>
            <p:ph idx="1"/>
          </p:nvPr>
        </p:nvSpPr>
        <p:spPr/>
        <p:txBody>
          <a:bodyPr/>
          <a:lstStyle/>
          <a:p>
            <a:pPr eaLnBrk="1" hangingPunct="1"/>
            <a:endParaRPr lang="cs-CZ"/>
          </a:p>
        </p:txBody>
      </p:sp>
      <p:sp>
        <p:nvSpPr>
          <p:cNvPr id="12291" name="Nadpis 1"/>
          <p:cNvSpPr>
            <a:spLocks noGrp="1"/>
          </p:cNvSpPr>
          <p:nvPr>
            <p:ph type="title"/>
          </p:nvPr>
        </p:nvSpPr>
        <p:spPr>
          <a:xfrm>
            <a:off x="1981200" y="338138"/>
            <a:ext cx="8229600" cy="1003300"/>
          </a:xfrm>
        </p:spPr>
        <p:txBody>
          <a:bodyPr/>
          <a:lstStyle/>
          <a:p>
            <a:pPr eaLnBrk="1" hangingPunct="1"/>
            <a:r>
              <a:rPr lang="cs-CZ" b="1" dirty="0"/>
              <a:t>Co určuje naše zdraví ?</a:t>
            </a:r>
          </a:p>
        </p:txBody>
      </p:sp>
      <p:graphicFrame>
        <p:nvGraphicFramePr>
          <p:cNvPr id="4" name="Zástupný symbol pro obsah 9"/>
          <p:cNvGraphicFramePr>
            <a:graphicFrameLocks/>
          </p:cNvGraphicFramePr>
          <p:nvPr>
            <p:extLst>
              <p:ext uri="{D42A27DB-BD31-4B8C-83A1-F6EECF244321}">
                <p14:modId xmlns:p14="http://schemas.microsoft.com/office/powerpoint/2010/main" val="1320733348"/>
              </p:ext>
            </p:extLst>
          </p:nvPr>
        </p:nvGraphicFramePr>
        <p:xfrm>
          <a:off x="1775520" y="1268760"/>
          <a:ext cx="8568952" cy="5256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4092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56001" y="375094"/>
            <a:ext cx="8236799" cy="1230506"/>
          </a:xfrm>
        </p:spPr>
        <p:txBody>
          <a:bodyPr>
            <a:noAutofit/>
          </a:bodyPr>
          <a:lstStyle/>
          <a:p>
            <a:pPr algn="ctr"/>
            <a:r>
              <a:rPr lang="cs-CZ" sz="3600" b="1" dirty="0">
                <a:solidFill>
                  <a:srgbClr val="C00000"/>
                </a:solidFill>
                <a:effectLst>
                  <a:outerShdw blurRad="38100" dist="38100" dir="2700000" algn="tl">
                    <a:srgbClr val="000000">
                      <a:alpha val="43137"/>
                    </a:srgbClr>
                  </a:outerShdw>
                </a:effectLst>
                <a:latin typeface="Calibri" panose="020F0502020204030204"/>
              </a:rPr>
              <a:t>Obsah Na/</a:t>
            </a:r>
            <a:r>
              <a:rPr lang="cs-CZ" sz="3600" b="1" dirty="0" err="1">
                <a:solidFill>
                  <a:srgbClr val="C00000"/>
                </a:solidFill>
                <a:effectLst>
                  <a:outerShdw blurRad="38100" dist="38100" dir="2700000" algn="tl">
                    <a:srgbClr val="000000">
                      <a:alpha val="43137"/>
                    </a:srgbClr>
                  </a:outerShdw>
                </a:effectLst>
                <a:latin typeface="Calibri" panose="020F0502020204030204"/>
              </a:rPr>
              <a:t>NaCl</a:t>
            </a:r>
            <a:r>
              <a:rPr lang="cs-CZ" sz="3600" b="1" dirty="0">
                <a:solidFill>
                  <a:srgbClr val="C00000"/>
                </a:solidFill>
                <a:effectLst>
                  <a:outerShdw blurRad="38100" dist="38100" dir="2700000" algn="tl">
                    <a:srgbClr val="000000">
                      <a:alpha val="43137"/>
                    </a:srgbClr>
                  </a:outerShdw>
                </a:effectLst>
                <a:latin typeface="Calibri" panose="020F0502020204030204"/>
              </a:rPr>
              <a:t> v jednotlivých chodech oběda (2015/2016)</a:t>
            </a:r>
            <a:endParaRPr lang="cs-CZ" sz="3600" b="1" dirty="0">
              <a:solidFill>
                <a:srgbClr val="C00000"/>
              </a:solidFill>
              <a:effectLst>
                <a:outerShdw blurRad="38100" dist="38100" dir="2700000" algn="tl">
                  <a:srgbClr val="000000">
                    <a:alpha val="43137"/>
                  </a:srgbClr>
                </a:outerShdw>
              </a:effectLst>
              <a:latin typeface="+mn-lt"/>
            </a:endParaRPr>
          </a:p>
        </p:txBody>
      </p:sp>
      <p:graphicFrame>
        <p:nvGraphicFramePr>
          <p:cNvPr id="7" name="Zástupný symbol pro obsah 6"/>
          <p:cNvGraphicFramePr>
            <a:graphicFrameLocks noGrp="1"/>
          </p:cNvGraphicFramePr>
          <p:nvPr>
            <p:ph idx="1"/>
          </p:nvPr>
        </p:nvGraphicFramePr>
        <p:xfrm>
          <a:off x="2123706" y="1873668"/>
          <a:ext cx="8248531" cy="268381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5692" y="6290455"/>
            <a:ext cx="408014" cy="408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123707" y="4862286"/>
            <a:ext cx="8283037" cy="1754326"/>
          </a:xfrm>
          <a:prstGeom prst="rect">
            <a:avLst/>
          </a:prstGeom>
          <a:noFill/>
        </p:spPr>
        <p:txBody>
          <a:bodyPr wrap="square" rtlCol="0">
            <a:spAutoFit/>
          </a:bodyPr>
          <a:lstStyle/>
          <a:p>
            <a:r>
              <a:rPr lang="cs-CZ"/>
              <a:t>Vyšší přívod byl zaznamenán u všech ŠJ.</a:t>
            </a:r>
          </a:p>
          <a:p>
            <a:r>
              <a:rPr lang="cs-CZ"/>
              <a:t>13 ŠJ překračovalo doporučení WHO (2012) i více jak dvojnásobně.</a:t>
            </a:r>
          </a:p>
          <a:p>
            <a:r>
              <a:rPr lang="cs-CZ"/>
              <a:t>Některé ŠJ hodnotu 35 % doporučení naplnily již z polévky.</a:t>
            </a:r>
          </a:p>
          <a:p>
            <a:r>
              <a:rPr lang="cs-CZ"/>
              <a:t>V průměru se polévka podílela 40 % na celkovém přívodu Na z oběda, zatímco u ostatních sledovaných minerálních látek to bylo pouze okolo 20 % (Ca 20 %, Fe 22 %, K 16 %). </a:t>
            </a:r>
          </a:p>
        </p:txBody>
      </p:sp>
    </p:spTree>
    <p:extLst>
      <p:ext uri="{BB962C8B-B14F-4D97-AF65-F5344CB8AC3E}">
        <p14:creationId xmlns:p14="http://schemas.microsoft.com/office/powerpoint/2010/main" val="4200087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258417" y="0"/>
            <a:ext cx="5168348" cy="6777041"/>
          </a:xfrm>
          <a:prstGeom prst="rect">
            <a:avLst/>
          </a:prstGeom>
        </p:spPr>
      </p:pic>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flipV="1">
            <a:off x="4333460" y="6176962"/>
            <a:ext cx="7020339" cy="999089"/>
          </a:xfrm>
        </p:spPr>
        <p:txBody>
          <a:bodyPr/>
          <a:lstStyle/>
          <a:p>
            <a:endParaRPr lang="cs-CZ" dirty="0"/>
          </a:p>
        </p:txBody>
      </p:sp>
      <p:pic>
        <p:nvPicPr>
          <p:cNvPr id="6" name="Obrázek 5"/>
          <p:cNvPicPr>
            <a:picLocks noChangeAspect="1"/>
          </p:cNvPicPr>
          <p:nvPr/>
        </p:nvPicPr>
        <p:blipFill>
          <a:blip r:embed="rId3"/>
          <a:stretch>
            <a:fillRect/>
          </a:stretch>
        </p:blipFill>
        <p:spPr>
          <a:xfrm>
            <a:off x="5426764" y="1690688"/>
            <a:ext cx="6765235" cy="4486274"/>
          </a:xfrm>
          <a:prstGeom prst="rect">
            <a:avLst/>
          </a:prstGeom>
        </p:spPr>
      </p:pic>
    </p:spTree>
    <p:extLst>
      <p:ext uri="{BB962C8B-B14F-4D97-AF65-F5344CB8AC3E}">
        <p14:creationId xmlns:p14="http://schemas.microsoft.com/office/powerpoint/2010/main" val="2792595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12454"/>
            <a:ext cx="8229600" cy="1143000"/>
          </a:xfrm>
        </p:spPr>
        <p:txBody>
          <a:bodyPr>
            <a:normAutofit fontScale="90000"/>
          </a:bodyPr>
          <a:lstStyle/>
          <a:p>
            <a:br>
              <a:rPr lang="cs-CZ" dirty="0"/>
            </a:br>
            <a:endParaRPr lang="cs-CZ" dirty="0"/>
          </a:p>
        </p:txBody>
      </p:sp>
      <p:sp>
        <p:nvSpPr>
          <p:cNvPr id="3" name="Zástupný symbol pro obsah 2"/>
          <p:cNvSpPr>
            <a:spLocks noGrp="1"/>
          </p:cNvSpPr>
          <p:nvPr>
            <p:ph sz="half" idx="1"/>
          </p:nvPr>
        </p:nvSpPr>
        <p:spPr>
          <a:xfrm>
            <a:off x="1524000" y="1196752"/>
            <a:ext cx="4139952" cy="5472608"/>
          </a:xfrm>
        </p:spPr>
        <p:txBody>
          <a:bodyPr>
            <a:normAutofit/>
          </a:bodyPr>
          <a:lstStyle/>
          <a:p>
            <a:pPr marL="0" indent="0">
              <a:buNone/>
            </a:pPr>
            <a:endParaRPr lang="cs-CZ" dirty="0"/>
          </a:p>
        </p:txBody>
      </p:sp>
      <p:graphicFrame>
        <p:nvGraphicFramePr>
          <p:cNvPr id="5" name="Zástupný symbol pro obsah 4"/>
          <p:cNvGraphicFramePr>
            <a:graphicFrameLocks noGrp="1"/>
          </p:cNvGraphicFramePr>
          <p:nvPr>
            <p:ph sz="half" idx="2"/>
          </p:nvPr>
        </p:nvGraphicFramePr>
        <p:xfrm>
          <a:off x="555397" y="204395"/>
          <a:ext cx="11101893" cy="6632571"/>
        </p:xfrm>
        <a:graphic>
          <a:graphicData uri="http://schemas.openxmlformats.org/drawingml/2006/table">
            <a:tbl>
              <a:tblPr firstRow="1" firstCol="1" bandRow="1">
                <a:tableStyleId>{5C22544A-7EE6-4342-B048-85BDC9FD1C3A}</a:tableStyleId>
              </a:tblPr>
              <a:tblGrid>
                <a:gridCol w="7814052">
                  <a:extLst>
                    <a:ext uri="{9D8B030D-6E8A-4147-A177-3AD203B41FA5}">
                      <a16:colId xmlns:a16="http://schemas.microsoft.com/office/drawing/2014/main" val="20000"/>
                    </a:ext>
                  </a:extLst>
                </a:gridCol>
                <a:gridCol w="1527586">
                  <a:extLst>
                    <a:ext uri="{9D8B030D-6E8A-4147-A177-3AD203B41FA5}">
                      <a16:colId xmlns:a16="http://schemas.microsoft.com/office/drawing/2014/main" val="20001"/>
                    </a:ext>
                  </a:extLst>
                </a:gridCol>
                <a:gridCol w="1760255">
                  <a:extLst>
                    <a:ext uri="{9D8B030D-6E8A-4147-A177-3AD203B41FA5}">
                      <a16:colId xmlns:a16="http://schemas.microsoft.com/office/drawing/2014/main" val="20002"/>
                    </a:ext>
                  </a:extLst>
                </a:gridCol>
              </a:tblGrid>
              <a:tr h="737751">
                <a:tc>
                  <a:txBody>
                    <a:bodyPr/>
                    <a:lstStyle/>
                    <a:p>
                      <a:pPr>
                        <a:lnSpc>
                          <a:spcPct val="115000"/>
                        </a:lnSpc>
                        <a:spcAft>
                          <a:spcPts val="1000"/>
                        </a:spcAft>
                      </a:pPr>
                      <a:r>
                        <a:rPr lang="cs-CZ" sz="2400" dirty="0">
                          <a:effectLst/>
                        </a:rPr>
                        <a:t>Výrobek 100 gramů</a:t>
                      </a:r>
                    </a:p>
                  </a:txBody>
                  <a:tcPr marL="47348" marR="47348" marT="0" marB="0"/>
                </a:tc>
                <a:tc>
                  <a:txBody>
                    <a:bodyPr/>
                    <a:lstStyle/>
                    <a:p>
                      <a:pPr>
                        <a:lnSpc>
                          <a:spcPct val="115000"/>
                        </a:lnSpc>
                        <a:spcAft>
                          <a:spcPts val="1000"/>
                        </a:spcAft>
                      </a:pPr>
                      <a:r>
                        <a:rPr lang="cs-CZ" sz="2000">
                          <a:effectLst/>
                        </a:rPr>
                        <a:t>Sodík (Na) g</a:t>
                      </a:r>
                      <a:endParaRPr lang="cs-CZ" sz="2000" dirty="0">
                        <a:effectLst/>
                        <a:latin typeface="Calibri"/>
                        <a:ea typeface="Calibri"/>
                        <a:cs typeface="Times New Roman"/>
                      </a:endParaRPr>
                    </a:p>
                  </a:txBody>
                  <a:tcPr marL="47348" marR="47348" marT="0" marB="0"/>
                </a:tc>
                <a:tc>
                  <a:txBody>
                    <a:bodyPr/>
                    <a:lstStyle/>
                    <a:p>
                      <a:pPr>
                        <a:lnSpc>
                          <a:spcPct val="115000"/>
                        </a:lnSpc>
                        <a:spcAft>
                          <a:spcPts val="1000"/>
                        </a:spcAft>
                      </a:pPr>
                      <a:r>
                        <a:rPr lang="cs-CZ" sz="2000" dirty="0" err="1">
                          <a:effectLst/>
                        </a:rPr>
                        <a:t>NaCl</a:t>
                      </a:r>
                      <a:r>
                        <a:rPr lang="cs-CZ" sz="2000" dirty="0">
                          <a:effectLst/>
                        </a:rPr>
                        <a:t>  g</a:t>
                      </a:r>
                    </a:p>
                  </a:txBody>
                  <a:tcPr marL="47348" marR="47348" marT="0" marB="0"/>
                </a:tc>
                <a:extLst>
                  <a:ext uri="{0D108BD9-81ED-4DB2-BD59-A6C34878D82A}">
                    <a16:rowId xmlns:a16="http://schemas.microsoft.com/office/drawing/2014/main" val="10000"/>
                  </a:ext>
                </a:extLst>
              </a:tr>
              <a:tr h="403863">
                <a:tc>
                  <a:txBody>
                    <a:bodyPr/>
                    <a:lstStyle/>
                    <a:p>
                      <a:pPr>
                        <a:lnSpc>
                          <a:spcPct val="115000"/>
                        </a:lnSpc>
                        <a:spcAft>
                          <a:spcPts val="1000"/>
                        </a:spcAft>
                      </a:pPr>
                      <a:r>
                        <a:rPr lang="cs-CZ" sz="2400" dirty="0">
                          <a:effectLst/>
                        </a:rPr>
                        <a:t>Rohlík 43 g                                                                0,25 g </a:t>
                      </a:r>
                      <a:r>
                        <a:rPr lang="cs-CZ" sz="2400" dirty="0" err="1">
                          <a:effectLst/>
                        </a:rPr>
                        <a:t>NaCl</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0,220</a:t>
                      </a: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0,550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1"/>
                  </a:ext>
                </a:extLst>
              </a:tr>
              <a:tr h="403863">
                <a:tc>
                  <a:txBody>
                    <a:bodyPr/>
                    <a:lstStyle/>
                    <a:p>
                      <a:pPr>
                        <a:lnSpc>
                          <a:spcPct val="115000"/>
                        </a:lnSpc>
                        <a:spcAft>
                          <a:spcPts val="1000"/>
                        </a:spcAft>
                      </a:pPr>
                      <a:r>
                        <a:rPr lang="cs-CZ" sz="2400" dirty="0">
                          <a:effectLst/>
                        </a:rPr>
                        <a:t>Krajíc chleba                                                             0,45 g </a:t>
                      </a:r>
                      <a:r>
                        <a:rPr lang="cs-CZ" sz="2400" dirty="0" err="1">
                          <a:effectLst/>
                        </a:rPr>
                        <a:t>NaCl</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0,370</a:t>
                      </a: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0,925</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2"/>
                  </a:ext>
                </a:extLst>
              </a:tr>
              <a:tr h="403863">
                <a:tc>
                  <a:txBody>
                    <a:bodyPr/>
                    <a:lstStyle/>
                    <a:p>
                      <a:pPr>
                        <a:lnSpc>
                          <a:spcPct val="115000"/>
                        </a:lnSpc>
                        <a:spcAft>
                          <a:spcPts val="1000"/>
                        </a:spcAft>
                      </a:pPr>
                      <a:r>
                        <a:rPr lang="cs-CZ" sz="2400">
                          <a:effectLst/>
                        </a:rPr>
                        <a:t>Niva</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1,400</a:t>
                      </a:r>
                      <a:endParaRPr lang="cs-CZ" sz="200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3.500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3"/>
                  </a:ext>
                </a:extLst>
              </a:tr>
              <a:tr h="403863">
                <a:tc>
                  <a:txBody>
                    <a:bodyPr/>
                    <a:lstStyle/>
                    <a:p>
                      <a:pPr>
                        <a:lnSpc>
                          <a:spcPct val="115000"/>
                        </a:lnSpc>
                        <a:spcAft>
                          <a:spcPts val="1000"/>
                        </a:spcAft>
                      </a:pPr>
                      <a:r>
                        <a:rPr lang="cs-CZ" sz="2400">
                          <a:effectLst/>
                        </a:rPr>
                        <a:t>Balkánský sýr                       </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1,300</a:t>
                      </a:r>
                      <a:endParaRPr lang="cs-CZ" sz="200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3.250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4"/>
                  </a:ext>
                </a:extLst>
              </a:tr>
              <a:tr h="403863">
                <a:tc>
                  <a:txBody>
                    <a:bodyPr/>
                    <a:lstStyle/>
                    <a:p>
                      <a:pPr>
                        <a:lnSpc>
                          <a:spcPct val="115000"/>
                        </a:lnSpc>
                        <a:spcAft>
                          <a:spcPts val="1000"/>
                        </a:spcAft>
                      </a:pPr>
                      <a:r>
                        <a:rPr lang="cs-CZ" sz="2400">
                          <a:effectLst/>
                        </a:rPr>
                        <a:t>Tavené sýry </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0,920</a:t>
                      </a:r>
                      <a:endParaRPr lang="cs-CZ" sz="200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1.750 - 2.300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5"/>
                  </a:ext>
                </a:extLst>
              </a:tr>
              <a:tr h="403863">
                <a:tc>
                  <a:txBody>
                    <a:bodyPr/>
                    <a:lstStyle/>
                    <a:p>
                      <a:pPr>
                        <a:lnSpc>
                          <a:spcPct val="115000"/>
                        </a:lnSpc>
                        <a:spcAft>
                          <a:spcPts val="1000"/>
                        </a:spcAft>
                      </a:pPr>
                      <a:r>
                        <a:rPr lang="cs-CZ" sz="2400" dirty="0">
                          <a:effectLst/>
                        </a:rPr>
                        <a:t>Párky  </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2,480</a:t>
                      </a:r>
                      <a:endParaRPr lang="cs-CZ" sz="200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6,200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6"/>
                  </a:ext>
                </a:extLst>
              </a:tr>
              <a:tr h="403863">
                <a:tc>
                  <a:txBody>
                    <a:bodyPr/>
                    <a:lstStyle/>
                    <a:p>
                      <a:pPr>
                        <a:lnSpc>
                          <a:spcPct val="115000"/>
                        </a:lnSpc>
                        <a:spcAft>
                          <a:spcPts val="1000"/>
                        </a:spcAft>
                      </a:pPr>
                      <a:r>
                        <a:rPr lang="cs-CZ" sz="2400" dirty="0">
                          <a:effectLst/>
                        </a:rPr>
                        <a:t>Trvanlivé salámy                  </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0,800</a:t>
                      </a:r>
                      <a:endParaRPr lang="cs-CZ" sz="200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2,000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7"/>
                  </a:ext>
                </a:extLst>
              </a:tr>
              <a:tr h="403863">
                <a:tc>
                  <a:txBody>
                    <a:bodyPr/>
                    <a:lstStyle/>
                    <a:p>
                      <a:pPr>
                        <a:lnSpc>
                          <a:spcPct val="115000"/>
                        </a:lnSpc>
                        <a:spcAft>
                          <a:spcPts val="1000"/>
                        </a:spcAft>
                      </a:pPr>
                      <a:r>
                        <a:rPr lang="cs-CZ" sz="2400" dirty="0">
                          <a:effectLst/>
                        </a:rPr>
                        <a:t>Šunka</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0,750</a:t>
                      </a: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1,875</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8"/>
                  </a:ext>
                </a:extLst>
              </a:tr>
              <a:tr h="422145">
                <a:tc>
                  <a:txBody>
                    <a:bodyPr/>
                    <a:lstStyle/>
                    <a:p>
                      <a:pPr>
                        <a:lnSpc>
                          <a:spcPct val="115000"/>
                        </a:lnSpc>
                        <a:spcAft>
                          <a:spcPts val="1000"/>
                        </a:spcAft>
                      </a:pPr>
                      <a:r>
                        <a:rPr lang="cs-CZ" sz="2400" dirty="0">
                          <a:effectLst/>
                        </a:rPr>
                        <a:t>Arašídy pražené solené      </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0,200</a:t>
                      </a:r>
                      <a:endParaRPr lang="cs-CZ" sz="200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0,500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9"/>
                  </a:ext>
                </a:extLst>
              </a:tr>
              <a:tr h="422145">
                <a:tc>
                  <a:txBody>
                    <a:bodyPr/>
                    <a:lstStyle/>
                    <a:p>
                      <a:pPr>
                        <a:lnSpc>
                          <a:spcPct val="115000"/>
                        </a:lnSpc>
                        <a:spcAft>
                          <a:spcPts val="1000"/>
                        </a:spcAft>
                      </a:pPr>
                      <a:r>
                        <a:rPr lang="cs-CZ" sz="2400" dirty="0">
                          <a:effectLst/>
                        </a:rPr>
                        <a:t>Bohemia </a:t>
                      </a:r>
                      <a:r>
                        <a:rPr lang="cs-CZ" sz="2400" dirty="0" err="1">
                          <a:effectLst/>
                        </a:rPr>
                        <a:t>chips</a:t>
                      </a:r>
                      <a:r>
                        <a:rPr lang="cs-CZ" sz="2400" dirty="0">
                          <a:effectLst/>
                        </a:rPr>
                        <a:t> alpská sůl                                       sáček 150 g</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0,600</a:t>
                      </a:r>
                      <a:endParaRPr lang="cs-CZ" sz="200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1,500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10"/>
                  </a:ext>
                </a:extLst>
              </a:tr>
              <a:tr h="422145">
                <a:tc>
                  <a:txBody>
                    <a:bodyPr/>
                    <a:lstStyle/>
                    <a:p>
                      <a:pPr>
                        <a:lnSpc>
                          <a:spcPct val="115000"/>
                        </a:lnSpc>
                        <a:spcAft>
                          <a:spcPts val="1000"/>
                        </a:spcAft>
                      </a:pPr>
                      <a:r>
                        <a:rPr lang="cs-CZ" sz="2400" dirty="0">
                          <a:effectLst/>
                        </a:rPr>
                        <a:t>Popcorn slaný  </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1,000</a:t>
                      </a:r>
                      <a:endParaRPr lang="cs-CZ" sz="200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2,500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11"/>
                  </a:ext>
                </a:extLst>
              </a:tr>
              <a:tr h="403863">
                <a:tc>
                  <a:txBody>
                    <a:bodyPr/>
                    <a:lstStyle/>
                    <a:p>
                      <a:pPr>
                        <a:lnSpc>
                          <a:spcPct val="115000"/>
                        </a:lnSpc>
                        <a:spcAft>
                          <a:spcPts val="1000"/>
                        </a:spcAft>
                      </a:pPr>
                      <a:r>
                        <a:rPr lang="cs-CZ" sz="2400" dirty="0">
                          <a:effectLst/>
                        </a:rPr>
                        <a:t>Olivy,                                                                            sáček 195 g </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2,400</a:t>
                      </a:r>
                      <a:endParaRPr lang="cs-CZ" sz="200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6,000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12"/>
                  </a:ext>
                </a:extLst>
              </a:tr>
              <a:tr h="403863">
                <a:tc>
                  <a:txBody>
                    <a:bodyPr/>
                    <a:lstStyle/>
                    <a:p>
                      <a:pPr>
                        <a:lnSpc>
                          <a:spcPct val="115000"/>
                        </a:lnSpc>
                        <a:spcAft>
                          <a:spcPts val="1000"/>
                        </a:spcAft>
                      </a:pPr>
                      <a:r>
                        <a:rPr lang="cs-CZ" sz="2400" dirty="0">
                          <a:effectLst/>
                        </a:rPr>
                        <a:t>Slané tyčinky </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dirty="0">
                          <a:effectLst/>
                        </a:rPr>
                        <a:t>3,200</a:t>
                      </a: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8,000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13"/>
                  </a:ext>
                </a:extLst>
              </a:tr>
              <a:tr h="422145">
                <a:tc>
                  <a:txBody>
                    <a:bodyPr/>
                    <a:lstStyle/>
                    <a:p>
                      <a:pPr>
                        <a:lnSpc>
                          <a:spcPct val="115000"/>
                        </a:lnSpc>
                        <a:spcAft>
                          <a:spcPts val="1000"/>
                        </a:spcAft>
                      </a:pPr>
                      <a:r>
                        <a:rPr lang="cs-CZ" sz="2400" dirty="0">
                          <a:effectLst/>
                        </a:rPr>
                        <a:t>Burger </a:t>
                      </a:r>
                      <a:endParaRPr lang="cs-CZ" sz="24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0,800</a:t>
                      </a:r>
                      <a:endParaRPr lang="cs-CZ" sz="200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dirty="0">
                          <a:effectLst/>
                        </a:rPr>
                        <a:t>2,000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14"/>
                  </a:ext>
                </a:extLst>
              </a:tr>
            </a:tbl>
          </a:graphicData>
        </a:graphic>
      </p:graphicFrame>
      <p:pic>
        <p:nvPicPr>
          <p:cNvPr id="4" name="Obrázek 3"/>
          <p:cNvPicPr>
            <a:picLocks noChangeAspect="1"/>
          </p:cNvPicPr>
          <p:nvPr/>
        </p:nvPicPr>
        <p:blipFill>
          <a:blip r:embed="rId2"/>
          <a:stretch>
            <a:fillRect/>
          </a:stretch>
        </p:blipFill>
        <p:spPr>
          <a:xfrm>
            <a:off x="2492572" y="699247"/>
            <a:ext cx="1294120" cy="649121"/>
          </a:xfrm>
          <a:prstGeom prst="rect">
            <a:avLst/>
          </a:prstGeom>
        </p:spPr>
      </p:pic>
      <p:pic>
        <p:nvPicPr>
          <p:cNvPr id="6" name="Obrázek 5"/>
          <p:cNvPicPr>
            <a:picLocks noChangeAspect="1"/>
          </p:cNvPicPr>
          <p:nvPr/>
        </p:nvPicPr>
        <p:blipFill>
          <a:blip r:embed="rId3"/>
          <a:stretch>
            <a:fillRect/>
          </a:stretch>
        </p:blipFill>
        <p:spPr>
          <a:xfrm>
            <a:off x="3928717" y="1196752"/>
            <a:ext cx="925945" cy="707351"/>
          </a:xfrm>
          <a:prstGeom prst="rect">
            <a:avLst/>
          </a:prstGeom>
        </p:spPr>
      </p:pic>
      <p:pic>
        <p:nvPicPr>
          <p:cNvPr id="7" name="Obrázek 6"/>
          <p:cNvPicPr>
            <a:picLocks noChangeAspect="1"/>
          </p:cNvPicPr>
          <p:nvPr/>
        </p:nvPicPr>
        <p:blipFill>
          <a:blip r:embed="rId4"/>
          <a:stretch>
            <a:fillRect/>
          </a:stretch>
        </p:blipFill>
        <p:spPr>
          <a:xfrm>
            <a:off x="2492572" y="1650306"/>
            <a:ext cx="1154271" cy="690419"/>
          </a:xfrm>
          <a:prstGeom prst="rect">
            <a:avLst/>
          </a:prstGeom>
        </p:spPr>
      </p:pic>
      <p:pic>
        <p:nvPicPr>
          <p:cNvPr id="8" name="Obrázek 7"/>
          <p:cNvPicPr>
            <a:picLocks noChangeAspect="1"/>
          </p:cNvPicPr>
          <p:nvPr/>
        </p:nvPicPr>
        <p:blipFill>
          <a:blip r:embed="rId5"/>
          <a:stretch>
            <a:fillRect/>
          </a:stretch>
        </p:blipFill>
        <p:spPr>
          <a:xfrm>
            <a:off x="3970700" y="2096045"/>
            <a:ext cx="867809" cy="625640"/>
          </a:xfrm>
          <a:prstGeom prst="rect">
            <a:avLst/>
          </a:prstGeom>
        </p:spPr>
      </p:pic>
      <p:pic>
        <p:nvPicPr>
          <p:cNvPr id="9" name="Obrázek 8"/>
          <p:cNvPicPr>
            <a:picLocks noChangeAspect="1"/>
          </p:cNvPicPr>
          <p:nvPr/>
        </p:nvPicPr>
        <p:blipFill>
          <a:blip r:embed="rId6"/>
          <a:stretch>
            <a:fillRect/>
          </a:stretch>
        </p:blipFill>
        <p:spPr>
          <a:xfrm>
            <a:off x="5314278" y="2495774"/>
            <a:ext cx="1237129" cy="624324"/>
          </a:xfrm>
          <a:prstGeom prst="rect">
            <a:avLst/>
          </a:prstGeom>
        </p:spPr>
      </p:pic>
      <p:pic>
        <p:nvPicPr>
          <p:cNvPr id="10" name="Obrázek 9"/>
          <p:cNvPicPr>
            <a:picLocks noChangeAspect="1"/>
          </p:cNvPicPr>
          <p:nvPr/>
        </p:nvPicPr>
        <p:blipFill>
          <a:blip r:embed="rId7"/>
          <a:stretch>
            <a:fillRect/>
          </a:stretch>
        </p:blipFill>
        <p:spPr>
          <a:xfrm>
            <a:off x="2764715" y="2936838"/>
            <a:ext cx="1164002" cy="721485"/>
          </a:xfrm>
          <a:prstGeom prst="rect">
            <a:avLst/>
          </a:prstGeom>
        </p:spPr>
      </p:pic>
      <p:pic>
        <p:nvPicPr>
          <p:cNvPr id="11" name="Obrázek 10"/>
          <p:cNvPicPr>
            <a:picLocks noChangeAspect="1"/>
          </p:cNvPicPr>
          <p:nvPr/>
        </p:nvPicPr>
        <p:blipFill>
          <a:blip r:embed="rId8"/>
          <a:stretch>
            <a:fillRect/>
          </a:stretch>
        </p:blipFill>
        <p:spPr>
          <a:xfrm flipV="1">
            <a:off x="4646393" y="3312037"/>
            <a:ext cx="1216525" cy="670867"/>
          </a:xfrm>
          <a:prstGeom prst="rect">
            <a:avLst/>
          </a:prstGeom>
        </p:spPr>
      </p:pic>
      <p:pic>
        <p:nvPicPr>
          <p:cNvPr id="12" name="Obrázek 11"/>
          <p:cNvPicPr>
            <a:picLocks noChangeAspect="1"/>
          </p:cNvPicPr>
          <p:nvPr/>
        </p:nvPicPr>
        <p:blipFill>
          <a:blip r:embed="rId9"/>
          <a:stretch>
            <a:fillRect/>
          </a:stretch>
        </p:blipFill>
        <p:spPr>
          <a:xfrm>
            <a:off x="3004940" y="3761030"/>
            <a:ext cx="876941" cy="579263"/>
          </a:xfrm>
          <a:prstGeom prst="rect">
            <a:avLst/>
          </a:prstGeom>
        </p:spPr>
      </p:pic>
      <p:pic>
        <p:nvPicPr>
          <p:cNvPr id="13" name="Obrázek 12"/>
          <p:cNvPicPr>
            <a:picLocks noChangeAspect="1"/>
          </p:cNvPicPr>
          <p:nvPr/>
        </p:nvPicPr>
        <p:blipFill>
          <a:blip r:embed="rId10"/>
          <a:stretch>
            <a:fillRect/>
          </a:stretch>
        </p:blipFill>
        <p:spPr>
          <a:xfrm>
            <a:off x="4038130" y="4185480"/>
            <a:ext cx="1216525" cy="662127"/>
          </a:xfrm>
          <a:prstGeom prst="rect">
            <a:avLst/>
          </a:prstGeom>
        </p:spPr>
      </p:pic>
      <p:pic>
        <p:nvPicPr>
          <p:cNvPr id="14" name="Obrázek 13"/>
          <p:cNvPicPr>
            <a:picLocks noChangeAspect="1"/>
          </p:cNvPicPr>
          <p:nvPr/>
        </p:nvPicPr>
        <p:blipFill>
          <a:blip r:embed="rId11"/>
          <a:stretch>
            <a:fillRect/>
          </a:stretch>
        </p:blipFill>
        <p:spPr>
          <a:xfrm>
            <a:off x="5309213" y="4560453"/>
            <a:ext cx="1021976" cy="666974"/>
          </a:xfrm>
          <a:prstGeom prst="rect">
            <a:avLst/>
          </a:prstGeom>
        </p:spPr>
      </p:pic>
      <p:pic>
        <p:nvPicPr>
          <p:cNvPr id="15" name="Obrázek 14"/>
          <p:cNvPicPr>
            <a:picLocks noChangeAspect="1"/>
          </p:cNvPicPr>
          <p:nvPr/>
        </p:nvPicPr>
        <p:blipFill>
          <a:blip r:embed="rId12"/>
          <a:stretch>
            <a:fillRect/>
          </a:stretch>
        </p:blipFill>
        <p:spPr>
          <a:xfrm>
            <a:off x="3935609" y="4982198"/>
            <a:ext cx="1108037" cy="699247"/>
          </a:xfrm>
          <a:prstGeom prst="rect">
            <a:avLst/>
          </a:prstGeom>
        </p:spPr>
      </p:pic>
      <p:pic>
        <p:nvPicPr>
          <p:cNvPr id="16" name="Obrázek 15"/>
          <p:cNvPicPr>
            <a:picLocks noChangeAspect="1"/>
          </p:cNvPicPr>
          <p:nvPr/>
        </p:nvPicPr>
        <p:blipFill>
          <a:blip r:embed="rId13"/>
          <a:stretch>
            <a:fillRect/>
          </a:stretch>
        </p:blipFill>
        <p:spPr>
          <a:xfrm>
            <a:off x="2948569" y="5367244"/>
            <a:ext cx="887557" cy="666974"/>
          </a:xfrm>
          <a:prstGeom prst="rect">
            <a:avLst/>
          </a:prstGeom>
        </p:spPr>
      </p:pic>
      <p:pic>
        <p:nvPicPr>
          <p:cNvPr id="17" name="Obrázek 16"/>
          <p:cNvPicPr>
            <a:picLocks noChangeAspect="1"/>
          </p:cNvPicPr>
          <p:nvPr/>
        </p:nvPicPr>
        <p:blipFill>
          <a:blip r:embed="rId14"/>
          <a:stretch>
            <a:fillRect/>
          </a:stretch>
        </p:blipFill>
        <p:spPr>
          <a:xfrm>
            <a:off x="4945033" y="5712311"/>
            <a:ext cx="1237336" cy="699247"/>
          </a:xfrm>
          <a:prstGeom prst="rect">
            <a:avLst/>
          </a:prstGeom>
        </p:spPr>
      </p:pic>
      <p:pic>
        <p:nvPicPr>
          <p:cNvPr id="18" name="Obrázek 17"/>
          <p:cNvPicPr>
            <a:picLocks noChangeAspect="1"/>
          </p:cNvPicPr>
          <p:nvPr/>
        </p:nvPicPr>
        <p:blipFill>
          <a:blip r:embed="rId15"/>
          <a:stretch>
            <a:fillRect/>
          </a:stretch>
        </p:blipFill>
        <p:spPr>
          <a:xfrm>
            <a:off x="3646843" y="6054867"/>
            <a:ext cx="1099224" cy="655331"/>
          </a:xfrm>
          <a:prstGeom prst="rect">
            <a:avLst/>
          </a:prstGeom>
        </p:spPr>
      </p:pic>
    </p:spTree>
    <p:extLst>
      <p:ext uri="{BB962C8B-B14F-4D97-AF65-F5344CB8AC3E}">
        <p14:creationId xmlns:p14="http://schemas.microsoft.com/office/powerpoint/2010/main" val="562181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69076" y="0"/>
            <a:ext cx="5215497" cy="6858000"/>
          </a:xfrm>
          <a:prstGeom prst="rect">
            <a:avLst/>
          </a:prstGeom>
        </p:spPr>
      </p:pic>
      <p:pic>
        <p:nvPicPr>
          <p:cNvPr id="3" name="Obrázek 2"/>
          <p:cNvPicPr>
            <a:picLocks noChangeAspect="1"/>
          </p:cNvPicPr>
          <p:nvPr/>
        </p:nvPicPr>
        <p:blipFill>
          <a:blip r:embed="rId3"/>
          <a:stretch>
            <a:fillRect/>
          </a:stretch>
        </p:blipFill>
        <p:spPr>
          <a:xfrm>
            <a:off x="6758608" y="-74699"/>
            <a:ext cx="4890053" cy="6932699"/>
          </a:xfrm>
          <a:prstGeom prst="rect">
            <a:avLst/>
          </a:prstGeom>
        </p:spPr>
      </p:pic>
    </p:spTree>
    <p:extLst>
      <p:ext uri="{BB962C8B-B14F-4D97-AF65-F5344CB8AC3E}">
        <p14:creationId xmlns:p14="http://schemas.microsoft.com/office/powerpoint/2010/main" val="382161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27087" y="46990"/>
            <a:ext cx="10515600" cy="1325563"/>
          </a:xfrm>
        </p:spPr>
        <p:txBody>
          <a:bodyPr/>
          <a:lstStyle/>
          <a:p>
            <a:r>
              <a:rPr lang="cs-CZ" dirty="0"/>
              <a:t>Příjem </a:t>
            </a:r>
            <a:r>
              <a:rPr lang="cs-CZ" dirty="0" err="1"/>
              <a:t>NaCl</a:t>
            </a:r>
            <a:r>
              <a:rPr lang="cs-CZ" dirty="0"/>
              <a:t> do 5 g</a:t>
            </a:r>
          </a:p>
        </p:txBody>
      </p:sp>
      <p:sp>
        <p:nvSpPr>
          <p:cNvPr id="5" name="Zástupný symbol pro text 4"/>
          <p:cNvSpPr>
            <a:spLocks noGrp="1"/>
          </p:cNvSpPr>
          <p:nvPr>
            <p:ph type="body" idx="1"/>
          </p:nvPr>
        </p:nvSpPr>
        <p:spPr>
          <a:xfrm>
            <a:off x="827087" y="960597"/>
            <a:ext cx="5157787" cy="823912"/>
          </a:xfrm>
        </p:spPr>
        <p:txBody>
          <a:bodyPr/>
          <a:lstStyle/>
          <a:p>
            <a:r>
              <a:rPr lang="cs-CZ" dirty="0"/>
              <a:t>benefity</a:t>
            </a:r>
          </a:p>
        </p:txBody>
      </p:sp>
      <p:sp>
        <p:nvSpPr>
          <p:cNvPr id="6" name="Zástupný symbol pro obsah 5"/>
          <p:cNvSpPr>
            <a:spLocks noGrp="1"/>
          </p:cNvSpPr>
          <p:nvPr>
            <p:ph sz="half" idx="2"/>
          </p:nvPr>
        </p:nvSpPr>
        <p:spPr>
          <a:xfrm>
            <a:off x="665162" y="1784509"/>
            <a:ext cx="5157787" cy="4822031"/>
          </a:xfrm>
        </p:spPr>
        <p:txBody>
          <a:bodyPr/>
          <a:lstStyle/>
          <a:p>
            <a:r>
              <a:rPr lang="cs-CZ" dirty="0"/>
              <a:t>Snížení TK</a:t>
            </a:r>
          </a:p>
          <a:p>
            <a:r>
              <a:rPr lang="cs-CZ" dirty="0"/>
              <a:t>Nižší riziko CMP</a:t>
            </a:r>
          </a:p>
          <a:p>
            <a:r>
              <a:rPr lang="cs-CZ" dirty="0"/>
              <a:t>Nižší riziko IM</a:t>
            </a:r>
          </a:p>
          <a:p>
            <a:r>
              <a:rPr lang="cs-CZ" dirty="0"/>
              <a:t>Nižší riziko ca žaludku</a:t>
            </a:r>
          </a:p>
          <a:p>
            <a:r>
              <a:rPr lang="cs-CZ" dirty="0"/>
              <a:t>Nižší riziko osteoporózy</a:t>
            </a:r>
          </a:p>
          <a:p>
            <a:r>
              <a:rPr lang="cs-CZ" dirty="0"/>
              <a:t>Nižší riziko onemocnění ledvin</a:t>
            </a:r>
          </a:p>
          <a:p>
            <a:r>
              <a:rPr lang="cs-CZ" dirty="0"/>
              <a:t>Zlepšení chuti</a:t>
            </a:r>
          </a:p>
          <a:p>
            <a:r>
              <a:rPr lang="cs-CZ" dirty="0"/>
              <a:t>Poznání nových bylinek a koření</a:t>
            </a:r>
          </a:p>
          <a:p>
            <a:endParaRPr lang="cs-CZ" dirty="0"/>
          </a:p>
          <a:p>
            <a:endParaRPr lang="cs-CZ" dirty="0"/>
          </a:p>
        </p:txBody>
      </p:sp>
      <p:sp>
        <p:nvSpPr>
          <p:cNvPr id="7" name="Zástupný symbol pro text 6"/>
          <p:cNvSpPr>
            <a:spLocks noGrp="1"/>
          </p:cNvSpPr>
          <p:nvPr>
            <p:ph type="body" sz="quarter" idx="3"/>
          </p:nvPr>
        </p:nvSpPr>
        <p:spPr>
          <a:xfrm>
            <a:off x="6072186" y="297815"/>
            <a:ext cx="5183188" cy="823912"/>
          </a:xfrm>
        </p:spPr>
        <p:txBody>
          <a:bodyPr/>
          <a:lstStyle/>
          <a:p>
            <a:r>
              <a:rPr lang="cs-CZ" dirty="0"/>
              <a:t>bariéry</a:t>
            </a:r>
          </a:p>
        </p:txBody>
      </p:sp>
      <p:sp>
        <p:nvSpPr>
          <p:cNvPr id="8" name="Zástupný symbol pro obsah 7"/>
          <p:cNvSpPr>
            <a:spLocks noGrp="1"/>
          </p:cNvSpPr>
          <p:nvPr>
            <p:ph sz="quarter" idx="4"/>
          </p:nvPr>
        </p:nvSpPr>
        <p:spPr>
          <a:xfrm>
            <a:off x="6072186" y="1258728"/>
            <a:ext cx="5591811" cy="5233512"/>
          </a:xfrm>
        </p:spPr>
        <p:txBody>
          <a:bodyPr/>
          <a:lstStyle/>
          <a:p>
            <a:r>
              <a:rPr lang="cs-CZ" dirty="0"/>
              <a:t>Znalost DDD do 5 g, aplikace</a:t>
            </a:r>
          </a:p>
          <a:p>
            <a:r>
              <a:rPr lang="cs-CZ" dirty="0"/>
              <a:t>Znalost čtení etiket, aplikace</a:t>
            </a:r>
          </a:p>
          <a:p>
            <a:r>
              <a:rPr lang="cs-CZ" dirty="0"/>
              <a:t>Závislost na soli - preference velmi slaných produktů (cena, chuť)</a:t>
            </a:r>
          </a:p>
          <a:p>
            <a:r>
              <a:rPr lang="cs-CZ" dirty="0"/>
              <a:t>Plánování týdenního nákupu</a:t>
            </a:r>
          </a:p>
          <a:p>
            <a:r>
              <a:rPr lang="cs-CZ" dirty="0"/>
              <a:t>Čas- rychlá příprava z polotovarů</a:t>
            </a:r>
          </a:p>
          <a:p>
            <a:r>
              <a:rPr lang="cs-CZ" dirty="0"/>
              <a:t>Společné stravování </a:t>
            </a:r>
          </a:p>
          <a:p>
            <a:r>
              <a:rPr lang="cs-CZ" dirty="0"/>
              <a:t>Výrobci- receptury, trvanlivost, kvalita?</a:t>
            </a:r>
          </a:p>
          <a:p>
            <a:r>
              <a:rPr lang="cs-CZ" dirty="0"/>
              <a:t>Sůl není hlavním ani největším zdrojem jódu</a:t>
            </a:r>
          </a:p>
          <a:p>
            <a:endParaRPr lang="cs-CZ" dirty="0"/>
          </a:p>
          <a:p>
            <a:endParaRPr lang="cs-CZ" dirty="0"/>
          </a:p>
          <a:p>
            <a:endParaRPr lang="cs-CZ" dirty="0"/>
          </a:p>
          <a:p>
            <a:pPr marL="0" indent="0">
              <a:buNone/>
            </a:pPr>
            <a:endParaRPr lang="cs-CZ" dirty="0"/>
          </a:p>
        </p:txBody>
      </p:sp>
    </p:spTree>
    <p:extLst>
      <p:ext uri="{BB962C8B-B14F-4D97-AF65-F5344CB8AC3E}">
        <p14:creationId xmlns:p14="http://schemas.microsoft.com/office/powerpoint/2010/main" val="2565055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666410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66259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3458818" y="365124"/>
            <a:ext cx="5307496" cy="6492875"/>
          </a:xfrm>
          <a:prstGeom prst="rect">
            <a:avLst/>
          </a:prstGeom>
        </p:spPr>
      </p:pic>
    </p:spTree>
    <p:extLst>
      <p:ext uri="{BB962C8B-B14F-4D97-AF65-F5344CB8AC3E}">
        <p14:creationId xmlns:p14="http://schemas.microsoft.com/office/powerpoint/2010/main" val="504927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98782" y="365125"/>
            <a:ext cx="12276313" cy="6075669"/>
          </a:xfrm>
          <a:prstGeom prst="rect">
            <a:avLst/>
          </a:prstGeom>
        </p:spPr>
      </p:pic>
    </p:spTree>
    <p:extLst>
      <p:ext uri="{BB962C8B-B14F-4D97-AF65-F5344CB8AC3E}">
        <p14:creationId xmlns:p14="http://schemas.microsoft.com/office/powerpoint/2010/main" val="3804129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358424" y="654049"/>
            <a:ext cx="11475152" cy="5549901"/>
          </a:xfrm>
          <a:prstGeom prst="rect">
            <a:avLst/>
          </a:prstGeom>
        </p:spPr>
      </p:pic>
    </p:spTree>
    <p:extLst>
      <p:ext uri="{BB962C8B-B14F-4D97-AF65-F5344CB8AC3E}">
        <p14:creationId xmlns:p14="http://schemas.microsoft.com/office/powerpoint/2010/main" val="2433922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obsah 2"/>
          <p:cNvSpPr>
            <a:spLocks noGrp="1"/>
          </p:cNvSpPr>
          <p:nvPr>
            <p:ph idx="1"/>
          </p:nvPr>
        </p:nvSpPr>
        <p:spPr/>
        <p:txBody>
          <a:bodyPr/>
          <a:lstStyle/>
          <a:p>
            <a:pPr eaLnBrk="1" hangingPunct="1"/>
            <a:endParaRPr lang="cs-CZ" altLang="cs-CZ"/>
          </a:p>
        </p:txBody>
      </p:sp>
      <p:sp>
        <p:nvSpPr>
          <p:cNvPr id="14339" name="Nadpis 1"/>
          <p:cNvSpPr>
            <a:spLocks noGrp="1"/>
          </p:cNvSpPr>
          <p:nvPr>
            <p:ph type="title"/>
          </p:nvPr>
        </p:nvSpPr>
        <p:spPr>
          <a:xfrm>
            <a:off x="1981200" y="338138"/>
            <a:ext cx="8229600" cy="1003300"/>
          </a:xfrm>
        </p:spPr>
        <p:txBody>
          <a:bodyPr/>
          <a:lstStyle/>
          <a:p>
            <a:pPr eaLnBrk="1" hangingPunct="1"/>
            <a:r>
              <a:rPr lang="cs-CZ" altLang="cs-CZ" sz="4800" b="1" dirty="0"/>
              <a:t>Determinanty zdraví </a:t>
            </a:r>
          </a:p>
        </p:txBody>
      </p:sp>
      <p:graphicFrame>
        <p:nvGraphicFramePr>
          <p:cNvPr id="4" name="Zástupný symbol pro obsah 9"/>
          <p:cNvGraphicFramePr>
            <a:graphicFrameLocks/>
          </p:cNvGraphicFramePr>
          <p:nvPr>
            <p:extLst>
              <p:ext uri="{D42A27DB-BD31-4B8C-83A1-F6EECF244321}">
                <p14:modId xmlns:p14="http://schemas.microsoft.com/office/powerpoint/2010/main" val="1325592389"/>
              </p:ext>
            </p:extLst>
          </p:nvPr>
        </p:nvGraphicFramePr>
        <p:xfrm>
          <a:off x="1703512" y="1412776"/>
          <a:ext cx="8788648" cy="52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1861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Dokumenty\negativ.png"/>
          <p:cNvPicPr>
            <a:picLocks noChangeAspect="1" noChangeArrowheads="1"/>
          </p:cNvPicPr>
          <p:nvPr/>
        </p:nvPicPr>
        <p:blipFill>
          <a:blip r:embed="rId2"/>
          <a:srcRect/>
          <a:stretch>
            <a:fillRect/>
          </a:stretch>
        </p:blipFill>
        <p:spPr bwMode="auto">
          <a:xfrm>
            <a:off x="6113463" y="353684"/>
            <a:ext cx="4704062" cy="6210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603" name="Nadpis 1"/>
          <p:cNvSpPr>
            <a:spLocks noGrp="1"/>
          </p:cNvSpPr>
          <p:nvPr>
            <p:ph type="title"/>
          </p:nvPr>
        </p:nvSpPr>
        <p:spPr>
          <a:xfrm>
            <a:off x="1558926" y="115889"/>
            <a:ext cx="9109075" cy="769937"/>
          </a:xfrm>
        </p:spPr>
        <p:txBody>
          <a:bodyPr>
            <a:normAutofit/>
          </a:bodyPr>
          <a:lstStyle/>
          <a:p>
            <a:pPr eaLnBrk="1" hangingPunct="1">
              <a:defRPr/>
            </a:pPr>
            <a:endParaRPr lang="cs-CZ" sz="2400" dirty="0">
              <a:solidFill>
                <a:srgbClr val="FFFFFF"/>
              </a:solidFill>
              <a:latin typeface="+mn-lt"/>
            </a:endParaRPr>
          </a:p>
        </p:txBody>
      </p:sp>
      <p:pic>
        <p:nvPicPr>
          <p:cNvPr id="15363" name="Picture 3" descr="U:\Dokumenty\pozitiv.png"/>
          <p:cNvPicPr>
            <a:picLocks noChangeAspect="1" noChangeArrowheads="1"/>
          </p:cNvPicPr>
          <p:nvPr/>
        </p:nvPicPr>
        <p:blipFill>
          <a:blip r:embed="rId3"/>
          <a:srcRect/>
          <a:stretch>
            <a:fillRect/>
          </a:stretch>
        </p:blipFill>
        <p:spPr bwMode="auto">
          <a:xfrm>
            <a:off x="819509" y="353683"/>
            <a:ext cx="4882551" cy="6210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005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8434" name="Picture 2" descr="http://www.szu.cz/uploads/documents/czzp/edice/Nove/altzheimerzA5_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5232" y="338137"/>
            <a:ext cx="4758972" cy="649287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szu.cz/uploads/documents/czzp/edice/Nove/altzheimerzA5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208" y="365125"/>
            <a:ext cx="4937119" cy="64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763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261361" y="-83236"/>
            <a:ext cx="4906987" cy="6941236"/>
          </a:xfrm>
          <a:prstGeom prst="rect">
            <a:avLst/>
          </a:prstGeom>
        </p:spPr>
      </p:pic>
      <p:pic>
        <p:nvPicPr>
          <p:cNvPr id="5" name="Obrázek 4"/>
          <p:cNvPicPr>
            <a:picLocks noChangeAspect="1"/>
          </p:cNvPicPr>
          <p:nvPr/>
        </p:nvPicPr>
        <p:blipFill>
          <a:blip r:embed="rId3"/>
          <a:stretch>
            <a:fillRect/>
          </a:stretch>
        </p:blipFill>
        <p:spPr>
          <a:xfrm>
            <a:off x="6440557" y="0"/>
            <a:ext cx="5490081" cy="6858000"/>
          </a:xfrm>
          <a:prstGeom prst="rect">
            <a:avLst/>
          </a:prstGeom>
        </p:spPr>
      </p:pic>
    </p:spTree>
    <p:extLst>
      <p:ext uri="{BB962C8B-B14F-4D97-AF65-F5344CB8AC3E}">
        <p14:creationId xmlns:p14="http://schemas.microsoft.com/office/powerpoint/2010/main" val="1082495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649896" y="0"/>
            <a:ext cx="9684102" cy="6858000"/>
          </a:xfrm>
          <a:prstGeom prst="rect">
            <a:avLst/>
          </a:prstGeom>
        </p:spPr>
      </p:pic>
    </p:spTree>
    <p:extLst>
      <p:ext uri="{BB962C8B-B14F-4D97-AF65-F5344CB8AC3E}">
        <p14:creationId xmlns:p14="http://schemas.microsoft.com/office/powerpoint/2010/main" val="2592445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277685" y="1"/>
            <a:ext cx="9636627" cy="6858000"/>
          </a:xfrm>
          <a:prstGeom prst="rect">
            <a:avLst/>
          </a:prstGeom>
        </p:spPr>
      </p:pic>
    </p:spTree>
    <p:extLst>
      <p:ext uri="{BB962C8B-B14F-4D97-AF65-F5344CB8AC3E}">
        <p14:creationId xmlns:p14="http://schemas.microsoft.com/office/powerpoint/2010/main" val="2195347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399934" y="0"/>
            <a:ext cx="9712014" cy="6887494"/>
          </a:xfrm>
          <a:prstGeom prst="rect">
            <a:avLst/>
          </a:prstGeom>
        </p:spPr>
      </p:pic>
    </p:spTree>
    <p:extLst>
      <p:ext uri="{BB962C8B-B14F-4D97-AF65-F5344CB8AC3E}">
        <p14:creationId xmlns:p14="http://schemas.microsoft.com/office/powerpoint/2010/main" val="830516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084011" y="1"/>
            <a:ext cx="10023977" cy="6857999"/>
          </a:xfrm>
          <a:prstGeom prst="rect">
            <a:avLst/>
          </a:prstGeom>
        </p:spPr>
      </p:pic>
    </p:spTree>
    <p:extLst>
      <p:ext uri="{BB962C8B-B14F-4D97-AF65-F5344CB8AC3E}">
        <p14:creationId xmlns:p14="http://schemas.microsoft.com/office/powerpoint/2010/main" val="414213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838200" y="24471"/>
            <a:ext cx="4850296" cy="6876334"/>
          </a:xfrm>
          <a:prstGeom prst="rect">
            <a:avLst/>
          </a:prstGeom>
        </p:spPr>
      </p:pic>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5" name="Obrázek 4"/>
          <p:cNvPicPr>
            <a:picLocks noChangeAspect="1"/>
          </p:cNvPicPr>
          <p:nvPr/>
        </p:nvPicPr>
        <p:blipFill>
          <a:blip r:embed="rId3"/>
          <a:stretch>
            <a:fillRect/>
          </a:stretch>
        </p:blipFill>
        <p:spPr>
          <a:xfrm>
            <a:off x="6613693" y="0"/>
            <a:ext cx="4866003" cy="6893489"/>
          </a:xfrm>
          <a:prstGeom prst="rect">
            <a:avLst/>
          </a:prstGeom>
        </p:spPr>
      </p:pic>
    </p:spTree>
    <p:extLst>
      <p:ext uri="{BB962C8B-B14F-4D97-AF65-F5344CB8AC3E}">
        <p14:creationId xmlns:p14="http://schemas.microsoft.com/office/powerpoint/2010/main" val="2933913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619539" y="40383"/>
            <a:ext cx="5133773" cy="6817617"/>
          </a:xfrm>
          <a:prstGeom prst="rect">
            <a:avLst/>
          </a:prstGeom>
        </p:spPr>
      </p:pic>
      <p:pic>
        <p:nvPicPr>
          <p:cNvPr id="5" name="Obrázek 4"/>
          <p:cNvPicPr>
            <a:picLocks noChangeAspect="1"/>
          </p:cNvPicPr>
          <p:nvPr/>
        </p:nvPicPr>
        <p:blipFill>
          <a:blip r:embed="rId3"/>
          <a:stretch>
            <a:fillRect/>
          </a:stretch>
        </p:blipFill>
        <p:spPr>
          <a:xfrm>
            <a:off x="6532246" y="1"/>
            <a:ext cx="5600488" cy="6858000"/>
          </a:xfrm>
          <a:prstGeom prst="rect">
            <a:avLst/>
          </a:prstGeom>
        </p:spPr>
      </p:pic>
    </p:spTree>
    <p:extLst>
      <p:ext uri="{BB962C8B-B14F-4D97-AF65-F5344CB8AC3E}">
        <p14:creationId xmlns:p14="http://schemas.microsoft.com/office/powerpoint/2010/main" val="3815162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789043" y="1"/>
            <a:ext cx="9382539" cy="3279912"/>
          </a:xfrm>
          <a:prstGeom prst="rect">
            <a:avLst/>
          </a:prstGeom>
        </p:spPr>
      </p:pic>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5" name="Obrázek 4"/>
          <p:cNvPicPr>
            <a:picLocks noChangeAspect="1"/>
          </p:cNvPicPr>
          <p:nvPr/>
        </p:nvPicPr>
        <p:blipFill>
          <a:blip r:embed="rId3"/>
          <a:stretch>
            <a:fillRect/>
          </a:stretch>
        </p:blipFill>
        <p:spPr>
          <a:xfrm>
            <a:off x="1789044" y="3414850"/>
            <a:ext cx="9382538" cy="3443150"/>
          </a:xfrm>
          <a:prstGeom prst="rect">
            <a:avLst/>
          </a:prstGeom>
        </p:spPr>
      </p:pic>
    </p:spTree>
    <p:extLst>
      <p:ext uri="{BB962C8B-B14F-4D97-AF65-F5344CB8AC3E}">
        <p14:creationId xmlns:p14="http://schemas.microsoft.com/office/powerpoint/2010/main" val="3143452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390" y="-22622"/>
            <a:ext cx="10515600" cy="1325563"/>
          </a:xfrm>
        </p:spPr>
        <p:txBody>
          <a:bodyPr/>
          <a:lstStyle/>
          <a:p>
            <a:r>
              <a:rPr lang="cs-CZ" b="1" dirty="0"/>
              <a:t>Životní styl  dokáže odvrátit až 80% nemocí </a:t>
            </a:r>
          </a:p>
        </p:txBody>
      </p:sp>
      <p:sp>
        <p:nvSpPr>
          <p:cNvPr id="4" name="Zástupný symbol pro text 3"/>
          <p:cNvSpPr>
            <a:spLocks noGrp="1"/>
          </p:cNvSpPr>
          <p:nvPr>
            <p:ph type="body" idx="1"/>
          </p:nvPr>
        </p:nvSpPr>
        <p:spPr>
          <a:xfrm>
            <a:off x="388836" y="811374"/>
            <a:ext cx="5157787" cy="823912"/>
          </a:xfrm>
        </p:spPr>
        <p:txBody>
          <a:bodyPr/>
          <a:lstStyle/>
          <a:p>
            <a:pPr algn="ctr"/>
            <a:r>
              <a:rPr lang="cs-CZ" dirty="0"/>
              <a:t>Rizikové faktory</a:t>
            </a:r>
          </a:p>
        </p:txBody>
      </p:sp>
      <p:sp>
        <p:nvSpPr>
          <p:cNvPr id="5" name="Zástupný symbol pro obsah 4"/>
          <p:cNvSpPr>
            <a:spLocks noGrp="1"/>
          </p:cNvSpPr>
          <p:nvPr>
            <p:ph sz="half" idx="2"/>
          </p:nvPr>
        </p:nvSpPr>
        <p:spPr>
          <a:xfrm>
            <a:off x="491706" y="1635286"/>
            <a:ext cx="5505867" cy="5051263"/>
          </a:xfrm>
        </p:spPr>
        <p:txBody>
          <a:bodyPr>
            <a:normAutofit/>
          </a:bodyPr>
          <a:lstStyle/>
          <a:p>
            <a:endParaRPr lang="cs-CZ" dirty="0"/>
          </a:p>
          <a:p>
            <a:endParaRPr lang="cs-CZ" dirty="0"/>
          </a:p>
          <a:p>
            <a:endParaRPr lang="cs-CZ" dirty="0"/>
          </a:p>
        </p:txBody>
      </p:sp>
      <p:sp>
        <p:nvSpPr>
          <p:cNvPr id="6" name="Zástupný symbol pro text 5"/>
          <p:cNvSpPr>
            <a:spLocks noGrp="1"/>
          </p:cNvSpPr>
          <p:nvPr>
            <p:ph type="body" sz="quarter" idx="3"/>
          </p:nvPr>
        </p:nvSpPr>
        <p:spPr>
          <a:xfrm>
            <a:off x="6403201" y="619466"/>
            <a:ext cx="5183188" cy="823912"/>
          </a:xfrm>
        </p:spPr>
        <p:txBody>
          <a:bodyPr/>
          <a:lstStyle/>
          <a:p>
            <a:pPr algn="ctr"/>
            <a:r>
              <a:rPr lang="cs-CZ" dirty="0"/>
              <a:t>Protektivní faktory</a:t>
            </a:r>
          </a:p>
        </p:txBody>
      </p:sp>
      <p:sp>
        <p:nvSpPr>
          <p:cNvPr id="7" name="Zástupný symbol pro obsah 6"/>
          <p:cNvSpPr>
            <a:spLocks noGrp="1"/>
          </p:cNvSpPr>
          <p:nvPr>
            <p:ph sz="quarter" idx="4"/>
          </p:nvPr>
        </p:nvSpPr>
        <p:spPr>
          <a:xfrm>
            <a:off x="6100169" y="1702818"/>
            <a:ext cx="5789252" cy="4827378"/>
          </a:xfrm>
        </p:spPr>
        <p:txBody>
          <a:bodyPr>
            <a:normAutofit/>
          </a:bodyPr>
          <a:lstStyle/>
          <a:p>
            <a:endParaRPr lang="cs-CZ" dirty="0"/>
          </a:p>
        </p:txBody>
      </p:sp>
    </p:spTree>
    <p:extLst>
      <p:ext uri="{BB962C8B-B14F-4D97-AF65-F5344CB8AC3E}">
        <p14:creationId xmlns:p14="http://schemas.microsoft.com/office/powerpoint/2010/main" val="1187092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838199" y="0"/>
            <a:ext cx="5165035" cy="6858000"/>
          </a:xfrm>
          <a:prstGeom prst="rect">
            <a:avLst/>
          </a:prstGeom>
        </p:spPr>
      </p:pic>
      <p:pic>
        <p:nvPicPr>
          <p:cNvPr id="5" name="Obrázek 4"/>
          <p:cNvPicPr>
            <a:picLocks noChangeAspect="1"/>
          </p:cNvPicPr>
          <p:nvPr/>
        </p:nvPicPr>
        <p:blipFill>
          <a:blip r:embed="rId3"/>
          <a:stretch>
            <a:fillRect/>
          </a:stretch>
        </p:blipFill>
        <p:spPr>
          <a:xfrm>
            <a:off x="6698974" y="0"/>
            <a:ext cx="5174974" cy="6799797"/>
          </a:xfrm>
          <a:prstGeom prst="rect">
            <a:avLst/>
          </a:prstGeom>
        </p:spPr>
      </p:pic>
    </p:spTree>
    <p:extLst>
      <p:ext uri="{BB962C8B-B14F-4D97-AF65-F5344CB8AC3E}">
        <p14:creationId xmlns:p14="http://schemas.microsoft.com/office/powerpoint/2010/main" val="91746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4030911" y="0"/>
            <a:ext cx="5446643" cy="6858000"/>
          </a:xfrm>
          <a:prstGeom prst="rect">
            <a:avLst/>
          </a:prstGeom>
        </p:spPr>
      </p:pic>
    </p:spTree>
    <p:extLst>
      <p:ext uri="{BB962C8B-B14F-4D97-AF65-F5344CB8AC3E}">
        <p14:creationId xmlns:p14="http://schemas.microsoft.com/office/powerpoint/2010/main" val="1570185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232453" y="0"/>
            <a:ext cx="5108711" cy="6857999"/>
          </a:xfrm>
          <a:prstGeom prst="rect">
            <a:avLst/>
          </a:prstGeom>
        </p:spPr>
      </p:pic>
      <p:pic>
        <p:nvPicPr>
          <p:cNvPr id="5" name="Obrázek 4"/>
          <p:cNvPicPr>
            <a:picLocks noChangeAspect="1"/>
          </p:cNvPicPr>
          <p:nvPr/>
        </p:nvPicPr>
        <p:blipFill>
          <a:blip r:embed="rId3"/>
          <a:stretch>
            <a:fillRect/>
          </a:stretch>
        </p:blipFill>
        <p:spPr>
          <a:xfrm>
            <a:off x="6934205" y="110749"/>
            <a:ext cx="4813849" cy="6747251"/>
          </a:xfrm>
          <a:prstGeom prst="rect">
            <a:avLst/>
          </a:prstGeom>
        </p:spPr>
      </p:pic>
    </p:spTree>
    <p:extLst>
      <p:ext uri="{BB962C8B-B14F-4D97-AF65-F5344CB8AC3E}">
        <p14:creationId xmlns:p14="http://schemas.microsoft.com/office/powerpoint/2010/main" val="9415685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 1">
            <a:extLst>
              <a:ext uri="{FF2B5EF4-FFF2-40B4-BE49-F238E27FC236}">
                <a16:creationId xmlns:a16="http://schemas.microsoft.com/office/drawing/2014/main" id="{CFA48273-D5B9-4C41-9B65-CBF5BDF10FDC}"/>
              </a:ext>
            </a:extLst>
          </p:cNvPr>
          <p:cNvGraphicFramePr>
            <a:graphicFrameLocks/>
          </p:cNvGraphicFramePr>
          <p:nvPr>
            <p:extLst>
              <p:ext uri="{D42A27DB-BD31-4B8C-83A1-F6EECF244321}">
                <p14:modId xmlns:p14="http://schemas.microsoft.com/office/powerpoint/2010/main" val="745804152"/>
              </p:ext>
            </p:extLst>
          </p:nvPr>
        </p:nvGraphicFramePr>
        <p:xfrm>
          <a:off x="2300287" y="689811"/>
          <a:ext cx="8143875" cy="546086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ovéPole 2"/>
          <p:cNvSpPr txBox="1"/>
          <p:nvPr/>
        </p:nvSpPr>
        <p:spPr>
          <a:xfrm>
            <a:off x="6685747" y="4105325"/>
            <a:ext cx="3301215" cy="861774"/>
          </a:xfrm>
          <a:prstGeom prst="rect">
            <a:avLst/>
          </a:prstGeom>
          <a:solidFill>
            <a:schemeClr val="bg1">
              <a:lumMod val="85000"/>
            </a:schemeClr>
          </a:solidFill>
          <a:ln>
            <a:noFill/>
          </a:ln>
          <a:effectLst>
            <a:outerShdw blurRad="50800" dist="38100" dir="5400000" algn="t" rotWithShape="0">
              <a:prstClr val="black">
                <a:alpha val="40000"/>
              </a:prstClr>
            </a:outerShdw>
          </a:effectLst>
        </p:spPr>
        <p:txBody>
          <a:bodyPr wrap="square" rtlCol="0">
            <a:spAutoFit/>
          </a:bodyPr>
          <a:lstStyle/>
          <a:p>
            <a:r>
              <a:rPr lang="cs-CZ" dirty="0">
                <a:solidFill>
                  <a:srgbClr val="0070C0"/>
                </a:solidFill>
              </a:rPr>
              <a:t>  </a:t>
            </a:r>
            <a:r>
              <a:rPr lang="en-GB" sz="1600" dirty="0">
                <a:solidFill>
                  <a:srgbClr val="0070C0"/>
                </a:solidFill>
              </a:rPr>
              <a:t>Blue points:   Children, adolescents </a:t>
            </a:r>
          </a:p>
          <a:p>
            <a:r>
              <a:rPr lang="cs-CZ" sz="1600" dirty="0"/>
              <a:t>  </a:t>
            </a:r>
            <a:r>
              <a:rPr lang="en-GB" sz="1600" dirty="0"/>
              <a:t>Black points:  Adults, elderly</a:t>
            </a:r>
          </a:p>
          <a:p>
            <a:r>
              <a:rPr lang="cs-CZ" sz="1600" dirty="0">
                <a:solidFill>
                  <a:srgbClr val="C00000"/>
                </a:solidFill>
              </a:rPr>
              <a:t>  </a:t>
            </a:r>
            <a:r>
              <a:rPr lang="en-GB" sz="1600" dirty="0">
                <a:solidFill>
                  <a:srgbClr val="C00000"/>
                </a:solidFill>
              </a:rPr>
              <a:t>Red points:    </a:t>
            </a:r>
            <a:r>
              <a:rPr lang="cs-CZ" sz="1600" dirty="0">
                <a:solidFill>
                  <a:srgbClr val="C00000"/>
                </a:solidFill>
              </a:rPr>
              <a:t> </a:t>
            </a:r>
            <a:r>
              <a:rPr lang="en-GB" sz="1600" dirty="0">
                <a:solidFill>
                  <a:srgbClr val="C00000"/>
                </a:solidFill>
              </a:rPr>
              <a:t>Pregnant women</a:t>
            </a:r>
          </a:p>
        </p:txBody>
      </p:sp>
      <p:cxnSp>
        <p:nvCxnSpPr>
          <p:cNvPr id="4" name="Přímá spojnice se šipkou 3"/>
          <p:cNvCxnSpPr>
            <a:cxnSpLocks/>
          </p:cNvCxnSpPr>
          <p:nvPr/>
        </p:nvCxnSpPr>
        <p:spPr>
          <a:xfrm>
            <a:off x="3870960" y="5906393"/>
            <a:ext cx="0" cy="488573"/>
          </a:xfrm>
          <a:prstGeom prst="straightConnector1">
            <a:avLst/>
          </a:prstGeom>
          <a:ln w="1905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3870960" y="5906393"/>
            <a:ext cx="4915853" cy="369332"/>
          </a:xfrm>
          <a:prstGeom prst="rect">
            <a:avLst/>
          </a:prstGeom>
          <a:noFill/>
        </p:spPr>
        <p:txBody>
          <a:bodyPr wrap="square" rtlCol="0">
            <a:spAutoFit/>
          </a:bodyPr>
          <a:lstStyle/>
          <a:p>
            <a:r>
              <a:rPr lang="cs-CZ" dirty="0"/>
              <a:t>     </a:t>
            </a:r>
            <a:r>
              <a:rPr lang="en-CA" dirty="0"/>
              <a:t>Adequate saturation</a:t>
            </a:r>
            <a:r>
              <a:rPr lang="cs-CZ" dirty="0"/>
              <a:t>. In</a:t>
            </a:r>
            <a:r>
              <a:rPr lang="en-CA" dirty="0"/>
              <a:t> pregnant</a:t>
            </a:r>
            <a:r>
              <a:rPr lang="cs-CZ" dirty="0"/>
              <a:t>´s 250 µg/L</a:t>
            </a:r>
            <a:endParaRPr lang="en-CA" dirty="0"/>
          </a:p>
        </p:txBody>
      </p:sp>
    </p:spTree>
    <p:extLst>
      <p:ext uri="{BB962C8B-B14F-4D97-AF65-F5344CB8AC3E}">
        <p14:creationId xmlns:p14="http://schemas.microsoft.com/office/powerpoint/2010/main" val="3823919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28386" y="-857251"/>
            <a:ext cx="12135227" cy="8572501"/>
          </a:xfrm>
          <a:prstGeom prst="rect">
            <a:avLst/>
          </a:prstGeom>
        </p:spPr>
      </p:pic>
    </p:spTree>
    <p:extLst>
      <p:ext uri="{BB962C8B-B14F-4D97-AF65-F5344CB8AC3E}">
        <p14:creationId xmlns:p14="http://schemas.microsoft.com/office/powerpoint/2010/main" val="41133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28386" y="-850901"/>
            <a:ext cx="12135227" cy="8559801"/>
          </a:xfrm>
          <a:prstGeom prst="rect">
            <a:avLst/>
          </a:prstGeom>
        </p:spPr>
      </p:pic>
    </p:spTree>
    <p:extLst>
      <p:ext uri="{BB962C8B-B14F-4D97-AF65-F5344CB8AC3E}">
        <p14:creationId xmlns:p14="http://schemas.microsoft.com/office/powerpoint/2010/main" val="9821986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10223740" y="7329278"/>
            <a:ext cx="10515600" cy="4351338"/>
          </a:xfrm>
        </p:spPr>
        <p:txBody>
          <a:bodyPr/>
          <a:lstStyle/>
          <a:p>
            <a:endParaRPr lang="cs-CZ" dirty="0"/>
          </a:p>
          <a:p>
            <a:endParaRPr lang="cs-CZ" dirty="0"/>
          </a:p>
          <a:p>
            <a:pPr algn="ctr"/>
            <a:endParaRPr lang="cs-CZ" sz="4400" dirty="0"/>
          </a:p>
          <a:p>
            <a:pPr marL="0" indent="0" algn="ctr">
              <a:buNone/>
            </a:pPr>
            <a:r>
              <a:rPr lang="cs-CZ" sz="4400" dirty="0"/>
              <a:t>marie.nejedla@szu.cz</a:t>
            </a:r>
          </a:p>
        </p:txBody>
      </p:sp>
      <p:pic>
        <p:nvPicPr>
          <p:cNvPr id="1030" name="Picture 6" descr="VÃ½sledek obrÃ¡zku pro zdravÃ© velikonoÄnÃ­ recep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4717" y="4172070"/>
            <a:ext cx="3059083" cy="25535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Ã½sledek obrÃ¡zku pro prÃ¡ce na zahradÄ"/>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19" y="4172070"/>
            <a:ext cx="5091729" cy="268593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4"/>
          <a:stretch>
            <a:fillRect/>
          </a:stretch>
        </p:blipFill>
        <p:spPr>
          <a:xfrm>
            <a:off x="4562803" y="4139927"/>
            <a:ext cx="3679164" cy="2685930"/>
          </a:xfrm>
          <a:prstGeom prst="rect">
            <a:avLst/>
          </a:prstGeom>
        </p:spPr>
      </p:pic>
      <p:pic>
        <p:nvPicPr>
          <p:cNvPr id="9" name="Obrázek 8"/>
          <p:cNvPicPr>
            <a:picLocks noChangeAspect="1"/>
          </p:cNvPicPr>
          <p:nvPr/>
        </p:nvPicPr>
        <p:blipFill>
          <a:blip r:embed="rId5"/>
          <a:stretch>
            <a:fillRect/>
          </a:stretch>
        </p:blipFill>
        <p:spPr>
          <a:xfrm>
            <a:off x="3512023" y="194941"/>
            <a:ext cx="4390148" cy="3403079"/>
          </a:xfrm>
          <a:prstGeom prst="rect">
            <a:avLst/>
          </a:prstGeom>
        </p:spPr>
      </p:pic>
      <p:pic>
        <p:nvPicPr>
          <p:cNvPr id="1032" name="Picture 8" descr="http://www.svebohovan.eu/userFiles/p101085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5697" y="439082"/>
            <a:ext cx="3828103" cy="264917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7"/>
          <a:stretch>
            <a:fillRect/>
          </a:stretch>
        </p:blipFill>
        <p:spPr>
          <a:xfrm>
            <a:off x="46492" y="439081"/>
            <a:ext cx="3842004" cy="2649176"/>
          </a:xfrm>
          <a:prstGeom prst="rect">
            <a:avLst/>
          </a:prstGeom>
        </p:spPr>
      </p:pic>
    </p:spTree>
    <p:extLst>
      <p:ext uri="{BB962C8B-B14F-4D97-AF65-F5344CB8AC3E}">
        <p14:creationId xmlns:p14="http://schemas.microsoft.com/office/powerpoint/2010/main" val="2122110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endParaRPr lang="cs-CZ" dirty="0"/>
          </a:p>
          <a:p>
            <a:endParaRPr lang="cs-CZ" dirty="0"/>
          </a:p>
          <a:p>
            <a:endParaRPr lang="cs-CZ" dirty="0"/>
          </a:p>
          <a:p>
            <a:pPr marL="0" indent="0">
              <a:buNone/>
            </a:pPr>
            <a:r>
              <a:rPr lang="cs-CZ" dirty="0"/>
              <a:t>				</a:t>
            </a:r>
            <a:r>
              <a:rPr lang="cs-CZ" sz="6000" dirty="0"/>
              <a:t>marie.nejedla@szu.cz</a:t>
            </a:r>
          </a:p>
          <a:p>
            <a:pPr marL="0" indent="0">
              <a:buNone/>
            </a:pPr>
            <a:r>
              <a:rPr lang="cs-CZ" sz="3200" dirty="0">
                <a:hlinkClick r:id="rId2"/>
              </a:rPr>
              <a:t>http://www.szu.cz/publikace/zdravotne-vychovne-materialy</a:t>
            </a:r>
            <a:endParaRPr lang="cs-CZ" sz="3200" dirty="0"/>
          </a:p>
        </p:txBody>
      </p:sp>
    </p:spTree>
    <p:extLst>
      <p:ext uri="{BB962C8B-B14F-4D97-AF65-F5344CB8AC3E}">
        <p14:creationId xmlns:p14="http://schemas.microsoft.com/office/powerpoint/2010/main" val="1749075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390" y="-22622"/>
            <a:ext cx="10515600" cy="1325563"/>
          </a:xfrm>
        </p:spPr>
        <p:txBody>
          <a:bodyPr/>
          <a:lstStyle/>
          <a:p>
            <a:r>
              <a:rPr lang="cs-CZ" b="1" dirty="0"/>
              <a:t>Životní styl  dokáže odvrátit až 80% nemocí </a:t>
            </a:r>
          </a:p>
        </p:txBody>
      </p:sp>
      <p:sp>
        <p:nvSpPr>
          <p:cNvPr id="4" name="Zástupný symbol pro text 3"/>
          <p:cNvSpPr>
            <a:spLocks noGrp="1"/>
          </p:cNvSpPr>
          <p:nvPr>
            <p:ph type="body" idx="1"/>
          </p:nvPr>
        </p:nvSpPr>
        <p:spPr>
          <a:xfrm>
            <a:off x="388836" y="811374"/>
            <a:ext cx="5157787" cy="823912"/>
          </a:xfrm>
        </p:spPr>
        <p:txBody>
          <a:bodyPr/>
          <a:lstStyle/>
          <a:p>
            <a:pPr algn="ctr"/>
            <a:r>
              <a:rPr lang="cs-CZ" dirty="0"/>
              <a:t>Rizikové faktory</a:t>
            </a:r>
          </a:p>
        </p:txBody>
      </p:sp>
      <p:sp>
        <p:nvSpPr>
          <p:cNvPr id="5" name="Zástupný symbol pro obsah 4"/>
          <p:cNvSpPr>
            <a:spLocks noGrp="1"/>
          </p:cNvSpPr>
          <p:nvPr>
            <p:ph sz="half" idx="2"/>
          </p:nvPr>
        </p:nvSpPr>
        <p:spPr>
          <a:xfrm>
            <a:off x="491706" y="1635286"/>
            <a:ext cx="5505867" cy="5051263"/>
          </a:xfrm>
        </p:spPr>
        <p:txBody>
          <a:bodyPr>
            <a:normAutofit fontScale="77500" lnSpcReduction="20000"/>
          </a:bodyPr>
          <a:lstStyle/>
          <a:p>
            <a:r>
              <a:rPr lang="cs-CZ" dirty="0"/>
              <a:t>Závislosti</a:t>
            </a:r>
          </a:p>
          <a:p>
            <a:pPr lvl="1"/>
            <a:r>
              <a:rPr lang="cs-CZ" dirty="0"/>
              <a:t>Kouření </a:t>
            </a:r>
          </a:p>
          <a:p>
            <a:pPr lvl="1"/>
            <a:r>
              <a:rPr lang="cs-CZ" dirty="0"/>
              <a:t>Rizikové a škodlivé pití alkoholu</a:t>
            </a:r>
          </a:p>
          <a:p>
            <a:pPr lvl="1"/>
            <a:r>
              <a:rPr lang="cs-CZ" dirty="0"/>
              <a:t>Nelegální drogy</a:t>
            </a:r>
          </a:p>
          <a:p>
            <a:pPr lvl="1"/>
            <a:r>
              <a:rPr lang="cs-CZ" dirty="0" err="1"/>
              <a:t>NaCll</a:t>
            </a:r>
            <a:endParaRPr lang="cs-CZ" dirty="0"/>
          </a:p>
          <a:p>
            <a:pPr lvl="1"/>
            <a:r>
              <a:rPr lang="cs-CZ" dirty="0"/>
              <a:t>Sociální sítě</a:t>
            </a:r>
          </a:p>
          <a:p>
            <a:pPr lvl="1"/>
            <a:r>
              <a:rPr lang="cs-CZ" dirty="0"/>
              <a:t>Mobil</a:t>
            </a:r>
          </a:p>
          <a:p>
            <a:r>
              <a:rPr lang="cs-CZ" dirty="0"/>
              <a:t>Jednoduché cukry</a:t>
            </a:r>
          </a:p>
          <a:p>
            <a:r>
              <a:rPr lang="cs-CZ" dirty="0"/>
              <a:t>TMK, živočišné tuky</a:t>
            </a:r>
          </a:p>
          <a:p>
            <a:r>
              <a:rPr lang="cs-CZ" dirty="0"/>
              <a:t>Nedostatek pohybu</a:t>
            </a:r>
          </a:p>
          <a:p>
            <a:r>
              <a:rPr lang="cs-CZ" dirty="0" err="1"/>
              <a:t>Hypercholesterolémie</a:t>
            </a:r>
            <a:endParaRPr lang="cs-CZ" dirty="0"/>
          </a:p>
          <a:p>
            <a:r>
              <a:rPr lang="cs-CZ" dirty="0"/>
              <a:t>Hypertenze</a:t>
            </a:r>
          </a:p>
          <a:p>
            <a:r>
              <a:rPr lang="cs-CZ" dirty="0"/>
              <a:t>Obezita</a:t>
            </a:r>
          </a:p>
          <a:p>
            <a:r>
              <a:rPr lang="cs-CZ" dirty="0"/>
              <a:t>Šikana</a:t>
            </a:r>
          </a:p>
          <a:p>
            <a:r>
              <a:rPr lang="cs-CZ" dirty="0"/>
              <a:t>Odmítání očkování</a:t>
            </a:r>
          </a:p>
          <a:p>
            <a:endParaRPr lang="cs-CZ" dirty="0"/>
          </a:p>
          <a:p>
            <a:endParaRPr lang="cs-CZ" dirty="0"/>
          </a:p>
          <a:p>
            <a:endParaRPr lang="cs-CZ" dirty="0"/>
          </a:p>
        </p:txBody>
      </p:sp>
      <p:sp>
        <p:nvSpPr>
          <p:cNvPr id="6" name="Zástupný symbol pro text 5"/>
          <p:cNvSpPr>
            <a:spLocks noGrp="1"/>
          </p:cNvSpPr>
          <p:nvPr>
            <p:ph type="body" sz="quarter" idx="3"/>
          </p:nvPr>
        </p:nvSpPr>
        <p:spPr>
          <a:xfrm>
            <a:off x="6403201" y="619466"/>
            <a:ext cx="5183188" cy="823912"/>
          </a:xfrm>
        </p:spPr>
        <p:txBody>
          <a:bodyPr/>
          <a:lstStyle/>
          <a:p>
            <a:pPr algn="ctr"/>
            <a:r>
              <a:rPr lang="cs-CZ" dirty="0"/>
              <a:t>Protektivní faktory</a:t>
            </a:r>
          </a:p>
        </p:txBody>
      </p:sp>
      <p:sp>
        <p:nvSpPr>
          <p:cNvPr id="7" name="Zástupný symbol pro obsah 6"/>
          <p:cNvSpPr>
            <a:spLocks noGrp="1"/>
          </p:cNvSpPr>
          <p:nvPr>
            <p:ph sz="quarter" idx="4"/>
          </p:nvPr>
        </p:nvSpPr>
        <p:spPr>
          <a:xfrm>
            <a:off x="6100169" y="1702818"/>
            <a:ext cx="5789252" cy="4827378"/>
          </a:xfrm>
        </p:spPr>
        <p:txBody>
          <a:bodyPr>
            <a:normAutofit fontScale="85000" lnSpcReduction="10000"/>
          </a:bodyPr>
          <a:lstStyle/>
          <a:p>
            <a:r>
              <a:rPr lang="cs-CZ" dirty="0"/>
              <a:t>Nekouřit</a:t>
            </a:r>
          </a:p>
          <a:p>
            <a:r>
              <a:rPr lang="cs-CZ" dirty="0"/>
              <a:t>Alkohol max. 1 standardní nápoj (ČR16-18 g alkoholu, GB 8,5g)</a:t>
            </a:r>
          </a:p>
          <a:p>
            <a:r>
              <a:rPr lang="cs-CZ" dirty="0" err="1"/>
              <a:t>NaCl</a:t>
            </a:r>
            <a:r>
              <a:rPr lang="cs-CZ" dirty="0"/>
              <a:t> max. 5g/d</a:t>
            </a:r>
          </a:p>
          <a:p>
            <a:r>
              <a:rPr lang="cs-CZ" dirty="0"/>
              <a:t>Jednoduché cukry do 25g (5kostek cukru)</a:t>
            </a:r>
          </a:p>
          <a:p>
            <a:r>
              <a:rPr lang="cs-CZ" dirty="0"/>
              <a:t>Pohyb děti min 60 minut, dospělí 30 minut</a:t>
            </a:r>
          </a:p>
          <a:p>
            <a:r>
              <a:rPr lang="cs-CZ" dirty="0"/>
              <a:t>Cholesterol do 5 </a:t>
            </a:r>
            <a:r>
              <a:rPr lang="cs-CZ" dirty="0" err="1"/>
              <a:t>mmol</a:t>
            </a:r>
            <a:r>
              <a:rPr lang="cs-CZ" dirty="0"/>
              <a:t>/l</a:t>
            </a:r>
          </a:p>
          <a:p>
            <a:r>
              <a:rPr lang="cs-CZ" dirty="0"/>
              <a:t>TK do 130/85 torr</a:t>
            </a:r>
          </a:p>
          <a:p>
            <a:r>
              <a:rPr lang="cs-CZ" dirty="0"/>
              <a:t>Sociální pohoda – </a:t>
            </a:r>
            <a:r>
              <a:rPr lang="cs-CZ" dirty="0" err="1"/>
              <a:t>wellbeing,resilience</a:t>
            </a:r>
            <a:endParaRPr lang="cs-CZ" dirty="0"/>
          </a:p>
          <a:p>
            <a:r>
              <a:rPr lang="cs-CZ" dirty="0"/>
              <a:t>BMI do 25</a:t>
            </a:r>
          </a:p>
          <a:p>
            <a:r>
              <a:rPr lang="cs-CZ" dirty="0"/>
              <a:t>Očkování</a:t>
            </a:r>
          </a:p>
          <a:p>
            <a:endParaRPr lang="cs-CZ" dirty="0"/>
          </a:p>
        </p:txBody>
      </p:sp>
    </p:spTree>
    <p:extLst>
      <p:ext uri="{BB962C8B-B14F-4D97-AF65-F5344CB8AC3E}">
        <p14:creationId xmlns:p14="http://schemas.microsoft.com/office/powerpoint/2010/main" val="3716390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ástupný symbol pro obsah 4"/>
          <p:cNvGraphicFramePr>
            <a:graphicFrameLocks noGrp="1"/>
          </p:cNvGraphicFramePr>
          <p:nvPr>
            <p:ph idx="1"/>
            <p:extLst>
              <p:ext uri="{D42A27DB-BD31-4B8C-83A1-F6EECF244321}">
                <p14:modId xmlns:p14="http://schemas.microsoft.com/office/powerpoint/2010/main" val="2021812167"/>
              </p:ext>
            </p:extLst>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Nadpis 2"/>
          <p:cNvSpPr>
            <a:spLocks noGrp="1"/>
          </p:cNvSpPr>
          <p:nvPr>
            <p:ph type="title"/>
          </p:nvPr>
        </p:nvSpPr>
        <p:spPr>
          <a:xfrm>
            <a:off x="310551" y="274638"/>
            <a:ext cx="11645660" cy="1143000"/>
          </a:xfrm>
        </p:spPr>
        <p:txBody>
          <a:bodyPr>
            <a:noAutofit/>
          </a:bodyPr>
          <a:lstStyle/>
          <a:p>
            <a:pPr algn="ctr"/>
            <a:r>
              <a:rPr lang="cs-CZ" sz="3200" b="1" dirty="0"/>
              <a:t>Preventabilní nemoci – nemoci, kterým lze předcházet</a:t>
            </a:r>
            <a:br>
              <a:rPr lang="cs-CZ" sz="3200" b="1" dirty="0"/>
            </a:br>
            <a:r>
              <a:rPr lang="cs-CZ" sz="3200" b="1" dirty="0"/>
              <a:t>Celkové národohospodářské ztráty z nemocí 1,44 bil.</a:t>
            </a:r>
          </a:p>
        </p:txBody>
      </p:sp>
      <p:cxnSp>
        <p:nvCxnSpPr>
          <p:cNvPr id="4" name="Přímá spojnice se šipkou 3"/>
          <p:cNvCxnSpPr/>
          <p:nvPr/>
        </p:nvCxnSpPr>
        <p:spPr>
          <a:xfrm flipH="1">
            <a:off x="5231904" y="1232756"/>
            <a:ext cx="1368152" cy="25202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a:off x="6600056" y="1232756"/>
            <a:ext cx="1728192" cy="25202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259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 name="Obrázek 4"/>
          <p:cNvPicPr>
            <a:picLocks noChangeAspect="1"/>
          </p:cNvPicPr>
          <p:nvPr/>
        </p:nvPicPr>
        <p:blipFill>
          <a:blip r:embed="rId2"/>
          <a:stretch>
            <a:fillRect/>
          </a:stretch>
        </p:blipFill>
        <p:spPr>
          <a:xfrm>
            <a:off x="1704964" y="0"/>
            <a:ext cx="8782072" cy="6858000"/>
          </a:xfrm>
          <a:prstGeom prst="rect">
            <a:avLst/>
          </a:prstGeom>
        </p:spPr>
      </p:pic>
      <p:sp>
        <p:nvSpPr>
          <p:cNvPr id="6" name="TextovéPole 5"/>
          <p:cNvSpPr txBox="1"/>
          <p:nvPr/>
        </p:nvSpPr>
        <p:spPr>
          <a:xfrm>
            <a:off x="4547285" y="2907957"/>
            <a:ext cx="3418703" cy="830997"/>
          </a:xfrm>
          <a:prstGeom prst="rect">
            <a:avLst/>
          </a:prstGeom>
          <a:noFill/>
        </p:spPr>
        <p:txBody>
          <a:bodyPr wrap="square" rtlCol="0">
            <a:spAutoFit/>
          </a:bodyPr>
          <a:lstStyle/>
          <a:p>
            <a:r>
              <a:rPr lang="cs-CZ" sz="4800" b="1" dirty="0">
                <a:solidFill>
                  <a:schemeClr val="bg1"/>
                </a:solidFill>
              </a:rPr>
              <a:t>1,44 bil/rok</a:t>
            </a:r>
          </a:p>
        </p:txBody>
      </p:sp>
    </p:spTree>
    <p:extLst>
      <p:ext uri="{BB962C8B-B14F-4D97-AF65-F5344CB8AC3E}">
        <p14:creationId xmlns:p14="http://schemas.microsoft.com/office/powerpoint/2010/main" val="88362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cs-CZ" dirty="0"/>
          </a:p>
          <a:p>
            <a:r>
              <a:rPr lang="cs-CZ" dirty="0"/>
              <a:t>Průměrná délka života</a:t>
            </a:r>
          </a:p>
          <a:p>
            <a:pPr lvl="1"/>
            <a:r>
              <a:rPr lang="cs-CZ" dirty="0" err="1"/>
              <a:t>Life</a:t>
            </a:r>
            <a:r>
              <a:rPr lang="cs-CZ" dirty="0"/>
              <a:t> </a:t>
            </a:r>
            <a:r>
              <a:rPr lang="cs-CZ" dirty="0" err="1"/>
              <a:t>expectancy</a:t>
            </a:r>
            <a:r>
              <a:rPr lang="cs-CZ" dirty="0"/>
              <a:t>- naděje dožití</a:t>
            </a:r>
          </a:p>
          <a:p>
            <a:r>
              <a:rPr lang="cs-CZ" dirty="0"/>
              <a:t>Roky života, strávené ve zdraví</a:t>
            </a:r>
          </a:p>
          <a:p>
            <a:pPr lvl="1"/>
            <a:r>
              <a:rPr lang="cs-CZ" dirty="0" err="1"/>
              <a:t>Healthy</a:t>
            </a:r>
            <a:r>
              <a:rPr lang="cs-CZ" dirty="0"/>
              <a:t> </a:t>
            </a:r>
            <a:r>
              <a:rPr lang="cs-CZ" dirty="0" err="1"/>
              <a:t>Life</a:t>
            </a:r>
            <a:r>
              <a:rPr lang="cs-CZ" dirty="0"/>
              <a:t> </a:t>
            </a:r>
            <a:r>
              <a:rPr lang="cs-CZ" dirty="0" err="1"/>
              <a:t>Years</a:t>
            </a:r>
            <a:r>
              <a:rPr lang="cs-CZ" dirty="0"/>
              <a:t> (HLY)</a:t>
            </a:r>
          </a:p>
          <a:p>
            <a:r>
              <a:rPr lang="cs-CZ" dirty="0"/>
              <a:t>Roky života, ztracené v nemoci nebo předčasným úmrtím </a:t>
            </a:r>
          </a:p>
          <a:p>
            <a:pPr lvl="1"/>
            <a:r>
              <a:rPr lang="cs-CZ" dirty="0"/>
              <a:t>Disability </a:t>
            </a:r>
            <a:r>
              <a:rPr lang="cs-CZ" dirty="0" err="1"/>
              <a:t>adjusted</a:t>
            </a:r>
            <a:r>
              <a:rPr lang="cs-CZ" dirty="0"/>
              <a:t> </a:t>
            </a:r>
            <a:r>
              <a:rPr lang="cs-CZ" dirty="0" err="1"/>
              <a:t>Life</a:t>
            </a:r>
            <a:r>
              <a:rPr lang="cs-CZ" dirty="0"/>
              <a:t> </a:t>
            </a:r>
            <a:r>
              <a:rPr lang="cs-CZ" dirty="0" err="1"/>
              <a:t>Years</a:t>
            </a:r>
            <a:r>
              <a:rPr lang="cs-CZ" dirty="0"/>
              <a:t> (</a:t>
            </a:r>
            <a:r>
              <a:rPr lang="cs-CZ" dirty="0" err="1"/>
              <a:t>DALYs</a:t>
            </a:r>
            <a:endParaRPr lang="cs-CZ" dirty="0"/>
          </a:p>
          <a:p>
            <a:pPr lvl="1"/>
            <a:endParaRPr lang="cs-CZ" dirty="0"/>
          </a:p>
          <a:p>
            <a:endParaRPr lang="cs-CZ" dirty="0"/>
          </a:p>
        </p:txBody>
      </p:sp>
      <p:sp>
        <p:nvSpPr>
          <p:cNvPr id="3" name="Nadpis 2"/>
          <p:cNvSpPr>
            <a:spLocks noGrp="1"/>
          </p:cNvSpPr>
          <p:nvPr>
            <p:ph type="title"/>
          </p:nvPr>
        </p:nvSpPr>
        <p:spPr>
          <a:xfrm>
            <a:off x="1703512" y="274638"/>
            <a:ext cx="8507288" cy="1143000"/>
          </a:xfrm>
        </p:spPr>
        <p:txBody>
          <a:bodyPr>
            <a:normAutofit/>
          </a:bodyPr>
          <a:lstStyle/>
          <a:p>
            <a:r>
              <a:rPr lang="cs-CZ" dirty="0"/>
              <a:t>Ukazatele  hodnocení úrovně zdraví</a:t>
            </a:r>
          </a:p>
        </p:txBody>
      </p:sp>
    </p:spTree>
    <p:extLst>
      <p:ext uri="{BB962C8B-B14F-4D97-AF65-F5344CB8AC3E}">
        <p14:creationId xmlns:p14="http://schemas.microsoft.com/office/powerpoint/2010/main" val="1097129781"/>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297</TotalTime>
  <Words>5022</Words>
  <Application>Microsoft Office PowerPoint</Application>
  <PresentationFormat>Širokoúhlá obrazovka</PresentationFormat>
  <Paragraphs>481</Paragraphs>
  <Slides>57</Slides>
  <Notes>6</Notes>
  <HiddenSlides>0</HiddenSlides>
  <MMClips>0</MMClips>
  <ScaleCrop>false</ScaleCrop>
  <HeadingPairs>
    <vt:vector size="4" baseType="variant">
      <vt:variant>
        <vt:lpstr>Motiv</vt:lpstr>
      </vt:variant>
      <vt:variant>
        <vt:i4>1</vt:i4>
      </vt:variant>
      <vt:variant>
        <vt:lpstr>Nadpisy snímků</vt:lpstr>
      </vt:variant>
      <vt:variant>
        <vt:i4>57</vt:i4>
      </vt:variant>
    </vt:vector>
  </HeadingPairs>
  <TitlesOfParts>
    <vt:vector size="58" baseType="lpstr">
      <vt:lpstr>Motiv Office</vt:lpstr>
      <vt:lpstr>  Zdraví,  prevence a  přesah k ekonomice  </vt:lpstr>
      <vt:lpstr>Prezentace aplikace PowerPoint</vt:lpstr>
      <vt:lpstr>Co určuje naše zdraví ?</vt:lpstr>
      <vt:lpstr>Determinanty zdraví </vt:lpstr>
      <vt:lpstr>Životní styl  dokáže odvrátit až 80% nemocí </vt:lpstr>
      <vt:lpstr>Životní styl  dokáže odvrátit až 80% nemocí </vt:lpstr>
      <vt:lpstr>Preventabilní nemoci – nemoci, kterým lze předcházet Celkové národohospodářské ztráty z nemocí 1,44 bil.</vt:lpstr>
      <vt:lpstr>Prezentace aplikace PowerPoint</vt:lpstr>
      <vt:lpstr>Ukazatele  hodnocení úrovně zdraví</vt:lpstr>
      <vt:lpstr>V ČR se prodlužuje život v nemoci NE ve zdraví </vt:lpstr>
      <vt:lpstr>Pohyb je efektivní a levný nástroj k prodloužení zdravých roků života a snížení makroekonomických ztrát z nemocí</vt:lpstr>
      <vt:lpstr>Počet ztracených let života v EU</vt:lpstr>
      <vt:lpstr>Průměrné množství ovoce a zeleniny  v kg/1osobu/rok</vt:lpstr>
      <vt:lpstr>Počet prodaných cigaret ks/1 osobu/rok</vt:lpstr>
      <vt:lpstr>Spotřeba čistého alkoholu  litry/1 osobu 15+/rok</vt:lpstr>
      <vt:lpstr>Prezentace aplikace PowerPoint</vt:lpstr>
      <vt:lpstr>Prezentace aplikace PowerPoint</vt:lpstr>
      <vt:lpstr>Prezentace aplikace PowerPoint</vt:lpstr>
      <vt:lpstr>Diabetes mellitus 2. typu</vt:lpstr>
      <vt:lpstr>Primární prevence a podpora zdraví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Denní příjem soli (NaCl)</vt:lpstr>
      <vt:lpstr>Příjem kuchyňské soli        ČR   2012 muži 14,6 g       ženy  10,5 g </vt:lpstr>
      <vt:lpstr>Obsah Na/NaCl v jednotlivých chodech oběda (2015/2016)</vt:lpstr>
      <vt:lpstr>Prezentace aplikace PowerPoint</vt:lpstr>
      <vt:lpstr> </vt:lpstr>
      <vt:lpstr>Prezentace aplikace PowerPoint</vt:lpstr>
      <vt:lpstr>Příjem NaCl do 5 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Životní styl a zdraví 3. LF UK</dc:title>
  <dc:creator>Nejedlá</dc:creator>
  <cp:lastModifiedBy>Lidmila Hamplová</cp:lastModifiedBy>
  <cp:revision>29</cp:revision>
  <dcterms:created xsi:type="dcterms:W3CDTF">2019-04-14T14:43:45Z</dcterms:created>
  <dcterms:modified xsi:type="dcterms:W3CDTF">2022-11-27T17:05:19Z</dcterms:modified>
</cp:coreProperties>
</file>