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68" r:id="rId14"/>
    <p:sldId id="270" r:id="rId15"/>
    <p:sldId id="271" r:id="rId16"/>
    <p:sldId id="266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224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73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48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8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43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46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5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5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83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17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89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A5C6-A0B2-45C3-A472-ED02885BDC92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0621C-F5B1-4A28-83D7-6D8961732E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123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ikiskripta.eu/index.php?title=Encefalopatie&amp;action=edit&amp;redlink=1" TargetMode="External"/><Relationship Id="rId13" Type="http://schemas.openxmlformats.org/officeDocument/2006/relationships/hyperlink" Target="http://www.wikiskripta.eu/index.php/Sepse" TargetMode="External"/><Relationship Id="rId18" Type="http://schemas.openxmlformats.org/officeDocument/2006/relationships/hyperlink" Target="http://www.wikiskripta.eu/index.php/Antipsychotika" TargetMode="External"/><Relationship Id="rId3" Type="http://schemas.openxmlformats.org/officeDocument/2006/relationships/hyperlink" Target="http://www.wikiskripta.eu/index.php/Arteri%C3%A1ln%C3%AD_hypertenze" TargetMode="External"/><Relationship Id="rId7" Type="http://schemas.openxmlformats.org/officeDocument/2006/relationships/hyperlink" Target="http://www.wikiskripta.eu/index.php/Addisonova_choroba" TargetMode="External"/><Relationship Id="rId12" Type="http://schemas.openxmlformats.org/officeDocument/2006/relationships/hyperlink" Target="http://www.wikiskripta.eu/index.php/Hore%C4%8Dka" TargetMode="External"/><Relationship Id="rId17" Type="http://schemas.openxmlformats.org/officeDocument/2006/relationships/hyperlink" Target="http://www.wikiskripta.eu/index.php/Antihistaminika" TargetMode="External"/><Relationship Id="rId2" Type="http://schemas.openxmlformats.org/officeDocument/2006/relationships/hyperlink" Target="http://www.wikiskripta.eu/index.php/Hypotenze" TargetMode="External"/><Relationship Id="rId16" Type="http://schemas.openxmlformats.org/officeDocument/2006/relationships/hyperlink" Target="http://www.wikiskripta.eu/index.php/Antiarytmi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kiskripta.eu/index.php/Cushingova_choroba" TargetMode="External"/><Relationship Id="rId11" Type="http://schemas.openxmlformats.org/officeDocument/2006/relationships/hyperlink" Target="http://www.wikiskripta.eu/index.php?title=Poruchy_acido-bazick%C3%A9_rovnov%C3%A1hy&amp;action=edit&amp;redlink=1" TargetMode="External"/><Relationship Id="rId5" Type="http://schemas.openxmlformats.org/officeDocument/2006/relationships/hyperlink" Target="http://www.wikiskripta.eu/index.php/Epilepsie" TargetMode="External"/><Relationship Id="rId15" Type="http://schemas.openxmlformats.org/officeDocument/2006/relationships/hyperlink" Target="http://www.wikiskripta.eu/index.php/Opi%C3%A1ty" TargetMode="External"/><Relationship Id="rId10" Type="http://schemas.openxmlformats.org/officeDocument/2006/relationships/hyperlink" Target="http://www.wikiskripta.eu/index.php/Porfyrie" TargetMode="External"/><Relationship Id="rId4" Type="http://schemas.openxmlformats.org/officeDocument/2006/relationships/hyperlink" Target="http://www.wikiskripta.eu/index.php/%C5%A0ok" TargetMode="External"/><Relationship Id="rId9" Type="http://schemas.openxmlformats.org/officeDocument/2006/relationships/hyperlink" Target="http://www.wikiskripta.eu/index.php/Pankreatitida_akutn%C3%AD" TargetMode="External"/><Relationship Id="rId14" Type="http://schemas.openxmlformats.org/officeDocument/2006/relationships/hyperlink" Target="http://www.wikiskripta.eu/index.php/Analgetik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Cefalea" TargetMode="External"/><Relationship Id="rId2" Type="http://schemas.openxmlformats.org/officeDocument/2006/relationships/hyperlink" Target="http://www.wikiskripta.eu/index.php/Poruchy_sp%C3%A1nk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kiskripta.eu/index.php/Antibiotika" TargetMode="External"/><Relationship Id="rId4" Type="http://schemas.openxmlformats.org/officeDocument/2006/relationships/hyperlink" Target="http://www.wikiskripta.eu/index.php/Benzodiazepiny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CNS" TargetMode="External"/><Relationship Id="rId2" Type="http://schemas.openxmlformats.org/officeDocument/2006/relationships/hyperlink" Target="http://www.wikiskripta.eu/index.php/Bd%C4%9Blos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kiskripta.eu/index.php/Vigilita" TargetMode="External"/><Relationship Id="rId4" Type="http://schemas.openxmlformats.org/officeDocument/2006/relationships/hyperlink" Target="http://www.wikiskripta.eu/index.php/Retikul%C3%A1rn%C3%AD_formac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Mi%C3%B3za" TargetMode="External"/><Relationship Id="rId2" Type="http://schemas.openxmlformats.org/officeDocument/2006/relationships/hyperlink" Target="http://www.wikiskripta.eu/index.php/Mydri%C3%A1z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Z%C3%A1n%C4%9Bt" TargetMode="External"/><Relationship Id="rId2" Type="http://schemas.openxmlformats.org/officeDocument/2006/relationships/hyperlink" Target="http://www.wikiskripta.eu/index.php/Hemoragi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kiskripta.eu/index.php/Epilepsi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?title=Abulie&amp;action=edit&amp;redlink=1" TargetMode="External"/><Relationship Id="rId2" Type="http://schemas.openxmlformats.org/officeDocument/2006/relationships/hyperlink" Target="http://www.wikiskripta.eu/index.php/Apalick%C3%BD_syndr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kiskripta.eu/index.php/Katatoni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My%C5%A1len%C3%AD_a_jeho_poruchy" TargetMode="External"/><Relationship Id="rId2" Type="http://schemas.openxmlformats.org/officeDocument/2006/relationships/hyperlink" Target="http://www.wikiskripta.eu/index.php/Vn%C3%ADm%C3%A1n%C3%AD_a_jeho_poruch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kiskripta.eu/index.php/Jedn%C3%A1n%C3%AD,_chov%C3%A1n%C3%AD,_v%C5%AFle_a_jejich_poruchy" TargetMode="External"/><Relationship Id="rId5" Type="http://schemas.openxmlformats.org/officeDocument/2006/relationships/hyperlink" Target="http://www.wikiskripta.eu/index.php/Pam%C4%9B%C5%A5_a_jej%C3%AD_poruchy" TargetMode="External"/><Relationship Id="rId4" Type="http://schemas.openxmlformats.org/officeDocument/2006/relationships/hyperlink" Target="http://www.wikiskripta.eu/index.php?title=Afektivn%C3%AD_poruchy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Ateroskler%C3%B3za" TargetMode="External"/><Relationship Id="rId2" Type="http://schemas.openxmlformats.org/officeDocument/2006/relationships/hyperlink" Target="http://www.wikiskripta.eu/index.php/Vn%C3%ADm%C3%A1n%C3%AD_a_jeho_poruch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kiskripta.eu/index.php/Diabetes_mellit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Poruchy vědomí	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Jaroslav Pekara </a:t>
            </a:r>
          </a:p>
        </p:txBody>
      </p:sp>
    </p:spTree>
    <p:extLst>
      <p:ext uri="{BB962C8B-B14F-4D97-AF65-F5344CB8AC3E}">
        <p14:creationId xmlns:p14="http://schemas.microsoft.com/office/powerpoint/2010/main" val="10061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/>
              </a:rPr>
              <a:t>Delirium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7500" lnSpcReduction="20000"/>
          </a:bodyPr>
          <a:lstStyle/>
          <a:p>
            <a:r>
              <a:rPr lang="cs-CZ" sz="5100" dirty="0">
                <a:effectLst/>
              </a:rPr>
              <a:t>Jedná se o </a:t>
            </a:r>
            <a:r>
              <a:rPr lang="cs-CZ" sz="5100" b="1" dirty="0">
                <a:effectLst/>
              </a:rPr>
              <a:t>organickou duševní poruchu</a:t>
            </a:r>
            <a:r>
              <a:rPr lang="cs-CZ" sz="5100" dirty="0">
                <a:effectLst/>
              </a:rPr>
              <a:t>. </a:t>
            </a:r>
          </a:p>
          <a:p>
            <a:r>
              <a:rPr lang="cs-CZ" sz="5100" dirty="0">
                <a:effectLst/>
              </a:rPr>
              <a:t>Incidence: v nemocnici 10–15 % (staří 30–50 %). </a:t>
            </a:r>
          </a:p>
          <a:p>
            <a:r>
              <a:rPr lang="cs-CZ" sz="5100" dirty="0">
                <a:effectLst/>
              </a:rPr>
              <a:t>Diagnostická kritéria: </a:t>
            </a:r>
          </a:p>
          <a:p>
            <a:pPr lvl="1"/>
            <a:r>
              <a:rPr lang="cs-CZ" sz="5100" b="1" dirty="0">
                <a:effectLst/>
              </a:rPr>
              <a:t>snížení dlouhodobé pozornosti</a:t>
            </a:r>
            <a:r>
              <a:rPr lang="cs-CZ" sz="5100" dirty="0">
                <a:effectLst/>
              </a:rPr>
              <a:t> na zevní podněty, </a:t>
            </a:r>
          </a:p>
          <a:p>
            <a:pPr lvl="1"/>
            <a:r>
              <a:rPr lang="cs-CZ" sz="5100" dirty="0">
                <a:effectLst/>
              </a:rPr>
              <a:t>dezorganizace myšlení, alespoň </a:t>
            </a:r>
            <a:r>
              <a:rPr lang="cs-CZ" sz="5100" b="1" dirty="0">
                <a:effectLst/>
              </a:rPr>
              <a:t>dva</a:t>
            </a:r>
            <a:r>
              <a:rPr lang="cs-CZ" sz="5100" dirty="0">
                <a:effectLst/>
              </a:rPr>
              <a:t> z následujících symptomů: </a:t>
            </a:r>
          </a:p>
          <a:p>
            <a:pPr lvl="2"/>
            <a:r>
              <a:rPr lang="cs-CZ" sz="5100" i="1" dirty="0">
                <a:effectLst/>
              </a:rPr>
              <a:t>snížená úroveň vědomí</a:t>
            </a:r>
            <a:r>
              <a:rPr lang="cs-CZ" sz="5100" dirty="0">
                <a:effectLst/>
              </a:rPr>
              <a:t>, </a:t>
            </a:r>
          </a:p>
          <a:p>
            <a:pPr lvl="2"/>
            <a:r>
              <a:rPr lang="cs-CZ" sz="5100" i="1" dirty="0">
                <a:effectLst/>
              </a:rPr>
              <a:t>poruchy vnímání</a:t>
            </a:r>
            <a:r>
              <a:rPr lang="cs-CZ" sz="5100" dirty="0">
                <a:effectLst/>
              </a:rPr>
              <a:t>, </a:t>
            </a:r>
          </a:p>
          <a:p>
            <a:pPr lvl="2"/>
            <a:r>
              <a:rPr lang="cs-CZ" sz="5100" i="1" dirty="0">
                <a:effectLst/>
              </a:rPr>
              <a:t>poruchy cyklu spánek-bdění</a:t>
            </a:r>
            <a:r>
              <a:rPr lang="cs-CZ" sz="5100" dirty="0">
                <a:effectLst/>
              </a:rPr>
              <a:t>, </a:t>
            </a:r>
          </a:p>
          <a:p>
            <a:pPr lvl="2"/>
            <a:r>
              <a:rPr lang="cs-CZ" sz="5100" i="1" dirty="0">
                <a:effectLst/>
              </a:rPr>
              <a:t>snížení nebo zvýšení psychomotorické aktivity</a:t>
            </a:r>
            <a:r>
              <a:rPr lang="cs-CZ" sz="5100" dirty="0">
                <a:effectLst/>
              </a:rPr>
              <a:t>, </a:t>
            </a:r>
          </a:p>
          <a:p>
            <a:pPr lvl="2"/>
            <a:r>
              <a:rPr lang="cs-CZ" sz="5100" i="1" dirty="0">
                <a:effectLst/>
              </a:rPr>
              <a:t>dezorientace časem, místem, osobou</a:t>
            </a:r>
            <a:r>
              <a:rPr lang="cs-CZ" sz="5100" dirty="0">
                <a:effectLst/>
              </a:rPr>
              <a:t>, </a:t>
            </a:r>
          </a:p>
          <a:p>
            <a:pPr lvl="2"/>
            <a:r>
              <a:rPr lang="cs-CZ" sz="5100" i="1" dirty="0">
                <a:effectLst/>
              </a:rPr>
              <a:t>zhoršení paměti</a:t>
            </a:r>
            <a:r>
              <a:rPr lang="cs-CZ" sz="5100" dirty="0">
                <a:effectLst/>
              </a:rPr>
              <a:t>. </a:t>
            </a:r>
          </a:p>
          <a:p>
            <a:r>
              <a:rPr lang="cs-CZ" sz="5100" dirty="0">
                <a:effectLst/>
              </a:rPr>
              <a:t>Vývoj</a:t>
            </a:r>
            <a:r>
              <a:rPr lang="cs-CZ" sz="5100" b="1" dirty="0">
                <a:effectLst/>
              </a:rPr>
              <a:t> během krátké doby</a:t>
            </a:r>
            <a:r>
              <a:rPr lang="cs-CZ" sz="5100" dirty="0">
                <a:effectLst/>
              </a:rPr>
              <a:t> (maximálně dny) a </a:t>
            </a:r>
            <a:r>
              <a:rPr lang="cs-CZ" sz="5100" b="1" dirty="0">
                <a:effectLst/>
              </a:rPr>
              <a:t>kolísají</a:t>
            </a:r>
            <a:endParaRPr lang="cs-CZ" sz="5100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593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</a:rPr>
              <a:t>Delirium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62500" lnSpcReduction="20000"/>
          </a:bodyPr>
          <a:lstStyle/>
          <a:p>
            <a:r>
              <a:rPr lang="cs-CZ" sz="2900" dirty="0">
                <a:effectLst/>
              </a:rPr>
              <a:t>Mortalita dána vedle příčinného onemocnění i příčinami danými stavem (vytržení infuzních cévek, pády, zabití, atd.). </a:t>
            </a:r>
          </a:p>
          <a:p>
            <a:endParaRPr lang="cs-CZ" sz="2900" dirty="0">
              <a:effectLst/>
            </a:endParaRPr>
          </a:p>
          <a:p>
            <a:r>
              <a:rPr lang="cs-CZ" sz="2900" dirty="0">
                <a:effectLst/>
              </a:rPr>
              <a:t>Etiologie: </a:t>
            </a:r>
          </a:p>
          <a:p>
            <a:pPr marL="457200" lvl="1" indent="0">
              <a:buNone/>
            </a:pPr>
            <a:r>
              <a:rPr lang="cs-CZ" sz="2900" b="1" dirty="0">
                <a:effectLst/>
              </a:rPr>
              <a:t>systémová tělesná porucha</a:t>
            </a:r>
            <a:r>
              <a:rPr lang="cs-CZ" sz="2900" dirty="0">
                <a:effectLst/>
              </a:rPr>
              <a:t>, </a:t>
            </a:r>
          </a:p>
          <a:p>
            <a:pPr lvl="2"/>
            <a:r>
              <a:rPr lang="cs-CZ" sz="2900" i="1" dirty="0">
                <a:effectLst/>
              </a:rPr>
              <a:t>alterace průtoku krve mozkem</a:t>
            </a:r>
            <a:r>
              <a:rPr lang="cs-CZ" sz="2900" dirty="0">
                <a:effectLst/>
              </a:rPr>
              <a:t> (</a:t>
            </a:r>
            <a:r>
              <a:rPr lang="cs-CZ" sz="2900" dirty="0">
                <a:effectLst/>
                <a:hlinkClick r:id="rId2" tooltip="Hypotenze"/>
              </a:rPr>
              <a:t>hypotenze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3" tooltip="Arteriální hypertenze"/>
              </a:rPr>
              <a:t>hypertenze</a:t>
            </a:r>
            <a:r>
              <a:rPr lang="cs-CZ" sz="2900" dirty="0">
                <a:effectLst/>
              </a:rPr>
              <a:t>, bradykardie, </a:t>
            </a:r>
            <a:r>
              <a:rPr lang="cs-CZ" sz="2900" dirty="0">
                <a:effectLst/>
                <a:hlinkClick r:id="rId4" tooltip="Šok"/>
              </a:rPr>
              <a:t>šok</a:t>
            </a:r>
            <a:r>
              <a:rPr lang="cs-CZ" sz="2900" dirty="0">
                <a:effectLst/>
              </a:rPr>
              <a:t>), </a:t>
            </a:r>
          </a:p>
          <a:p>
            <a:pPr lvl="2"/>
            <a:r>
              <a:rPr lang="cs-CZ" sz="2900" i="1" dirty="0">
                <a:effectLst/>
              </a:rPr>
              <a:t>mozkové poruchy</a:t>
            </a:r>
            <a:r>
              <a:rPr lang="cs-CZ" sz="2900" dirty="0">
                <a:effectLst/>
              </a:rPr>
              <a:t> (</a:t>
            </a:r>
            <a:r>
              <a:rPr lang="cs-CZ" sz="2900" dirty="0">
                <a:effectLst/>
                <a:hlinkClick r:id="rId5" tooltip="Epilepsie"/>
              </a:rPr>
              <a:t>epilepsie</a:t>
            </a:r>
            <a:r>
              <a:rPr lang="cs-CZ" sz="2900" dirty="0">
                <a:effectLst/>
              </a:rPr>
              <a:t>, po iktu, trauma, infekce, tumory, krvácení), </a:t>
            </a:r>
          </a:p>
          <a:p>
            <a:pPr lvl="2"/>
            <a:r>
              <a:rPr lang="cs-CZ" sz="2900" i="1" dirty="0">
                <a:effectLst/>
              </a:rPr>
              <a:t>endokrinopatie</a:t>
            </a:r>
            <a:r>
              <a:rPr lang="cs-CZ" sz="2900" dirty="0">
                <a:effectLst/>
              </a:rPr>
              <a:t> (</a:t>
            </a:r>
            <a:r>
              <a:rPr lang="cs-CZ" sz="2900" dirty="0" err="1">
                <a:effectLst/>
              </a:rPr>
              <a:t>hypo</a:t>
            </a:r>
            <a:r>
              <a:rPr lang="cs-CZ" sz="2900" dirty="0">
                <a:effectLst/>
              </a:rPr>
              <a:t>- i </a:t>
            </a:r>
            <a:r>
              <a:rPr lang="cs-CZ" sz="2900" dirty="0" err="1">
                <a:effectLst/>
              </a:rPr>
              <a:t>hyperpituitarismus</a:t>
            </a:r>
            <a:r>
              <a:rPr lang="cs-CZ" sz="2900" dirty="0">
                <a:effectLst/>
              </a:rPr>
              <a:t>, hyper- i </a:t>
            </a:r>
            <a:r>
              <a:rPr lang="cs-CZ" sz="2900" dirty="0" err="1">
                <a:effectLst/>
              </a:rPr>
              <a:t>hypoparatyroidismus</a:t>
            </a:r>
            <a:r>
              <a:rPr lang="cs-CZ" sz="2900" dirty="0">
                <a:effectLst/>
              </a:rPr>
              <a:t>, hyper- i </a:t>
            </a:r>
            <a:r>
              <a:rPr lang="cs-CZ" sz="2900" dirty="0" err="1">
                <a:effectLst/>
              </a:rPr>
              <a:t>hypotyroidismus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6" tooltip="Cushingova choroba"/>
              </a:rPr>
              <a:t>m. </a:t>
            </a:r>
            <a:r>
              <a:rPr lang="cs-CZ" sz="2900" dirty="0" err="1">
                <a:effectLst/>
                <a:hlinkClick r:id="rId6" tooltip="Cushingova choroba"/>
              </a:rPr>
              <a:t>Cushing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7" tooltip="Addisonova choroba"/>
              </a:rPr>
              <a:t>m. </a:t>
            </a:r>
            <a:r>
              <a:rPr lang="cs-CZ" sz="2900" dirty="0" err="1">
                <a:effectLst/>
                <a:hlinkClick r:id="rId7" tooltip="Addisonova choroba"/>
              </a:rPr>
              <a:t>Addison</a:t>
            </a:r>
            <a:r>
              <a:rPr lang="cs-CZ" sz="2900" dirty="0">
                <a:effectLst/>
              </a:rPr>
              <a:t>), </a:t>
            </a:r>
          </a:p>
          <a:p>
            <a:pPr lvl="2"/>
            <a:r>
              <a:rPr lang="cs-CZ" sz="2900" i="1" dirty="0">
                <a:effectLst/>
              </a:rPr>
              <a:t>metabolické poruchy</a:t>
            </a:r>
            <a:r>
              <a:rPr lang="cs-CZ" sz="2900" dirty="0">
                <a:effectLst/>
              </a:rPr>
              <a:t> (</a:t>
            </a:r>
            <a:r>
              <a:rPr lang="cs-CZ" sz="2900" dirty="0" err="1">
                <a:effectLst/>
              </a:rPr>
              <a:t>hepatální</a:t>
            </a:r>
            <a:r>
              <a:rPr lang="cs-CZ" sz="2900" dirty="0">
                <a:effectLst/>
              </a:rPr>
              <a:t> </a:t>
            </a:r>
            <a:r>
              <a:rPr lang="cs-CZ" sz="2900" dirty="0">
                <a:effectLst/>
                <a:hlinkClick r:id="rId8" tooltip="Encefalopatie (stránka neexistuje)"/>
              </a:rPr>
              <a:t>encefalopatie</a:t>
            </a:r>
            <a:r>
              <a:rPr lang="cs-CZ" sz="2900" dirty="0">
                <a:effectLst/>
              </a:rPr>
              <a:t>, urémie, glykémie, </a:t>
            </a:r>
            <a:r>
              <a:rPr lang="cs-CZ" sz="2900" dirty="0">
                <a:effectLst/>
                <a:hlinkClick r:id="rId9" tooltip="Pankreatitida akutní"/>
              </a:rPr>
              <a:t>pankreatitida akutní</a:t>
            </a:r>
            <a:r>
              <a:rPr lang="cs-CZ" sz="2900" dirty="0">
                <a:effectLst/>
              </a:rPr>
              <a:t>, poruchy minerálů, </a:t>
            </a:r>
            <a:r>
              <a:rPr lang="cs-CZ" sz="2900" dirty="0">
                <a:effectLst/>
                <a:hlinkClick r:id="rId10" tooltip="Porfyrie"/>
              </a:rPr>
              <a:t>porfyrie</a:t>
            </a:r>
            <a:r>
              <a:rPr lang="cs-CZ" sz="2900" dirty="0">
                <a:effectLst/>
              </a:rPr>
              <a:t>, deficit vitaminů, malnutrice, </a:t>
            </a:r>
            <a:r>
              <a:rPr lang="cs-CZ" sz="2900" dirty="0">
                <a:effectLst/>
                <a:hlinkClick r:id="rId11" tooltip="Poruchy acido-bazické rovnováhy (stránka neexistuje)"/>
              </a:rPr>
              <a:t>poruchy </a:t>
            </a:r>
            <a:r>
              <a:rPr lang="cs-CZ" sz="2900" dirty="0" err="1">
                <a:effectLst/>
                <a:hlinkClick r:id="rId11" tooltip="Poruchy acido-bazické rovnováhy (stránka neexistuje)"/>
              </a:rPr>
              <a:t>acido</a:t>
            </a:r>
            <a:r>
              <a:rPr lang="cs-CZ" sz="2900" dirty="0">
                <a:effectLst/>
                <a:hlinkClick r:id="rId11" tooltip="Poruchy acido-bazické rovnováhy (stránka neexistuje)"/>
              </a:rPr>
              <a:t>-bazické rovnováhy</a:t>
            </a:r>
            <a:r>
              <a:rPr lang="cs-CZ" sz="2900" dirty="0">
                <a:effectLst/>
              </a:rPr>
              <a:t>, atd.), </a:t>
            </a:r>
          </a:p>
          <a:p>
            <a:pPr lvl="2"/>
            <a:r>
              <a:rPr lang="cs-CZ" sz="2900" i="1" dirty="0">
                <a:effectLst/>
              </a:rPr>
              <a:t>systémové infekce</a:t>
            </a:r>
            <a:r>
              <a:rPr lang="cs-CZ" sz="2900" dirty="0">
                <a:effectLst/>
              </a:rPr>
              <a:t> s </a:t>
            </a:r>
            <a:r>
              <a:rPr lang="cs-CZ" sz="2900" dirty="0">
                <a:effectLst/>
                <a:hlinkClick r:id="rId12" tooltip="Horečka"/>
              </a:rPr>
              <a:t>horečkou</a:t>
            </a:r>
            <a:r>
              <a:rPr lang="cs-CZ" sz="2900" dirty="0">
                <a:effectLst/>
              </a:rPr>
              <a:t> a </a:t>
            </a:r>
            <a:r>
              <a:rPr lang="cs-CZ" sz="2900" dirty="0">
                <a:effectLst/>
                <a:hlinkClick r:id="rId13" tooltip="Sepse"/>
              </a:rPr>
              <a:t>sepsí</a:t>
            </a:r>
            <a:r>
              <a:rPr lang="cs-CZ" sz="2900" dirty="0">
                <a:effectLst/>
              </a:rPr>
              <a:t>, </a:t>
            </a:r>
          </a:p>
          <a:p>
            <a:pPr lvl="2"/>
            <a:r>
              <a:rPr lang="cs-CZ" sz="2900" dirty="0">
                <a:effectLst/>
              </a:rPr>
              <a:t>průmyslové </a:t>
            </a:r>
            <a:r>
              <a:rPr lang="cs-CZ" sz="2900" i="1" dirty="0">
                <a:effectLst/>
              </a:rPr>
              <a:t>otravy</a:t>
            </a:r>
            <a:r>
              <a:rPr lang="cs-CZ" sz="2900" dirty="0">
                <a:effectLst/>
              </a:rPr>
              <a:t> (CO, CO</a:t>
            </a:r>
            <a:r>
              <a:rPr lang="cs-CZ" sz="2900" baseline="-25000" dirty="0">
                <a:effectLst/>
              </a:rPr>
              <a:t>2</a:t>
            </a:r>
            <a:r>
              <a:rPr lang="cs-CZ" sz="2900" dirty="0">
                <a:effectLst/>
              </a:rPr>
              <a:t>, organická rozpouštědla, atd.), </a:t>
            </a:r>
          </a:p>
          <a:p>
            <a:pPr lvl="2"/>
            <a:r>
              <a:rPr lang="cs-CZ" sz="2900" i="1" dirty="0">
                <a:effectLst/>
              </a:rPr>
              <a:t>zvýšeně rizikoví pacienti</a:t>
            </a:r>
            <a:r>
              <a:rPr lang="cs-CZ" sz="2900" dirty="0">
                <a:effectLst/>
              </a:rPr>
              <a:t> (staří, dementní, operovaní v celkové anestézii), </a:t>
            </a:r>
          </a:p>
          <a:p>
            <a:pPr lvl="2"/>
            <a:r>
              <a:rPr lang="cs-CZ" sz="2900" i="1" dirty="0">
                <a:effectLst/>
              </a:rPr>
              <a:t>léky</a:t>
            </a:r>
            <a:r>
              <a:rPr lang="cs-CZ" sz="2900" dirty="0">
                <a:effectLst/>
              </a:rPr>
              <a:t> způsobující u vnímavých delirium – </a:t>
            </a:r>
            <a:r>
              <a:rPr lang="cs-CZ" sz="2900" dirty="0">
                <a:effectLst/>
                <a:hlinkClick r:id="rId14" tooltip="Analgetika"/>
              </a:rPr>
              <a:t>analgetika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15" tooltip="Opiáty"/>
              </a:rPr>
              <a:t>opiáty</a:t>
            </a:r>
            <a:r>
              <a:rPr lang="cs-CZ" sz="2900" dirty="0">
                <a:effectLst/>
              </a:rPr>
              <a:t>, </a:t>
            </a:r>
            <a:r>
              <a:rPr lang="cs-CZ" sz="2900" dirty="0" err="1">
                <a:effectLst/>
                <a:hlinkClick r:id="rId16" tooltip="Antiarytmika"/>
              </a:rPr>
              <a:t>antiarytmika</a:t>
            </a:r>
            <a:r>
              <a:rPr lang="cs-CZ" sz="2900" dirty="0">
                <a:effectLst/>
              </a:rPr>
              <a:t>, </a:t>
            </a:r>
            <a:r>
              <a:rPr lang="cs-CZ" sz="2900" dirty="0" err="1">
                <a:effectLst/>
              </a:rPr>
              <a:t>anticholinergika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17" tooltip="Antihistaminika"/>
              </a:rPr>
              <a:t>antihistaminika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18" tooltip="Antipsychotika"/>
              </a:rPr>
              <a:t>antipsychotika</a:t>
            </a:r>
            <a:r>
              <a:rPr lang="cs-CZ" sz="2900" dirty="0">
                <a:effectLst/>
              </a:rPr>
              <a:t> a mnoho jiných.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883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</a:rPr>
              <a:t>Delirium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62500" lnSpcReduction="20000"/>
          </a:bodyPr>
          <a:lstStyle/>
          <a:p>
            <a:r>
              <a:rPr lang="cs-CZ" sz="2900" dirty="0">
                <a:effectLst/>
              </a:rPr>
              <a:t>Klinické příznaky: </a:t>
            </a:r>
          </a:p>
          <a:p>
            <a:pPr lvl="1"/>
            <a:r>
              <a:rPr lang="cs-CZ" sz="2900" b="1" dirty="0">
                <a:effectLst/>
              </a:rPr>
              <a:t>časté prodromy</a:t>
            </a:r>
            <a:r>
              <a:rPr lang="cs-CZ" sz="2900" dirty="0">
                <a:effectLst/>
              </a:rPr>
              <a:t> – </a:t>
            </a:r>
            <a:r>
              <a:rPr lang="cs-CZ" sz="2900" dirty="0">
                <a:effectLst/>
                <a:hlinkClick r:id="rId2" tooltip="Poruchy spánku"/>
              </a:rPr>
              <a:t>noční děsy</a:t>
            </a:r>
            <a:r>
              <a:rPr lang="cs-CZ" sz="2900" dirty="0">
                <a:effectLst/>
              </a:rPr>
              <a:t>, </a:t>
            </a:r>
            <a:r>
              <a:rPr lang="cs-CZ" sz="2900" dirty="0" err="1">
                <a:effectLst/>
              </a:rPr>
              <a:t>anxieta</a:t>
            </a:r>
            <a:r>
              <a:rPr lang="cs-CZ" sz="2900" dirty="0">
                <a:effectLst/>
              </a:rPr>
              <a:t>, </a:t>
            </a:r>
            <a:r>
              <a:rPr lang="cs-CZ" sz="2900" dirty="0">
                <a:effectLst/>
                <a:hlinkClick r:id="rId3" tooltip="Cefalea"/>
              </a:rPr>
              <a:t>bolesti hlavy</a:t>
            </a:r>
            <a:r>
              <a:rPr lang="cs-CZ" sz="2900" dirty="0">
                <a:effectLst/>
              </a:rPr>
              <a:t>, </a:t>
            </a:r>
          </a:p>
          <a:p>
            <a:pPr lvl="1"/>
            <a:r>
              <a:rPr lang="cs-CZ" sz="2900" b="1" dirty="0">
                <a:effectLst/>
              </a:rPr>
              <a:t>u rozvinutého deliria</a:t>
            </a:r>
            <a:r>
              <a:rPr lang="cs-CZ" sz="2900" dirty="0">
                <a:effectLst/>
              </a:rPr>
              <a:t> – psychické příznaky – zhoršení krátkodobé paměti, potíže s pozorností, poruchy vnímání, iluze, halucinace, bludy, dezorientace, </a:t>
            </a:r>
          </a:p>
          <a:p>
            <a:pPr lvl="1"/>
            <a:r>
              <a:rPr lang="cs-CZ" sz="2900" dirty="0">
                <a:effectLst/>
              </a:rPr>
              <a:t>důkaz </a:t>
            </a:r>
            <a:r>
              <a:rPr lang="cs-CZ" sz="2900" b="1" dirty="0">
                <a:effectLst/>
              </a:rPr>
              <a:t>korové dysfunkce</a:t>
            </a:r>
            <a:r>
              <a:rPr lang="cs-CZ" sz="2900" dirty="0">
                <a:effectLst/>
              </a:rPr>
              <a:t> – alexie, apraxie, agnózie, dysgrafie i afázie, </a:t>
            </a:r>
          </a:p>
          <a:p>
            <a:pPr lvl="1"/>
            <a:r>
              <a:rPr lang="cs-CZ" sz="2900" b="1" dirty="0">
                <a:effectLst/>
              </a:rPr>
              <a:t>poruchy chování</a:t>
            </a:r>
            <a:r>
              <a:rPr lang="cs-CZ" sz="2900" dirty="0">
                <a:effectLst/>
              </a:rPr>
              <a:t>, </a:t>
            </a:r>
          </a:p>
          <a:p>
            <a:pPr lvl="1"/>
            <a:r>
              <a:rPr lang="cs-CZ" sz="2900" b="1" dirty="0">
                <a:effectLst/>
              </a:rPr>
              <a:t>somatické příznaky</a:t>
            </a:r>
            <a:r>
              <a:rPr lang="cs-CZ" sz="2900" dirty="0">
                <a:effectLst/>
              </a:rPr>
              <a:t> – příznaky všeobecné mozkové dysfunkce (tremor, ataxie, dysartrie, </a:t>
            </a:r>
            <a:r>
              <a:rPr lang="cs-CZ" sz="2900" dirty="0" err="1">
                <a:effectLst/>
              </a:rPr>
              <a:t>myoklonus</a:t>
            </a:r>
            <a:r>
              <a:rPr lang="cs-CZ" sz="2900" dirty="0">
                <a:effectLst/>
              </a:rPr>
              <a:t>), </a:t>
            </a:r>
          </a:p>
          <a:p>
            <a:pPr lvl="1"/>
            <a:r>
              <a:rPr lang="cs-CZ" sz="2900" dirty="0">
                <a:effectLst/>
              </a:rPr>
              <a:t>příznaky </a:t>
            </a:r>
            <a:r>
              <a:rPr lang="cs-CZ" sz="2900" b="1" dirty="0">
                <a:effectLst/>
              </a:rPr>
              <a:t>autonomních dysfunkcí</a:t>
            </a:r>
            <a:r>
              <a:rPr lang="cs-CZ" sz="2900" dirty="0">
                <a:effectLst/>
              </a:rPr>
              <a:t> (teplota, tachykardie, zvýšení tlaku krve, inkontinence, pocení, mydriáza), </a:t>
            </a:r>
          </a:p>
          <a:p>
            <a:endParaRPr lang="cs-CZ" sz="2900" dirty="0">
              <a:effectLst/>
            </a:endParaRPr>
          </a:p>
          <a:p>
            <a:r>
              <a:rPr lang="cs-CZ" sz="2900" dirty="0">
                <a:effectLst/>
              </a:rPr>
              <a:t>Terapie: </a:t>
            </a:r>
          </a:p>
          <a:p>
            <a:pPr lvl="1"/>
            <a:r>
              <a:rPr lang="cs-CZ" sz="2900" dirty="0">
                <a:effectLst/>
              </a:rPr>
              <a:t>pacient musí být </a:t>
            </a:r>
            <a:r>
              <a:rPr lang="cs-CZ" sz="2900" b="1" dirty="0">
                <a:effectLst/>
              </a:rPr>
              <a:t>chráněn sám před sebou</a:t>
            </a:r>
            <a:r>
              <a:rPr lang="cs-CZ" sz="2900" dirty="0">
                <a:effectLst/>
              </a:rPr>
              <a:t>, aby nedošlo k sebepoškození → hospitalizace, </a:t>
            </a:r>
            <a:r>
              <a:rPr lang="cs-CZ" sz="2900" dirty="0" err="1">
                <a:effectLst/>
              </a:rPr>
              <a:t>kurtování</a:t>
            </a:r>
            <a:r>
              <a:rPr lang="cs-CZ" sz="2900" dirty="0">
                <a:effectLst/>
              </a:rPr>
              <a:t>, ohrádky, atd. </a:t>
            </a:r>
          </a:p>
          <a:p>
            <a:pPr lvl="1"/>
            <a:r>
              <a:rPr lang="cs-CZ" sz="2900" b="1" dirty="0">
                <a:effectLst/>
              </a:rPr>
              <a:t>farmakoterapie</a:t>
            </a:r>
            <a:r>
              <a:rPr lang="cs-CZ" sz="2900" dirty="0">
                <a:effectLst/>
              </a:rPr>
              <a:t>: </a:t>
            </a:r>
          </a:p>
          <a:p>
            <a:pPr lvl="2"/>
            <a:r>
              <a:rPr lang="cs-CZ" sz="2900" i="1" dirty="0">
                <a:effectLst/>
              </a:rPr>
              <a:t>specifická léčba</a:t>
            </a:r>
            <a:r>
              <a:rPr lang="cs-CZ" sz="2900" dirty="0">
                <a:effectLst/>
              </a:rPr>
              <a:t> známe-li příčinu (hypotenziva, </a:t>
            </a:r>
            <a:r>
              <a:rPr lang="cs-CZ" sz="2900" dirty="0">
                <a:effectLst/>
                <a:hlinkClick r:id="rId4" tooltip="Benzodiazepiny"/>
              </a:rPr>
              <a:t>benzodiazepiny</a:t>
            </a:r>
            <a:r>
              <a:rPr lang="cs-CZ" sz="2900" dirty="0">
                <a:effectLst/>
              </a:rPr>
              <a:t> u abstinence, atd.), </a:t>
            </a:r>
          </a:p>
          <a:p>
            <a:pPr lvl="2"/>
            <a:r>
              <a:rPr lang="cs-CZ" sz="2900" i="1" dirty="0">
                <a:effectLst/>
              </a:rPr>
              <a:t>symptomatická léčba</a:t>
            </a:r>
            <a:r>
              <a:rPr lang="cs-CZ" sz="2900" dirty="0">
                <a:effectLst/>
              </a:rPr>
              <a:t> (</a:t>
            </a:r>
            <a:r>
              <a:rPr lang="cs-CZ" sz="2900" dirty="0" err="1">
                <a:effectLst/>
              </a:rPr>
              <a:t>haloperidol</a:t>
            </a:r>
            <a:r>
              <a:rPr lang="cs-CZ" sz="2900" dirty="0">
                <a:effectLst/>
              </a:rPr>
              <a:t>), </a:t>
            </a:r>
          </a:p>
          <a:p>
            <a:pPr lvl="2"/>
            <a:r>
              <a:rPr lang="cs-CZ" sz="2900" dirty="0">
                <a:effectLst/>
              </a:rPr>
              <a:t>symptomatická léčba </a:t>
            </a:r>
            <a:r>
              <a:rPr lang="cs-CZ" sz="2900" i="1" dirty="0">
                <a:effectLst/>
              </a:rPr>
              <a:t>interní</a:t>
            </a:r>
            <a:r>
              <a:rPr lang="cs-CZ" sz="2900" dirty="0">
                <a:effectLst/>
              </a:rPr>
              <a:t> (infuzní terapie, kardiotonika, </a:t>
            </a:r>
            <a:r>
              <a:rPr lang="cs-CZ" sz="2900" dirty="0">
                <a:effectLst/>
                <a:hlinkClick r:id="rId5" tooltip="Antibiotika"/>
              </a:rPr>
              <a:t>antibiotika</a:t>
            </a:r>
            <a:r>
              <a:rPr lang="cs-CZ" sz="2900" dirty="0">
                <a:effectLst/>
              </a:rPr>
              <a:t>, atd.).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3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</a:rPr>
              <a:t>Mrákotné stavy (obnubilace)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600" dirty="0">
                <a:effectLst/>
              </a:rPr>
              <a:t>Obdobné jako delirium, ovšem liší se</a:t>
            </a:r>
            <a:r>
              <a:rPr lang="cs-CZ" sz="2600" b="1" dirty="0">
                <a:effectLst/>
              </a:rPr>
              <a:t> náhlou ztrátou a náhlým návratem vědomí</a:t>
            </a:r>
            <a:r>
              <a:rPr lang="cs-CZ" sz="2600" dirty="0">
                <a:effectLst/>
              </a:rPr>
              <a:t>. </a:t>
            </a:r>
            <a:r>
              <a:rPr lang="cs-CZ" sz="2600" b="1" dirty="0">
                <a:effectLst/>
              </a:rPr>
              <a:t>Amnézie</a:t>
            </a:r>
            <a:r>
              <a:rPr lang="cs-CZ" sz="2600" dirty="0">
                <a:effectLst/>
              </a:rPr>
              <a:t> na dobu poruchy.</a:t>
            </a:r>
          </a:p>
          <a:p>
            <a:pPr marL="0" indent="0">
              <a:buNone/>
            </a:pPr>
            <a:r>
              <a:rPr lang="cs-CZ" sz="2600" dirty="0">
                <a:effectLst/>
              </a:rPr>
              <a:t> </a:t>
            </a:r>
          </a:p>
          <a:p>
            <a:r>
              <a:rPr lang="cs-CZ" sz="2600" dirty="0">
                <a:effectLst/>
              </a:rPr>
              <a:t>Etiologie: </a:t>
            </a:r>
          </a:p>
          <a:p>
            <a:pPr lvl="1"/>
            <a:r>
              <a:rPr lang="cs-CZ" sz="2600" dirty="0">
                <a:effectLst/>
              </a:rPr>
              <a:t>u </a:t>
            </a:r>
            <a:r>
              <a:rPr lang="cs-CZ" sz="2600" b="1" dirty="0">
                <a:effectLst/>
              </a:rPr>
              <a:t>epilepsie</a:t>
            </a:r>
            <a:r>
              <a:rPr lang="cs-CZ" sz="2600" dirty="0">
                <a:effectLst/>
              </a:rPr>
              <a:t> (psychomotorická), </a:t>
            </a:r>
          </a:p>
          <a:p>
            <a:pPr lvl="1"/>
            <a:r>
              <a:rPr lang="cs-CZ" sz="2600" dirty="0">
                <a:effectLst/>
              </a:rPr>
              <a:t>po </a:t>
            </a:r>
            <a:r>
              <a:rPr lang="cs-CZ" sz="2600" b="1" dirty="0">
                <a:effectLst/>
              </a:rPr>
              <a:t>traumatech hlavy</a:t>
            </a:r>
            <a:r>
              <a:rPr lang="cs-CZ" sz="2600" dirty="0">
                <a:effectLst/>
              </a:rPr>
              <a:t>, </a:t>
            </a:r>
          </a:p>
          <a:p>
            <a:pPr lvl="1"/>
            <a:r>
              <a:rPr lang="cs-CZ" sz="2600" dirty="0">
                <a:effectLst/>
              </a:rPr>
              <a:t>po </a:t>
            </a:r>
            <a:r>
              <a:rPr lang="cs-CZ" sz="2600" b="1" dirty="0">
                <a:effectLst/>
              </a:rPr>
              <a:t>úžehu</a:t>
            </a:r>
            <a:r>
              <a:rPr lang="cs-CZ" sz="2600" dirty="0">
                <a:effectLst/>
              </a:rPr>
              <a:t>, </a:t>
            </a:r>
          </a:p>
          <a:p>
            <a:pPr lvl="1"/>
            <a:r>
              <a:rPr lang="cs-CZ" sz="2600" b="1" dirty="0">
                <a:effectLst/>
              </a:rPr>
              <a:t>hladovění</a:t>
            </a:r>
            <a:r>
              <a:rPr lang="cs-CZ" sz="2600" dirty="0">
                <a:effectLst/>
              </a:rPr>
              <a:t>, </a:t>
            </a:r>
          </a:p>
          <a:p>
            <a:pPr lvl="1"/>
            <a:r>
              <a:rPr lang="cs-CZ" sz="2600" b="1" dirty="0">
                <a:effectLst/>
              </a:rPr>
              <a:t>endogenní psychózy</a:t>
            </a:r>
            <a:r>
              <a:rPr lang="cs-CZ" sz="2600" dirty="0">
                <a:effectLst/>
              </a:rPr>
              <a:t>, </a:t>
            </a:r>
          </a:p>
          <a:p>
            <a:pPr lvl="1"/>
            <a:r>
              <a:rPr lang="cs-CZ" sz="2600" b="1" dirty="0" err="1">
                <a:effectLst/>
              </a:rPr>
              <a:t>patická</a:t>
            </a:r>
            <a:r>
              <a:rPr lang="cs-CZ" sz="2600" dirty="0">
                <a:effectLst/>
              </a:rPr>
              <a:t> opilost, </a:t>
            </a:r>
            <a:r>
              <a:rPr lang="cs-CZ" sz="2600" dirty="0" err="1">
                <a:effectLst/>
              </a:rPr>
              <a:t>patický</a:t>
            </a:r>
            <a:r>
              <a:rPr lang="cs-CZ" sz="2600" dirty="0">
                <a:effectLst/>
              </a:rPr>
              <a:t> afekt,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267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effectLst/>
              </a:rPr>
              <a:t>Mrákotné stavy (obnubilace)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400" b="1" dirty="0" err="1">
                <a:effectLst/>
              </a:rPr>
              <a:t>Ganserův</a:t>
            </a:r>
            <a:r>
              <a:rPr lang="cs-CZ" sz="2400" b="1" dirty="0">
                <a:effectLst/>
              </a:rPr>
              <a:t> syndrom</a:t>
            </a:r>
            <a:endParaRPr lang="cs-CZ" sz="2400" dirty="0"/>
          </a:p>
          <a:p>
            <a:pPr marL="457200" lvl="1" indent="0">
              <a:buNone/>
            </a:pPr>
            <a:endParaRPr lang="cs-CZ" sz="2400" dirty="0">
              <a:effectLst/>
            </a:endParaRPr>
          </a:p>
          <a:p>
            <a:pPr lvl="2"/>
            <a:r>
              <a:rPr lang="cs-CZ" dirty="0">
                <a:effectLst/>
              </a:rPr>
              <a:t>vzácnější, </a:t>
            </a:r>
            <a:r>
              <a:rPr lang="cs-CZ" i="1" dirty="0">
                <a:effectLst/>
              </a:rPr>
              <a:t>hysterický mrákotný stav</a:t>
            </a:r>
            <a:r>
              <a:rPr lang="cs-CZ" dirty="0">
                <a:effectLst/>
              </a:rPr>
              <a:t>, </a:t>
            </a:r>
          </a:p>
          <a:p>
            <a:pPr lvl="2"/>
            <a:r>
              <a:rPr lang="cs-CZ" dirty="0">
                <a:effectLst/>
              </a:rPr>
              <a:t>často ve vazbě = </a:t>
            </a:r>
            <a:r>
              <a:rPr lang="cs-CZ" i="1" dirty="0">
                <a:effectLst/>
              </a:rPr>
              <a:t>vazbová reakce</a:t>
            </a:r>
            <a:r>
              <a:rPr lang="cs-CZ" dirty="0">
                <a:effectLst/>
              </a:rPr>
              <a:t> (následek trestné činnosti), </a:t>
            </a:r>
          </a:p>
          <a:p>
            <a:pPr lvl="2"/>
            <a:r>
              <a:rPr lang="cs-CZ" dirty="0">
                <a:effectLst/>
              </a:rPr>
              <a:t>odpovědi přiléhavé, ale nesprávné, budí dojem schválnosti (místo pozdravu zaštěká, uvede jiné datum narození – jiné století atd.), </a:t>
            </a:r>
          </a:p>
          <a:p>
            <a:pPr lvl="2"/>
            <a:r>
              <a:rPr lang="cs-CZ" dirty="0">
                <a:effectLst/>
              </a:rPr>
              <a:t>je diskutabilní.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4545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effectLst/>
              </a:rPr>
              <a:t>Posouzení funkce mozkového kmene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err="1">
                <a:effectLst/>
              </a:rPr>
              <a:t>Okulocefalický</a:t>
            </a:r>
            <a:r>
              <a:rPr lang="cs-CZ" b="1" dirty="0">
                <a:effectLst/>
              </a:rPr>
              <a:t> reflex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Pacient v bezvědomí leží na zádech, vyšetřující drží pacientovu hlavu oběma rukama. Oči bezvědomého fixují bod před sebou. Vyšetřující rychle a šetrně otáčí hlavou ze strany na stranu, přičemž oči nemocného pořád fixují jeden bod, tedy se otáčí proti směru pohybu. Tento nález svědčí pro intaktní kmenové funkce a lézi v </a:t>
            </a:r>
            <a:r>
              <a:rPr lang="cs-CZ" dirty="0" err="1">
                <a:effectLst/>
              </a:rPr>
              <a:t>diencefalu</a:t>
            </a:r>
            <a:r>
              <a:rPr lang="cs-CZ" dirty="0">
                <a:effectLst/>
              </a:rPr>
              <a:t> či hemisférách. Pokud by oči jeden bod nefixovaly a otáčely se spolu s hlavou, svědčilo by to pro kmenovou lézi. Test se neprovádí při podezření na poranění krční páteře.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56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err="1">
                <a:effectLst/>
              </a:rPr>
              <a:t>Okulovestibulární</a:t>
            </a:r>
            <a:r>
              <a:rPr lang="cs-CZ" b="1" dirty="0">
                <a:effectLst/>
              </a:rPr>
              <a:t> reflex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Pacient leží na zádech, vyšetřující mu flektuje hlavu cca o 30°. Do zevního zvukovodu se pomalu aplikuje 20 ml studené vody (0 °C). Při intaktních kmenových funkcích po chvíli oči </a:t>
            </a:r>
            <a:r>
              <a:rPr lang="cs-CZ" dirty="0" err="1">
                <a:effectLst/>
              </a:rPr>
              <a:t>deviují</a:t>
            </a:r>
            <a:r>
              <a:rPr lang="cs-CZ" dirty="0">
                <a:effectLst/>
              </a:rPr>
              <a:t> ke straně dráždění. Při kmenové lézi by k tomuto nedošlo. Pokud by pacient v bezvědomí nebyl, vyprovokoval by se i nystagmus proti straně dráždění. Pokud by se použila teplá voda a pacient nebyl v bezvědomí, nystagmus by byl ve směru dráždění. Test se provádí při intaktním bubínku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0474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Tetanie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Vápník a acidobazická rovnováha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Podobně, jako se směňuje proton za draselný kation, mění se také protony za vápenatý kation. Klíčovou roli v tomto mechanismu hrají </a:t>
            </a:r>
            <a:r>
              <a:rPr lang="cs-CZ" b="1" dirty="0"/>
              <a:t>plasmatické bílkoviny</a:t>
            </a:r>
            <a:r>
              <a:rPr lang="cs-CZ" dirty="0"/>
              <a:t>.</a:t>
            </a:r>
          </a:p>
          <a:p>
            <a:r>
              <a:rPr lang="cs-CZ" dirty="0"/>
              <a:t>Bílkoviny krevní plasmy se chovají jako pufry, především díky karboxylovým skupinám a aminoskupinám. </a:t>
            </a:r>
          </a:p>
          <a:p>
            <a:r>
              <a:rPr lang="cs-CZ" dirty="0"/>
              <a:t>Můžeme také říci, že </a:t>
            </a:r>
            <a:r>
              <a:rPr lang="cs-CZ" b="1" dirty="0"/>
              <a:t>na pH prostředí záleží, jaká část vápníku bude ionizovaná a jaká část bude neionizovaná</a:t>
            </a:r>
            <a:r>
              <a:rPr lang="cs-CZ" dirty="0"/>
              <a:t>. I v tomto případě můžeme celý děj shrnout zjednodušeným tvrzením, že na plasmatických bílkovinách dochází ke </a:t>
            </a:r>
            <a:r>
              <a:rPr lang="cs-CZ" b="1" dirty="0"/>
              <a:t>směně protonů a vápenatých iontů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15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Tetanie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Vápník a acidobazická rovnováha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Praktickým důsledkem je, že alkalóza vede k ionizované </a:t>
            </a:r>
            <a:r>
              <a:rPr lang="cs-CZ" dirty="0" err="1"/>
              <a:t>hypokalcémii</a:t>
            </a:r>
            <a:r>
              <a:rPr lang="cs-CZ" dirty="0"/>
              <a:t>, acidóza naopak k ionizované </a:t>
            </a:r>
            <a:r>
              <a:rPr lang="cs-CZ" dirty="0" err="1"/>
              <a:t>hyperkalcémii</a:t>
            </a:r>
            <a:r>
              <a:rPr lang="cs-CZ" dirty="0"/>
              <a:t>. Celková kalcémie se nemění, musíme si však uvědomit, že právě ionizované kalcium je metabolicky aktivní, zejména pokud jde o membránové děje.</a:t>
            </a:r>
          </a:p>
          <a:p>
            <a:r>
              <a:rPr lang="cs-CZ" dirty="0"/>
              <a:t>Na patogenezi hysterického záchvatu se podílí psychogenně podmíněná hyperventilace. Vede k </a:t>
            </a:r>
            <a:r>
              <a:rPr lang="cs-CZ" dirty="0" err="1"/>
              <a:t>hypokapnii</a:t>
            </a:r>
            <a:r>
              <a:rPr lang="cs-CZ" dirty="0"/>
              <a:t> a tím i k respirační alkalóze. Výše popsaným mechanismem dochází k poklesu koncentrace ionizovaného kalcia, což má za následek zvýšení neuromuskulární dráždivosti. Psychogenní záchvat se tím dále prohlubuje, uzavírá se bludný kruh. Výsledkem bývá pád s křečemi a apnoickou pauzou. Během krátkého bezdeší se upraví pCO</a:t>
            </a:r>
            <a:r>
              <a:rPr lang="cs-CZ" baseline="-25000" dirty="0"/>
              <a:t>2</a:t>
            </a:r>
            <a:r>
              <a:rPr lang="cs-CZ" dirty="0"/>
              <a:t>, pH se vrátí k normě, stejně tak stoupne i ionizovaná kalcémie a epizoda končí. V rámci první pomoci se postiženým dává dýchat do sáčku — to je dostatečné pro udržení saturace kyslíkem, zabrání se však excesivním ztrátám CO</a:t>
            </a:r>
            <a:r>
              <a:rPr lang="cs-CZ" baseline="-25000" dirty="0"/>
              <a:t>2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07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64696"/>
          </a:xfrm>
        </p:spPr>
        <p:txBody>
          <a:bodyPr>
            <a:normAutofit/>
          </a:bodyPr>
          <a:lstStyle/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Bdělost"/>
              </a:rPr>
              <a:t>Bdělost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optimální stav 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CNS"/>
              </a:rPr>
              <a:t>CNS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kdy je schopen adekvátně reagovat na změny vnějšího prostředí.</a:t>
            </a:r>
          </a:p>
          <a:p>
            <a:pPr marL="0" indent="0">
              <a:buNone/>
            </a:pP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 neurofyziologického hlediska je základním mechanismem 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Retikulární formace"/>
              </a:rPr>
              <a:t>retikulární formace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cs-CZ" sz="26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Vědomí je schopnost uvědomit si sebe sama, jako individualitu oproti okolnímu světu, schopnost správně interpretovat vlastní prožitky. </a:t>
            </a:r>
          </a:p>
          <a:p>
            <a:pPr marL="0" indent="0">
              <a:buNone/>
            </a:pPr>
            <a:endParaRPr lang="cs-CZ" sz="26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Pokud je 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Vigilita"/>
              </a:rPr>
              <a:t>vigilita</a:t>
            </a:r>
            <a:r>
              <a:rPr lang="cs-CZ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alterována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→ kvantitativní porucha. </a:t>
            </a: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Pokud je </a:t>
            </a:r>
            <a:r>
              <a:rPr lang="cs-CZ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alterována schopnost vlastní identifikace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nebo </a:t>
            </a:r>
            <a:r>
              <a:rPr lang="cs-CZ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prožívání</a:t>
            </a:r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prožitků → kvalitativní porucha.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3909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/>
              </a:rPr>
              <a:t>Kvantitativní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>
                <a:effectLst/>
              </a:rPr>
              <a:t>Vznikají při lézi ARAS</a:t>
            </a:r>
            <a:r>
              <a:rPr lang="cs-CZ" sz="2400" baseline="30000" dirty="0"/>
              <a:t> </a:t>
            </a:r>
            <a:r>
              <a:rPr lang="cs-CZ" sz="2400" dirty="0"/>
              <a:t>(ascendentní retikulární aktivační systém) = nespecifické aferentní dráhy vedoucí vzruchy z periferie do kmene, </a:t>
            </a:r>
            <a:r>
              <a:rPr lang="cs-CZ" sz="2400" dirty="0" err="1"/>
              <a:t>diencephala</a:t>
            </a:r>
            <a:r>
              <a:rPr lang="cs-CZ" sz="2400" dirty="0"/>
              <a:t> a do kortexu; jedná se o velmi starý integrační systém; součást RF)</a:t>
            </a:r>
          </a:p>
          <a:p>
            <a:endParaRPr lang="cs-CZ" sz="2400" dirty="0">
              <a:effectLst/>
            </a:endParaRPr>
          </a:p>
          <a:p>
            <a:r>
              <a:rPr lang="cs-CZ" sz="2400" dirty="0">
                <a:effectLst/>
              </a:rPr>
              <a:t>Z časového hlediska dělíme na </a:t>
            </a:r>
            <a:r>
              <a:rPr lang="cs-CZ" sz="2400" b="1" dirty="0">
                <a:effectLst/>
              </a:rPr>
              <a:t>dlouhodobé</a:t>
            </a:r>
            <a:r>
              <a:rPr lang="cs-CZ" sz="2400" dirty="0">
                <a:effectLst/>
              </a:rPr>
              <a:t> a </a:t>
            </a:r>
            <a:r>
              <a:rPr lang="cs-CZ" sz="2400" b="1" dirty="0">
                <a:effectLst/>
              </a:rPr>
              <a:t>krátkodobé</a:t>
            </a:r>
            <a:r>
              <a:rPr lang="cs-CZ" sz="2400" dirty="0">
                <a:effectLst/>
              </a:rPr>
              <a:t>.</a:t>
            </a:r>
          </a:p>
          <a:p>
            <a:r>
              <a:rPr lang="cs-CZ" sz="2400" dirty="0"/>
              <a:t>Synkopa, somnolence, </a:t>
            </a:r>
            <a:r>
              <a:rPr lang="cs-CZ" sz="2400" dirty="0" err="1"/>
              <a:t>sopor</a:t>
            </a:r>
            <a:r>
              <a:rPr lang="cs-CZ" sz="2400" dirty="0"/>
              <a:t>, </a:t>
            </a:r>
            <a:r>
              <a:rPr lang="cs-CZ" sz="2400" dirty="0" err="1"/>
              <a:t>koma</a:t>
            </a:r>
            <a:endParaRPr lang="cs-CZ" sz="2400" dirty="0"/>
          </a:p>
          <a:p>
            <a:endParaRPr lang="cs-CZ" sz="2400" dirty="0"/>
          </a:p>
          <a:p>
            <a:r>
              <a:rPr lang="cs-CZ" sz="2400" i="1" dirty="0">
                <a:effectLst/>
              </a:rPr>
              <a:t>Lehčí </a:t>
            </a:r>
            <a:r>
              <a:rPr lang="cs-CZ" sz="2400" i="1" dirty="0" err="1">
                <a:effectLst/>
              </a:rPr>
              <a:t>koma</a:t>
            </a:r>
            <a:r>
              <a:rPr lang="cs-CZ" sz="2400" dirty="0">
                <a:effectLst/>
              </a:rPr>
              <a:t> – </a:t>
            </a:r>
            <a:r>
              <a:rPr lang="cs-CZ" sz="2400" dirty="0">
                <a:effectLst/>
                <a:hlinkClick r:id="rId2" tooltip="Mydriáza"/>
              </a:rPr>
              <a:t>mydriáza</a:t>
            </a:r>
            <a:r>
              <a:rPr lang="cs-CZ" sz="2400" dirty="0">
                <a:effectLst/>
              </a:rPr>
              <a:t>, mírná fotoreakce. </a:t>
            </a:r>
          </a:p>
          <a:p>
            <a:r>
              <a:rPr lang="cs-CZ" sz="2400" i="1" dirty="0">
                <a:effectLst/>
              </a:rPr>
              <a:t>Hlubší </a:t>
            </a:r>
            <a:r>
              <a:rPr lang="cs-CZ" sz="2400" i="1" dirty="0" err="1">
                <a:effectLst/>
              </a:rPr>
              <a:t>koma</a:t>
            </a:r>
            <a:r>
              <a:rPr lang="cs-CZ" sz="2400" dirty="0">
                <a:effectLst/>
              </a:rPr>
              <a:t> – </a:t>
            </a:r>
            <a:r>
              <a:rPr lang="cs-CZ" sz="2400" dirty="0">
                <a:effectLst/>
                <a:hlinkClick r:id="rId3" tooltip="Mióza"/>
              </a:rPr>
              <a:t>mióza</a:t>
            </a:r>
            <a:endParaRPr lang="cs-CZ" sz="2400" dirty="0">
              <a:effectLst/>
            </a:endParaRPr>
          </a:p>
          <a:p>
            <a:r>
              <a:rPr lang="cs-CZ" sz="2400" i="1" dirty="0">
                <a:effectLst/>
              </a:rPr>
              <a:t>Nejhlubší </a:t>
            </a:r>
            <a:r>
              <a:rPr lang="cs-CZ" sz="2400" i="1" dirty="0" err="1">
                <a:effectLst/>
              </a:rPr>
              <a:t>koma</a:t>
            </a:r>
            <a:r>
              <a:rPr lang="cs-CZ" sz="2400" dirty="0">
                <a:effectLst/>
              </a:rPr>
              <a:t> – paralytická mydriáza bez reakce.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516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Mozková smrt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úplná ireverzibilní ztráta všech mozkových funkcí</a:t>
            </a:r>
          </a:p>
          <a:p>
            <a:r>
              <a:rPr lang="cs-CZ" sz="2400" dirty="0"/>
              <a:t>zástava spontánního dýchání, je vyhaslá fotoreakce, reakce na </a:t>
            </a:r>
            <a:r>
              <a:rPr lang="cs-CZ" sz="2400" dirty="0" err="1"/>
              <a:t>nociceptivní</a:t>
            </a:r>
            <a:r>
              <a:rPr lang="cs-CZ" sz="2400" dirty="0"/>
              <a:t> podněty</a:t>
            </a:r>
          </a:p>
          <a:p>
            <a:r>
              <a:rPr lang="cs-CZ" sz="2400" dirty="0"/>
              <a:t>kmenové reflexy jsou rovněž vyhaslé</a:t>
            </a:r>
          </a:p>
          <a:p>
            <a:endParaRPr lang="cs-CZ" sz="2400" dirty="0"/>
          </a:p>
          <a:p>
            <a:r>
              <a:rPr lang="cs-CZ" sz="2400" dirty="0"/>
              <a:t>při angiografii se prokáže zástava mozkové cirkulace</a:t>
            </a:r>
          </a:p>
          <a:p>
            <a:r>
              <a:rPr lang="cs-CZ" sz="2400" dirty="0"/>
              <a:t>Mozková smrt je považována za smrt jedince. Opravňuje lékaře k ukončení resuscitace a použít vhodné orgány k transplantaci. To je však řízeno přísnými kritérii (sestavení odborné komise, zjištění příčiny </a:t>
            </a:r>
            <a:r>
              <a:rPr lang="cs-CZ" sz="2400" dirty="0" err="1"/>
              <a:t>komatu</a:t>
            </a:r>
            <a:r>
              <a:rPr lang="cs-CZ" sz="2400" dirty="0"/>
              <a:t>, angiografický nález, apod.). </a:t>
            </a:r>
          </a:p>
        </p:txBody>
      </p:sp>
    </p:spTree>
    <p:extLst>
      <p:ext uri="{BB962C8B-B14F-4D97-AF65-F5344CB8AC3E}">
        <p14:creationId xmlns:p14="http://schemas.microsoft.com/office/powerpoint/2010/main" val="184650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effectLst/>
              </a:rPr>
              <a:t>Příčiny kvantitativních poruch vědomí</a:t>
            </a:r>
            <a:br>
              <a:rPr lang="cs-CZ" b="1" dirty="0">
                <a:effectLst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sz="2600" dirty="0">
                <a:effectLst/>
              </a:rPr>
              <a:t>Dáno mozkovou hypoxií</a:t>
            </a:r>
          </a:p>
          <a:p>
            <a:r>
              <a:rPr lang="cs-CZ" sz="2600" dirty="0">
                <a:effectLst/>
              </a:rPr>
              <a:t>Možno vyvolat i reflexně emocí (pohled na krev). </a:t>
            </a:r>
          </a:p>
          <a:p>
            <a:r>
              <a:rPr lang="cs-CZ" sz="2600" dirty="0">
                <a:effectLst/>
              </a:rPr>
              <a:t>Interní příčiny: kardiologické, oběhové, hypoglykémie, urémie, atd. </a:t>
            </a:r>
          </a:p>
          <a:p>
            <a:r>
              <a:rPr lang="cs-CZ" sz="2600" dirty="0">
                <a:effectLst/>
              </a:rPr>
              <a:t>Intoxikace</a:t>
            </a:r>
          </a:p>
          <a:p>
            <a:r>
              <a:rPr lang="cs-CZ" sz="2600" dirty="0">
                <a:effectLst/>
              </a:rPr>
              <a:t>Chirurgické příčiny: úrazy hlavy, komoce, kontuze, atd. </a:t>
            </a:r>
          </a:p>
          <a:p>
            <a:r>
              <a:rPr lang="cs-CZ" sz="2600" dirty="0">
                <a:effectLst/>
              </a:rPr>
              <a:t>Neurologické příčiny: mozková embolie, </a:t>
            </a:r>
            <a:r>
              <a:rPr lang="cs-CZ" sz="2600" dirty="0">
                <a:effectLst/>
                <a:hlinkClick r:id="rId2" tooltip="Hemoragie"/>
              </a:rPr>
              <a:t>hemoragie</a:t>
            </a:r>
            <a:r>
              <a:rPr lang="cs-CZ" sz="2600" dirty="0">
                <a:effectLst/>
              </a:rPr>
              <a:t>, malacie, </a:t>
            </a:r>
            <a:r>
              <a:rPr lang="cs-CZ" sz="2600" dirty="0">
                <a:effectLst/>
                <a:hlinkClick r:id="rId3" tooltip="Zánět"/>
              </a:rPr>
              <a:t>zánět</a:t>
            </a:r>
            <a:r>
              <a:rPr lang="cs-CZ" sz="2600" dirty="0">
                <a:effectLst/>
              </a:rPr>
              <a:t>, </a:t>
            </a:r>
            <a:r>
              <a:rPr lang="cs-CZ" sz="2600" dirty="0">
                <a:effectLst/>
                <a:hlinkClick r:id="rId4" tooltip="Epilepsie"/>
              </a:rPr>
              <a:t>epilepsie</a:t>
            </a:r>
            <a:endParaRPr lang="cs-CZ" sz="2600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20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effectLst/>
              </a:rPr>
              <a:t>Diferenciální diagnostika kvantitativních poruch vědomí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>
                <a:effectLst/>
              </a:rPr>
              <a:t>Strukturální léze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Často provázené ložiskovým neurologickým nálezem s obrazem </a:t>
            </a:r>
            <a:r>
              <a:rPr lang="cs-CZ" dirty="0" err="1">
                <a:effectLst/>
              </a:rPr>
              <a:t>rostrokaudální</a:t>
            </a:r>
            <a:r>
              <a:rPr lang="cs-CZ" dirty="0">
                <a:effectLst/>
              </a:rPr>
              <a:t> deteriorace. Při postižení středových struktur nebo obou hemisfér může být obraz symetrický a imitovat tak metabolické/toxické postižení. </a:t>
            </a:r>
          </a:p>
          <a:p>
            <a:pPr marL="0" indent="0">
              <a:buNone/>
            </a:pPr>
            <a:r>
              <a:rPr lang="cs-CZ" b="1" dirty="0">
                <a:effectLst/>
              </a:rPr>
              <a:t>Metabolické a toxické léze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Symetrická, disperzní neurologická </a:t>
            </a:r>
            <a:r>
              <a:rPr lang="cs-CZ" dirty="0" err="1">
                <a:effectLst/>
              </a:rPr>
              <a:t>symptomatika</a:t>
            </a:r>
            <a:r>
              <a:rPr lang="cs-CZ" dirty="0">
                <a:effectLst/>
              </a:rPr>
              <a:t>. Není </a:t>
            </a:r>
            <a:r>
              <a:rPr lang="cs-CZ" dirty="0" err="1">
                <a:effectLst/>
              </a:rPr>
              <a:t>rostrokaudální</a:t>
            </a:r>
            <a:r>
              <a:rPr lang="cs-CZ" dirty="0">
                <a:effectLst/>
              </a:rPr>
              <a:t> deteriorace. Zornice většinou symetrické, </a:t>
            </a:r>
            <a:r>
              <a:rPr lang="cs-CZ" dirty="0" err="1">
                <a:effectLst/>
              </a:rPr>
              <a:t>miotické</a:t>
            </a:r>
            <a:r>
              <a:rPr lang="cs-CZ" dirty="0">
                <a:effectLst/>
              </a:rPr>
              <a:t> s pozitivní fotoreakcí. Často bloudivé pohyby bulbů a mimovolné pohyby jiných partií těla. Mentální poruchy.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957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024" y="260648"/>
            <a:ext cx="8784976" cy="1143000"/>
          </a:xfrm>
        </p:spPr>
        <p:txBody>
          <a:bodyPr>
            <a:normAutofit/>
          </a:bodyPr>
          <a:lstStyle/>
          <a:p>
            <a:r>
              <a:rPr lang="cs-CZ" sz="2800" b="1" dirty="0">
                <a:effectLst/>
              </a:rPr>
              <a:t>Diferenciální diagnostika kvantitativních poruch vědomí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err="1">
                <a:effectLst/>
                <a:hlinkClick r:id="rId2" tooltip="Apalický syndrom"/>
              </a:rPr>
              <a:t>Apalický</a:t>
            </a:r>
            <a:r>
              <a:rPr lang="cs-CZ" b="1" dirty="0">
                <a:effectLst/>
                <a:hlinkClick r:id="rId2" tooltip="Apalický syndrom"/>
              </a:rPr>
              <a:t> syndrom</a:t>
            </a:r>
            <a:r>
              <a:rPr lang="cs-CZ" b="1" dirty="0">
                <a:effectLst/>
              </a:rPr>
              <a:t> (Perzistentní vegetativní stav) </a:t>
            </a:r>
          </a:p>
          <a:p>
            <a:r>
              <a:rPr lang="cs-CZ" dirty="0">
                <a:effectLst/>
              </a:rPr>
              <a:t>Těžká </a:t>
            </a:r>
            <a:r>
              <a:rPr lang="cs-CZ" dirty="0" err="1">
                <a:effectLst/>
              </a:rPr>
              <a:t>kortikosubkortikální</a:t>
            </a:r>
            <a:r>
              <a:rPr lang="cs-CZ" dirty="0">
                <a:effectLst/>
              </a:rPr>
              <a:t> léze při zachovalé funkci mozkového kmene. Kmenové reflexy jsou zachovalé, včetně dýchání, oči bezděčně sledují okolí, </a:t>
            </a:r>
            <a:r>
              <a:rPr lang="cs-CZ" b="1" dirty="0">
                <a:effectLst/>
              </a:rPr>
              <a:t>pacient však okolí nevnímá.</a:t>
            </a:r>
            <a:r>
              <a:rPr lang="cs-CZ" dirty="0">
                <a:effectLst/>
              </a:rPr>
              <a:t> Nejsou přítomny jakékoliv kognitivní funkce. Nejčastější příčinou jsou globální hypoxie mozku a difúzní </a:t>
            </a:r>
            <a:r>
              <a:rPr lang="cs-CZ" dirty="0" err="1">
                <a:effectLst/>
              </a:rPr>
              <a:t>axonální</a:t>
            </a:r>
            <a:r>
              <a:rPr lang="cs-CZ" dirty="0">
                <a:effectLst/>
              </a:rPr>
              <a:t> poškození. Stav bývá ireverzibilní. V některých případech se stav může zlepšit. Nejprve přicházejí primitivní reakce obživné (dávání věcí do úst) a sexuální (osahávání personálu, masturbace), později zmatenost, zpomalené mentální funkce, někdy až úplná náprava. </a:t>
            </a:r>
          </a:p>
          <a:p>
            <a:pPr marL="0" indent="0">
              <a:buNone/>
            </a:pPr>
            <a:endParaRPr lang="cs-CZ" b="1" dirty="0">
              <a:effectLst/>
            </a:endParaRPr>
          </a:p>
          <a:p>
            <a:pPr marL="0" indent="0">
              <a:buNone/>
            </a:pPr>
            <a:r>
              <a:rPr lang="cs-CZ" b="1" dirty="0" err="1">
                <a:effectLst/>
              </a:rPr>
              <a:t>Locked</a:t>
            </a:r>
            <a:r>
              <a:rPr lang="cs-CZ" b="1" dirty="0">
                <a:effectLst/>
              </a:rPr>
              <a:t>-in syndrom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Jedná se o ztrátu hybnosti z důvodu přerušení </a:t>
            </a:r>
            <a:r>
              <a:rPr lang="cs-CZ" dirty="0" err="1">
                <a:effectLst/>
              </a:rPr>
              <a:t>kortikospinálních</a:t>
            </a:r>
            <a:r>
              <a:rPr lang="cs-CZ" dirty="0">
                <a:effectLst/>
              </a:rPr>
              <a:t> a </a:t>
            </a:r>
            <a:r>
              <a:rPr lang="cs-CZ" dirty="0" err="1">
                <a:effectLst/>
              </a:rPr>
              <a:t>kortikobulbárních</a:t>
            </a:r>
            <a:r>
              <a:rPr lang="cs-CZ" dirty="0">
                <a:effectLst/>
              </a:rPr>
              <a:t> drah. </a:t>
            </a:r>
            <a:r>
              <a:rPr lang="cs-CZ" b="1" dirty="0">
                <a:effectLst/>
              </a:rPr>
              <a:t>Vědomí je zachovalé a pacient může být plně lucidní!</a:t>
            </a:r>
            <a:r>
              <a:rPr lang="cs-CZ" dirty="0">
                <a:effectLst/>
              </a:rPr>
              <a:t> Při klasické formě je pacient schopen mrkat a vertikálně pohybovat bulby. </a:t>
            </a:r>
          </a:p>
          <a:p>
            <a:pPr marL="0" indent="0">
              <a:buNone/>
            </a:pPr>
            <a:endParaRPr lang="cs-CZ" b="1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Psychiatrická afekce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>
                <a:effectLst/>
              </a:rPr>
              <a:t>Například </a:t>
            </a:r>
            <a:r>
              <a:rPr lang="cs-CZ" dirty="0">
                <a:effectLst/>
                <a:hlinkClick r:id="rId3" tooltip="Abulie (stránka neexistuje)"/>
              </a:rPr>
              <a:t>abulie</a:t>
            </a:r>
            <a:r>
              <a:rPr lang="cs-CZ" dirty="0">
                <a:effectLst/>
              </a:rPr>
              <a:t> či </a:t>
            </a:r>
            <a:r>
              <a:rPr lang="cs-CZ" dirty="0">
                <a:effectLst/>
                <a:hlinkClick r:id="rId4" tooltip="Katatonie"/>
              </a:rPr>
              <a:t>katatonie</a:t>
            </a:r>
            <a:r>
              <a:rPr lang="cs-CZ" dirty="0">
                <a:effectLst/>
              </a:rPr>
              <a:t>. V obou případech je však vigilita zachována.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77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/>
              </a:rPr>
              <a:t>Kvalitativní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>
                <a:effectLst/>
              </a:rPr>
              <a:t>Vigilita je víceméně zachovaná, objevuje se ovšem alterace některých psychických funkcí – tedy: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</a:rPr>
              <a:t>schopnosti identifikace zevního světa,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</a:rPr>
              <a:t>je porušeno </a:t>
            </a:r>
            <a:r>
              <a:rPr lang="cs-CZ" sz="2400" dirty="0">
                <a:effectLst/>
                <a:hlinkClick r:id="rId2" tooltip="Vnímání a jeho poruchy"/>
              </a:rPr>
              <a:t>vnímání</a:t>
            </a:r>
            <a:r>
              <a:rPr lang="cs-CZ" sz="2400" dirty="0">
                <a:effectLst/>
              </a:rPr>
              <a:t>, </a:t>
            </a:r>
            <a:r>
              <a:rPr lang="cs-CZ" sz="2400" dirty="0">
                <a:effectLst/>
                <a:hlinkClick r:id="rId3" tooltip="Myšlení a jeho poruchy"/>
              </a:rPr>
              <a:t>myšlení</a:t>
            </a:r>
            <a:r>
              <a:rPr lang="cs-CZ" sz="2400" dirty="0">
                <a:effectLst/>
              </a:rPr>
              <a:t>, </a:t>
            </a:r>
            <a:r>
              <a:rPr lang="cs-CZ" sz="2400" dirty="0">
                <a:effectLst/>
                <a:hlinkClick r:id="rId4" tooltip="Afektivní poruchy (stránka neexistuje)"/>
              </a:rPr>
              <a:t>afektivita</a:t>
            </a:r>
            <a:r>
              <a:rPr lang="cs-CZ" sz="2400" dirty="0">
                <a:effectLst/>
              </a:rPr>
              <a:t>, </a:t>
            </a:r>
            <a:r>
              <a:rPr lang="cs-CZ" sz="2400" dirty="0">
                <a:effectLst/>
                <a:hlinkClick r:id="rId5" tooltip="Paměť a její poruchy"/>
              </a:rPr>
              <a:t>paměť</a:t>
            </a:r>
            <a:r>
              <a:rPr lang="cs-CZ" sz="2400" dirty="0">
                <a:effectLst/>
              </a:rPr>
              <a:t>, </a:t>
            </a:r>
            <a:r>
              <a:rPr lang="cs-CZ" sz="2400" dirty="0">
                <a:effectLst/>
                <a:hlinkClick r:id="rId6" tooltip="Jednání, chování, vůle a jejich poruchy"/>
              </a:rPr>
              <a:t>poruchy jednání</a:t>
            </a:r>
            <a:r>
              <a:rPr lang="cs-CZ" sz="2400" dirty="0"/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0">
              <a:effectLst/>
            </a:endParaRPr>
          </a:p>
          <a:p>
            <a:pPr marL="0" indent="0">
              <a:buNone/>
            </a:pPr>
            <a:r>
              <a:rPr lang="cs-CZ" sz="2600" dirty="0">
                <a:effectLst/>
              </a:rPr>
              <a:t>Dělení:</a:t>
            </a:r>
          </a:p>
          <a:p>
            <a:r>
              <a:rPr lang="cs-CZ" sz="2600" dirty="0">
                <a:effectLst/>
              </a:rPr>
              <a:t>obluzené vědomí, </a:t>
            </a:r>
          </a:p>
          <a:p>
            <a:pPr lvl="1"/>
            <a:r>
              <a:rPr lang="cs-CZ" sz="2600" i="1" dirty="0">
                <a:effectLst/>
              </a:rPr>
              <a:t>zmatenost</a:t>
            </a:r>
            <a:r>
              <a:rPr lang="cs-CZ" sz="2600" dirty="0">
                <a:effectLst/>
              </a:rPr>
              <a:t>, </a:t>
            </a:r>
          </a:p>
          <a:p>
            <a:pPr lvl="1"/>
            <a:r>
              <a:rPr lang="cs-CZ" sz="2600" i="1" dirty="0">
                <a:effectLst/>
              </a:rPr>
              <a:t>delirium</a:t>
            </a:r>
            <a:r>
              <a:rPr lang="cs-CZ" sz="2600" dirty="0">
                <a:effectLst/>
              </a:rPr>
              <a:t>, </a:t>
            </a:r>
          </a:p>
          <a:p>
            <a:r>
              <a:rPr lang="cs-CZ" sz="2600" dirty="0">
                <a:effectLst/>
              </a:rPr>
              <a:t>mrákotné stavy.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3146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/>
              </a:rPr>
              <a:t>Obluzené vědomí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>
                <a:effectLst/>
              </a:rPr>
              <a:t>Zmatenost (amence)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Příznaky: </a:t>
            </a:r>
          </a:p>
          <a:p>
            <a:r>
              <a:rPr lang="cs-CZ" dirty="0">
                <a:effectLst/>
              </a:rPr>
              <a:t>Vnímání je porušené</a:t>
            </a:r>
          </a:p>
          <a:p>
            <a:r>
              <a:rPr lang="cs-CZ" dirty="0">
                <a:effectLst/>
                <a:hlinkClick r:id="rId2" tooltip="Vnímání a jeho poruchy"/>
              </a:rPr>
              <a:t>Iluze a halucinace</a:t>
            </a:r>
            <a:r>
              <a:rPr lang="cs-CZ" dirty="0"/>
              <a:t>, </a:t>
            </a:r>
            <a:r>
              <a:rPr lang="cs-CZ" dirty="0">
                <a:effectLst/>
              </a:rPr>
              <a:t>porucha myšlení. </a:t>
            </a:r>
          </a:p>
          <a:p>
            <a:r>
              <a:rPr lang="cs-CZ" dirty="0">
                <a:effectLst/>
              </a:rPr>
              <a:t>Skutečnosti mohou být bludně vykládány →, </a:t>
            </a:r>
          </a:p>
          <a:p>
            <a:r>
              <a:rPr lang="cs-CZ" dirty="0">
                <a:effectLst/>
              </a:rPr>
              <a:t>→ </a:t>
            </a:r>
            <a:r>
              <a:rPr lang="cs-CZ" i="1" dirty="0">
                <a:effectLst/>
              </a:rPr>
              <a:t>dezorientace </a:t>
            </a:r>
            <a:r>
              <a:rPr lang="cs-CZ" i="1" dirty="0" err="1">
                <a:effectLst/>
              </a:rPr>
              <a:t>autopsychická</a:t>
            </a:r>
            <a:r>
              <a:rPr lang="cs-CZ" dirty="0">
                <a:effectLst/>
              </a:rPr>
              <a:t> (neví, kdo je), → </a:t>
            </a:r>
            <a:r>
              <a:rPr lang="cs-CZ" i="1" dirty="0">
                <a:effectLst/>
              </a:rPr>
              <a:t>dezorientace </a:t>
            </a:r>
            <a:r>
              <a:rPr lang="cs-CZ" i="1" dirty="0" err="1">
                <a:effectLst/>
              </a:rPr>
              <a:t>allopsychická</a:t>
            </a:r>
            <a:r>
              <a:rPr lang="cs-CZ" dirty="0">
                <a:effectLst/>
              </a:rPr>
              <a:t> (neví, kde je), → </a:t>
            </a:r>
            <a:r>
              <a:rPr lang="cs-CZ" i="1" dirty="0">
                <a:effectLst/>
              </a:rPr>
              <a:t>dezorientace časová</a:t>
            </a:r>
            <a:r>
              <a:rPr lang="cs-CZ" dirty="0">
                <a:effectLst/>
              </a:rPr>
              <a:t> (neví, kdy je). Jedná se o stavy </a:t>
            </a:r>
            <a:r>
              <a:rPr lang="cs-CZ" i="1" dirty="0">
                <a:effectLst/>
              </a:rPr>
              <a:t>krátkodobé</a:t>
            </a:r>
            <a:r>
              <a:rPr lang="cs-CZ" dirty="0">
                <a:effectLst/>
              </a:rPr>
              <a:t> i </a:t>
            </a:r>
            <a:r>
              <a:rPr lang="cs-CZ" i="1" dirty="0">
                <a:effectLst/>
              </a:rPr>
              <a:t>dlouhodobé</a:t>
            </a:r>
            <a:r>
              <a:rPr lang="cs-CZ" dirty="0">
                <a:effectLst/>
              </a:rPr>
              <a:t> (i týdny). </a:t>
            </a:r>
          </a:p>
          <a:p>
            <a:r>
              <a:rPr lang="cs-CZ" dirty="0">
                <a:effectLst/>
              </a:rPr>
              <a:t>Po skončení amentního stavu má pacient amnézii na dobu amence. </a:t>
            </a:r>
          </a:p>
          <a:p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dirty="0">
                <a:effectLst/>
              </a:rPr>
              <a:t>Příčiny: </a:t>
            </a:r>
          </a:p>
          <a:p>
            <a:r>
              <a:rPr lang="cs-CZ" dirty="0">
                <a:effectLst/>
              </a:rPr>
              <a:t>Interní: </a:t>
            </a:r>
            <a:r>
              <a:rPr lang="cs-CZ" dirty="0">
                <a:effectLst/>
                <a:hlinkClick r:id="rId3" tooltip="Ateroskleróza"/>
              </a:rPr>
              <a:t>ateroskleróza</a:t>
            </a:r>
            <a:r>
              <a:rPr lang="cs-CZ" dirty="0">
                <a:effectLst/>
              </a:rPr>
              <a:t> mozkových tepen, </a:t>
            </a:r>
            <a:r>
              <a:rPr lang="cs-CZ" dirty="0">
                <a:effectLst/>
                <a:hlinkClick r:id="rId4" tooltip="Diabetes mellitus"/>
              </a:rPr>
              <a:t>diabetes </a:t>
            </a:r>
            <a:r>
              <a:rPr lang="cs-CZ" dirty="0" err="1">
                <a:effectLst/>
                <a:hlinkClick r:id="rId4" tooltip="Diabetes mellitus"/>
              </a:rPr>
              <a:t>mellitus</a:t>
            </a:r>
            <a:r>
              <a:rPr lang="cs-CZ" dirty="0">
                <a:effectLst/>
              </a:rPr>
              <a:t>, atd.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40801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1557</Words>
  <Application>Microsoft Office PowerPoint</Application>
  <PresentationFormat>Předvádění na obrazovce (4:3)</PresentationFormat>
  <Paragraphs>142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Calibri</vt:lpstr>
      <vt:lpstr>Motiv systému Office</vt:lpstr>
      <vt:lpstr>Poruchy vědomí </vt:lpstr>
      <vt:lpstr>Prezentace aplikace PowerPoint</vt:lpstr>
      <vt:lpstr>Kvantitativní poruchy</vt:lpstr>
      <vt:lpstr>Mozková smrt</vt:lpstr>
      <vt:lpstr>Příčiny kvantitativních poruch vědomí </vt:lpstr>
      <vt:lpstr>Diferenciální diagnostika kvantitativních poruch vědomí</vt:lpstr>
      <vt:lpstr>Diferenciální diagnostika kvantitativních poruch vědomí</vt:lpstr>
      <vt:lpstr>Kvalitativní poruchy</vt:lpstr>
      <vt:lpstr>Obluzené vědomí</vt:lpstr>
      <vt:lpstr>Delirium</vt:lpstr>
      <vt:lpstr>Delirium</vt:lpstr>
      <vt:lpstr>Delirium</vt:lpstr>
      <vt:lpstr>Mrákotné stavy (obnubilace)</vt:lpstr>
      <vt:lpstr>Mrákotné stavy (obnubilace)</vt:lpstr>
      <vt:lpstr>Posouzení funkce mozkového kmene</vt:lpstr>
      <vt:lpstr>Prezentace aplikace PowerPoint</vt:lpstr>
      <vt:lpstr>Tetanie</vt:lpstr>
      <vt:lpstr>Tetanie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Sestra</dc:creator>
  <cp:lastModifiedBy>Pekara, Jaroslav</cp:lastModifiedBy>
  <cp:revision>9</cp:revision>
  <dcterms:created xsi:type="dcterms:W3CDTF">2015-03-03T10:09:05Z</dcterms:created>
  <dcterms:modified xsi:type="dcterms:W3CDTF">2022-10-03T10:49:31Z</dcterms:modified>
</cp:coreProperties>
</file>