
<file path=[Content_Types].xml><?xml version="1.0" encoding="utf-8"?>
<Types xmlns="http://schemas.openxmlformats.org/package/2006/content-types">
  <Default Extension="png" ContentType="image/png"/>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92" r:id="rId1"/>
  </p:sldMasterIdLst>
  <p:handoutMasterIdLst>
    <p:handoutMasterId r:id="rId14"/>
  </p:handoutMasterIdLst>
  <p:sldIdLst>
    <p:sldId id="256" r:id="rId2"/>
    <p:sldId id="258" r:id="rId3"/>
    <p:sldId id="257" r:id="rId4"/>
    <p:sldId id="259" r:id="rId5"/>
    <p:sldId id="262" r:id="rId6"/>
    <p:sldId id="263" r:id="rId7"/>
    <p:sldId id="271" r:id="rId8"/>
    <p:sldId id="260" r:id="rId9"/>
    <p:sldId id="269" r:id="rId10"/>
    <p:sldId id="261" r:id="rId11"/>
    <p:sldId id="264" r:id="rId12"/>
    <p:sldId id="265" r:id="rId13"/>
  </p:sldIdLst>
  <p:sldSz cx="9144000" cy="6858000" type="screen4x3"/>
  <p:notesSz cx="6797675" cy="9928225"/>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0" d="100"/>
          <a:sy n="50" d="100"/>
        </p:scale>
        <p:origin x="-870" y="-10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45659" cy="496411"/>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sz="quarter" idx="1"/>
          </p:nvPr>
        </p:nvSpPr>
        <p:spPr>
          <a:xfrm>
            <a:off x="3850443" y="0"/>
            <a:ext cx="2945659" cy="496411"/>
          </a:xfrm>
          <a:prstGeom prst="rect">
            <a:avLst/>
          </a:prstGeom>
        </p:spPr>
        <p:txBody>
          <a:bodyPr vert="horz" lIns="91440" tIns="45720" rIns="91440" bIns="45720" rtlCol="0"/>
          <a:lstStyle>
            <a:lvl1pPr algn="r">
              <a:defRPr sz="1200"/>
            </a:lvl1pPr>
          </a:lstStyle>
          <a:p>
            <a:fld id="{358116D7-2AA4-46F1-8ED2-59F9DEAB224B}" type="datetimeFigureOut">
              <a:rPr lang="cs-CZ" smtClean="0"/>
              <a:t>26.8.2012</a:t>
            </a:fld>
            <a:endParaRPr lang="cs-CZ"/>
          </a:p>
        </p:txBody>
      </p:sp>
      <p:sp>
        <p:nvSpPr>
          <p:cNvPr id="4" name="Zástupný symbol pro zápatí 3"/>
          <p:cNvSpPr>
            <a:spLocks noGrp="1"/>
          </p:cNvSpPr>
          <p:nvPr>
            <p:ph type="ftr" sz="quarter" idx="2"/>
          </p:nvPr>
        </p:nvSpPr>
        <p:spPr>
          <a:xfrm>
            <a:off x="0" y="9430091"/>
            <a:ext cx="2945659" cy="496411"/>
          </a:xfrm>
          <a:prstGeom prst="rect">
            <a:avLst/>
          </a:prstGeom>
        </p:spPr>
        <p:txBody>
          <a:bodyPr vert="horz" lIns="91440" tIns="45720" rIns="91440" bIns="45720" rtlCol="0" anchor="b"/>
          <a:lstStyle>
            <a:lvl1pPr algn="l">
              <a:defRPr sz="1200"/>
            </a:lvl1pPr>
          </a:lstStyle>
          <a:p>
            <a:endParaRPr lang="cs-CZ"/>
          </a:p>
        </p:txBody>
      </p:sp>
      <p:sp>
        <p:nvSpPr>
          <p:cNvPr id="5" name="Zástupný symbol pro číslo snímku 4"/>
          <p:cNvSpPr>
            <a:spLocks noGrp="1"/>
          </p:cNvSpPr>
          <p:nvPr>
            <p:ph type="sldNum" sz="quarter" idx="3"/>
          </p:nvPr>
        </p:nvSpPr>
        <p:spPr>
          <a:xfrm>
            <a:off x="3850443" y="9430091"/>
            <a:ext cx="2945659" cy="496411"/>
          </a:xfrm>
          <a:prstGeom prst="rect">
            <a:avLst/>
          </a:prstGeom>
        </p:spPr>
        <p:txBody>
          <a:bodyPr vert="horz" lIns="91440" tIns="45720" rIns="91440" bIns="45720" rtlCol="0" anchor="b"/>
          <a:lstStyle>
            <a:lvl1pPr algn="r">
              <a:defRPr sz="1200"/>
            </a:lvl1pPr>
          </a:lstStyle>
          <a:p>
            <a:fld id="{1EDDCBAE-1E47-49DB-A3A3-B41E2BFCDCD7}" type="slidenum">
              <a:rPr lang="cs-CZ" smtClean="0"/>
              <a:t>‹#›</a:t>
            </a:fld>
            <a:endParaRPr lang="cs-CZ"/>
          </a:p>
        </p:txBody>
      </p:sp>
    </p:spTree>
    <p:extLst>
      <p:ext uri="{BB962C8B-B14F-4D97-AF65-F5344CB8AC3E}">
        <p14:creationId xmlns:p14="http://schemas.microsoft.com/office/powerpoint/2010/main" val="1557332354"/>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smtClean="0"/>
              <a:t>Kliknutím lze upravit styl.</a:t>
            </a:r>
            <a:endParaRPr lang="cs-CZ"/>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Kliknutím lze upravit styl předlohy.</a:t>
            </a:r>
            <a:endParaRPr lang="cs-CZ"/>
          </a:p>
        </p:txBody>
      </p:sp>
      <p:sp>
        <p:nvSpPr>
          <p:cNvPr id="4" name="Zástupný symbol pro datum 3"/>
          <p:cNvSpPr>
            <a:spLocks noGrp="1"/>
          </p:cNvSpPr>
          <p:nvPr>
            <p:ph type="dt" sz="half" idx="10"/>
          </p:nvPr>
        </p:nvSpPr>
        <p:spPr/>
        <p:txBody>
          <a:bodyPr/>
          <a:lstStyle/>
          <a:p>
            <a:fld id="{E48A7681-55CA-4AAB-9F08-93E6F6C0146F}" type="datetimeFigureOut">
              <a:rPr lang="cs-CZ" smtClean="0"/>
              <a:t>26.8.2012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E79F41B-96CF-4B68-9955-4F104DA4E984}" type="slidenum">
              <a:rPr lang="cs-CZ" smtClean="0"/>
              <a:t>‹#›</a:t>
            </a:fld>
            <a:endParaRPr lang="cs-CZ"/>
          </a:p>
        </p:txBody>
      </p:sp>
    </p:spTree>
    <p:extLst>
      <p:ext uri="{BB962C8B-B14F-4D97-AF65-F5344CB8AC3E}">
        <p14:creationId xmlns:p14="http://schemas.microsoft.com/office/powerpoint/2010/main" val="13925012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E48A7681-55CA-4AAB-9F08-93E6F6C0146F}" type="datetimeFigureOut">
              <a:rPr lang="cs-CZ" smtClean="0"/>
              <a:t>26.8.2012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E79F41B-96CF-4B68-9955-4F104DA4E984}" type="slidenum">
              <a:rPr lang="cs-CZ" smtClean="0"/>
              <a:t>‹#›</a:t>
            </a:fld>
            <a:endParaRPr lang="cs-CZ"/>
          </a:p>
        </p:txBody>
      </p:sp>
    </p:spTree>
    <p:extLst>
      <p:ext uri="{BB962C8B-B14F-4D97-AF65-F5344CB8AC3E}">
        <p14:creationId xmlns:p14="http://schemas.microsoft.com/office/powerpoint/2010/main" val="5055900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E48A7681-55CA-4AAB-9F08-93E6F6C0146F}" type="datetimeFigureOut">
              <a:rPr lang="cs-CZ" smtClean="0"/>
              <a:t>26.8.2012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E79F41B-96CF-4B68-9955-4F104DA4E984}" type="slidenum">
              <a:rPr lang="cs-CZ" smtClean="0"/>
              <a:t>‹#›</a:t>
            </a:fld>
            <a:endParaRPr lang="cs-CZ"/>
          </a:p>
        </p:txBody>
      </p:sp>
    </p:spTree>
    <p:extLst>
      <p:ext uri="{BB962C8B-B14F-4D97-AF65-F5344CB8AC3E}">
        <p14:creationId xmlns:p14="http://schemas.microsoft.com/office/powerpoint/2010/main" val="28156549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E48A7681-55CA-4AAB-9F08-93E6F6C0146F}" type="datetimeFigureOut">
              <a:rPr lang="cs-CZ" smtClean="0"/>
              <a:t>26.8.2012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E79F41B-96CF-4B68-9955-4F104DA4E984}" type="slidenum">
              <a:rPr lang="cs-CZ" smtClean="0"/>
              <a:t>‹#›</a:t>
            </a:fld>
            <a:endParaRPr lang="cs-CZ"/>
          </a:p>
        </p:txBody>
      </p:sp>
    </p:spTree>
    <p:extLst>
      <p:ext uri="{BB962C8B-B14F-4D97-AF65-F5344CB8AC3E}">
        <p14:creationId xmlns:p14="http://schemas.microsoft.com/office/powerpoint/2010/main" val="34369470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Kliknutím lze upravit styl.</a:t>
            </a:r>
            <a:endParaRPr lang="cs-CZ"/>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Kliknutím lze upravit styly předlohy textu.</a:t>
            </a:r>
          </a:p>
        </p:txBody>
      </p:sp>
      <p:sp>
        <p:nvSpPr>
          <p:cNvPr id="4" name="Zástupný symbol pro datum 3"/>
          <p:cNvSpPr>
            <a:spLocks noGrp="1"/>
          </p:cNvSpPr>
          <p:nvPr>
            <p:ph type="dt" sz="half" idx="10"/>
          </p:nvPr>
        </p:nvSpPr>
        <p:spPr/>
        <p:txBody>
          <a:bodyPr/>
          <a:lstStyle/>
          <a:p>
            <a:fld id="{E48A7681-55CA-4AAB-9F08-93E6F6C0146F}" type="datetimeFigureOut">
              <a:rPr lang="cs-CZ" smtClean="0"/>
              <a:t>26.8.2012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E79F41B-96CF-4B68-9955-4F104DA4E984}" type="slidenum">
              <a:rPr lang="cs-CZ" smtClean="0"/>
              <a:t>‹#›</a:t>
            </a:fld>
            <a:endParaRPr lang="cs-CZ"/>
          </a:p>
        </p:txBody>
      </p:sp>
    </p:spTree>
    <p:extLst>
      <p:ext uri="{BB962C8B-B14F-4D97-AF65-F5344CB8AC3E}">
        <p14:creationId xmlns:p14="http://schemas.microsoft.com/office/powerpoint/2010/main" val="23433734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E48A7681-55CA-4AAB-9F08-93E6F6C0146F}" type="datetimeFigureOut">
              <a:rPr lang="cs-CZ" smtClean="0"/>
              <a:t>26.8.2012</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2E79F41B-96CF-4B68-9955-4F104DA4E984}" type="slidenum">
              <a:rPr lang="cs-CZ" smtClean="0"/>
              <a:t>‹#›</a:t>
            </a:fld>
            <a:endParaRPr lang="cs-CZ"/>
          </a:p>
        </p:txBody>
      </p:sp>
    </p:spTree>
    <p:extLst>
      <p:ext uri="{BB962C8B-B14F-4D97-AF65-F5344CB8AC3E}">
        <p14:creationId xmlns:p14="http://schemas.microsoft.com/office/powerpoint/2010/main" val="4614661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Kliknutím lze upravit styl.</a:t>
            </a:r>
            <a:endParaRPr lang="cs-CZ"/>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E48A7681-55CA-4AAB-9F08-93E6F6C0146F}" type="datetimeFigureOut">
              <a:rPr lang="cs-CZ" smtClean="0"/>
              <a:t>26.8.2012</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2E79F41B-96CF-4B68-9955-4F104DA4E984}" type="slidenum">
              <a:rPr lang="cs-CZ" smtClean="0"/>
              <a:t>‹#›</a:t>
            </a:fld>
            <a:endParaRPr lang="cs-CZ"/>
          </a:p>
        </p:txBody>
      </p:sp>
    </p:spTree>
    <p:extLst>
      <p:ext uri="{BB962C8B-B14F-4D97-AF65-F5344CB8AC3E}">
        <p14:creationId xmlns:p14="http://schemas.microsoft.com/office/powerpoint/2010/main" val="23339664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datum 2"/>
          <p:cNvSpPr>
            <a:spLocks noGrp="1"/>
          </p:cNvSpPr>
          <p:nvPr>
            <p:ph type="dt" sz="half" idx="10"/>
          </p:nvPr>
        </p:nvSpPr>
        <p:spPr/>
        <p:txBody>
          <a:bodyPr/>
          <a:lstStyle/>
          <a:p>
            <a:fld id="{E48A7681-55CA-4AAB-9F08-93E6F6C0146F}" type="datetimeFigureOut">
              <a:rPr lang="cs-CZ" smtClean="0"/>
              <a:t>26.8.2012</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2E79F41B-96CF-4B68-9955-4F104DA4E984}" type="slidenum">
              <a:rPr lang="cs-CZ" smtClean="0"/>
              <a:t>‹#›</a:t>
            </a:fld>
            <a:endParaRPr lang="cs-CZ"/>
          </a:p>
        </p:txBody>
      </p:sp>
    </p:spTree>
    <p:extLst>
      <p:ext uri="{BB962C8B-B14F-4D97-AF65-F5344CB8AC3E}">
        <p14:creationId xmlns:p14="http://schemas.microsoft.com/office/powerpoint/2010/main" val="1793712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E48A7681-55CA-4AAB-9F08-93E6F6C0146F}" type="datetimeFigureOut">
              <a:rPr lang="cs-CZ" smtClean="0"/>
              <a:t>26.8.2012</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2E79F41B-96CF-4B68-9955-4F104DA4E984}" type="slidenum">
              <a:rPr lang="cs-CZ" smtClean="0"/>
              <a:t>‹#›</a:t>
            </a:fld>
            <a:endParaRPr lang="cs-CZ"/>
          </a:p>
        </p:txBody>
      </p:sp>
    </p:spTree>
    <p:extLst>
      <p:ext uri="{BB962C8B-B14F-4D97-AF65-F5344CB8AC3E}">
        <p14:creationId xmlns:p14="http://schemas.microsoft.com/office/powerpoint/2010/main" val="710313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Kliknutím lze upravit styl.</a:t>
            </a:r>
            <a:endParaRPr lang="cs-CZ"/>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E48A7681-55CA-4AAB-9F08-93E6F6C0146F}" type="datetimeFigureOut">
              <a:rPr lang="cs-CZ" smtClean="0"/>
              <a:t>26.8.2012</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2E79F41B-96CF-4B68-9955-4F104DA4E984}" type="slidenum">
              <a:rPr lang="cs-CZ" smtClean="0"/>
              <a:t>‹#›</a:t>
            </a:fld>
            <a:endParaRPr lang="cs-CZ"/>
          </a:p>
        </p:txBody>
      </p:sp>
    </p:spTree>
    <p:extLst>
      <p:ext uri="{BB962C8B-B14F-4D97-AF65-F5344CB8AC3E}">
        <p14:creationId xmlns:p14="http://schemas.microsoft.com/office/powerpoint/2010/main" val="9554282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Kliknutím lze upravit styl.</a:t>
            </a:r>
            <a:endParaRPr lang="cs-CZ"/>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E48A7681-55CA-4AAB-9F08-93E6F6C0146F}" type="datetimeFigureOut">
              <a:rPr lang="cs-CZ" smtClean="0"/>
              <a:t>26.8.2012</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2E79F41B-96CF-4B68-9955-4F104DA4E984}" type="slidenum">
              <a:rPr lang="cs-CZ" smtClean="0"/>
              <a:t>‹#›</a:t>
            </a:fld>
            <a:endParaRPr lang="cs-CZ"/>
          </a:p>
        </p:txBody>
      </p:sp>
    </p:spTree>
    <p:extLst>
      <p:ext uri="{BB962C8B-B14F-4D97-AF65-F5344CB8AC3E}">
        <p14:creationId xmlns:p14="http://schemas.microsoft.com/office/powerpoint/2010/main" val="38017462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smtClean="0"/>
              <a:t>Kliknutím lze upravit styl.</a:t>
            </a:r>
            <a:endParaRPr lang="cs-CZ"/>
          </a:p>
        </p:txBody>
      </p:sp>
      <p:sp>
        <p:nvSpPr>
          <p:cNvPr id="3" name="Zástupný symbol pro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48A7681-55CA-4AAB-9F08-93E6F6C0146F}" type="datetimeFigureOut">
              <a:rPr lang="cs-CZ" smtClean="0"/>
              <a:t>26.8.2012</a:t>
            </a:fld>
            <a:endParaRPr lang="cs-CZ"/>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E79F41B-96CF-4B68-9955-4F104DA4E984}" type="slidenum">
              <a:rPr lang="cs-CZ" smtClean="0"/>
              <a:t>‹#›</a:t>
            </a:fld>
            <a:endParaRPr lang="cs-CZ"/>
          </a:p>
        </p:txBody>
      </p:sp>
    </p:spTree>
    <p:extLst>
      <p:ext uri="{BB962C8B-B14F-4D97-AF65-F5344CB8AC3E}">
        <p14:creationId xmlns:p14="http://schemas.microsoft.com/office/powerpoint/2010/main" val="2936408037"/>
      </p:ext>
    </p:extLst>
  </p:cSld>
  <p:clrMap bg1="lt1" tx1="dk1" bg2="lt2" tx2="dk2" accent1="accent1" accent2="accent2" accent3="accent3" accent4="accent4" accent5="accent5" accent6="accent6" hlink="hlink" folHlink="folHlink"/>
  <p:sldLayoutIdLst>
    <p:sldLayoutId id="2147483793" r:id="rId1"/>
    <p:sldLayoutId id="2147483794" r:id="rId2"/>
    <p:sldLayoutId id="2147483795" r:id="rId3"/>
    <p:sldLayoutId id="2147483796" r:id="rId4"/>
    <p:sldLayoutId id="2147483797" r:id="rId5"/>
    <p:sldLayoutId id="2147483798" r:id="rId6"/>
    <p:sldLayoutId id="2147483799" r:id="rId7"/>
    <p:sldLayoutId id="2147483800" r:id="rId8"/>
    <p:sldLayoutId id="2147483801" r:id="rId9"/>
    <p:sldLayoutId id="2147483802" r:id="rId10"/>
    <p:sldLayoutId id="214748380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2.emf"/></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108520" y="0"/>
            <a:ext cx="8856984" cy="1470025"/>
          </a:xfrm>
        </p:spPr>
        <p:txBody>
          <a:bodyPr>
            <a:normAutofit/>
          </a:bodyPr>
          <a:lstStyle/>
          <a:p>
            <a:r>
              <a:rPr lang="cs-CZ" sz="3600" dirty="0" smtClean="0"/>
              <a:t>PŘÍPRAVA PACIENTA K RDG VYŠETŘENÍ</a:t>
            </a:r>
            <a:endParaRPr lang="cs-CZ" sz="3600" dirty="0"/>
          </a:p>
        </p:txBody>
      </p:sp>
      <p:sp>
        <p:nvSpPr>
          <p:cNvPr id="3" name="Podnadpis 2"/>
          <p:cNvSpPr>
            <a:spLocks noGrp="1"/>
          </p:cNvSpPr>
          <p:nvPr>
            <p:ph type="subTitle" idx="1"/>
          </p:nvPr>
        </p:nvSpPr>
        <p:spPr>
          <a:xfrm>
            <a:off x="395536" y="908720"/>
            <a:ext cx="8746840" cy="5730619"/>
          </a:xfrm>
        </p:spPr>
        <p:txBody>
          <a:bodyPr>
            <a:normAutofit/>
          </a:bodyPr>
          <a:lstStyle/>
          <a:p>
            <a:pPr algn="l"/>
            <a:r>
              <a:rPr lang="cs-CZ" sz="1600" dirty="0" smtClean="0">
                <a:solidFill>
                  <a:schemeClr val="tx1">
                    <a:lumMod val="95000"/>
                    <a:lumOff val="5000"/>
                  </a:schemeClr>
                </a:solidFill>
              </a:rPr>
              <a:t>Ke každému RDG vyšetření musí mít pacient řádně vyplněnou </a:t>
            </a:r>
            <a:r>
              <a:rPr lang="cs-CZ" sz="1600" b="1" dirty="0" smtClean="0">
                <a:solidFill>
                  <a:schemeClr val="tx1">
                    <a:lumMod val="95000"/>
                    <a:lumOff val="5000"/>
                  </a:schemeClr>
                </a:solidFill>
              </a:rPr>
              <a:t>žádanku</a:t>
            </a:r>
            <a:r>
              <a:rPr lang="cs-CZ" sz="1600" dirty="0" smtClean="0">
                <a:solidFill>
                  <a:schemeClr val="tx1">
                    <a:lumMod val="95000"/>
                    <a:lumOff val="5000"/>
                  </a:schemeClr>
                </a:solidFill>
              </a:rPr>
              <a:t>, která obsahuje:</a:t>
            </a:r>
          </a:p>
          <a:p>
            <a:pPr algn="l"/>
            <a:endParaRPr lang="cs-CZ" sz="1600" dirty="0" smtClean="0">
              <a:solidFill>
                <a:schemeClr val="tx1">
                  <a:lumMod val="85000"/>
                  <a:lumOff val="15000"/>
                </a:schemeClr>
              </a:solidFill>
            </a:endParaRPr>
          </a:p>
          <a:p>
            <a:pPr algn="l"/>
            <a:r>
              <a:rPr lang="cs-CZ" sz="1600" b="1" dirty="0" smtClean="0">
                <a:solidFill>
                  <a:schemeClr val="tx1">
                    <a:lumMod val="85000"/>
                    <a:lumOff val="15000"/>
                  </a:schemeClr>
                </a:solidFill>
              </a:rPr>
              <a:t> jméno </a:t>
            </a:r>
            <a:r>
              <a:rPr lang="cs-CZ" sz="1600" b="1" dirty="0">
                <a:solidFill>
                  <a:schemeClr val="tx1">
                    <a:lumMod val="85000"/>
                    <a:lumOff val="15000"/>
                  </a:schemeClr>
                </a:solidFill>
              </a:rPr>
              <a:t>a </a:t>
            </a:r>
            <a:r>
              <a:rPr lang="cs-CZ" sz="1600" b="1" dirty="0" smtClean="0">
                <a:solidFill>
                  <a:schemeClr val="tx1">
                    <a:lumMod val="85000"/>
                    <a:lumOff val="15000"/>
                  </a:schemeClr>
                </a:solidFill>
              </a:rPr>
              <a:t>příjmení </a:t>
            </a:r>
            <a:r>
              <a:rPr lang="cs-CZ" sz="1600" b="1" dirty="0">
                <a:solidFill>
                  <a:schemeClr val="tx1">
                    <a:lumMod val="85000"/>
                    <a:lumOff val="15000"/>
                  </a:schemeClr>
                </a:solidFill>
              </a:rPr>
              <a:t>pacienta</a:t>
            </a:r>
          </a:p>
          <a:p>
            <a:pPr algn="l"/>
            <a:r>
              <a:rPr lang="cs-CZ" sz="1600" b="1" dirty="0">
                <a:solidFill>
                  <a:schemeClr val="tx1">
                    <a:lumMod val="85000"/>
                    <a:lumOff val="15000"/>
                  </a:schemeClr>
                </a:solidFill>
              </a:rPr>
              <a:t> rodné č</a:t>
            </a:r>
            <a:r>
              <a:rPr lang="cs-CZ" sz="1600" b="1" dirty="0" smtClean="0">
                <a:solidFill>
                  <a:schemeClr val="tx1">
                    <a:lumMod val="85000"/>
                    <a:lumOff val="15000"/>
                  </a:schemeClr>
                </a:solidFill>
              </a:rPr>
              <a:t>íslo </a:t>
            </a:r>
            <a:r>
              <a:rPr lang="cs-CZ" sz="1600" b="1" dirty="0">
                <a:solidFill>
                  <a:schemeClr val="tx1">
                    <a:lumMod val="85000"/>
                    <a:lumOff val="15000"/>
                  </a:schemeClr>
                </a:solidFill>
              </a:rPr>
              <a:t>/ č</a:t>
            </a:r>
            <a:r>
              <a:rPr lang="cs-CZ" sz="1600" b="1" dirty="0" smtClean="0">
                <a:solidFill>
                  <a:schemeClr val="tx1">
                    <a:lumMod val="85000"/>
                    <a:lumOff val="15000"/>
                  </a:schemeClr>
                </a:solidFill>
              </a:rPr>
              <a:t>íslo </a:t>
            </a:r>
            <a:r>
              <a:rPr lang="cs-CZ" sz="1600" b="1" dirty="0">
                <a:solidFill>
                  <a:schemeClr val="tx1">
                    <a:lumMod val="85000"/>
                    <a:lumOff val="15000"/>
                  </a:schemeClr>
                </a:solidFill>
              </a:rPr>
              <a:t>pojištence /</a:t>
            </a:r>
          </a:p>
          <a:p>
            <a:pPr algn="l"/>
            <a:r>
              <a:rPr lang="cs-CZ" sz="1600" b="1" dirty="0">
                <a:solidFill>
                  <a:schemeClr val="tx1">
                    <a:lumMod val="85000"/>
                    <a:lumOff val="15000"/>
                  </a:schemeClr>
                </a:solidFill>
              </a:rPr>
              <a:t> kód zdravotní pojišťovny </a:t>
            </a:r>
            <a:endParaRPr lang="cs-CZ" sz="1600" b="1" dirty="0" smtClean="0">
              <a:solidFill>
                <a:schemeClr val="tx1">
                  <a:lumMod val="85000"/>
                  <a:lumOff val="15000"/>
                </a:schemeClr>
              </a:solidFill>
            </a:endParaRPr>
          </a:p>
          <a:p>
            <a:pPr algn="l"/>
            <a:r>
              <a:rPr lang="cs-CZ" sz="1600" b="1" dirty="0" smtClean="0">
                <a:solidFill>
                  <a:schemeClr val="tx1">
                    <a:lumMod val="85000"/>
                    <a:lumOff val="15000"/>
                  </a:schemeClr>
                </a:solidFill>
              </a:rPr>
              <a:t> číselný </a:t>
            </a:r>
            <a:r>
              <a:rPr lang="cs-CZ" sz="1600" b="1" dirty="0">
                <a:solidFill>
                  <a:schemeClr val="tx1">
                    <a:lumMod val="85000"/>
                    <a:lumOff val="15000"/>
                  </a:schemeClr>
                </a:solidFill>
              </a:rPr>
              <a:t>kód klinické diagnózy</a:t>
            </a:r>
          </a:p>
          <a:p>
            <a:pPr algn="l"/>
            <a:r>
              <a:rPr lang="cs-CZ" sz="1600" b="1" dirty="0">
                <a:solidFill>
                  <a:schemeClr val="tx1">
                    <a:lumMod val="85000"/>
                    <a:lumOff val="15000"/>
                  </a:schemeClr>
                </a:solidFill>
              </a:rPr>
              <a:t> </a:t>
            </a:r>
            <a:r>
              <a:rPr lang="cs-CZ" sz="1600" b="1" dirty="0" smtClean="0">
                <a:solidFill>
                  <a:schemeClr val="tx1">
                    <a:lumMod val="85000"/>
                    <a:lumOff val="15000"/>
                  </a:schemeClr>
                </a:solidFill>
              </a:rPr>
              <a:t>základní </a:t>
            </a:r>
            <a:r>
              <a:rPr lang="cs-CZ" sz="1600" b="1" dirty="0">
                <a:solidFill>
                  <a:schemeClr val="tx1">
                    <a:lumMod val="85000"/>
                    <a:lumOff val="15000"/>
                  </a:schemeClr>
                </a:solidFill>
              </a:rPr>
              <a:t>klinickou diagnózu</a:t>
            </a:r>
          </a:p>
          <a:p>
            <a:pPr algn="l"/>
            <a:r>
              <a:rPr lang="cs-CZ" sz="1600" b="1" dirty="0">
                <a:solidFill>
                  <a:schemeClr val="tx1">
                    <a:lumMod val="85000"/>
                    <a:lumOff val="15000"/>
                  </a:schemeClr>
                </a:solidFill>
              </a:rPr>
              <a:t> klinickou rozvahu vztahující se k danému </a:t>
            </a:r>
            <a:r>
              <a:rPr lang="cs-CZ" sz="1600" b="1" dirty="0" smtClean="0">
                <a:solidFill>
                  <a:schemeClr val="tx1">
                    <a:lumMod val="85000"/>
                    <a:lumOff val="15000"/>
                  </a:schemeClr>
                </a:solidFill>
              </a:rPr>
              <a:t>vyšetření</a:t>
            </a:r>
            <a:endParaRPr lang="cs-CZ" sz="1600" b="1" dirty="0">
              <a:solidFill>
                <a:schemeClr val="tx1">
                  <a:lumMod val="85000"/>
                  <a:lumOff val="15000"/>
                </a:schemeClr>
              </a:solidFill>
            </a:endParaRPr>
          </a:p>
          <a:p>
            <a:pPr algn="l"/>
            <a:r>
              <a:rPr lang="cs-CZ" sz="1600" b="1" dirty="0">
                <a:solidFill>
                  <a:schemeClr val="tx1">
                    <a:lumMod val="85000"/>
                    <a:lumOff val="15000"/>
                  </a:schemeClr>
                </a:solidFill>
              </a:rPr>
              <a:t> užší otázku, kterou má </a:t>
            </a:r>
            <a:r>
              <a:rPr lang="cs-CZ" sz="1600" b="1" dirty="0" smtClean="0">
                <a:solidFill>
                  <a:schemeClr val="tx1">
                    <a:lumMod val="85000"/>
                    <a:lumOff val="15000"/>
                  </a:schemeClr>
                </a:solidFill>
              </a:rPr>
              <a:t>vyšetření vyřešit</a:t>
            </a:r>
            <a:endParaRPr lang="cs-CZ" sz="1600" b="1" dirty="0">
              <a:solidFill>
                <a:schemeClr val="tx1">
                  <a:lumMod val="85000"/>
                  <a:lumOff val="15000"/>
                </a:schemeClr>
              </a:solidFill>
            </a:endParaRPr>
          </a:p>
          <a:p>
            <a:pPr algn="l"/>
            <a:r>
              <a:rPr lang="cs-CZ" sz="1600" b="1" dirty="0">
                <a:solidFill>
                  <a:schemeClr val="tx1">
                    <a:lumMod val="85000"/>
                    <a:lumOff val="15000"/>
                  </a:schemeClr>
                </a:solidFill>
              </a:rPr>
              <a:t> </a:t>
            </a:r>
            <a:r>
              <a:rPr lang="cs-CZ" sz="1600" b="1" dirty="0" smtClean="0">
                <a:solidFill>
                  <a:schemeClr val="tx1">
                    <a:lumMod val="85000"/>
                    <a:lumOff val="15000"/>
                  </a:schemeClr>
                </a:solidFill>
              </a:rPr>
              <a:t>alergickou </a:t>
            </a:r>
            <a:r>
              <a:rPr lang="cs-CZ" sz="1600" b="1" dirty="0">
                <a:solidFill>
                  <a:schemeClr val="tx1">
                    <a:lumMod val="85000"/>
                    <a:lumOff val="15000"/>
                  </a:schemeClr>
                </a:solidFill>
              </a:rPr>
              <a:t>anamnézu / negativní, pozitivní – specifikace / - kontrastní </a:t>
            </a:r>
            <a:r>
              <a:rPr lang="cs-CZ" sz="1600" b="1" dirty="0" smtClean="0">
                <a:solidFill>
                  <a:schemeClr val="tx1">
                    <a:lumMod val="85000"/>
                    <a:lumOff val="15000"/>
                  </a:schemeClr>
                </a:solidFill>
              </a:rPr>
              <a:t>vyšetření</a:t>
            </a:r>
            <a:endParaRPr lang="cs-CZ" sz="1600" b="1" dirty="0">
              <a:solidFill>
                <a:schemeClr val="tx1">
                  <a:lumMod val="85000"/>
                  <a:lumOff val="15000"/>
                </a:schemeClr>
              </a:solidFill>
            </a:endParaRPr>
          </a:p>
          <a:p>
            <a:pPr algn="l"/>
            <a:r>
              <a:rPr lang="cs-CZ" sz="1600" b="1" dirty="0">
                <a:solidFill>
                  <a:schemeClr val="tx1">
                    <a:lumMod val="85000"/>
                    <a:lumOff val="15000"/>
                  </a:schemeClr>
                </a:solidFill>
              </a:rPr>
              <a:t> magnetickou anamnézu – u MR </a:t>
            </a:r>
            <a:r>
              <a:rPr lang="cs-CZ" sz="1600" b="1" dirty="0" smtClean="0">
                <a:solidFill>
                  <a:schemeClr val="tx1">
                    <a:lumMod val="85000"/>
                    <a:lumOff val="15000"/>
                  </a:schemeClr>
                </a:solidFill>
              </a:rPr>
              <a:t>vyšetření</a:t>
            </a:r>
            <a:endParaRPr lang="cs-CZ" sz="1600" b="1" dirty="0">
              <a:solidFill>
                <a:schemeClr val="tx1">
                  <a:lumMod val="85000"/>
                  <a:lumOff val="15000"/>
                </a:schemeClr>
              </a:solidFill>
            </a:endParaRPr>
          </a:p>
          <a:p>
            <a:pPr algn="l"/>
            <a:r>
              <a:rPr lang="cs-CZ" sz="1600" b="1" dirty="0">
                <a:solidFill>
                  <a:schemeClr val="tx1">
                    <a:lumMod val="85000"/>
                    <a:lumOff val="15000"/>
                  </a:schemeClr>
                </a:solidFill>
              </a:rPr>
              <a:t> termín menses u žen v produktivním veku 14 – 45 let / snímkování v oblasti </a:t>
            </a:r>
            <a:r>
              <a:rPr lang="cs-CZ" sz="1600" b="1" dirty="0" smtClean="0">
                <a:solidFill>
                  <a:schemeClr val="tx1">
                    <a:lumMod val="85000"/>
                    <a:lumOff val="15000"/>
                  </a:schemeClr>
                </a:solidFill>
              </a:rPr>
              <a:t>břicha</a:t>
            </a:r>
            <a:r>
              <a:rPr lang="cs-CZ" sz="1600" b="1" dirty="0">
                <a:solidFill>
                  <a:schemeClr val="tx1">
                    <a:lumMod val="85000"/>
                    <a:lumOff val="15000"/>
                  </a:schemeClr>
                </a:solidFill>
              </a:rPr>
              <a:t>, pánve /</a:t>
            </a:r>
          </a:p>
          <a:p>
            <a:pPr algn="l"/>
            <a:r>
              <a:rPr lang="cs-CZ" sz="1600" b="1" dirty="0">
                <a:solidFill>
                  <a:schemeClr val="tx1">
                    <a:lumMod val="85000"/>
                    <a:lumOff val="15000"/>
                  </a:schemeClr>
                </a:solidFill>
              </a:rPr>
              <a:t> </a:t>
            </a:r>
            <a:r>
              <a:rPr lang="cs-CZ" sz="1600" b="1" dirty="0" smtClean="0">
                <a:solidFill>
                  <a:schemeClr val="tx1">
                    <a:lumMod val="85000"/>
                    <a:lumOff val="15000"/>
                  </a:schemeClr>
                </a:solidFill>
              </a:rPr>
              <a:t>označení </a:t>
            </a:r>
            <a:r>
              <a:rPr lang="cs-CZ" sz="1600" b="1" dirty="0">
                <a:solidFill>
                  <a:schemeClr val="tx1">
                    <a:lumMod val="85000"/>
                    <a:lumOff val="15000"/>
                  </a:schemeClr>
                </a:solidFill>
              </a:rPr>
              <a:t>mobility pacienta / chodící, sedící, ležící /</a:t>
            </a:r>
          </a:p>
          <a:p>
            <a:pPr algn="l"/>
            <a:r>
              <a:rPr lang="cs-CZ" sz="1600" b="1" dirty="0">
                <a:solidFill>
                  <a:schemeClr val="tx1">
                    <a:lumMod val="85000"/>
                    <a:lumOff val="15000"/>
                  </a:schemeClr>
                </a:solidFill>
              </a:rPr>
              <a:t> závažné informace pro RDG </a:t>
            </a:r>
            <a:r>
              <a:rPr lang="cs-CZ" sz="1600" b="1" dirty="0" smtClean="0">
                <a:solidFill>
                  <a:schemeClr val="tx1">
                    <a:lumMod val="85000"/>
                    <a:lumOff val="15000"/>
                  </a:schemeClr>
                </a:solidFill>
              </a:rPr>
              <a:t>oddělení </a:t>
            </a:r>
            <a:r>
              <a:rPr lang="cs-CZ" sz="1600" b="1" dirty="0">
                <a:solidFill>
                  <a:schemeClr val="tx1">
                    <a:lumMod val="85000"/>
                    <a:lumOff val="15000"/>
                  </a:schemeClr>
                </a:solidFill>
              </a:rPr>
              <a:t>/ diabetes </a:t>
            </a:r>
            <a:r>
              <a:rPr lang="cs-CZ" sz="1600" b="1" dirty="0" err="1">
                <a:solidFill>
                  <a:schemeClr val="tx1">
                    <a:lumMod val="85000"/>
                    <a:lumOff val="15000"/>
                  </a:schemeClr>
                </a:solidFill>
              </a:rPr>
              <a:t>mellitus</a:t>
            </a:r>
            <a:r>
              <a:rPr lang="cs-CZ" sz="1600" b="1" dirty="0">
                <a:solidFill>
                  <a:schemeClr val="tx1">
                    <a:lumMod val="85000"/>
                    <a:lumOff val="15000"/>
                  </a:schemeClr>
                </a:solidFill>
              </a:rPr>
              <a:t>, </a:t>
            </a:r>
            <a:r>
              <a:rPr lang="cs-CZ" sz="1600" b="1" dirty="0" err="1">
                <a:solidFill>
                  <a:schemeClr val="tx1">
                    <a:lumMod val="85000"/>
                    <a:lumOff val="15000"/>
                  </a:schemeClr>
                </a:solidFill>
              </a:rPr>
              <a:t>HBsAg</a:t>
            </a:r>
            <a:r>
              <a:rPr lang="cs-CZ" sz="1600" b="1" dirty="0">
                <a:solidFill>
                  <a:schemeClr val="tx1">
                    <a:lumMod val="85000"/>
                    <a:lumOff val="15000"/>
                  </a:schemeClr>
                </a:solidFill>
              </a:rPr>
              <a:t> +,…/</a:t>
            </a:r>
          </a:p>
          <a:p>
            <a:pPr algn="l"/>
            <a:r>
              <a:rPr lang="cs-CZ" sz="1600" b="1" dirty="0">
                <a:solidFill>
                  <a:schemeClr val="tx1">
                    <a:lumMod val="85000"/>
                    <a:lumOff val="15000"/>
                  </a:schemeClr>
                </a:solidFill>
              </a:rPr>
              <a:t> </a:t>
            </a:r>
            <a:r>
              <a:rPr lang="cs-CZ" sz="1600" b="1" dirty="0" smtClean="0">
                <a:solidFill>
                  <a:schemeClr val="tx1">
                    <a:lumMod val="85000"/>
                    <a:lumOff val="15000"/>
                  </a:schemeClr>
                </a:solidFill>
              </a:rPr>
              <a:t>příjmení </a:t>
            </a:r>
            <a:r>
              <a:rPr lang="cs-CZ" sz="1600" b="1" dirty="0">
                <a:solidFill>
                  <a:schemeClr val="tx1">
                    <a:lumMod val="85000"/>
                    <a:lumOff val="15000"/>
                  </a:schemeClr>
                </a:solidFill>
              </a:rPr>
              <a:t>a </a:t>
            </a:r>
            <a:r>
              <a:rPr lang="cs-CZ" sz="1600" b="1" dirty="0" smtClean="0">
                <a:solidFill>
                  <a:schemeClr val="tx1">
                    <a:lumMod val="85000"/>
                    <a:lumOff val="15000"/>
                  </a:schemeClr>
                </a:solidFill>
              </a:rPr>
              <a:t>čitelný </a:t>
            </a:r>
            <a:r>
              <a:rPr lang="cs-CZ" sz="1600" b="1" dirty="0">
                <a:solidFill>
                  <a:schemeClr val="tx1">
                    <a:lumMod val="85000"/>
                    <a:lumOff val="15000"/>
                  </a:schemeClr>
                </a:solidFill>
              </a:rPr>
              <a:t>podpis </a:t>
            </a:r>
            <a:r>
              <a:rPr lang="cs-CZ" sz="1600" b="1" dirty="0" smtClean="0">
                <a:solidFill>
                  <a:schemeClr val="tx1">
                    <a:lumMod val="85000"/>
                    <a:lumOff val="15000"/>
                  </a:schemeClr>
                </a:solidFill>
              </a:rPr>
              <a:t>lékaře </a:t>
            </a:r>
            <a:r>
              <a:rPr lang="cs-CZ" sz="1600" b="1" dirty="0">
                <a:solidFill>
                  <a:schemeClr val="tx1">
                    <a:lumMod val="85000"/>
                    <a:lumOff val="15000"/>
                  </a:schemeClr>
                </a:solidFill>
              </a:rPr>
              <a:t>indikujícího </a:t>
            </a:r>
            <a:r>
              <a:rPr lang="cs-CZ" sz="1600" b="1" dirty="0" smtClean="0">
                <a:solidFill>
                  <a:schemeClr val="tx1">
                    <a:lumMod val="85000"/>
                    <a:lumOff val="15000"/>
                  </a:schemeClr>
                </a:solidFill>
              </a:rPr>
              <a:t>vyšetřen</a:t>
            </a:r>
          </a:p>
          <a:p>
            <a:pPr algn="l"/>
            <a:r>
              <a:rPr lang="cs-CZ" sz="1600" b="1" dirty="0">
                <a:solidFill>
                  <a:schemeClr val="tx1">
                    <a:lumMod val="85000"/>
                    <a:lumOff val="15000"/>
                  </a:schemeClr>
                </a:solidFill>
              </a:rPr>
              <a:t> číslo odbornosti + ICZ odesílajícího pracoviště</a:t>
            </a:r>
            <a:endParaRPr lang="cs-CZ" sz="1600" b="1" dirty="0" smtClean="0">
              <a:solidFill>
                <a:schemeClr val="tx1">
                  <a:lumMod val="85000"/>
                  <a:lumOff val="15000"/>
                </a:schemeClr>
              </a:solidFill>
            </a:endParaRPr>
          </a:p>
          <a:p>
            <a:pPr algn="l"/>
            <a:r>
              <a:rPr lang="cs-CZ" sz="1600" b="1" dirty="0" smtClean="0">
                <a:solidFill>
                  <a:schemeClr val="tx1">
                    <a:lumMod val="85000"/>
                    <a:lumOff val="15000"/>
                  </a:schemeClr>
                </a:solidFill>
              </a:rPr>
              <a:t> označení </a:t>
            </a:r>
            <a:r>
              <a:rPr lang="cs-CZ" sz="1600" b="1" dirty="0">
                <a:solidFill>
                  <a:schemeClr val="tx1">
                    <a:lumMod val="85000"/>
                    <a:lumOff val="15000"/>
                  </a:schemeClr>
                </a:solidFill>
              </a:rPr>
              <a:t>odesílajícího oddělení / dle organizační struktury nemocnice /</a:t>
            </a:r>
            <a:endParaRPr lang="cs-CZ" sz="1600" b="1" dirty="0" smtClean="0">
              <a:solidFill>
                <a:schemeClr val="tx1">
                  <a:lumMod val="95000"/>
                  <a:lumOff val="5000"/>
                </a:schemeClr>
              </a:solidFill>
            </a:endParaRPr>
          </a:p>
        </p:txBody>
      </p:sp>
    </p:spTree>
    <p:extLst>
      <p:ext uri="{BB962C8B-B14F-4D97-AF65-F5344CB8AC3E}">
        <p14:creationId xmlns:p14="http://schemas.microsoft.com/office/powerpoint/2010/main" val="166571578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t>Sonografie</a:t>
            </a:r>
            <a:endParaRPr lang="cs-CZ" dirty="0"/>
          </a:p>
        </p:txBody>
      </p:sp>
      <p:sp>
        <p:nvSpPr>
          <p:cNvPr id="3" name="Zástupný symbol pro obsah 2"/>
          <p:cNvSpPr>
            <a:spLocks noGrp="1"/>
          </p:cNvSpPr>
          <p:nvPr>
            <p:ph idx="1"/>
          </p:nvPr>
        </p:nvSpPr>
        <p:spPr>
          <a:xfrm>
            <a:off x="467544" y="1772816"/>
            <a:ext cx="8229600" cy="4525963"/>
          </a:xfrm>
        </p:spPr>
        <p:txBody>
          <a:bodyPr>
            <a:normAutofit/>
          </a:bodyPr>
          <a:lstStyle/>
          <a:p>
            <a:r>
              <a:rPr lang="cs-CZ" sz="2400" b="1" dirty="0" smtClean="0"/>
              <a:t>vyšetření </a:t>
            </a:r>
            <a:r>
              <a:rPr lang="cs-CZ" sz="2400" b="1" dirty="0"/>
              <a:t>prsů, cév, měkkých </a:t>
            </a:r>
            <a:r>
              <a:rPr lang="cs-CZ" sz="2400" b="1" dirty="0" smtClean="0"/>
              <a:t>tkání</a:t>
            </a:r>
          </a:p>
          <a:p>
            <a:pPr marL="0" indent="0">
              <a:buNone/>
            </a:pPr>
            <a:r>
              <a:rPr lang="cs-CZ" sz="2400" dirty="0"/>
              <a:t> </a:t>
            </a:r>
            <a:r>
              <a:rPr lang="cs-CZ" sz="2400" dirty="0" smtClean="0"/>
              <a:t>           bez přípravy</a:t>
            </a:r>
          </a:p>
          <a:p>
            <a:pPr marL="0" indent="0">
              <a:buNone/>
            </a:pPr>
            <a:endParaRPr lang="cs-CZ" sz="2400" dirty="0"/>
          </a:p>
          <a:p>
            <a:r>
              <a:rPr lang="cs-CZ" sz="2400" b="1" dirty="0" smtClean="0"/>
              <a:t>vyšetření břicha</a:t>
            </a:r>
          </a:p>
          <a:p>
            <a:pPr marL="0" indent="0">
              <a:buNone/>
            </a:pPr>
            <a:r>
              <a:rPr lang="cs-CZ" sz="2400" dirty="0"/>
              <a:t> </a:t>
            </a:r>
            <a:r>
              <a:rPr lang="cs-CZ" sz="2400" dirty="0" smtClean="0"/>
              <a:t>           </a:t>
            </a:r>
            <a:r>
              <a:rPr lang="cs-CZ" sz="2400" dirty="0"/>
              <a:t>2 dny před vyšetřením nenadýmavá strava – bez luštěnin, syrové zeleniny </a:t>
            </a:r>
            <a:r>
              <a:rPr lang="cs-CZ" sz="2400" dirty="0" smtClean="0"/>
              <a:t>a ovoce</a:t>
            </a:r>
            <a:r>
              <a:rPr lang="cs-CZ" sz="2400" dirty="0"/>
              <a:t>, čerstvého pečiva, perlivých </a:t>
            </a:r>
            <a:r>
              <a:rPr lang="cs-CZ" sz="2400" dirty="0" smtClean="0"/>
              <a:t>nápojů, v </a:t>
            </a:r>
            <a:r>
              <a:rPr lang="cs-CZ" sz="2400" dirty="0"/>
              <a:t>den vyšetření </a:t>
            </a:r>
            <a:r>
              <a:rPr lang="cs-CZ" sz="2400" dirty="0" smtClean="0"/>
              <a:t>nalačno</a:t>
            </a:r>
          </a:p>
          <a:p>
            <a:pPr marL="0" indent="0">
              <a:buNone/>
            </a:pPr>
            <a:endParaRPr lang="cs-CZ" sz="2400" dirty="0"/>
          </a:p>
          <a:p>
            <a:r>
              <a:rPr lang="cs-CZ" sz="2400" b="1" dirty="0" smtClean="0"/>
              <a:t>vyšetření </a:t>
            </a:r>
            <a:r>
              <a:rPr lang="cs-CZ" sz="2400" b="1" dirty="0"/>
              <a:t>močového </a:t>
            </a:r>
            <a:r>
              <a:rPr lang="cs-CZ" sz="2400" b="1" dirty="0" smtClean="0"/>
              <a:t>měchýře</a:t>
            </a:r>
          </a:p>
          <a:p>
            <a:pPr marL="0" indent="0">
              <a:buNone/>
            </a:pPr>
            <a:r>
              <a:rPr lang="cs-CZ" sz="2400" dirty="0"/>
              <a:t> </a:t>
            </a:r>
            <a:r>
              <a:rPr lang="cs-CZ" sz="2400" dirty="0" smtClean="0"/>
              <a:t>           vypít </a:t>
            </a:r>
            <a:r>
              <a:rPr lang="cs-CZ" sz="2400" dirty="0"/>
              <a:t>alespoň </a:t>
            </a:r>
            <a:r>
              <a:rPr lang="cs-CZ" sz="2400" dirty="0" smtClean="0"/>
              <a:t>1 litr </a:t>
            </a:r>
            <a:r>
              <a:rPr lang="cs-CZ" sz="2400" dirty="0"/>
              <a:t>tekutin, nemočit do vyšetření</a:t>
            </a:r>
          </a:p>
        </p:txBody>
      </p:sp>
    </p:spTree>
    <p:extLst>
      <p:ext uri="{BB962C8B-B14F-4D97-AF65-F5344CB8AC3E}">
        <p14:creationId xmlns:p14="http://schemas.microsoft.com/office/powerpoint/2010/main" val="241666950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MR vyšetření</a:t>
            </a:r>
            <a:endParaRPr lang="cs-CZ" dirty="0"/>
          </a:p>
        </p:txBody>
      </p:sp>
      <p:sp>
        <p:nvSpPr>
          <p:cNvPr id="3" name="Zástupný symbol pro obsah 2"/>
          <p:cNvSpPr>
            <a:spLocks noGrp="1"/>
          </p:cNvSpPr>
          <p:nvPr>
            <p:ph idx="1"/>
          </p:nvPr>
        </p:nvSpPr>
        <p:spPr>
          <a:xfrm>
            <a:off x="408214" y="1738993"/>
            <a:ext cx="8229600" cy="4525963"/>
          </a:xfrm>
        </p:spPr>
        <p:txBody>
          <a:bodyPr>
            <a:normAutofit/>
          </a:bodyPr>
          <a:lstStyle/>
          <a:p>
            <a:r>
              <a:rPr lang="cs-CZ" sz="2000" dirty="0"/>
              <a:t>Příprava není prakticky </a:t>
            </a:r>
            <a:r>
              <a:rPr lang="cs-CZ" sz="2000" dirty="0" smtClean="0"/>
              <a:t>nutná</a:t>
            </a:r>
          </a:p>
          <a:p>
            <a:endParaRPr lang="cs-CZ" sz="2000" dirty="0" smtClean="0"/>
          </a:p>
          <a:p>
            <a:r>
              <a:rPr lang="cs-CZ" sz="2000" dirty="0" smtClean="0"/>
              <a:t>Pacient </a:t>
            </a:r>
            <a:r>
              <a:rPr lang="cs-CZ" sz="2000" dirty="0"/>
              <a:t>i před nitrožilní aplikací kontrastní látky nemusí být </a:t>
            </a:r>
            <a:r>
              <a:rPr lang="cs-CZ" sz="2000" dirty="0" smtClean="0"/>
              <a:t>lačný, doporučuje se pouze 2 hodiny předem nejíst</a:t>
            </a:r>
          </a:p>
          <a:p>
            <a:endParaRPr lang="cs-CZ" sz="2000" dirty="0" smtClean="0"/>
          </a:p>
          <a:p>
            <a:r>
              <a:rPr lang="cs-CZ" sz="2000" dirty="0" smtClean="0"/>
              <a:t>Osoby trpící klaustrofobií se </a:t>
            </a:r>
            <a:r>
              <a:rPr lang="cs-CZ" sz="2000" dirty="0"/>
              <a:t>na vyšetření </a:t>
            </a:r>
            <a:r>
              <a:rPr lang="cs-CZ" sz="2000" dirty="0" smtClean="0"/>
              <a:t>mohou dostavit s </a:t>
            </a:r>
            <a:r>
              <a:rPr lang="cs-CZ" sz="2000" dirty="0"/>
              <a:t>doprovodem (i silný pocit klaustrofobie lze snadno odstranit aplikací lehkého sedativa, po jeho aplikaci </a:t>
            </a:r>
            <a:r>
              <a:rPr lang="cs-CZ" sz="2000" dirty="0" smtClean="0"/>
              <a:t>se však nesmí </a:t>
            </a:r>
            <a:r>
              <a:rPr lang="cs-CZ" sz="2000" dirty="0"/>
              <a:t>řídit motorová vozidla nebo vykonávat činnosti vyžadující soustředění</a:t>
            </a:r>
            <a:r>
              <a:rPr lang="cs-CZ" sz="2000" dirty="0" smtClean="0"/>
              <a:t>)</a:t>
            </a:r>
          </a:p>
          <a:p>
            <a:pPr marL="0" indent="0">
              <a:buNone/>
            </a:pPr>
            <a:r>
              <a:rPr lang="cs-CZ" sz="2000" dirty="0" smtClean="0"/>
              <a:t> </a:t>
            </a:r>
            <a:endParaRPr lang="cs-CZ" sz="2000" dirty="0"/>
          </a:p>
          <a:p>
            <a:r>
              <a:rPr lang="cs-CZ" sz="2000" dirty="0" smtClean="0"/>
              <a:t>Velkou pozornost nutno věnovat kontraindikacím MR vyšetření</a:t>
            </a:r>
          </a:p>
          <a:p>
            <a:pPr marL="0" indent="0">
              <a:buNone/>
            </a:pPr>
            <a:r>
              <a:rPr lang="cs-CZ" sz="2000" dirty="0"/>
              <a:t> </a:t>
            </a:r>
            <a:r>
              <a:rPr lang="cs-CZ" sz="2000" dirty="0" smtClean="0"/>
              <a:t>                </a:t>
            </a:r>
            <a:endParaRPr lang="cs-CZ" sz="2000" dirty="0"/>
          </a:p>
          <a:p>
            <a:endParaRPr lang="cs-CZ" dirty="0"/>
          </a:p>
        </p:txBody>
      </p:sp>
    </p:spTree>
    <p:extLst>
      <p:ext uri="{BB962C8B-B14F-4D97-AF65-F5344CB8AC3E}">
        <p14:creationId xmlns:p14="http://schemas.microsoft.com/office/powerpoint/2010/main" val="348259225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a:spLocks noGrp="1"/>
          </p:cNvSpPr>
          <p:nvPr>
            <p:ph idx="1"/>
          </p:nvPr>
        </p:nvSpPr>
        <p:spPr/>
        <p:txBody>
          <a:bodyPr/>
          <a:lstStyle/>
          <a:p>
            <a:endParaRPr lang="cs-CZ" dirty="0"/>
          </a:p>
        </p:txBody>
      </p:sp>
      <p:graphicFrame>
        <p:nvGraphicFramePr>
          <p:cNvPr id="5" name="Objekt 4"/>
          <p:cNvGraphicFramePr>
            <a:graphicFrameLocks noChangeAspect="1"/>
          </p:cNvGraphicFramePr>
          <p:nvPr>
            <p:extLst>
              <p:ext uri="{D42A27DB-BD31-4B8C-83A1-F6EECF244321}">
                <p14:modId xmlns:p14="http://schemas.microsoft.com/office/powerpoint/2010/main" val="4110338931"/>
              </p:ext>
            </p:extLst>
          </p:nvPr>
        </p:nvGraphicFramePr>
        <p:xfrm>
          <a:off x="149620" y="260648"/>
          <a:ext cx="8886876" cy="6279918"/>
        </p:xfrm>
        <a:graphic>
          <a:graphicData uri="http://schemas.openxmlformats.org/presentationml/2006/ole">
            <mc:AlternateContent xmlns:mc="http://schemas.openxmlformats.org/markup-compatibility/2006">
              <mc:Choice xmlns:v="urn:schemas-microsoft-com:vml" Requires="v">
                <p:oleObj spid="_x0000_s1034" name="Acrobat Document" r:id="rId3" imgW="8019915" imgH="5667172" progId="AcroExch.Document.7">
                  <p:embed/>
                </p:oleObj>
              </mc:Choice>
              <mc:Fallback>
                <p:oleObj name="Acrobat Document" r:id="rId3" imgW="8019915" imgH="5667172" progId="AcroExch.Document.7">
                  <p:embed/>
                  <p:pic>
                    <p:nvPicPr>
                      <p:cNvPr id="0" name=""/>
                      <p:cNvPicPr/>
                      <p:nvPr/>
                    </p:nvPicPr>
                    <p:blipFill>
                      <a:blip r:embed="rId4">
                        <a:lum bright="-34000" contrast="-3000"/>
                      </a:blip>
                      <a:stretch>
                        <a:fillRect/>
                      </a:stretch>
                    </p:blipFill>
                    <p:spPr>
                      <a:xfrm>
                        <a:off x="149620" y="260648"/>
                        <a:ext cx="8886876" cy="6279918"/>
                      </a:xfrm>
                      <a:prstGeom prst="rect">
                        <a:avLst/>
                      </a:prstGeom>
                    </p:spPr>
                  </p:pic>
                </p:oleObj>
              </mc:Fallback>
            </mc:AlternateContent>
          </a:graphicData>
        </a:graphic>
      </p:graphicFrame>
    </p:spTree>
    <p:extLst>
      <p:ext uri="{BB962C8B-B14F-4D97-AF65-F5344CB8AC3E}">
        <p14:creationId xmlns:p14="http://schemas.microsoft.com/office/powerpoint/2010/main" val="52355966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83721" y="862466"/>
            <a:ext cx="8229600" cy="2422518"/>
          </a:xfrm>
        </p:spPr>
        <p:txBody>
          <a:bodyPr>
            <a:normAutofit fontScale="90000"/>
          </a:bodyPr>
          <a:lstStyle/>
          <a:p>
            <a:r>
              <a:rPr lang="cs-CZ" dirty="0"/>
              <a:t>Vyšetření </a:t>
            </a:r>
            <a:r>
              <a:rPr lang="cs-CZ" b="1" dirty="0"/>
              <a:t>skiagrafická </a:t>
            </a:r>
            <a:r>
              <a:rPr lang="cs-CZ" b="1" dirty="0" smtClean="0"/>
              <a:t/>
            </a:r>
            <a:br>
              <a:rPr lang="cs-CZ" b="1" dirty="0" smtClean="0"/>
            </a:br>
            <a:r>
              <a:rPr lang="cs-CZ" b="1" dirty="0" smtClean="0"/>
              <a:t/>
            </a:r>
            <a:br>
              <a:rPr lang="cs-CZ" b="1" dirty="0" smtClean="0"/>
            </a:br>
            <a:r>
              <a:rPr lang="cs-CZ" dirty="0" smtClean="0"/>
              <a:t>snímky </a:t>
            </a:r>
            <a:r>
              <a:rPr lang="cs-CZ" dirty="0"/>
              <a:t>skeletu, hrudníku, páteře, dutin</a:t>
            </a:r>
            <a:br>
              <a:rPr lang="cs-CZ" dirty="0"/>
            </a:br>
            <a:endParaRPr lang="cs-CZ" dirty="0"/>
          </a:p>
        </p:txBody>
      </p:sp>
      <p:sp>
        <p:nvSpPr>
          <p:cNvPr id="3" name="Zástupný symbol pro obsah 2"/>
          <p:cNvSpPr>
            <a:spLocks noGrp="1"/>
          </p:cNvSpPr>
          <p:nvPr>
            <p:ph idx="1"/>
          </p:nvPr>
        </p:nvSpPr>
        <p:spPr>
          <a:xfrm>
            <a:off x="1043608" y="3501008"/>
            <a:ext cx="8219256" cy="2769171"/>
          </a:xfrm>
        </p:spPr>
        <p:txBody>
          <a:bodyPr/>
          <a:lstStyle/>
          <a:p>
            <a:pPr marL="0" indent="0">
              <a:buNone/>
            </a:pPr>
            <a:endParaRPr lang="cs-CZ" dirty="0" smtClean="0"/>
          </a:p>
          <a:p>
            <a:pPr marL="0" indent="0">
              <a:buNone/>
            </a:pPr>
            <a:r>
              <a:rPr lang="cs-CZ" dirty="0" smtClean="0"/>
              <a:t>- bez </a:t>
            </a:r>
            <a:r>
              <a:rPr lang="cs-CZ" dirty="0"/>
              <a:t>přípravy</a:t>
            </a:r>
          </a:p>
        </p:txBody>
      </p:sp>
    </p:spTree>
    <p:extLst>
      <p:ext uri="{BB962C8B-B14F-4D97-AF65-F5344CB8AC3E}">
        <p14:creationId xmlns:p14="http://schemas.microsoft.com/office/powerpoint/2010/main" val="100823892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67544" y="260648"/>
            <a:ext cx="8229600" cy="1143000"/>
          </a:xfrm>
        </p:spPr>
        <p:txBody>
          <a:bodyPr>
            <a:noAutofit/>
          </a:bodyPr>
          <a:lstStyle/>
          <a:p>
            <a:r>
              <a:rPr lang="cs-CZ" sz="3200" dirty="0" smtClean="0"/>
              <a:t>Příprava pacienta k  vyšetření</a:t>
            </a:r>
            <a:br>
              <a:rPr lang="cs-CZ" sz="3200" dirty="0" smtClean="0"/>
            </a:br>
            <a:r>
              <a:rPr lang="cs-CZ" sz="3200" dirty="0" smtClean="0"/>
              <a:t> </a:t>
            </a:r>
            <a:r>
              <a:rPr lang="cs-CZ" sz="2800" b="1" dirty="0" smtClean="0"/>
              <a:t>s intravaskulárním podáním jodové kontrastní látky</a:t>
            </a:r>
            <a:r>
              <a:rPr lang="cs-CZ" sz="3200" dirty="0" smtClean="0"/>
              <a:t/>
            </a:r>
            <a:br>
              <a:rPr lang="cs-CZ" sz="3200" dirty="0" smtClean="0"/>
            </a:br>
            <a:endParaRPr lang="cs-CZ" sz="3200" dirty="0"/>
          </a:p>
        </p:txBody>
      </p:sp>
      <p:sp>
        <p:nvSpPr>
          <p:cNvPr id="3" name="Zástupný symbol pro obsah 2"/>
          <p:cNvSpPr>
            <a:spLocks noGrp="1"/>
          </p:cNvSpPr>
          <p:nvPr>
            <p:ph idx="1"/>
          </p:nvPr>
        </p:nvSpPr>
        <p:spPr>
          <a:xfrm>
            <a:off x="395536" y="1844824"/>
            <a:ext cx="8291264" cy="4281339"/>
          </a:xfrm>
        </p:spPr>
        <p:txBody>
          <a:bodyPr>
            <a:normAutofit fontScale="62500" lnSpcReduction="20000"/>
          </a:bodyPr>
          <a:lstStyle/>
          <a:p>
            <a:r>
              <a:rPr lang="cs-CZ" dirty="0" smtClean="0"/>
              <a:t>IVU - </a:t>
            </a:r>
            <a:r>
              <a:rPr lang="cs-CZ" dirty="0"/>
              <a:t>vyšetření ledvin a močových </a:t>
            </a:r>
            <a:r>
              <a:rPr lang="cs-CZ" dirty="0" smtClean="0"/>
              <a:t>cest</a:t>
            </a:r>
          </a:p>
          <a:p>
            <a:r>
              <a:rPr lang="cs-CZ" dirty="0" smtClean="0"/>
              <a:t>CT </a:t>
            </a:r>
            <a:r>
              <a:rPr lang="cs-CZ" dirty="0"/>
              <a:t>mozku, břicha, malé pánve, hrudníku, </a:t>
            </a:r>
            <a:r>
              <a:rPr lang="cs-CZ" dirty="0" smtClean="0"/>
              <a:t>cév</a:t>
            </a:r>
          </a:p>
          <a:p>
            <a:r>
              <a:rPr lang="cs-CZ" dirty="0" smtClean="0"/>
              <a:t>Angiografie</a:t>
            </a:r>
          </a:p>
          <a:p>
            <a:endParaRPr lang="cs-CZ" dirty="0"/>
          </a:p>
          <a:p>
            <a:r>
              <a:rPr lang="cs-CZ" dirty="0"/>
              <a:t>pacient přichází </a:t>
            </a:r>
            <a:r>
              <a:rPr lang="cs-CZ" dirty="0" smtClean="0"/>
              <a:t>nalačno - </a:t>
            </a:r>
            <a:r>
              <a:rPr lang="cs-CZ" dirty="0"/>
              <a:t>6 hod. před vyšetřením nejíst</a:t>
            </a:r>
          </a:p>
          <a:p>
            <a:r>
              <a:rPr lang="cs-CZ" dirty="0"/>
              <a:t>4 hod. před vyšetřením omezí příjem tekutin - max. 100ml/hod</a:t>
            </a:r>
            <a:r>
              <a:rPr lang="cs-CZ" dirty="0" smtClean="0"/>
              <a:t>.</a:t>
            </a:r>
          </a:p>
          <a:p>
            <a:pPr marL="0" indent="0">
              <a:buNone/>
            </a:pPr>
            <a:r>
              <a:rPr lang="cs-CZ" dirty="0" smtClean="0"/>
              <a:t>      jen </a:t>
            </a:r>
            <a:r>
              <a:rPr lang="cs-CZ" dirty="0"/>
              <a:t>čiré tekutiny – voda, čaj</a:t>
            </a:r>
          </a:p>
          <a:p>
            <a:r>
              <a:rPr lang="cs-CZ" dirty="0"/>
              <a:t>protialergická příprava: pacient bez alergie – bez přípravy</a:t>
            </a:r>
          </a:p>
          <a:p>
            <a:r>
              <a:rPr lang="cs-CZ" dirty="0"/>
              <a:t>pacient se závažnější alergií - </a:t>
            </a:r>
            <a:r>
              <a:rPr lang="cs-CZ" dirty="0" err="1"/>
              <a:t>Prednison</a:t>
            </a:r>
            <a:r>
              <a:rPr lang="cs-CZ" dirty="0"/>
              <a:t> 40 mg </a:t>
            </a:r>
            <a:r>
              <a:rPr lang="cs-CZ" dirty="0" err="1"/>
              <a:t>p.o</a:t>
            </a:r>
            <a:r>
              <a:rPr lang="cs-CZ" dirty="0" smtClean="0"/>
              <a:t>. 12 </a:t>
            </a:r>
            <a:r>
              <a:rPr lang="cs-CZ" dirty="0"/>
              <a:t>hod. před </a:t>
            </a:r>
            <a:r>
              <a:rPr lang="cs-CZ" dirty="0" smtClean="0"/>
              <a:t>vyšetřením, 20 </a:t>
            </a:r>
            <a:r>
              <a:rPr lang="cs-CZ" dirty="0"/>
              <a:t>mg </a:t>
            </a:r>
            <a:r>
              <a:rPr lang="cs-CZ" dirty="0" err="1"/>
              <a:t>p.o</a:t>
            </a:r>
            <a:r>
              <a:rPr lang="cs-CZ" dirty="0"/>
              <a:t>. 6 hod. před </a:t>
            </a:r>
            <a:r>
              <a:rPr lang="cs-CZ" dirty="0" smtClean="0"/>
              <a:t>vyšetřením</a:t>
            </a:r>
            <a:endParaRPr lang="cs-CZ" dirty="0"/>
          </a:p>
          <a:p>
            <a:r>
              <a:rPr lang="cs-CZ" dirty="0"/>
              <a:t>u rizikových pacientů nutná dostatečná hydratace před </a:t>
            </a:r>
            <a:r>
              <a:rPr lang="cs-CZ" dirty="0" smtClean="0"/>
              <a:t>vyšetřením</a:t>
            </a:r>
          </a:p>
          <a:p>
            <a:endParaRPr lang="cs-CZ" dirty="0"/>
          </a:p>
          <a:p>
            <a:r>
              <a:rPr lang="cs-CZ" dirty="0" smtClean="0"/>
              <a:t>zajišťuje </a:t>
            </a:r>
            <a:r>
              <a:rPr lang="cs-CZ" dirty="0"/>
              <a:t>odesílající lékař</a:t>
            </a:r>
          </a:p>
        </p:txBody>
      </p:sp>
    </p:spTree>
    <p:extLst>
      <p:ext uri="{BB962C8B-B14F-4D97-AF65-F5344CB8AC3E}">
        <p14:creationId xmlns:p14="http://schemas.microsoft.com/office/powerpoint/2010/main" val="93565791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26722" y="804714"/>
            <a:ext cx="8219256" cy="1012974"/>
          </a:xfrm>
        </p:spPr>
        <p:txBody>
          <a:bodyPr>
            <a:normAutofit fontScale="90000"/>
          </a:bodyPr>
          <a:lstStyle/>
          <a:p>
            <a:r>
              <a:rPr lang="cs-CZ" b="1" dirty="0" smtClean="0"/>
              <a:t/>
            </a:r>
            <a:br>
              <a:rPr lang="cs-CZ" b="1" dirty="0" smtClean="0"/>
            </a:br>
            <a:r>
              <a:rPr lang="cs-CZ" b="1" dirty="0"/>
              <a:t/>
            </a:r>
            <a:br>
              <a:rPr lang="cs-CZ" b="1" dirty="0"/>
            </a:br>
            <a:r>
              <a:rPr lang="cs-CZ" sz="4000" b="1" dirty="0" smtClean="0"/>
              <a:t>IVU – intravenózní vylučovací urografie </a:t>
            </a:r>
            <a:r>
              <a:rPr lang="cs-CZ" sz="4000" dirty="0"/>
              <a:t/>
            </a:r>
            <a:br>
              <a:rPr lang="cs-CZ" sz="4000" dirty="0"/>
            </a:br>
            <a:r>
              <a:rPr lang="cs-CZ" sz="4000" dirty="0" smtClean="0"/>
              <a:t> vyšetření ledvin a močových cest</a:t>
            </a:r>
            <a:br>
              <a:rPr lang="cs-CZ" sz="4000" dirty="0" smtClean="0"/>
            </a:br>
            <a:r>
              <a:rPr lang="cs-CZ" sz="4000" dirty="0"/>
              <a:t/>
            </a:r>
            <a:br>
              <a:rPr lang="cs-CZ" sz="4000" dirty="0"/>
            </a:br>
            <a:r>
              <a:rPr lang="cs-CZ" dirty="0" smtClean="0"/>
              <a:t/>
            </a:r>
            <a:br>
              <a:rPr lang="cs-CZ" dirty="0" smtClean="0"/>
            </a:br>
            <a:endParaRPr lang="cs-CZ" dirty="0"/>
          </a:p>
        </p:txBody>
      </p:sp>
      <p:sp>
        <p:nvSpPr>
          <p:cNvPr id="3" name="Zástupný symbol pro obsah 2"/>
          <p:cNvSpPr>
            <a:spLocks noGrp="1"/>
          </p:cNvSpPr>
          <p:nvPr>
            <p:ph idx="1"/>
          </p:nvPr>
        </p:nvSpPr>
        <p:spPr>
          <a:xfrm>
            <a:off x="323528" y="2420888"/>
            <a:ext cx="8568952" cy="3705275"/>
          </a:xfrm>
        </p:spPr>
        <p:txBody>
          <a:bodyPr>
            <a:normAutofit/>
          </a:bodyPr>
          <a:lstStyle/>
          <a:p>
            <a:r>
              <a:rPr lang="cs-CZ" sz="2400" dirty="0" smtClean="0"/>
              <a:t>protialergická </a:t>
            </a:r>
            <a:r>
              <a:rPr lang="cs-CZ" sz="2400" dirty="0"/>
              <a:t>příprava u pacientů s alergií</a:t>
            </a:r>
          </a:p>
          <a:p>
            <a:r>
              <a:rPr lang="cs-CZ" sz="2400" dirty="0" smtClean="0"/>
              <a:t>3 </a:t>
            </a:r>
            <a:r>
              <a:rPr lang="cs-CZ" sz="2400" dirty="0"/>
              <a:t>dny </a:t>
            </a:r>
            <a:r>
              <a:rPr lang="cs-CZ" sz="2400" dirty="0" smtClean="0"/>
              <a:t>p</a:t>
            </a:r>
            <a:r>
              <a:rPr lang="cs-CZ" sz="2400" dirty="0"/>
              <a:t>ř</a:t>
            </a:r>
            <a:r>
              <a:rPr lang="cs-CZ" sz="2400" dirty="0" smtClean="0"/>
              <a:t>ed vyšetřením </a:t>
            </a:r>
            <a:r>
              <a:rPr lang="cs-CZ" sz="2400" dirty="0"/>
              <a:t>dieta – kašovitá, bezezbytková, nenadýmavá strava bez ovoce a zeleniny</a:t>
            </a:r>
          </a:p>
          <a:p>
            <a:r>
              <a:rPr lang="cs-CZ" sz="2400" dirty="0" smtClean="0"/>
              <a:t>3 </a:t>
            </a:r>
            <a:r>
              <a:rPr lang="cs-CZ" sz="2400" dirty="0"/>
              <a:t>dny </a:t>
            </a:r>
            <a:r>
              <a:rPr lang="cs-CZ" sz="2400" dirty="0" smtClean="0"/>
              <a:t>p</a:t>
            </a:r>
            <a:r>
              <a:rPr lang="cs-CZ" sz="2400" dirty="0"/>
              <a:t>ř</a:t>
            </a:r>
            <a:r>
              <a:rPr lang="cs-CZ" sz="2400" dirty="0" smtClean="0"/>
              <a:t>ed vyšetřením </a:t>
            </a:r>
            <a:r>
              <a:rPr lang="cs-CZ" sz="2400" dirty="0"/>
              <a:t>podávat 3 x 2 </a:t>
            </a:r>
            <a:r>
              <a:rPr lang="cs-CZ" sz="2400" dirty="0" err="1"/>
              <a:t>tbl</a:t>
            </a:r>
            <a:r>
              <a:rPr lang="cs-CZ" sz="2400" dirty="0"/>
              <a:t>. </a:t>
            </a:r>
            <a:r>
              <a:rPr lang="cs-CZ" sz="2400" dirty="0" err="1"/>
              <a:t>Espumisanu</a:t>
            </a:r>
            <a:r>
              <a:rPr lang="cs-CZ" sz="2400" dirty="0"/>
              <a:t> </a:t>
            </a:r>
            <a:r>
              <a:rPr lang="cs-CZ" sz="2400" dirty="0" err="1"/>
              <a:t>p.o</a:t>
            </a:r>
            <a:r>
              <a:rPr lang="cs-CZ" sz="2400" dirty="0" smtClean="0"/>
              <a:t>. dle </a:t>
            </a:r>
            <a:r>
              <a:rPr lang="cs-CZ" sz="2400" dirty="0"/>
              <a:t>indikace </a:t>
            </a:r>
            <a:r>
              <a:rPr lang="cs-CZ" sz="2400" dirty="0" smtClean="0"/>
              <a:t>ošetřujícího lékaře</a:t>
            </a:r>
            <a:endParaRPr lang="cs-CZ" sz="2400" dirty="0"/>
          </a:p>
          <a:p>
            <a:r>
              <a:rPr lang="cs-CZ" sz="2400" dirty="0" smtClean="0"/>
              <a:t>od půlnoci </a:t>
            </a:r>
            <a:r>
              <a:rPr lang="cs-CZ" sz="2400" dirty="0"/>
              <a:t>nejíst, </a:t>
            </a:r>
            <a:r>
              <a:rPr lang="cs-CZ" sz="2400" dirty="0" smtClean="0"/>
              <a:t>nekou</a:t>
            </a:r>
            <a:r>
              <a:rPr lang="cs-CZ" sz="2400" dirty="0"/>
              <a:t>ř</a:t>
            </a:r>
            <a:r>
              <a:rPr lang="cs-CZ" sz="2400" dirty="0" smtClean="0"/>
              <a:t>it</a:t>
            </a:r>
            <a:r>
              <a:rPr lang="cs-CZ" sz="2400" dirty="0"/>
              <a:t>, lze pít tekutinu ( neperlivou )</a:t>
            </a:r>
          </a:p>
          <a:p>
            <a:r>
              <a:rPr lang="cs-CZ" sz="2400" dirty="0" smtClean="0"/>
              <a:t>pitný </a:t>
            </a:r>
            <a:r>
              <a:rPr lang="cs-CZ" sz="2400" dirty="0"/>
              <a:t>režim /2 – 3 litry </a:t>
            </a:r>
            <a:r>
              <a:rPr lang="cs-CZ" sz="2400" dirty="0" smtClean="0"/>
              <a:t>denně </a:t>
            </a:r>
            <a:r>
              <a:rPr lang="cs-CZ" sz="2400" dirty="0"/>
              <a:t>/ - s ohledem na ostatní </a:t>
            </a:r>
            <a:r>
              <a:rPr lang="cs-CZ" sz="2400" dirty="0" smtClean="0"/>
              <a:t>onemocnění</a:t>
            </a:r>
            <a:endParaRPr lang="cs-CZ" sz="2400" dirty="0"/>
          </a:p>
        </p:txBody>
      </p:sp>
    </p:spTree>
    <p:extLst>
      <p:ext uri="{BB962C8B-B14F-4D97-AF65-F5344CB8AC3E}">
        <p14:creationId xmlns:p14="http://schemas.microsoft.com/office/powerpoint/2010/main" val="67809925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b="1" dirty="0" smtClean="0"/>
              <a:t>CT vyšetření</a:t>
            </a:r>
            <a:r>
              <a:rPr lang="cs-CZ" dirty="0" smtClean="0"/>
              <a:t/>
            </a:r>
            <a:br>
              <a:rPr lang="cs-CZ" dirty="0" smtClean="0"/>
            </a:br>
            <a:endParaRPr lang="cs-CZ" dirty="0"/>
          </a:p>
        </p:txBody>
      </p:sp>
      <p:sp>
        <p:nvSpPr>
          <p:cNvPr id="3" name="Zástupný symbol pro obsah 2"/>
          <p:cNvSpPr>
            <a:spLocks noGrp="1"/>
          </p:cNvSpPr>
          <p:nvPr>
            <p:ph idx="1"/>
          </p:nvPr>
        </p:nvSpPr>
        <p:spPr>
          <a:xfrm>
            <a:off x="395536" y="1412776"/>
            <a:ext cx="8242278" cy="5112568"/>
          </a:xfrm>
        </p:spPr>
        <p:txBody>
          <a:bodyPr>
            <a:normAutofit lnSpcReduction="10000"/>
          </a:bodyPr>
          <a:lstStyle/>
          <a:p>
            <a:r>
              <a:rPr lang="cs-CZ" sz="2400" b="1" dirty="0" smtClean="0"/>
              <a:t>kostí</a:t>
            </a:r>
            <a:r>
              <a:rPr lang="cs-CZ" sz="2400" b="1" dirty="0"/>
              <a:t>, páteře, </a:t>
            </a:r>
            <a:r>
              <a:rPr lang="cs-CZ" sz="2400" b="1" dirty="0" smtClean="0"/>
              <a:t>dutin </a:t>
            </a:r>
            <a:r>
              <a:rPr lang="cs-CZ" sz="2400" dirty="0" smtClean="0"/>
              <a:t>- </a:t>
            </a:r>
            <a:r>
              <a:rPr lang="cs-CZ" sz="2400" dirty="0"/>
              <a:t>bez </a:t>
            </a:r>
            <a:r>
              <a:rPr lang="cs-CZ" sz="2400" dirty="0" smtClean="0"/>
              <a:t>přípravy</a:t>
            </a:r>
          </a:p>
          <a:p>
            <a:endParaRPr lang="cs-CZ" sz="2400" dirty="0"/>
          </a:p>
          <a:p>
            <a:r>
              <a:rPr lang="cs-CZ" sz="2400" dirty="0" smtClean="0"/>
              <a:t>s </a:t>
            </a:r>
            <a:r>
              <a:rPr lang="cs-CZ" sz="2400" dirty="0"/>
              <a:t>intravaskulárním podáním kontrastní látky</a:t>
            </a:r>
            <a:r>
              <a:rPr lang="cs-CZ" sz="2400" dirty="0" smtClean="0"/>
              <a:t>,</a:t>
            </a:r>
          </a:p>
          <a:p>
            <a:pPr marL="0" indent="0">
              <a:buNone/>
            </a:pPr>
            <a:r>
              <a:rPr lang="cs-CZ" sz="2400" dirty="0" smtClean="0"/>
              <a:t>      </a:t>
            </a:r>
            <a:r>
              <a:rPr lang="cs-CZ" sz="2400" dirty="0"/>
              <a:t>tj. </a:t>
            </a:r>
            <a:r>
              <a:rPr lang="cs-CZ" sz="2400" b="1" dirty="0"/>
              <a:t>vyšetření břicha</a:t>
            </a:r>
            <a:r>
              <a:rPr lang="cs-CZ" sz="2400" b="1" dirty="0" smtClean="0"/>
              <a:t>, pánve</a:t>
            </a:r>
            <a:r>
              <a:rPr lang="cs-CZ" sz="2400" b="1" dirty="0"/>
              <a:t>, hrudníku, mozku, cév</a:t>
            </a:r>
            <a:r>
              <a:rPr lang="cs-CZ" sz="2400" dirty="0"/>
              <a:t>:</a:t>
            </a:r>
          </a:p>
          <a:p>
            <a:pPr marL="0" indent="0">
              <a:buNone/>
            </a:pPr>
            <a:r>
              <a:rPr lang="cs-CZ" sz="2400" dirty="0" smtClean="0"/>
              <a:t>          -</a:t>
            </a:r>
            <a:r>
              <a:rPr lang="cs-CZ" sz="2400" dirty="0"/>
              <a:t>nalačno- </a:t>
            </a:r>
            <a:r>
              <a:rPr lang="cs-CZ" sz="2400" dirty="0" smtClean="0"/>
              <a:t>minimálně 6 </a:t>
            </a:r>
            <a:r>
              <a:rPr lang="cs-CZ" sz="2400" dirty="0"/>
              <a:t>hod. před vyšetřením nejíst</a:t>
            </a:r>
          </a:p>
          <a:p>
            <a:pPr marL="0" indent="0">
              <a:buNone/>
            </a:pPr>
            <a:r>
              <a:rPr lang="cs-CZ" sz="2400" dirty="0" smtClean="0"/>
              <a:t>          -</a:t>
            </a:r>
            <a:r>
              <a:rPr lang="cs-CZ" sz="2400" dirty="0"/>
              <a:t>omezit tekutiny- 4 hod. před vyšetřením max. 100 ml čiré tekutiny/hod. (voda, čaj</a:t>
            </a:r>
            <a:r>
              <a:rPr lang="cs-CZ" sz="2400" dirty="0" smtClean="0"/>
              <a:t>)</a:t>
            </a:r>
          </a:p>
          <a:p>
            <a:pPr marL="0" indent="0">
              <a:buNone/>
            </a:pPr>
            <a:endParaRPr lang="cs-CZ" sz="2400" dirty="0" smtClean="0"/>
          </a:p>
          <a:p>
            <a:pPr marL="0" indent="0">
              <a:buNone/>
            </a:pPr>
            <a:r>
              <a:rPr lang="cs-CZ" sz="2400" dirty="0"/>
              <a:t> </a:t>
            </a:r>
            <a:r>
              <a:rPr lang="cs-CZ" sz="2400" dirty="0" smtClean="0"/>
              <a:t>         -</a:t>
            </a:r>
            <a:r>
              <a:rPr lang="cs-CZ" sz="2400" dirty="0"/>
              <a:t>u </a:t>
            </a:r>
            <a:r>
              <a:rPr lang="cs-CZ" sz="2400" b="1" dirty="0"/>
              <a:t>alergiků</a:t>
            </a:r>
            <a:r>
              <a:rPr lang="cs-CZ" sz="2400" dirty="0"/>
              <a:t> protialergická příprava- </a:t>
            </a:r>
            <a:r>
              <a:rPr lang="cs-CZ" sz="2400" dirty="0" err="1"/>
              <a:t>Prednison</a:t>
            </a:r>
            <a:r>
              <a:rPr lang="cs-CZ" sz="2400" dirty="0"/>
              <a:t> 40 mg 12 hod. před </a:t>
            </a:r>
            <a:r>
              <a:rPr lang="cs-CZ" sz="2400" dirty="0" smtClean="0"/>
              <a:t>vyšetřením, 20 </a:t>
            </a:r>
            <a:r>
              <a:rPr lang="cs-CZ" sz="2400" dirty="0"/>
              <a:t>mg 6 hod. před </a:t>
            </a:r>
            <a:r>
              <a:rPr lang="cs-CZ" sz="2400" dirty="0" smtClean="0"/>
              <a:t>vyšetřením</a:t>
            </a:r>
          </a:p>
          <a:p>
            <a:pPr marL="0" indent="0">
              <a:buNone/>
            </a:pPr>
            <a:endParaRPr lang="cs-CZ" sz="2400" dirty="0"/>
          </a:p>
          <a:p>
            <a:pPr marL="0" indent="0">
              <a:buNone/>
            </a:pPr>
            <a:r>
              <a:rPr lang="cs-CZ" sz="2400" dirty="0" smtClean="0"/>
              <a:t>          - u </a:t>
            </a:r>
            <a:r>
              <a:rPr lang="cs-CZ" sz="2400" b="1" dirty="0" smtClean="0"/>
              <a:t>rizikových pacientů </a:t>
            </a:r>
            <a:r>
              <a:rPr lang="cs-CZ" sz="2400" dirty="0" smtClean="0"/>
              <a:t>nutná dostatečná hydratace před vyšetřením!</a:t>
            </a:r>
          </a:p>
          <a:p>
            <a:pPr marL="0" indent="0">
              <a:buNone/>
            </a:pPr>
            <a:endParaRPr lang="cs-CZ" sz="2400" dirty="0" smtClean="0"/>
          </a:p>
          <a:p>
            <a:pPr marL="0" indent="0">
              <a:buNone/>
            </a:pPr>
            <a:endParaRPr lang="cs-CZ" sz="2100" dirty="0"/>
          </a:p>
        </p:txBody>
      </p:sp>
    </p:spTree>
    <p:extLst>
      <p:ext uri="{BB962C8B-B14F-4D97-AF65-F5344CB8AC3E}">
        <p14:creationId xmlns:p14="http://schemas.microsoft.com/office/powerpoint/2010/main" val="342454448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Autofit/>
          </a:bodyPr>
          <a:lstStyle/>
          <a:p>
            <a:r>
              <a:rPr lang="cs-CZ" sz="3200" dirty="0" smtClean="0"/>
              <a:t>Pravidla perorálního podání kontrastní látky</a:t>
            </a:r>
            <a:endParaRPr lang="cs-CZ" sz="3200" dirty="0"/>
          </a:p>
        </p:txBody>
      </p:sp>
      <p:sp>
        <p:nvSpPr>
          <p:cNvPr id="3" name="Zástupný symbol pro obsah 2"/>
          <p:cNvSpPr>
            <a:spLocks noGrp="1"/>
          </p:cNvSpPr>
          <p:nvPr>
            <p:ph idx="1"/>
          </p:nvPr>
        </p:nvSpPr>
        <p:spPr>
          <a:xfrm>
            <a:off x="323528" y="1772816"/>
            <a:ext cx="8424936" cy="4525963"/>
          </a:xfrm>
        </p:spPr>
        <p:txBody>
          <a:bodyPr>
            <a:normAutofit fontScale="85000" lnSpcReduction="20000"/>
          </a:bodyPr>
          <a:lstStyle/>
          <a:p>
            <a:r>
              <a:rPr lang="cs-CZ" sz="2400" dirty="0"/>
              <a:t>Podává se většinou </a:t>
            </a:r>
            <a:r>
              <a:rPr lang="cs-CZ" sz="2400" dirty="0" err="1"/>
              <a:t>Telebrix</a:t>
            </a:r>
            <a:r>
              <a:rPr lang="cs-CZ" sz="2400" dirty="0"/>
              <a:t> </a:t>
            </a:r>
            <a:r>
              <a:rPr lang="cs-CZ" sz="2400" dirty="0" err="1"/>
              <a:t>Gastro</a:t>
            </a:r>
            <a:r>
              <a:rPr lang="cs-CZ" sz="2400" dirty="0"/>
              <a:t>, lepší je ale speciální kontrastní </a:t>
            </a:r>
            <a:r>
              <a:rPr lang="cs-CZ" sz="2400" dirty="0" smtClean="0"/>
              <a:t>látka </a:t>
            </a:r>
            <a:r>
              <a:rPr lang="cs-CZ" sz="2400" dirty="0"/>
              <a:t>pro CT vyšetření – </a:t>
            </a:r>
            <a:r>
              <a:rPr lang="cs-CZ" sz="2400" dirty="0" err="1"/>
              <a:t>Micropaque</a:t>
            </a:r>
            <a:r>
              <a:rPr lang="cs-CZ" sz="2400" dirty="0"/>
              <a:t> </a:t>
            </a:r>
            <a:r>
              <a:rPr lang="cs-CZ" sz="2400" dirty="0" smtClean="0"/>
              <a:t>CT</a:t>
            </a:r>
          </a:p>
          <a:p>
            <a:endParaRPr lang="cs-CZ" sz="2400" dirty="0" smtClean="0"/>
          </a:p>
          <a:p>
            <a:endParaRPr lang="cs-CZ" sz="2400" dirty="0"/>
          </a:p>
          <a:p>
            <a:r>
              <a:rPr lang="cs-CZ" sz="2400" dirty="0" smtClean="0"/>
              <a:t>Při vyšetření břicha frakcionované pití 500 – 700 ml půl hodiny před vyšetřením</a:t>
            </a:r>
          </a:p>
          <a:p>
            <a:endParaRPr lang="cs-CZ" sz="2400" dirty="0" smtClean="0"/>
          </a:p>
          <a:p>
            <a:r>
              <a:rPr lang="cs-CZ" sz="2400" dirty="0"/>
              <a:t>Při vyšetření břicha a malé pánve frakcionované pití 1000 – 1500 ml </a:t>
            </a:r>
            <a:endParaRPr lang="cs-CZ" sz="2400" dirty="0" smtClean="0"/>
          </a:p>
          <a:p>
            <a:pPr marL="0" indent="0">
              <a:buNone/>
            </a:pPr>
            <a:r>
              <a:rPr lang="cs-CZ" sz="2400" dirty="0"/>
              <a:t> </a:t>
            </a:r>
            <a:r>
              <a:rPr lang="cs-CZ" sz="2400" dirty="0" smtClean="0"/>
              <a:t>     1 </a:t>
            </a:r>
            <a:r>
              <a:rPr lang="cs-CZ" sz="2400" dirty="0"/>
              <a:t>hodinu před vyšetřením</a:t>
            </a:r>
          </a:p>
          <a:p>
            <a:endParaRPr lang="cs-CZ" sz="2400" dirty="0" smtClean="0"/>
          </a:p>
          <a:p>
            <a:r>
              <a:rPr lang="cs-CZ" sz="2400" dirty="0" smtClean="0"/>
              <a:t>Při cíleném CT vyšetření pankreatu před vstupem do kabinky 300 – 500 ml, těsně před uložením na stůl dalších 250 – 400 ml</a:t>
            </a:r>
          </a:p>
          <a:p>
            <a:endParaRPr lang="cs-CZ" sz="2400" dirty="0"/>
          </a:p>
          <a:p>
            <a:r>
              <a:rPr lang="cs-CZ" sz="2400" dirty="0" smtClean="0"/>
              <a:t>Při cíleném CT vyšetření jícnu 500 – 800 ml a během vyšetření popíjí hadičkou z kelímku dalších 500 ml</a:t>
            </a:r>
          </a:p>
          <a:p>
            <a:endParaRPr lang="cs-CZ" sz="2400" dirty="0" smtClean="0"/>
          </a:p>
          <a:p>
            <a:endParaRPr lang="cs-CZ" sz="2400" dirty="0"/>
          </a:p>
          <a:p>
            <a:endParaRPr lang="cs-CZ" sz="2400" dirty="0"/>
          </a:p>
        </p:txBody>
      </p:sp>
    </p:spTree>
    <p:extLst>
      <p:ext uri="{BB962C8B-B14F-4D97-AF65-F5344CB8AC3E}">
        <p14:creationId xmlns:p14="http://schemas.microsoft.com/office/powerpoint/2010/main" val="100536115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Angiografie</a:t>
            </a:r>
            <a:endParaRPr lang="cs-CZ" dirty="0"/>
          </a:p>
        </p:txBody>
      </p:sp>
      <p:sp>
        <p:nvSpPr>
          <p:cNvPr id="3" name="Zástupný symbol pro obsah 2"/>
          <p:cNvSpPr>
            <a:spLocks noGrp="1"/>
          </p:cNvSpPr>
          <p:nvPr>
            <p:ph idx="1"/>
          </p:nvPr>
        </p:nvSpPr>
        <p:spPr>
          <a:xfrm>
            <a:off x="251520" y="1412776"/>
            <a:ext cx="8435280" cy="5112568"/>
          </a:xfrm>
        </p:spPr>
        <p:txBody>
          <a:bodyPr>
            <a:normAutofit fontScale="47500" lnSpcReduction="20000"/>
          </a:bodyPr>
          <a:lstStyle/>
          <a:p>
            <a:r>
              <a:rPr lang="cs-CZ" dirty="0"/>
              <a:t>od </a:t>
            </a:r>
            <a:r>
              <a:rPr lang="cs-CZ" dirty="0" smtClean="0"/>
              <a:t>půlnoci </a:t>
            </a:r>
            <a:r>
              <a:rPr lang="cs-CZ" b="1" dirty="0"/>
              <a:t>nejíst, nepít, </a:t>
            </a:r>
            <a:r>
              <a:rPr lang="cs-CZ" b="1" dirty="0" smtClean="0"/>
              <a:t>nekou</a:t>
            </a:r>
            <a:r>
              <a:rPr lang="cs-CZ" dirty="0"/>
              <a:t>ř</a:t>
            </a:r>
            <a:r>
              <a:rPr lang="cs-CZ" b="1" dirty="0" smtClean="0"/>
              <a:t>it</a:t>
            </a:r>
            <a:r>
              <a:rPr lang="cs-CZ" dirty="0"/>
              <a:t>, nutnou medikaci zapít douškem vody</a:t>
            </a:r>
          </a:p>
          <a:p>
            <a:r>
              <a:rPr lang="cs-CZ" b="1" dirty="0" smtClean="0"/>
              <a:t>p</a:t>
            </a:r>
            <a:r>
              <a:rPr lang="cs-CZ" dirty="0" smtClean="0"/>
              <a:t>ř</a:t>
            </a:r>
            <a:r>
              <a:rPr lang="cs-CZ" b="1" dirty="0" smtClean="0"/>
              <a:t>ed vyšet</a:t>
            </a:r>
            <a:r>
              <a:rPr lang="cs-CZ" dirty="0"/>
              <a:t>ř</a:t>
            </a:r>
            <a:r>
              <a:rPr lang="cs-CZ" b="1" dirty="0" smtClean="0"/>
              <a:t>ením </a:t>
            </a:r>
            <a:r>
              <a:rPr lang="cs-CZ" dirty="0"/>
              <a:t>je nutno zajistit </a:t>
            </a:r>
            <a:r>
              <a:rPr lang="cs-CZ" b="1" dirty="0"/>
              <a:t>výsledky : APTT, QUICK ( INR ), UREA, </a:t>
            </a:r>
            <a:r>
              <a:rPr lang="cs-CZ" b="1" dirty="0" smtClean="0"/>
              <a:t>KREATININ, TROMBOCYTY</a:t>
            </a:r>
            <a:endParaRPr lang="cs-CZ" b="1" dirty="0"/>
          </a:p>
          <a:p>
            <a:r>
              <a:rPr lang="cs-CZ" dirty="0" smtClean="0"/>
              <a:t>u pacientů </a:t>
            </a:r>
            <a:r>
              <a:rPr lang="cs-CZ" dirty="0"/>
              <a:t>s </a:t>
            </a:r>
            <a:r>
              <a:rPr lang="cs-CZ" b="1" dirty="0" smtClean="0"/>
              <a:t>antikoagula</a:t>
            </a:r>
            <a:r>
              <a:rPr lang="cs-CZ" dirty="0"/>
              <a:t>č</a:t>
            </a:r>
            <a:r>
              <a:rPr lang="cs-CZ" b="1" dirty="0" smtClean="0"/>
              <a:t>ní lé</a:t>
            </a:r>
            <a:r>
              <a:rPr lang="cs-CZ" dirty="0"/>
              <a:t>č</a:t>
            </a:r>
            <a:r>
              <a:rPr lang="cs-CZ" b="1" dirty="0" smtClean="0"/>
              <a:t>bou </a:t>
            </a:r>
            <a:r>
              <a:rPr lang="cs-CZ" b="1" dirty="0"/>
              <a:t>nesmí INR </a:t>
            </a:r>
            <a:r>
              <a:rPr lang="cs-CZ" b="1" dirty="0" smtClean="0"/>
              <a:t>p</a:t>
            </a:r>
            <a:r>
              <a:rPr lang="cs-CZ" dirty="0"/>
              <a:t>ř</a:t>
            </a:r>
            <a:r>
              <a:rPr lang="cs-CZ" b="1" dirty="0" smtClean="0"/>
              <a:t>ekro</a:t>
            </a:r>
            <a:r>
              <a:rPr lang="cs-CZ" dirty="0" smtClean="0"/>
              <a:t>č</a:t>
            </a:r>
            <a:r>
              <a:rPr lang="cs-CZ" b="1" dirty="0" smtClean="0"/>
              <a:t>it </a:t>
            </a:r>
            <a:r>
              <a:rPr lang="cs-CZ" b="1" dirty="0"/>
              <a:t>1,5</a:t>
            </a:r>
          </a:p>
          <a:p>
            <a:r>
              <a:rPr lang="cs-CZ" dirty="0" smtClean="0"/>
              <a:t>u pacientů </a:t>
            </a:r>
            <a:r>
              <a:rPr lang="cs-CZ" dirty="0"/>
              <a:t>s kontinuálním podáváním Heparinu – dávkování </a:t>
            </a:r>
            <a:r>
              <a:rPr lang="cs-CZ" dirty="0" smtClean="0"/>
              <a:t>ukončit </a:t>
            </a:r>
            <a:r>
              <a:rPr lang="cs-CZ" dirty="0"/>
              <a:t>ve 3.00 hodiny v </a:t>
            </a:r>
            <a:r>
              <a:rPr lang="cs-CZ" dirty="0" smtClean="0"/>
              <a:t>den vyšetření</a:t>
            </a:r>
            <a:endParaRPr lang="cs-CZ" dirty="0"/>
          </a:p>
          <a:p>
            <a:r>
              <a:rPr lang="cs-CZ" dirty="0" smtClean="0"/>
              <a:t>v případě </a:t>
            </a:r>
            <a:r>
              <a:rPr lang="cs-CZ" b="1" dirty="0"/>
              <a:t>abnormálních hodnot </a:t>
            </a:r>
            <a:r>
              <a:rPr lang="cs-CZ" dirty="0"/>
              <a:t>je nutná </a:t>
            </a:r>
            <a:r>
              <a:rPr lang="cs-CZ" b="1" dirty="0"/>
              <a:t>konzultace s radiologem </a:t>
            </a:r>
            <a:r>
              <a:rPr lang="cs-CZ" b="1" dirty="0" smtClean="0"/>
              <a:t>provád</a:t>
            </a:r>
            <a:r>
              <a:rPr lang="cs-CZ" dirty="0"/>
              <a:t>ě</a:t>
            </a:r>
            <a:r>
              <a:rPr lang="cs-CZ" b="1" dirty="0" smtClean="0"/>
              <a:t>jícím AG vyšet</a:t>
            </a:r>
            <a:r>
              <a:rPr lang="cs-CZ" dirty="0" smtClean="0"/>
              <a:t>ř</a:t>
            </a:r>
            <a:r>
              <a:rPr lang="cs-CZ" b="1" dirty="0" smtClean="0"/>
              <a:t>ení</a:t>
            </a:r>
            <a:endParaRPr lang="cs-CZ" b="1" dirty="0"/>
          </a:p>
          <a:p>
            <a:r>
              <a:rPr lang="cs-CZ" dirty="0" smtClean="0"/>
              <a:t>pacient </a:t>
            </a:r>
            <a:r>
              <a:rPr lang="cs-CZ" dirty="0"/>
              <a:t>musí být </a:t>
            </a:r>
            <a:r>
              <a:rPr lang="cs-CZ" b="1" dirty="0" smtClean="0"/>
              <a:t>d</a:t>
            </a:r>
            <a:r>
              <a:rPr lang="cs-CZ" dirty="0" smtClean="0"/>
              <a:t>ů</a:t>
            </a:r>
            <a:r>
              <a:rPr lang="cs-CZ" b="1" dirty="0" smtClean="0"/>
              <a:t>kladn</a:t>
            </a:r>
            <a:r>
              <a:rPr lang="cs-CZ" dirty="0"/>
              <a:t>ě</a:t>
            </a:r>
            <a:r>
              <a:rPr lang="cs-CZ" dirty="0" smtClean="0"/>
              <a:t> </a:t>
            </a:r>
            <a:r>
              <a:rPr lang="cs-CZ" b="1" dirty="0"/>
              <a:t>oholen v obou </a:t>
            </a:r>
            <a:r>
              <a:rPr lang="cs-CZ" b="1" dirty="0" smtClean="0"/>
              <a:t>t</a:t>
            </a:r>
            <a:r>
              <a:rPr lang="cs-CZ" dirty="0" smtClean="0"/>
              <a:t>ří</a:t>
            </a:r>
            <a:r>
              <a:rPr lang="cs-CZ" b="1" dirty="0" smtClean="0"/>
              <a:t>slech</a:t>
            </a:r>
          </a:p>
          <a:p>
            <a:endParaRPr lang="cs-CZ" b="1" dirty="0"/>
          </a:p>
          <a:p>
            <a:r>
              <a:rPr lang="cs-CZ" b="1" dirty="0" smtClean="0"/>
              <a:t>pé</a:t>
            </a:r>
            <a:r>
              <a:rPr lang="cs-CZ" dirty="0"/>
              <a:t>č</a:t>
            </a:r>
            <a:r>
              <a:rPr lang="cs-CZ" b="1" dirty="0" smtClean="0"/>
              <a:t>e </a:t>
            </a:r>
            <a:r>
              <a:rPr lang="cs-CZ" b="1" dirty="0"/>
              <a:t>po výkonu:</a:t>
            </a:r>
          </a:p>
          <a:p>
            <a:r>
              <a:rPr lang="cs-CZ" b="1" dirty="0" smtClean="0"/>
              <a:t>po </a:t>
            </a:r>
            <a:r>
              <a:rPr lang="cs-CZ" b="1" dirty="0"/>
              <a:t>výkonu </a:t>
            </a:r>
            <a:r>
              <a:rPr lang="cs-CZ" dirty="0"/>
              <a:t>je nutný </a:t>
            </a:r>
            <a:r>
              <a:rPr lang="cs-CZ" b="1" dirty="0"/>
              <a:t>pitný režim </a:t>
            </a:r>
            <a:r>
              <a:rPr lang="cs-CZ" dirty="0"/>
              <a:t>/2 – 3 litry </a:t>
            </a:r>
            <a:r>
              <a:rPr lang="cs-CZ" dirty="0" smtClean="0"/>
              <a:t>denně </a:t>
            </a:r>
            <a:r>
              <a:rPr lang="cs-CZ" dirty="0"/>
              <a:t>/ s ohledem na ostatní </a:t>
            </a:r>
            <a:r>
              <a:rPr lang="cs-CZ" dirty="0" smtClean="0"/>
              <a:t>onemocnění</a:t>
            </a:r>
          </a:p>
          <a:p>
            <a:endParaRPr lang="cs-CZ" dirty="0"/>
          </a:p>
          <a:p>
            <a:r>
              <a:rPr lang="cs-CZ" dirty="0"/>
              <a:t> </a:t>
            </a:r>
            <a:r>
              <a:rPr lang="cs-CZ" i="1" dirty="0"/>
              <a:t>arteriální ř</a:t>
            </a:r>
            <a:r>
              <a:rPr lang="cs-CZ" i="1" dirty="0" smtClean="0"/>
              <a:t>ečiště:</a:t>
            </a:r>
            <a:endParaRPr lang="cs-CZ" i="1" dirty="0"/>
          </a:p>
          <a:p>
            <a:r>
              <a:rPr lang="cs-CZ" dirty="0"/>
              <a:t>1/ </a:t>
            </a:r>
            <a:r>
              <a:rPr lang="cs-CZ" dirty="0" smtClean="0"/>
              <a:t>po vyšetření </a:t>
            </a:r>
            <a:r>
              <a:rPr lang="cs-CZ" dirty="0"/>
              <a:t>se </a:t>
            </a:r>
            <a:r>
              <a:rPr lang="cs-CZ" b="1" dirty="0"/>
              <a:t>komprese </a:t>
            </a:r>
            <a:r>
              <a:rPr lang="cs-CZ" dirty="0"/>
              <a:t>místa vpichu ponechává </a:t>
            </a:r>
            <a:r>
              <a:rPr lang="cs-CZ" b="1" dirty="0"/>
              <a:t>6 hodin</a:t>
            </a:r>
          </a:p>
          <a:p>
            <a:r>
              <a:rPr lang="fr-FR" dirty="0"/>
              <a:t>- pacient musí </a:t>
            </a:r>
            <a:r>
              <a:rPr lang="fr-FR" b="1" dirty="0"/>
              <a:t>24 hod </a:t>
            </a:r>
            <a:r>
              <a:rPr lang="fr-FR" dirty="0"/>
              <a:t>ležet a neohýbat </a:t>
            </a:r>
            <a:r>
              <a:rPr lang="fr-FR" dirty="0" smtClean="0"/>
              <a:t>kon</a:t>
            </a:r>
            <a:r>
              <a:rPr lang="cs-CZ" dirty="0" smtClean="0"/>
              <a:t>č</a:t>
            </a:r>
            <a:r>
              <a:rPr lang="fr-FR" dirty="0" smtClean="0"/>
              <a:t>etinu </a:t>
            </a:r>
            <a:r>
              <a:rPr lang="fr-FR" dirty="0"/>
              <a:t>v </a:t>
            </a:r>
            <a:r>
              <a:rPr lang="fr-FR" dirty="0" smtClean="0"/>
              <a:t>míst</a:t>
            </a:r>
            <a:r>
              <a:rPr lang="cs-CZ" dirty="0" smtClean="0"/>
              <a:t>ě</a:t>
            </a:r>
            <a:r>
              <a:rPr lang="fr-FR" dirty="0" smtClean="0"/>
              <a:t> </a:t>
            </a:r>
            <a:r>
              <a:rPr lang="fr-FR" dirty="0"/>
              <a:t>vpichu</a:t>
            </a:r>
          </a:p>
          <a:p>
            <a:r>
              <a:rPr lang="cs-CZ" dirty="0"/>
              <a:t>- </a:t>
            </a:r>
            <a:r>
              <a:rPr lang="cs-CZ" dirty="0" smtClean="0"/>
              <a:t>ošetřující </a:t>
            </a:r>
            <a:r>
              <a:rPr lang="cs-CZ" dirty="0"/>
              <a:t>personál kontroluje místo vpichu, celkový stav pacienta </a:t>
            </a:r>
            <a:r>
              <a:rPr lang="cs-CZ" dirty="0" smtClean="0"/>
              <a:t>/možné komplikace/</a:t>
            </a:r>
            <a:endParaRPr lang="cs-CZ" dirty="0"/>
          </a:p>
          <a:p>
            <a:r>
              <a:rPr lang="cs-CZ" dirty="0"/>
              <a:t>2/ </a:t>
            </a:r>
            <a:r>
              <a:rPr lang="cs-CZ" dirty="0" smtClean="0"/>
              <a:t>po vyšetření </a:t>
            </a:r>
            <a:r>
              <a:rPr lang="cs-CZ" dirty="0"/>
              <a:t>se v </a:t>
            </a:r>
            <a:r>
              <a:rPr lang="cs-CZ" dirty="0" smtClean="0"/>
              <a:t>místě </a:t>
            </a:r>
            <a:r>
              <a:rPr lang="cs-CZ" dirty="0"/>
              <a:t>vpichu použije uzavírací systém ( </a:t>
            </a:r>
            <a:r>
              <a:rPr lang="cs-CZ" dirty="0" err="1"/>
              <a:t>AngioSeal</a:t>
            </a:r>
            <a:r>
              <a:rPr lang="cs-CZ" dirty="0"/>
              <a:t>, </a:t>
            </a:r>
            <a:r>
              <a:rPr lang="cs-CZ" dirty="0" err="1"/>
              <a:t>Perclose</a:t>
            </a:r>
            <a:r>
              <a:rPr lang="cs-CZ" dirty="0"/>
              <a:t> a další)</a:t>
            </a:r>
          </a:p>
          <a:p>
            <a:r>
              <a:rPr lang="cs-CZ" dirty="0" smtClean="0"/>
              <a:t>pacient </a:t>
            </a:r>
            <a:r>
              <a:rPr lang="cs-CZ" dirty="0"/>
              <a:t>musí </a:t>
            </a:r>
            <a:r>
              <a:rPr lang="cs-CZ" dirty="0" smtClean="0"/>
              <a:t>minimálně </a:t>
            </a:r>
            <a:r>
              <a:rPr lang="cs-CZ" dirty="0"/>
              <a:t>6 hod ležet a 3 hod neohýbat </a:t>
            </a:r>
            <a:r>
              <a:rPr lang="cs-CZ" dirty="0" smtClean="0"/>
              <a:t>končetinu </a:t>
            </a:r>
            <a:r>
              <a:rPr lang="cs-CZ" dirty="0"/>
              <a:t>v </a:t>
            </a:r>
            <a:r>
              <a:rPr lang="cs-CZ" dirty="0" smtClean="0"/>
              <a:t>místě </a:t>
            </a:r>
            <a:r>
              <a:rPr lang="cs-CZ" dirty="0"/>
              <a:t>vpichu</a:t>
            </a:r>
          </a:p>
          <a:p>
            <a:r>
              <a:rPr lang="cs-CZ" dirty="0" smtClean="0"/>
              <a:t>ošetřující </a:t>
            </a:r>
            <a:r>
              <a:rPr lang="cs-CZ" dirty="0"/>
              <a:t>personál kontroluje místo vpichu, celkový stav pacienta </a:t>
            </a:r>
            <a:r>
              <a:rPr lang="cs-CZ" dirty="0" smtClean="0"/>
              <a:t>/možné komplikace/</a:t>
            </a:r>
          </a:p>
          <a:p>
            <a:endParaRPr lang="cs-CZ" dirty="0"/>
          </a:p>
          <a:p>
            <a:r>
              <a:rPr lang="cs-CZ" dirty="0"/>
              <a:t> </a:t>
            </a:r>
            <a:r>
              <a:rPr lang="cs-CZ" i="1" dirty="0"/>
              <a:t>venosní </a:t>
            </a:r>
            <a:r>
              <a:rPr lang="cs-CZ" i="1" dirty="0" smtClean="0"/>
              <a:t>řečiště:</a:t>
            </a:r>
            <a:endParaRPr lang="cs-CZ" i="1" dirty="0"/>
          </a:p>
          <a:p>
            <a:r>
              <a:rPr lang="cs-CZ" dirty="0"/>
              <a:t>- po </a:t>
            </a:r>
            <a:r>
              <a:rPr lang="cs-CZ" dirty="0" smtClean="0"/>
              <a:t>vyšetření </a:t>
            </a:r>
            <a:r>
              <a:rPr lang="cs-CZ" dirty="0"/>
              <a:t>se komprese místa vpichu ponechává </a:t>
            </a:r>
            <a:r>
              <a:rPr lang="cs-CZ" b="1" dirty="0"/>
              <a:t>3 hodiny</a:t>
            </a:r>
          </a:p>
          <a:p>
            <a:r>
              <a:rPr lang="fr-FR" dirty="0"/>
              <a:t>- pacient musí </a:t>
            </a:r>
            <a:r>
              <a:rPr lang="fr-FR" b="1" dirty="0"/>
              <a:t>6 hod </a:t>
            </a:r>
            <a:r>
              <a:rPr lang="fr-FR" dirty="0"/>
              <a:t>ležet a neohýbat </a:t>
            </a:r>
            <a:r>
              <a:rPr lang="fr-FR" dirty="0" smtClean="0"/>
              <a:t>kon</a:t>
            </a:r>
            <a:r>
              <a:rPr lang="cs-CZ" dirty="0" smtClean="0"/>
              <a:t>č</a:t>
            </a:r>
            <a:r>
              <a:rPr lang="fr-FR" dirty="0" smtClean="0"/>
              <a:t>etinu </a:t>
            </a:r>
            <a:r>
              <a:rPr lang="fr-FR" dirty="0"/>
              <a:t>v </a:t>
            </a:r>
            <a:r>
              <a:rPr lang="fr-FR" dirty="0" smtClean="0"/>
              <a:t>míst</a:t>
            </a:r>
            <a:r>
              <a:rPr lang="cs-CZ" dirty="0" smtClean="0"/>
              <a:t>ě</a:t>
            </a:r>
            <a:r>
              <a:rPr lang="fr-FR" dirty="0" smtClean="0"/>
              <a:t> </a:t>
            </a:r>
            <a:r>
              <a:rPr lang="fr-FR" dirty="0"/>
              <a:t>vpichu</a:t>
            </a:r>
          </a:p>
          <a:p>
            <a:r>
              <a:rPr lang="cs-CZ" dirty="0"/>
              <a:t>- </a:t>
            </a:r>
            <a:r>
              <a:rPr lang="cs-CZ" dirty="0" smtClean="0"/>
              <a:t>ošetřující </a:t>
            </a:r>
            <a:r>
              <a:rPr lang="cs-CZ" dirty="0"/>
              <a:t>personál kontroluje místo vpichu, celkový stav pacienta </a:t>
            </a:r>
            <a:r>
              <a:rPr lang="cs-CZ" dirty="0" smtClean="0"/>
              <a:t>/možné komplikace/</a:t>
            </a:r>
            <a:endParaRPr lang="cs-CZ" dirty="0"/>
          </a:p>
        </p:txBody>
      </p:sp>
      <p:pic>
        <p:nvPicPr>
          <p:cNvPr id="5"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452321" y="4074097"/>
            <a:ext cx="1610036" cy="15102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84301176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Vyšetření </a:t>
            </a:r>
            <a:r>
              <a:rPr lang="cs-CZ" b="1" dirty="0" smtClean="0"/>
              <a:t>skiaskopická</a:t>
            </a:r>
            <a:endParaRPr lang="cs-CZ" dirty="0"/>
          </a:p>
        </p:txBody>
      </p:sp>
      <p:sp>
        <p:nvSpPr>
          <p:cNvPr id="3" name="Zástupný symbol pro obsah 2"/>
          <p:cNvSpPr>
            <a:spLocks noGrp="1"/>
          </p:cNvSpPr>
          <p:nvPr>
            <p:ph idx="1"/>
          </p:nvPr>
        </p:nvSpPr>
        <p:spPr>
          <a:xfrm>
            <a:off x="449034" y="1330779"/>
            <a:ext cx="8188779" cy="5194565"/>
          </a:xfrm>
        </p:spPr>
        <p:txBody>
          <a:bodyPr>
            <a:normAutofit fontScale="92500" lnSpcReduction="10000"/>
          </a:bodyPr>
          <a:lstStyle/>
          <a:p>
            <a:r>
              <a:rPr lang="cs-CZ" sz="2400" dirty="0"/>
              <a:t>vyšetření jícnu – vhodné nejíst, nepít, nekouřit několik hodin před </a:t>
            </a:r>
            <a:r>
              <a:rPr lang="cs-CZ" sz="2400" dirty="0" smtClean="0"/>
              <a:t>vyšetřením</a:t>
            </a:r>
          </a:p>
          <a:p>
            <a:r>
              <a:rPr lang="cs-CZ" sz="2400" dirty="0" smtClean="0"/>
              <a:t>vyšetření </a:t>
            </a:r>
            <a:r>
              <a:rPr lang="cs-CZ" sz="2400" dirty="0"/>
              <a:t>žaludku a duodena </a:t>
            </a:r>
            <a:r>
              <a:rPr lang="cs-CZ" sz="2400" dirty="0" smtClean="0"/>
              <a:t>– </a:t>
            </a:r>
            <a:r>
              <a:rPr lang="cs-CZ" sz="2400" dirty="0"/>
              <a:t>nejíst, nepít, nekouřit min. 6 hodin před vyšetřením </a:t>
            </a:r>
            <a:endParaRPr lang="cs-CZ" sz="2400" dirty="0" smtClean="0"/>
          </a:p>
          <a:p>
            <a:r>
              <a:rPr lang="cs-CZ" sz="2400" dirty="0" smtClean="0"/>
              <a:t>vyšetření </a:t>
            </a:r>
            <a:r>
              <a:rPr lang="cs-CZ" sz="2400" dirty="0"/>
              <a:t>tenkého střeva – </a:t>
            </a:r>
            <a:r>
              <a:rPr lang="cs-CZ" sz="2400" dirty="0" err="1"/>
              <a:t>enteroklýza</a:t>
            </a:r>
            <a:r>
              <a:rPr lang="cs-CZ" sz="2400" dirty="0"/>
              <a:t>: 1-2 dny před vyšetřením bezezbytková </a:t>
            </a:r>
            <a:r>
              <a:rPr lang="cs-CZ" sz="2400" dirty="0" smtClean="0"/>
              <a:t>strava, </a:t>
            </a:r>
            <a:r>
              <a:rPr lang="cs-CZ" sz="2400" dirty="0"/>
              <a:t>vhodné pít větší množství tekutin, od oběda předchozího dne již nejíst, pouze pít dostatek tekutin, 6 hodin před vyšetřením již nepít, nekouřit, k vyšetření přichází pacient alespoň s částečně naplněným močovým měchýřem (nemočit cca 2 hodiny před vyšetřením</a:t>
            </a:r>
            <a:r>
              <a:rPr lang="cs-CZ" sz="2400" dirty="0" smtClean="0"/>
              <a:t>)</a:t>
            </a:r>
          </a:p>
          <a:p>
            <a:r>
              <a:rPr lang="cs-CZ" sz="2400" dirty="0" smtClean="0"/>
              <a:t> vyšetření </a:t>
            </a:r>
            <a:r>
              <a:rPr lang="cs-CZ" sz="2400" dirty="0"/>
              <a:t>tlustého </a:t>
            </a:r>
            <a:r>
              <a:rPr lang="cs-CZ" sz="2400" dirty="0" smtClean="0"/>
              <a:t>střeva - </a:t>
            </a:r>
            <a:r>
              <a:rPr lang="cs-CZ" sz="2400" dirty="0" err="1"/>
              <a:t>irrigografie</a:t>
            </a:r>
            <a:r>
              <a:rPr lang="cs-CZ" sz="2400" dirty="0"/>
              <a:t>: 1-2 dny před vyšetřením bezezbytková </a:t>
            </a:r>
            <a:r>
              <a:rPr lang="cs-CZ" sz="2400" dirty="0" smtClean="0"/>
              <a:t>strava, </a:t>
            </a:r>
            <a:r>
              <a:rPr lang="cs-CZ" sz="2400" dirty="0"/>
              <a:t>vhodné pít větší množství tekutin, nutné vynechat mléčné výrobky, od poledne předchozího dne již nejíst, pít dostatek tekutin, večer před vyšetřením užít speciální roztok pro vyprázdnění (fosfáty), na vyšetření přichází pacient </a:t>
            </a:r>
            <a:r>
              <a:rPr lang="cs-CZ" sz="2400" dirty="0" smtClean="0"/>
              <a:t>nalačno</a:t>
            </a:r>
          </a:p>
          <a:p>
            <a:r>
              <a:rPr lang="cs-CZ" sz="2400" dirty="0" smtClean="0"/>
              <a:t>vyšetření píštělí - bez </a:t>
            </a:r>
            <a:r>
              <a:rPr lang="cs-CZ" sz="2400" dirty="0"/>
              <a:t>přípravy</a:t>
            </a:r>
          </a:p>
        </p:txBody>
      </p:sp>
    </p:spTree>
    <p:extLst>
      <p:ext uri="{BB962C8B-B14F-4D97-AF65-F5344CB8AC3E}">
        <p14:creationId xmlns:p14="http://schemas.microsoft.com/office/powerpoint/2010/main" val="196832909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PMG / </a:t>
            </a:r>
            <a:r>
              <a:rPr lang="cs-CZ" b="1" dirty="0" err="1"/>
              <a:t>perimyelografie</a:t>
            </a:r>
            <a:r>
              <a:rPr lang="cs-CZ" b="1" dirty="0"/>
              <a:t> /</a:t>
            </a:r>
            <a:endParaRPr lang="cs-CZ" dirty="0"/>
          </a:p>
        </p:txBody>
      </p:sp>
      <p:sp>
        <p:nvSpPr>
          <p:cNvPr id="3" name="Zástupný symbol pro obsah 2"/>
          <p:cNvSpPr>
            <a:spLocks noGrp="1"/>
          </p:cNvSpPr>
          <p:nvPr>
            <p:ph idx="1"/>
          </p:nvPr>
        </p:nvSpPr>
        <p:spPr>
          <a:xfrm>
            <a:off x="467544" y="1772816"/>
            <a:ext cx="8219256" cy="4353347"/>
          </a:xfrm>
        </p:spPr>
        <p:txBody>
          <a:bodyPr>
            <a:normAutofit/>
          </a:bodyPr>
          <a:lstStyle/>
          <a:p>
            <a:r>
              <a:rPr lang="cs-CZ" sz="2800" dirty="0"/>
              <a:t>od </a:t>
            </a:r>
            <a:r>
              <a:rPr lang="cs-CZ" sz="2800" dirty="0" smtClean="0"/>
              <a:t>půlnoci </a:t>
            </a:r>
            <a:r>
              <a:rPr lang="cs-CZ" sz="2800" dirty="0"/>
              <a:t>nejíst, nepít, </a:t>
            </a:r>
            <a:r>
              <a:rPr lang="cs-CZ" sz="2800" dirty="0" smtClean="0"/>
              <a:t>nekou</a:t>
            </a:r>
            <a:r>
              <a:rPr lang="cs-CZ" sz="2800" dirty="0"/>
              <a:t>ř</a:t>
            </a:r>
            <a:r>
              <a:rPr lang="cs-CZ" sz="2800" dirty="0" smtClean="0"/>
              <a:t>it</a:t>
            </a:r>
            <a:r>
              <a:rPr lang="cs-CZ" sz="2800" dirty="0"/>
              <a:t>, nutnou medikaci zapít douškem vody</a:t>
            </a:r>
          </a:p>
          <a:p>
            <a:r>
              <a:rPr lang="cs-CZ" sz="2800" dirty="0" smtClean="0"/>
              <a:t>po vyšet</a:t>
            </a:r>
            <a:r>
              <a:rPr lang="cs-CZ" sz="2800" dirty="0"/>
              <a:t>ř</a:t>
            </a:r>
            <a:r>
              <a:rPr lang="cs-CZ" sz="2800" dirty="0" smtClean="0"/>
              <a:t>ení </a:t>
            </a:r>
            <a:r>
              <a:rPr lang="cs-CZ" sz="2800" dirty="0"/>
              <a:t>zajistit transport na </a:t>
            </a:r>
            <a:r>
              <a:rPr lang="cs-CZ" sz="2800" dirty="0" smtClean="0"/>
              <a:t>oddělení vsed</a:t>
            </a:r>
            <a:r>
              <a:rPr lang="cs-CZ" sz="2800" dirty="0"/>
              <a:t>ě</a:t>
            </a:r>
            <a:r>
              <a:rPr lang="cs-CZ" sz="2800" dirty="0" smtClean="0"/>
              <a:t> </a:t>
            </a:r>
            <a:r>
              <a:rPr lang="cs-CZ" sz="2800" dirty="0"/>
              <a:t>nebo vleže</a:t>
            </a:r>
          </a:p>
          <a:p>
            <a:r>
              <a:rPr lang="cs-CZ" sz="2800" dirty="0" smtClean="0"/>
              <a:t>pitný </a:t>
            </a:r>
            <a:r>
              <a:rPr lang="cs-CZ" sz="2800" dirty="0"/>
              <a:t>režim / 2 – 3 litry </a:t>
            </a:r>
            <a:r>
              <a:rPr lang="cs-CZ" sz="2800" dirty="0" smtClean="0"/>
              <a:t>denně/ </a:t>
            </a:r>
            <a:r>
              <a:rPr lang="cs-CZ" sz="2800" dirty="0"/>
              <a:t>- s ohledem na ostatní </a:t>
            </a:r>
            <a:r>
              <a:rPr lang="cs-CZ" sz="2800" dirty="0" smtClean="0"/>
              <a:t>onemocnění</a:t>
            </a:r>
            <a:endParaRPr lang="cs-CZ" sz="2800" dirty="0"/>
          </a:p>
          <a:p>
            <a:r>
              <a:rPr lang="pl-PL" sz="2800" dirty="0" smtClean="0"/>
              <a:t>6 </a:t>
            </a:r>
            <a:r>
              <a:rPr lang="pl-PL" sz="2800" dirty="0"/>
              <a:t>– 10 hod po </a:t>
            </a:r>
            <a:r>
              <a:rPr lang="pl-PL" sz="2800" dirty="0" smtClean="0"/>
              <a:t>vyšetření </a:t>
            </a:r>
            <a:r>
              <a:rPr lang="pl-PL" sz="2800" dirty="0"/>
              <a:t>je pacient v </a:t>
            </a:r>
            <a:r>
              <a:rPr lang="pl-PL" sz="2800" dirty="0" smtClean="0"/>
              <a:t>polosed</a:t>
            </a:r>
            <a:r>
              <a:rPr lang="pl-PL" sz="2800" dirty="0"/>
              <a:t>ě</a:t>
            </a:r>
          </a:p>
          <a:p>
            <a:r>
              <a:rPr lang="cs-CZ" sz="2800" dirty="0" smtClean="0"/>
              <a:t>do </a:t>
            </a:r>
            <a:r>
              <a:rPr lang="cs-CZ" sz="2800" dirty="0"/>
              <a:t>24 hodin udržujte hlavu pacienta výše </a:t>
            </a:r>
            <a:r>
              <a:rPr lang="cs-CZ" sz="2800" dirty="0" smtClean="0"/>
              <a:t>než t</a:t>
            </a:r>
            <a:r>
              <a:rPr lang="cs-CZ" sz="2800" dirty="0"/>
              <a:t>ě</a:t>
            </a:r>
            <a:r>
              <a:rPr lang="cs-CZ" sz="2800" dirty="0" smtClean="0"/>
              <a:t>lo</a:t>
            </a:r>
            <a:endParaRPr lang="cs-CZ" sz="2800" dirty="0"/>
          </a:p>
        </p:txBody>
      </p:sp>
    </p:spTree>
    <p:extLst>
      <p:ext uri="{BB962C8B-B14F-4D97-AF65-F5344CB8AC3E}">
        <p14:creationId xmlns:p14="http://schemas.microsoft.com/office/powerpoint/2010/main" val="1552871958"/>
      </p:ext>
    </p:extLst>
  </p:cSld>
  <p:clrMapOvr>
    <a:masterClrMapping/>
  </p:clrMapOvr>
  <p:timing>
    <p:tnLst>
      <p:par>
        <p:cTn id="1" dur="indefinite" restart="never" nodeType="tmRoot"/>
      </p:par>
    </p:tnLst>
  </p:timing>
</p:sld>
</file>

<file path=ppt/theme/theme1.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937</TotalTime>
  <Words>1066</Words>
  <Application>Microsoft Office PowerPoint</Application>
  <PresentationFormat>Předvádění na obrazovce (4:3)</PresentationFormat>
  <Paragraphs>117</Paragraphs>
  <Slides>12</Slides>
  <Notes>0</Notes>
  <HiddenSlides>0</HiddenSlides>
  <MMClips>0</MMClips>
  <ScaleCrop>false</ScaleCrop>
  <HeadingPairs>
    <vt:vector size="6" baseType="variant">
      <vt:variant>
        <vt:lpstr>Motiv</vt:lpstr>
      </vt:variant>
      <vt:variant>
        <vt:i4>1</vt:i4>
      </vt:variant>
      <vt:variant>
        <vt:lpstr>Vložené servery OLE</vt:lpstr>
      </vt:variant>
      <vt:variant>
        <vt:i4>1</vt:i4>
      </vt:variant>
      <vt:variant>
        <vt:lpstr>Nadpisy snímků</vt:lpstr>
      </vt:variant>
      <vt:variant>
        <vt:i4>12</vt:i4>
      </vt:variant>
    </vt:vector>
  </HeadingPairs>
  <TitlesOfParts>
    <vt:vector size="14" baseType="lpstr">
      <vt:lpstr>Motiv systému Office</vt:lpstr>
      <vt:lpstr>Acrobat Document</vt:lpstr>
      <vt:lpstr>PŘÍPRAVA PACIENTA K RDG VYŠETŘENÍ</vt:lpstr>
      <vt:lpstr>Vyšetření skiagrafická   snímky skeletu, hrudníku, páteře, dutin </vt:lpstr>
      <vt:lpstr>Příprava pacienta k  vyšetření  s intravaskulárním podáním jodové kontrastní látky </vt:lpstr>
      <vt:lpstr>  IVU – intravenózní vylučovací urografie   vyšetření ledvin a močových cest   </vt:lpstr>
      <vt:lpstr>CT vyšetření </vt:lpstr>
      <vt:lpstr>Pravidla perorálního podání kontrastní látky</vt:lpstr>
      <vt:lpstr>Angiografie</vt:lpstr>
      <vt:lpstr>Vyšetření skiaskopická</vt:lpstr>
      <vt:lpstr>PMG / perimyelografie /</vt:lpstr>
      <vt:lpstr>Sonografie</vt:lpstr>
      <vt:lpstr>MR vyšetření</vt:lpstr>
      <vt:lpstr>Prezentace aplikace PowerPoint</vt:lpstr>
    </vt:vector>
  </TitlesOfParts>
  <Company>ATC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Příprava</dc:title>
  <dc:creator>RTG</dc:creator>
  <cp:lastModifiedBy>NTB</cp:lastModifiedBy>
  <cp:revision>33</cp:revision>
  <cp:lastPrinted>2011-10-21T11:29:24Z</cp:lastPrinted>
  <dcterms:created xsi:type="dcterms:W3CDTF">2011-10-19T08:37:01Z</dcterms:created>
  <dcterms:modified xsi:type="dcterms:W3CDTF">2012-08-26T06:12:53Z</dcterms:modified>
</cp:coreProperties>
</file>