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356" r:id="rId4"/>
    <p:sldId id="270" r:id="rId5"/>
    <p:sldId id="357" r:id="rId6"/>
    <p:sldId id="286" r:id="rId7"/>
    <p:sldId id="322" r:id="rId8"/>
    <p:sldId id="257" r:id="rId9"/>
    <p:sldId id="360" r:id="rId10"/>
    <p:sldId id="259" r:id="rId11"/>
    <p:sldId id="361" r:id="rId12"/>
    <p:sldId id="366" r:id="rId13"/>
    <p:sldId id="363" r:id="rId14"/>
    <p:sldId id="262" r:id="rId15"/>
    <p:sldId id="261" r:id="rId16"/>
    <p:sldId id="367" r:id="rId17"/>
    <p:sldId id="364" r:id="rId18"/>
    <p:sldId id="355" r:id="rId19"/>
    <p:sldId id="365" r:id="rId20"/>
    <p:sldId id="36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3426" autoAdjust="0"/>
  </p:normalViewPr>
  <p:slideViewPr>
    <p:cSldViewPr snapToGrid="0">
      <p:cViewPr varScale="1">
        <p:scale>
          <a:sx n="58" d="100"/>
          <a:sy n="58" d="100"/>
        </p:scale>
        <p:origin x="3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roslav.kriz\Documents\DALYs%202016\DALYs%20&#268;R%202012%20J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roslav.kriz\Documents\Prezentace%20Homolka\N&#225;klady%20a%20p&#345;&#237;nos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Zátěž z nemocí - z</a:t>
            </a:r>
            <a:r>
              <a:rPr lang="en-US" sz="2400" dirty="0" err="1"/>
              <a:t>tracené</a:t>
            </a:r>
            <a:r>
              <a:rPr lang="en-US" sz="2400" dirty="0"/>
              <a:t> </a:t>
            </a:r>
            <a:r>
              <a:rPr lang="en-US" sz="2400" dirty="0" err="1"/>
              <a:t>roky</a:t>
            </a:r>
            <a:r>
              <a:rPr lang="en-US" sz="2400" dirty="0"/>
              <a:t> </a:t>
            </a:r>
            <a:r>
              <a:rPr lang="en-US" sz="2400" dirty="0" err="1"/>
              <a:t>života</a:t>
            </a:r>
            <a:r>
              <a:rPr lang="en-US" sz="2400" dirty="0"/>
              <a:t> DALYs, ČR r. 2000 a 2012. </a:t>
            </a:r>
            <a:r>
              <a:rPr lang="en-US" sz="2400" dirty="0" err="1"/>
              <a:t>Podle</a:t>
            </a:r>
            <a:r>
              <a:rPr lang="en-US" sz="2400" dirty="0"/>
              <a:t> WHO 2014</a:t>
            </a:r>
            <a:r>
              <a:rPr lang="cs-CZ" sz="2400" dirty="0"/>
              <a:t>.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6265856537930337E-2"/>
          <c:y val="0.15342087548251224"/>
          <c:w val="0.88327512388427021"/>
          <c:h val="0.736520653062990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'[DALYs ČR 2012 JK.xlsx]List1'!$A$2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'[DALYs ČR 2012 JK.xlsx]List1'!$B$1:$L$1</c:f>
              <c:strCache>
                <c:ptCount val="11"/>
                <c:pt idx="0">
                  <c:v>Celkem</c:v>
                </c:pt>
                <c:pt idx="1">
                  <c:v>Neinf</c:v>
                </c:pt>
                <c:pt idx="2">
                  <c:v>KVO</c:v>
                </c:pt>
                <c:pt idx="3">
                  <c:v>Malig</c:v>
                </c:pt>
                <c:pt idx="4">
                  <c:v>ICHS</c:v>
                </c:pt>
                <c:pt idx="5">
                  <c:v>Psych.po.</c:v>
                </c:pt>
                <c:pt idx="6">
                  <c:v>Mrtvice</c:v>
                </c:pt>
                <c:pt idx="7">
                  <c:v>Neur.n.</c:v>
                </c:pt>
                <c:pt idx="8">
                  <c:v>Trávící n.</c:v>
                </c:pt>
                <c:pt idx="9">
                  <c:v>Resp. n.</c:v>
                </c:pt>
                <c:pt idx="10">
                  <c:v>Inf.nem.</c:v>
                </c:pt>
              </c:strCache>
            </c:strRef>
          </c:cat>
          <c:val>
            <c:numRef>
              <c:f>'[DALYs ČR 2012 JK.xlsx]List1'!$B$2:$L$2</c:f>
              <c:numCache>
                <c:formatCode>#,##0</c:formatCode>
                <c:ptCount val="11"/>
                <c:pt idx="0">
                  <c:v>3428900</c:v>
                </c:pt>
                <c:pt idx="1">
                  <c:v>2889600</c:v>
                </c:pt>
                <c:pt idx="2">
                  <c:v>906000</c:v>
                </c:pt>
                <c:pt idx="3">
                  <c:v>652200</c:v>
                </c:pt>
                <c:pt idx="4">
                  <c:v>502200</c:v>
                </c:pt>
                <c:pt idx="5">
                  <c:v>321600</c:v>
                </c:pt>
                <c:pt idx="6">
                  <c:v>164400</c:v>
                </c:pt>
                <c:pt idx="7">
                  <c:v>142700</c:v>
                </c:pt>
                <c:pt idx="8">
                  <c:v>130500</c:v>
                </c:pt>
                <c:pt idx="9">
                  <c:v>129700</c:v>
                </c:pt>
                <c:pt idx="10">
                  <c:v>52700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2-4EBA-B1F6-24DA6CA1BD78}"/>
            </c:ext>
          </c:extLst>
        </c:ser>
        <c:ser>
          <c:idx val="1"/>
          <c:order val="1"/>
          <c:tx>
            <c:strRef>
              <c:f>'[DALYs ČR 2012 JK.xlsx]List1'!$A$3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'[DALYs ČR 2012 JK.xlsx]List1'!$B$1:$L$1</c:f>
              <c:strCache>
                <c:ptCount val="11"/>
                <c:pt idx="0">
                  <c:v>Celkem</c:v>
                </c:pt>
                <c:pt idx="1">
                  <c:v>Neinf</c:v>
                </c:pt>
                <c:pt idx="2">
                  <c:v>KVO</c:v>
                </c:pt>
                <c:pt idx="3">
                  <c:v>Malig</c:v>
                </c:pt>
                <c:pt idx="4">
                  <c:v>ICHS</c:v>
                </c:pt>
                <c:pt idx="5">
                  <c:v>Psych.po.</c:v>
                </c:pt>
                <c:pt idx="6">
                  <c:v>Mrtvice</c:v>
                </c:pt>
                <c:pt idx="7">
                  <c:v>Neur.n.</c:v>
                </c:pt>
                <c:pt idx="8">
                  <c:v>Trávící n.</c:v>
                </c:pt>
                <c:pt idx="9">
                  <c:v>Resp. n.</c:v>
                </c:pt>
                <c:pt idx="10">
                  <c:v>Inf.nem.</c:v>
                </c:pt>
              </c:strCache>
            </c:strRef>
          </c:cat>
          <c:val>
            <c:numRef>
              <c:f>'[DALYs ČR 2012 JK.xlsx]List1'!$B$3:$L$3</c:f>
              <c:numCache>
                <c:formatCode>#,##0</c:formatCode>
                <c:ptCount val="11"/>
                <c:pt idx="0">
                  <c:v>3518400</c:v>
                </c:pt>
                <c:pt idx="1">
                  <c:v>2974400</c:v>
                </c:pt>
                <c:pt idx="2">
                  <c:v>1046400</c:v>
                </c:pt>
                <c:pt idx="3">
                  <c:v>712400</c:v>
                </c:pt>
                <c:pt idx="4">
                  <c:v>535700</c:v>
                </c:pt>
                <c:pt idx="5">
                  <c:v>318200</c:v>
                </c:pt>
                <c:pt idx="6">
                  <c:v>274700</c:v>
                </c:pt>
                <c:pt idx="7">
                  <c:v>127100</c:v>
                </c:pt>
                <c:pt idx="8">
                  <c:v>125500</c:v>
                </c:pt>
                <c:pt idx="9">
                  <c:v>108800</c:v>
                </c:pt>
                <c:pt idx="10">
                  <c:v>30400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72-4EBA-B1F6-24DA6CA1BD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70187232"/>
        <c:axId val="370187560"/>
      </c:barChart>
      <c:catAx>
        <c:axId val="37018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0187560"/>
        <c:crosses val="autoZero"/>
        <c:auto val="1"/>
        <c:lblAlgn val="ctr"/>
        <c:lblOffset val="100"/>
        <c:noMultiLvlLbl val="0"/>
      </c:catAx>
      <c:valAx>
        <c:axId val="370187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01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990183108776105"/>
          <c:y val="0.94319873055285353"/>
          <c:w val="0.17886458790970869"/>
          <c:h val="1.4530743070920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Dynamika nákladů a přínosů u programů primární prevence nemocí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81709561608035"/>
          <c:y val="0.22237593228185604"/>
          <c:w val="0.85662729658792647"/>
          <c:h val="0.55908377168952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'[Náklady a přínosy.xlsx]List1'!$A$3</c:f>
              <c:strCache>
                <c:ptCount val="1"/>
                <c:pt idx="0">
                  <c:v>Náklady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571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'[Náklady a přínosy.xlsx]List1'!$B$2:$J$2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'[Náklady a přínosy.xlsx]List1'!$B$3:$J$3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4.7</c:v>
                </c:pt>
                <c:pt idx="3">
                  <c:v>4</c:v>
                </c:pt>
                <c:pt idx="4">
                  <c:v>3</c:v>
                </c:pt>
                <c:pt idx="5">
                  <c:v>2.2000000000000002</c:v>
                </c:pt>
                <c:pt idx="6">
                  <c:v>1.5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A-48A6-A348-4799287E84C0}"/>
            </c:ext>
          </c:extLst>
        </c:ser>
        <c:ser>
          <c:idx val="1"/>
          <c:order val="1"/>
          <c:tx>
            <c:strRef>
              <c:f>'[Náklady a přínosy.xlsx]List1'!$A$4</c:f>
              <c:strCache>
                <c:ptCount val="1"/>
                <c:pt idx="0">
                  <c:v>Přínosy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trendline>
            <c:spPr>
              <a:ln w="57150" cap="rnd">
                <a:solidFill>
                  <a:schemeClr val="accent2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'[Náklady a přínosy.xlsx]List1'!$B$2:$J$2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'[Náklady a přínosy.xlsx]List1'!$B$4:$J$4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1.3</c:v>
                </c:pt>
                <c:pt idx="3">
                  <c:v>2.2999999999999998</c:v>
                </c:pt>
                <c:pt idx="4">
                  <c:v>3.2</c:v>
                </c:pt>
                <c:pt idx="5">
                  <c:v>4</c:v>
                </c:pt>
                <c:pt idx="6">
                  <c:v>4.5999999999999996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7A-48A6-A348-4799287E8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247576"/>
        <c:axId val="39824790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'[Náklady a přínosy.xlsx]List1'!$A$5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'[Náklady a přínosy.xlsx]List1'!$B$2:$J$2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'[Náklady a přínosy.xlsx]List1'!$B$5:$J$5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37A-48A6-A348-4799287E84C0}"/>
                  </c:ext>
                </c:extLst>
              </c15:ser>
            </c15:filteredBarSeries>
          </c:ext>
        </c:extLst>
      </c:barChart>
      <c:catAx>
        <c:axId val="398247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/>
                  <a:t>Roky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8247904"/>
        <c:crosses val="autoZero"/>
        <c:auto val="1"/>
        <c:lblAlgn val="ctr"/>
        <c:lblOffset val="100"/>
        <c:noMultiLvlLbl val="0"/>
      </c:catAx>
      <c:valAx>
        <c:axId val="3982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accent5">
                        <a:lumMod val="50000"/>
                      </a:schemeClr>
                    </a:solidFill>
                  </a:rPr>
                  <a:t>Nákla</a:t>
                </a:r>
                <a:r>
                  <a:rPr lang="cs-CZ" sz="1800" b="1">
                    <a:solidFill>
                      <a:schemeClr val="accent5">
                        <a:lumMod val="50000"/>
                      </a:schemeClr>
                    </a:solidFill>
                  </a:rPr>
                  <a:t>d</a:t>
                </a:r>
                <a:r>
                  <a:rPr lang="en-US" sz="1800" b="1">
                    <a:solidFill>
                      <a:schemeClr val="accent5">
                        <a:lumMod val="50000"/>
                      </a:schemeClr>
                    </a:solidFill>
                  </a:rPr>
                  <a:t>y </a:t>
                </a:r>
                <a:r>
                  <a:rPr lang="en-US" sz="1800"/>
                  <a:t>a </a:t>
                </a:r>
                <a:r>
                  <a:rPr lang="en-US" sz="1800" b="1">
                    <a:solidFill>
                      <a:schemeClr val="accent2">
                        <a:lumMod val="75000"/>
                      </a:schemeClr>
                    </a:solidFill>
                  </a:rPr>
                  <a:t>přínosy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9824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/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7E6EC-A0DA-4FF2-9D3D-A7DB7E9DDD9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5F9CDD-949A-4FA0-9952-D4F7BA88B3B4}">
      <dgm:prSet phldrT="[Text]" custT="1"/>
      <dgm:spPr/>
      <dgm:t>
        <a:bodyPr/>
        <a:lstStyle/>
        <a:p>
          <a:r>
            <a:rPr lang="cs-CZ" sz="4000" b="1" dirty="0"/>
            <a:t>1.</a:t>
          </a:r>
        </a:p>
      </dgm:t>
    </dgm:pt>
    <dgm:pt modelId="{7070D8F5-EFCE-4906-9A8F-48384E5AF786}" type="parTrans" cxnId="{95D562EA-82BE-4EAB-8BB0-12E61A1C5D37}">
      <dgm:prSet/>
      <dgm:spPr/>
      <dgm:t>
        <a:bodyPr/>
        <a:lstStyle/>
        <a:p>
          <a:endParaRPr lang="cs-CZ"/>
        </a:p>
      </dgm:t>
    </dgm:pt>
    <dgm:pt modelId="{1247E47D-4E93-4DAF-844D-4791EC0BFA14}" type="sibTrans" cxnId="{95D562EA-82BE-4EAB-8BB0-12E61A1C5D37}">
      <dgm:prSet/>
      <dgm:spPr/>
      <dgm:t>
        <a:bodyPr/>
        <a:lstStyle/>
        <a:p>
          <a:endParaRPr lang="cs-CZ"/>
        </a:p>
      </dgm:t>
    </dgm:pt>
    <dgm:pt modelId="{FAC8BDCC-928A-405B-9634-01E7DC27DC8D}">
      <dgm:prSet phldrT="[Text]"/>
      <dgm:spPr/>
      <dgm:t>
        <a:bodyPr/>
        <a:lstStyle/>
        <a:p>
          <a:r>
            <a:rPr lang="cs-CZ" b="1" dirty="0"/>
            <a:t>Argumenty pro primární prevenci</a:t>
          </a:r>
        </a:p>
      </dgm:t>
    </dgm:pt>
    <dgm:pt modelId="{A4586853-FA71-4A7C-87E0-F385387A9FFB}" type="parTrans" cxnId="{53E034BA-D218-4A18-915F-F32CA3079A49}">
      <dgm:prSet/>
      <dgm:spPr/>
      <dgm:t>
        <a:bodyPr/>
        <a:lstStyle/>
        <a:p>
          <a:endParaRPr lang="cs-CZ"/>
        </a:p>
      </dgm:t>
    </dgm:pt>
    <dgm:pt modelId="{8ACCD98B-9477-4675-B0F0-47C7120BD733}" type="sibTrans" cxnId="{53E034BA-D218-4A18-915F-F32CA3079A49}">
      <dgm:prSet/>
      <dgm:spPr/>
      <dgm:t>
        <a:bodyPr/>
        <a:lstStyle/>
        <a:p>
          <a:endParaRPr lang="cs-CZ"/>
        </a:p>
      </dgm:t>
    </dgm:pt>
    <dgm:pt modelId="{84B383E8-7C38-4DFC-B6A9-6F55C486C432}">
      <dgm:prSet phldrT="[Text]" custT="1"/>
      <dgm:spPr/>
      <dgm:t>
        <a:bodyPr/>
        <a:lstStyle/>
        <a:p>
          <a:r>
            <a:rPr lang="cs-CZ" sz="4000" b="1" dirty="0"/>
            <a:t>2</a:t>
          </a:r>
          <a:r>
            <a:rPr lang="cs-CZ" sz="3600" dirty="0"/>
            <a:t>.</a:t>
          </a:r>
        </a:p>
      </dgm:t>
    </dgm:pt>
    <dgm:pt modelId="{CE780E7E-140B-4A67-BC52-64FFBFF4B81C}" type="parTrans" cxnId="{81D6B304-B127-48B9-9290-CE407E1AAE54}">
      <dgm:prSet/>
      <dgm:spPr/>
      <dgm:t>
        <a:bodyPr/>
        <a:lstStyle/>
        <a:p>
          <a:endParaRPr lang="cs-CZ"/>
        </a:p>
      </dgm:t>
    </dgm:pt>
    <dgm:pt modelId="{84DB3702-548E-4B0B-A48C-0A26ABDF19AD}" type="sibTrans" cxnId="{81D6B304-B127-48B9-9290-CE407E1AAE54}">
      <dgm:prSet/>
      <dgm:spPr/>
      <dgm:t>
        <a:bodyPr/>
        <a:lstStyle/>
        <a:p>
          <a:endParaRPr lang="cs-CZ"/>
        </a:p>
      </dgm:t>
    </dgm:pt>
    <dgm:pt modelId="{6C6C00B4-396D-4740-91F1-C5F2B169723E}">
      <dgm:prSet phldrT="[Text]"/>
      <dgm:spPr/>
      <dgm:t>
        <a:bodyPr/>
        <a:lstStyle/>
        <a:p>
          <a:r>
            <a:rPr lang="cs-CZ" b="1" dirty="0"/>
            <a:t>Jedno z hledisek hodnocení zdravotního přínosu prevence</a:t>
          </a:r>
        </a:p>
      </dgm:t>
    </dgm:pt>
    <dgm:pt modelId="{524E8D3E-BFEF-4118-B24E-8AF4136FC2CB}" type="parTrans" cxnId="{F37F04C3-92E9-4095-824B-DF08D0C63019}">
      <dgm:prSet/>
      <dgm:spPr/>
      <dgm:t>
        <a:bodyPr/>
        <a:lstStyle/>
        <a:p>
          <a:endParaRPr lang="cs-CZ"/>
        </a:p>
      </dgm:t>
    </dgm:pt>
    <dgm:pt modelId="{320570EA-BB0C-431C-AEB4-51EC81E42180}" type="sibTrans" cxnId="{F37F04C3-92E9-4095-824B-DF08D0C63019}">
      <dgm:prSet/>
      <dgm:spPr/>
      <dgm:t>
        <a:bodyPr/>
        <a:lstStyle/>
        <a:p>
          <a:endParaRPr lang="cs-CZ"/>
        </a:p>
      </dgm:t>
    </dgm:pt>
    <dgm:pt modelId="{B0A3B872-6C4C-4295-AD6B-6FC1F5027C4D}">
      <dgm:prSet phldrT="[Text]"/>
      <dgm:spPr/>
      <dgm:t>
        <a:bodyPr/>
        <a:lstStyle/>
        <a:p>
          <a:r>
            <a:rPr lang="cs-CZ" dirty="0"/>
            <a:t>3.</a:t>
          </a:r>
        </a:p>
      </dgm:t>
    </dgm:pt>
    <dgm:pt modelId="{AF45F780-A141-477B-8F7A-E2D50C57A74E}" type="parTrans" cxnId="{4B4BDEBE-D5EE-4F91-8E8B-78383DCECF38}">
      <dgm:prSet/>
      <dgm:spPr/>
      <dgm:t>
        <a:bodyPr/>
        <a:lstStyle/>
        <a:p>
          <a:endParaRPr lang="cs-CZ"/>
        </a:p>
      </dgm:t>
    </dgm:pt>
    <dgm:pt modelId="{F1ECDBAD-7114-4275-8BCE-1B45A03594E8}" type="sibTrans" cxnId="{4B4BDEBE-D5EE-4F91-8E8B-78383DCECF38}">
      <dgm:prSet/>
      <dgm:spPr/>
      <dgm:t>
        <a:bodyPr/>
        <a:lstStyle/>
        <a:p>
          <a:endParaRPr lang="cs-CZ"/>
        </a:p>
      </dgm:t>
    </dgm:pt>
    <dgm:pt modelId="{B91B8D8A-4B44-4EEB-A7EB-0C633C2E4797}">
      <dgm:prSet phldrT="[Text]"/>
      <dgm:spPr/>
      <dgm:t>
        <a:bodyPr/>
        <a:lstStyle/>
        <a:p>
          <a:r>
            <a:rPr lang="cs-CZ" b="1" dirty="0"/>
            <a:t>Hodnocení efektivity nákladů na podporu zdraví a preventivní programy</a:t>
          </a:r>
        </a:p>
      </dgm:t>
    </dgm:pt>
    <dgm:pt modelId="{622EEA96-5194-4A07-A983-75D338234DD4}" type="parTrans" cxnId="{A6F15B42-05B9-4185-AB55-B338C6C573D7}">
      <dgm:prSet/>
      <dgm:spPr/>
      <dgm:t>
        <a:bodyPr/>
        <a:lstStyle/>
        <a:p>
          <a:endParaRPr lang="cs-CZ"/>
        </a:p>
      </dgm:t>
    </dgm:pt>
    <dgm:pt modelId="{E77D2BDA-A337-4E42-A204-62C9DA588D85}" type="sibTrans" cxnId="{A6F15B42-05B9-4185-AB55-B338C6C573D7}">
      <dgm:prSet/>
      <dgm:spPr/>
      <dgm:t>
        <a:bodyPr/>
        <a:lstStyle/>
        <a:p>
          <a:endParaRPr lang="cs-CZ"/>
        </a:p>
      </dgm:t>
    </dgm:pt>
    <dgm:pt modelId="{D4B0C007-3AEF-4709-B537-0D66642CD3F2}" type="pres">
      <dgm:prSet presAssocID="{BB97E6EC-A0DA-4FF2-9D3D-A7DB7E9DDD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5CADF41-AE65-4FD6-86B4-BFEEA4402AA4}" type="pres">
      <dgm:prSet presAssocID="{AD5F9CDD-949A-4FA0-9952-D4F7BA88B3B4}" presName="horFlow" presStyleCnt="0"/>
      <dgm:spPr/>
    </dgm:pt>
    <dgm:pt modelId="{F8421444-AA02-46B1-A7ED-1E2D28661906}" type="pres">
      <dgm:prSet presAssocID="{AD5F9CDD-949A-4FA0-9952-D4F7BA88B3B4}" presName="bigChev" presStyleLbl="node1" presStyleIdx="0" presStyleCnt="3" custScaleX="84136" custScaleY="144166"/>
      <dgm:spPr/>
    </dgm:pt>
    <dgm:pt modelId="{4C9689FB-DD7D-4EA9-888E-73C76F79A2F5}" type="pres">
      <dgm:prSet presAssocID="{A4586853-FA71-4A7C-87E0-F385387A9FFB}" presName="parTrans" presStyleCnt="0"/>
      <dgm:spPr/>
    </dgm:pt>
    <dgm:pt modelId="{9DCDC3F3-4957-4C42-8CC4-636947B2F528}" type="pres">
      <dgm:prSet presAssocID="{FAC8BDCC-928A-405B-9634-01E7DC27DC8D}" presName="node" presStyleLbl="alignAccFollowNode1" presStyleIdx="0" presStyleCnt="3" custScaleX="398951" custScaleY="118064">
        <dgm:presLayoutVars>
          <dgm:bulletEnabled val="1"/>
        </dgm:presLayoutVars>
      </dgm:prSet>
      <dgm:spPr/>
    </dgm:pt>
    <dgm:pt modelId="{171D5D93-FC90-4ACC-A2B6-9975F73DD348}" type="pres">
      <dgm:prSet presAssocID="{AD5F9CDD-949A-4FA0-9952-D4F7BA88B3B4}" presName="vSp" presStyleCnt="0"/>
      <dgm:spPr/>
    </dgm:pt>
    <dgm:pt modelId="{427DCE9D-3662-4C07-8E3A-9D809AE336DF}" type="pres">
      <dgm:prSet presAssocID="{84B383E8-7C38-4DFC-B6A9-6F55C486C432}" presName="horFlow" presStyleCnt="0"/>
      <dgm:spPr/>
    </dgm:pt>
    <dgm:pt modelId="{90BF3726-8B32-44E8-B242-4B92CE4CF026}" type="pres">
      <dgm:prSet presAssocID="{84B383E8-7C38-4DFC-B6A9-6F55C486C432}" presName="bigChev" presStyleLbl="node1" presStyleIdx="1" presStyleCnt="3" custScaleX="95837" custScaleY="144765" custLinFactNeighborX="2901" custLinFactNeighborY="-860"/>
      <dgm:spPr/>
    </dgm:pt>
    <dgm:pt modelId="{52CEB67E-EC48-4A55-AC42-C2447A41D102}" type="pres">
      <dgm:prSet presAssocID="{524E8D3E-BFEF-4118-B24E-8AF4136FC2CB}" presName="parTrans" presStyleCnt="0"/>
      <dgm:spPr/>
    </dgm:pt>
    <dgm:pt modelId="{CF7FACD9-1437-4E0B-BF3C-364EBE7B9753}" type="pres">
      <dgm:prSet presAssocID="{6C6C00B4-396D-4740-91F1-C5F2B169723E}" presName="node" presStyleLbl="alignAccFollowNode1" presStyleIdx="1" presStyleCnt="3" custScaleX="385130" custScaleY="101367">
        <dgm:presLayoutVars>
          <dgm:bulletEnabled val="1"/>
        </dgm:presLayoutVars>
      </dgm:prSet>
      <dgm:spPr/>
    </dgm:pt>
    <dgm:pt modelId="{1623C2A5-51BC-4881-90FC-B0C945F70E9F}" type="pres">
      <dgm:prSet presAssocID="{84B383E8-7C38-4DFC-B6A9-6F55C486C432}" presName="vSp" presStyleCnt="0"/>
      <dgm:spPr/>
    </dgm:pt>
    <dgm:pt modelId="{277FD4FD-6185-410D-A9D1-B74D6F0F5708}" type="pres">
      <dgm:prSet presAssocID="{B0A3B872-6C4C-4295-AD6B-6FC1F5027C4D}" presName="horFlow" presStyleCnt="0"/>
      <dgm:spPr/>
    </dgm:pt>
    <dgm:pt modelId="{1582786F-B104-41FE-908C-99D76C9ABD44}" type="pres">
      <dgm:prSet presAssocID="{B0A3B872-6C4C-4295-AD6B-6FC1F5027C4D}" presName="bigChev" presStyleLbl="node1" presStyleIdx="2" presStyleCnt="3" custScaleX="89749" custScaleY="156785"/>
      <dgm:spPr/>
    </dgm:pt>
    <dgm:pt modelId="{F6B99424-6472-45C8-B060-69F3792EB3D5}" type="pres">
      <dgm:prSet presAssocID="{622EEA96-5194-4A07-A983-75D338234DD4}" presName="parTrans" presStyleCnt="0"/>
      <dgm:spPr/>
    </dgm:pt>
    <dgm:pt modelId="{FC6E45A9-E3AC-41B7-BDEC-6638F558DC68}" type="pres">
      <dgm:prSet presAssocID="{B91B8D8A-4B44-4EEB-A7EB-0C633C2E4797}" presName="node" presStyleLbl="alignAccFollowNode1" presStyleIdx="2" presStyleCnt="3" custScaleX="394894" custScaleY="113663">
        <dgm:presLayoutVars>
          <dgm:bulletEnabled val="1"/>
        </dgm:presLayoutVars>
      </dgm:prSet>
      <dgm:spPr/>
    </dgm:pt>
  </dgm:ptLst>
  <dgm:cxnLst>
    <dgm:cxn modelId="{81D6B304-B127-48B9-9290-CE407E1AAE54}" srcId="{BB97E6EC-A0DA-4FF2-9D3D-A7DB7E9DDD94}" destId="{84B383E8-7C38-4DFC-B6A9-6F55C486C432}" srcOrd="1" destOrd="0" parTransId="{CE780E7E-140B-4A67-BC52-64FFBFF4B81C}" sibTransId="{84DB3702-548E-4B0B-A48C-0A26ABDF19AD}"/>
    <dgm:cxn modelId="{A6F15B42-05B9-4185-AB55-B338C6C573D7}" srcId="{B0A3B872-6C4C-4295-AD6B-6FC1F5027C4D}" destId="{B91B8D8A-4B44-4EEB-A7EB-0C633C2E4797}" srcOrd="0" destOrd="0" parTransId="{622EEA96-5194-4A07-A983-75D338234DD4}" sibTransId="{E77D2BDA-A337-4E42-A204-62C9DA588D85}"/>
    <dgm:cxn modelId="{2E7B1D69-6C9C-41C7-91AC-BAFD788038C7}" type="presOf" srcId="{84B383E8-7C38-4DFC-B6A9-6F55C486C432}" destId="{90BF3726-8B32-44E8-B242-4B92CE4CF026}" srcOrd="0" destOrd="0" presId="urn:microsoft.com/office/officeart/2005/8/layout/lProcess3"/>
    <dgm:cxn modelId="{A8A72A6D-7C6A-4456-B314-2719DDD5C35A}" type="presOf" srcId="{B91B8D8A-4B44-4EEB-A7EB-0C633C2E4797}" destId="{FC6E45A9-E3AC-41B7-BDEC-6638F558DC68}" srcOrd="0" destOrd="0" presId="urn:microsoft.com/office/officeart/2005/8/layout/lProcess3"/>
    <dgm:cxn modelId="{1BE3E888-70DB-4EC4-93EB-C52447EB5EDA}" type="presOf" srcId="{AD5F9CDD-949A-4FA0-9952-D4F7BA88B3B4}" destId="{F8421444-AA02-46B1-A7ED-1E2D28661906}" srcOrd="0" destOrd="0" presId="urn:microsoft.com/office/officeart/2005/8/layout/lProcess3"/>
    <dgm:cxn modelId="{8204E190-D216-4582-9BEA-10A9F7DC49AA}" type="presOf" srcId="{6C6C00B4-396D-4740-91F1-C5F2B169723E}" destId="{CF7FACD9-1437-4E0B-BF3C-364EBE7B9753}" srcOrd="0" destOrd="0" presId="urn:microsoft.com/office/officeart/2005/8/layout/lProcess3"/>
    <dgm:cxn modelId="{53E034BA-D218-4A18-915F-F32CA3079A49}" srcId="{AD5F9CDD-949A-4FA0-9952-D4F7BA88B3B4}" destId="{FAC8BDCC-928A-405B-9634-01E7DC27DC8D}" srcOrd="0" destOrd="0" parTransId="{A4586853-FA71-4A7C-87E0-F385387A9FFB}" sibTransId="{8ACCD98B-9477-4675-B0F0-47C7120BD733}"/>
    <dgm:cxn modelId="{4B4BDEBE-D5EE-4F91-8E8B-78383DCECF38}" srcId="{BB97E6EC-A0DA-4FF2-9D3D-A7DB7E9DDD94}" destId="{B0A3B872-6C4C-4295-AD6B-6FC1F5027C4D}" srcOrd="2" destOrd="0" parTransId="{AF45F780-A141-477B-8F7A-E2D50C57A74E}" sibTransId="{F1ECDBAD-7114-4275-8BCE-1B45A03594E8}"/>
    <dgm:cxn modelId="{1FCC98C2-664C-4908-8832-E4EFE0DAC326}" type="presOf" srcId="{B0A3B872-6C4C-4295-AD6B-6FC1F5027C4D}" destId="{1582786F-B104-41FE-908C-99D76C9ABD44}" srcOrd="0" destOrd="0" presId="urn:microsoft.com/office/officeart/2005/8/layout/lProcess3"/>
    <dgm:cxn modelId="{F37F04C3-92E9-4095-824B-DF08D0C63019}" srcId="{84B383E8-7C38-4DFC-B6A9-6F55C486C432}" destId="{6C6C00B4-396D-4740-91F1-C5F2B169723E}" srcOrd="0" destOrd="0" parTransId="{524E8D3E-BFEF-4118-B24E-8AF4136FC2CB}" sibTransId="{320570EA-BB0C-431C-AEB4-51EC81E42180}"/>
    <dgm:cxn modelId="{23641DCF-039F-4DA5-B364-9184E715C722}" type="presOf" srcId="{BB97E6EC-A0DA-4FF2-9D3D-A7DB7E9DDD94}" destId="{D4B0C007-3AEF-4709-B537-0D66642CD3F2}" srcOrd="0" destOrd="0" presId="urn:microsoft.com/office/officeart/2005/8/layout/lProcess3"/>
    <dgm:cxn modelId="{D46032D8-2278-4877-95B5-3E2C20190D1A}" type="presOf" srcId="{FAC8BDCC-928A-405B-9634-01E7DC27DC8D}" destId="{9DCDC3F3-4957-4C42-8CC4-636947B2F528}" srcOrd="0" destOrd="0" presId="urn:microsoft.com/office/officeart/2005/8/layout/lProcess3"/>
    <dgm:cxn modelId="{95D562EA-82BE-4EAB-8BB0-12E61A1C5D37}" srcId="{BB97E6EC-A0DA-4FF2-9D3D-A7DB7E9DDD94}" destId="{AD5F9CDD-949A-4FA0-9952-D4F7BA88B3B4}" srcOrd="0" destOrd="0" parTransId="{7070D8F5-EFCE-4906-9A8F-48384E5AF786}" sibTransId="{1247E47D-4E93-4DAF-844D-4791EC0BFA14}"/>
    <dgm:cxn modelId="{084246A3-D711-4803-BCF1-ADCDC18CCE91}" type="presParOf" srcId="{D4B0C007-3AEF-4709-B537-0D66642CD3F2}" destId="{B5CADF41-AE65-4FD6-86B4-BFEEA4402AA4}" srcOrd="0" destOrd="0" presId="urn:microsoft.com/office/officeart/2005/8/layout/lProcess3"/>
    <dgm:cxn modelId="{686B3801-B0E2-498D-A127-D0C3569761BB}" type="presParOf" srcId="{B5CADF41-AE65-4FD6-86B4-BFEEA4402AA4}" destId="{F8421444-AA02-46B1-A7ED-1E2D28661906}" srcOrd="0" destOrd="0" presId="urn:microsoft.com/office/officeart/2005/8/layout/lProcess3"/>
    <dgm:cxn modelId="{15A68D28-3977-4EA9-9A90-FDF8731ED801}" type="presParOf" srcId="{B5CADF41-AE65-4FD6-86B4-BFEEA4402AA4}" destId="{4C9689FB-DD7D-4EA9-888E-73C76F79A2F5}" srcOrd="1" destOrd="0" presId="urn:microsoft.com/office/officeart/2005/8/layout/lProcess3"/>
    <dgm:cxn modelId="{DF4AC706-983D-475C-8195-11CE66DD283A}" type="presParOf" srcId="{B5CADF41-AE65-4FD6-86B4-BFEEA4402AA4}" destId="{9DCDC3F3-4957-4C42-8CC4-636947B2F528}" srcOrd="2" destOrd="0" presId="urn:microsoft.com/office/officeart/2005/8/layout/lProcess3"/>
    <dgm:cxn modelId="{8A4CBA73-DF53-4B17-BE22-0EC32E956D7B}" type="presParOf" srcId="{D4B0C007-3AEF-4709-B537-0D66642CD3F2}" destId="{171D5D93-FC90-4ACC-A2B6-9975F73DD348}" srcOrd="1" destOrd="0" presId="urn:microsoft.com/office/officeart/2005/8/layout/lProcess3"/>
    <dgm:cxn modelId="{30BAB249-3D8A-4545-B926-F6A3D89131B2}" type="presParOf" srcId="{D4B0C007-3AEF-4709-B537-0D66642CD3F2}" destId="{427DCE9D-3662-4C07-8E3A-9D809AE336DF}" srcOrd="2" destOrd="0" presId="urn:microsoft.com/office/officeart/2005/8/layout/lProcess3"/>
    <dgm:cxn modelId="{AFFE122E-6137-47B3-88DC-02BAAAF74552}" type="presParOf" srcId="{427DCE9D-3662-4C07-8E3A-9D809AE336DF}" destId="{90BF3726-8B32-44E8-B242-4B92CE4CF026}" srcOrd="0" destOrd="0" presId="urn:microsoft.com/office/officeart/2005/8/layout/lProcess3"/>
    <dgm:cxn modelId="{9F53D624-752D-44D9-AB46-1AAD5994BF93}" type="presParOf" srcId="{427DCE9D-3662-4C07-8E3A-9D809AE336DF}" destId="{52CEB67E-EC48-4A55-AC42-C2447A41D102}" srcOrd="1" destOrd="0" presId="urn:microsoft.com/office/officeart/2005/8/layout/lProcess3"/>
    <dgm:cxn modelId="{86C10700-E87C-49F4-8D72-200D6F33C380}" type="presParOf" srcId="{427DCE9D-3662-4C07-8E3A-9D809AE336DF}" destId="{CF7FACD9-1437-4E0B-BF3C-364EBE7B9753}" srcOrd="2" destOrd="0" presId="urn:microsoft.com/office/officeart/2005/8/layout/lProcess3"/>
    <dgm:cxn modelId="{B604814A-1466-4307-934F-54CF5E23D318}" type="presParOf" srcId="{D4B0C007-3AEF-4709-B537-0D66642CD3F2}" destId="{1623C2A5-51BC-4881-90FC-B0C945F70E9F}" srcOrd="3" destOrd="0" presId="urn:microsoft.com/office/officeart/2005/8/layout/lProcess3"/>
    <dgm:cxn modelId="{F44617A0-4FE4-4EF8-B40D-56BD0FCF4385}" type="presParOf" srcId="{D4B0C007-3AEF-4709-B537-0D66642CD3F2}" destId="{277FD4FD-6185-410D-A9D1-B74D6F0F5708}" srcOrd="4" destOrd="0" presId="urn:microsoft.com/office/officeart/2005/8/layout/lProcess3"/>
    <dgm:cxn modelId="{74B2AB90-E0C7-4B65-8CFA-5B7C2E3B2D24}" type="presParOf" srcId="{277FD4FD-6185-410D-A9D1-B74D6F0F5708}" destId="{1582786F-B104-41FE-908C-99D76C9ABD44}" srcOrd="0" destOrd="0" presId="urn:microsoft.com/office/officeart/2005/8/layout/lProcess3"/>
    <dgm:cxn modelId="{6D653530-037D-4300-850F-641BF3C83BA6}" type="presParOf" srcId="{277FD4FD-6185-410D-A9D1-B74D6F0F5708}" destId="{F6B99424-6472-45C8-B060-69F3792EB3D5}" srcOrd="1" destOrd="0" presId="urn:microsoft.com/office/officeart/2005/8/layout/lProcess3"/>
    <dgm:cxn modelId="{30F1E68F-6DA3-449B-BE09-D2F6694B6FE7}" type="presParOf" srcId="{277FD4FD-6185-410D-A9D1-B74D6F0F5708}" destId="{FC6E45A9-E3AC-41B7-BDEC-6638F558DC6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409A6-177B-4991-804A-D0E31D2E4B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61FED6-904E-4540-9DEA-BBF096541BB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cs-CZ" sz="2000" b="1" dirty="0"/>
            <a:t>JAKÉ  EKONOMICKÉ  ZTRÁTY VZNIKAJÍ Z NEMOCÍ?</a:t>
          </a:r>
        </a:p>
      </dgm:t>
    </dgm:pt>
    <dgm:pt modelId="{F3412758-DCAE-48F6-88C4-7DDDD55702BC}" type="parTrans" cxnId="{448D33B7-D43D-4FAA-B464-CEBC934CCDC8}">
      <dgm:prSet/>
      <dgm:spPr/>
      <dgm:t>
        <a:bodyPr/>
        <a:lstStyle/>
        <a:p>
          <a:endParaRPr lang="cs-CZ"/>
        </a:p>
      </dgm:t>
    </dgm:pt>
    <dgm:pt modelId="{2995724A-2EF1-4737-AC8D-7CC2DE6290B8}" type="sibTrans" cxnId="{448D33B7-D43D-4FAA-B464-CEBC934CCDC8}">
      <dgm:prSet/>
      <dgm:spPr/>
      <dgm:t>
        <a:bodyPr/>
        <a:lstStyle/>
        <a:p>
          <a:endParaRPr lang="cs-CZ"/>
        </a:p>
      </dgm:t>
    </dgm:pt>
    <dgm:pt modelId="{51D5F8A5-5EEA-4475-BC07-3577219185CB}">
      <dgm:prSet phldrT="[Text]" custT="1"/>
      <dgm:spPr/>
      <dgm:t>
        <a:bodyPr/>
        <a:lstStyle/>
        <a:p>
          <a:r>
            <a:rPr lang="cs-CZ" sz="2400" dirty="0"/>
            <a:t>1. Výdaje  na léčení nemocí. Resort zdravotnictví a privátní sféra. Přímé ztráty</a:t>
          </a:r>
        </a:p>
      </dgm:t>
    </dgm:pt>
    <dgm:pt modelId="{B380BC5A-C424-44B1-B00A-56C4F776B1D1}" type="parTrans" cxnId="{B6BC1344-0688-4791-A25A-41E0CAA7F047}">
      <dgm:prSet/>
      <dgm:spPr/>
      <dgm:t>
        <a:bodyPr/>
        <a:lstStyle/>
        <a:p>
          <a:endParaRPr lang="cs-CZ"/>
        </a:p>
      </dgm:t>
    </dgm:pt>
    <dgm:pt modelId="{48ECB723-9D65-4EE8-92E3-27171404FC2E}" type="sibTrans" cxnId="{B6BC1344-0688-4791-A25A-41E0CAA7F047}">
      <dgm:prSet/>
      <dgm:spPr/>
      <dgm:t>
        <a:bodyPr/>
        <a:lstStyle/>
        <a:p>
          <a:endParaRPr lang="cs-CZ"/>
        </a:p>
      </dgm:t>
    </dgm:pt>
    <dgm:pt modelId="{6CBFF9F1-4227-4804-80BC-278069D2A534}">
      <dgm:prSet phldrT="[Text]" custT="1"/>
      <dgm:spPr/>
      <dgm:t>
        <a:bodyPr/>
        <a:lstStyle/>
        <a:p>
          <a:r>
            <a:rPr lang="cs-CZ" sz="2400" dirty="0"/>
            <a:t>2. Ztráty produkce  a jiné hospodářské činnosti. Nepřímé ztráty. Až 2x vyšší než přímé.</a:t>
          </a:r>
        </a:p>
      </dgm:t>
    </dgm:pt>
    <dgm:pt modelId="{10E07B07-F572-49FA-9773-2703038FB62F}" type="parTrans" cxnId="{1120D60E-31E7-48B8-9E84-4B525BFE0F73}">
      <dgm:prSet/>
      <dgm:spPr/>
      <dgm:t>
        <a:bodyPr/>
        <a:lstStyle/>
        <a:p>
          <a:endParaRPr lang="cs-CZ"/>
        </a:p>
      </dgm:t>
    </dgm:pt>
    <dgm:pt modelId="{0B3B7318-0BD8-48F4-8B11-FE08524395DE}" type="sibTrans" cxnId="{1120D60E-31E7-48B8-9E84-4B525BFE0F73}">
      <dgm:prSet/>
      <dgm:spPr/>
      <dgm:t>
        <a:bodyPr/>
        <a:lstStyle/>
        <a:p>
          <a:endParaRPr lang="cs-CZ"/>
        </a:p>
      </dgm:t>
    </dgm:pt>
    <dgm:pt modelId="{58322ED5-D424-4659-A882-70A151D9DC66}" type="pres">
      <dgm:prSet presAssocID="{CB2409A6-177B-4991-804A-D0E31D2E4B99}" presName="linear" presStyleCnt="0">
        <dgm:presLayoutVars>
          <dgm:dir/>
          <dgm:animLvl val="lvl"/>
          <dgm:resizeHandles val="exact"/>
        </dgm:presLayoutVars>
      </dgm:prSet>
      <dgm:spPr/>
    </dgm:pt>
    <dgm:pt modelId="{971A2D2A-46F2-401F-81FA-9F6EAC6E7299}" type="pres">
      <dgm:prSet presAssocID="{E561FED6-904E-4540-9DEA-BBF096541BB8}" presName="parentLin" presStyleCnt="0"/>
      <dgm:spPr/>
    </dgm:pt>
    <dgm:pt modelId="{64519B53-8F70-4406-AA32-82E11910E719}" type="pres">
      <dgm:prSet presAssocID="{E561FED6-904E-4540-9DEA-BBF096541BB8}" presName="parentLeftMargin" presStyleLbl="node1" presStyleIdx="0" presStyleCnt="3"/>
      <dgm:spPr/>
    </dgm:pt>
    <dgm:pt modelId="{F98484F1-2E20-49CD-A8BD-87B81A5690A6}" type="pres">
      <dgm:prSet presAssocID="{E561FED6-904E-4540-9DEA-BBF096541BB8}" presName="parentText" presStyleLbl="node1" presStyleIdx="0" presStyleCnt="3" custScaleY="169154" custLinFactX="6723" custLinFactNeighborX="100000" custLinFactNeighborY="7129">
        <dgm:presLayoutVars>
          <dgm:chMax val="0"/>
          <dgm:bulletEnabled val="1"/>
        </dgm:presLayoutVars>
      </dgm:prSet>
      <dgm:spPr/>
    </dgm:pt>
    <dgm:pt modelId="{DAF896B1-6FF5-4ACC-81DF-6587988EF042}" type="pres">
      <dgm:prSet presAssocID="{E561FED6-904E-4540-9DEA-BBF096541BB8}" presName="negativeSpace" presStyleCnt="0"/>
      <dgm:spPr/>
    </dgm:pt>
    <dgm:pt modelId="{BC4B9E69-B422-44B1-BF4D-2413FDD493C9}" type="pres">
      <dgm:prSet presAssocID="{E561FED6-904E-4540-9DEA-BBF096541BB8}" presName="childText" presStyleLbl="conFgAcc1" presStyleIdx="0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  <dgm:pt modelId="{00B8BD5C-3B4B-4339-9EA6-71BFF3D412F6}" type="pres">
      <dgm:prSet presAssocID="{2995724A-2EF1-4737-AC8D-7CC2DE6290B8}" presName="spaceBetweenRectangles" presStyleCnt="0"/>
      <dgm:spPr/>
    </dgm:pt>
    <dgm:pt modelId="{B19BB744-486D-459C-8821-2484DF088EC7}" type="pres">
      <dgm:prSet presAssocID="{51D5F8A5-5EEA-4475-BC07-3577219185CB}" presName="parentLin" presStyleCnt="0"/>
      <dgm:spPr/>
    </dgm:pt>
    <dgm:pt modelId="{03CD5750-144B-482A-B656-B97D3B03A790}" type="pres">
      <dgm:prSet presAssocID="{51D5F8A5-5EEA-4475-BC07-3577219185CB}" presName="parentLeftMargin" presStyleLbl="node1" presStyleIdx="0" presStyleCnt="3"/>
      <dgm:spPr/>
    </dgm:pt>
    <dgm:pt modelId="{15655945-DB8F-43E1-AE40-973E8A281851}" type="pres">
      <dgm:prSet presAssocID="{51D5F8A5-5EEA-4475-BC07-3577219185CB}" presName="parentText" presStyleLbl="node1" presStyleIdx="1" presStyleCnt="3" custScaleX="101294" custScaleY="186967" custLinFactX="6723" custLinFactNeighborX="100000" custLinFactNeighborY="-22222">
        <dgm:presLayoutVars>
          <dgm:chMax val="0"/>
          <dgm:bulletEnabled val="1"/>
        </dgm:presLayoutVars>
      </dgm:prSet>
      <dgm:spPr/>
    </dgm:pt>
    <dgm:pt modelId="{C8EE3B0C-5589-41BF-8C4A-A4CAAAFA4CFC}" type="pres">
      <dgm:prSet presAssocID="{51D5F8A5-5EEA-4475-BC07-3577219185CB}" presName="negativeSpace" presStyleCnt="0"/>
      <dgm:spPr/>
    </dgm:pt>
    <dgm:pt modelId="{70774516-E0F6-4513-9F29-56522746E0DB}" type="pres">
      <dgm:prSet presAssocID="{51D5F8A5-5EEA-4475-BC07-3577219185CB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</dgm:pt>
    <dgm:pt modelId="{41A78EDD-880B-4000-AE64-8D0EA263A5EF}" type="pres">
      <dgm:prSet presAssocID="{48ECB723-9D65-4EE8-92E3-27171404FC2E}" presName="spaceBetweenRectangles" presStyleCnt="0"/>
      <dgm:spPr/>
    </dgm:pt>
    <dgm:pt modelId="{1C2804ED-B523-4299-BD10-31E97607A5E5}" type="pres">
      <dgm:prSet presAssocID="{6CBFF9F1-4227-4804-80BC-278069D2A534}" presName="parentLin" presStyleCnt="0"/>
      <dgm:spPr/>
    </dgm:pt>
    <dgm:pt modelId="{6424AEC9-6A03-4E4C-BBF0-BCF4E8BBD48F}" type="pres">
      <dgm:prSet presAssocID="{6CBFF9F1-4227-4804-80BC-278069D2A534}" presName="parentLeftMargin" presStyleLbl="node1" presStyleIdx="1" presStyleCnt="3"/>
      <dgm:spPr/>
    </dgm:pt>
    <dgm:pt modelId="{F62CE645-4AD8-4EB1-94A1-5077023AE782}" type="pres">
      <dgm:prSet presAssocID="{6CBFF9F1-4227-4804-80BC-278069D2A534}" presName="parentText" presStyleLbl="node1" presStyleIdx="2" presStyleCnt="3" custScaleX="100847" custScaleY="196774" custLinFactX="6723" custLinFactNeighborX="100000" custLinFactNeighborY="-18918">
        <dgm:presLayoutVars>
          <dgm:chMax val="0"/>
          <dgm:bulletEnabled val="1"/>
        </dgm:presLayoutVars>
      </dgm:prSet>
      <dgm:spPr/>
    </dgm:pt>
    <dgm:pt modelId="{6CE9D5A0-0A91-46C1-AE86-6DFAE489EE40}" type="pres">
      <dgm:prSet presAssocID="{6CBFF9F1-4227-4804-80BC-278069D2A534}" presName="negativeSpace" presStyleCnt="0"/>
      <dgm:spPr/>
    </dgm:pt>
    <dgm:pt modelId="{C3CE1566-58D9-4D87-B222-3EBF5CCE1922}" type="pres">
      <dgm:prSet presAssocID="{6CBFF9F1-4227-4804-80BC-278069D2A534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</dgm:pt>
  </dgm:ptLst>
  <dgm:cxnLst>
    <dgm:cxn modelId="{1120D60E-31E7-48B8-9E84-4B525BFE0F73}" srcId="{CB2409A6-177B-4991-804A-D0E31D2E4B99}" destId="{6CBFF9F1-4227-4804-80BC-278069D2A534}" srcOrd="2" destOrd="0" parTransId="{10E07B07-F572-49FA-9773-2703038FB62F}" sibTransId="{0B3B7318-0BD8-48F4-8B11-FE08524395DE}"/>
    <dgm:cxn modelId="{B6BC1344-0688-4791-A25A-41E0CAA7F047}" srcId="{CB2409A6-177B-4991-804A-D0E31D2E4B99}" destId="{51D5F8A5-5EEA-4475-BC07-3577219185CB}" srcOrd="1" destOrd="0" parTransId="{B380BC5A-C424-44B1-B00A-56C4F776B1D1}" sibTransId="{48ECB723-9D65-4EE8-92E3-27171404FC2E}"/>
    <dgm:cxn modelId="{5A94656A-57D0-478E-BDA2-1E6D27B1D2DD}" type="presOf" srcId="{E561FED6-904E-4540-9DEA-BBF096541BB8}" destId="{F98484F1-2E20-49CD-A8BD-87B81A5690A6}" srcOrd="1" destOrd="0" presId="urn:microsoft.com/office/officeart/2005/8/layout/list1"/>
    <dgm:cxn modelId="{C658D34E-5ACF-46E9-B42C-393229AB845D}" type="presOf" srcId="{CB2409A6-177B-4991-804A-D0E31D2E4B99}" destId="{58322ED5-D424-4659-A882-70A151D9DC66}" srcOrd="0" destOrd="0" presId="urn:microsoft.com/office/officeart/2005/8/layout/list1"/>
    <dgm:cxn modelId="{38257F55-07BA-4712-8148-17A1090543FC}" type="presOf" srcId="{6CBFF9F1-4227-4804-80BC-278069D2A534}" destId="{6424AEC9-6A03-4E4C-BBF0-BCF4E8BBD48F}" srcOrd="0" destOrd="0" presId="urn:microsoft.com/office/officeart/2005/8/layout/list1"/>
    <dgm:cxn modelId="{E0203486-3672-43AE-B11F-2EDC0CDC02EE}" type="presOf" srcId="{E561FED6-904E-4540-9DEA-BBF096541BB8}" destId="{64519B53-8F70-4406-AA32-82E11910E719}" srcOrd="0" destOrd="0" presId="urn:microsoft.com/office/officeart/2005/8/layout/list1"/>
    <dgm:cxn modelId="{448D33B7-D43D-4FAA-B464-CEBC934CCDC8}" srcId="{CB2409A6-177B-4991-804A-D0E31D2E4B99}" destId="{E561FED6-904E-4540-9DEA-BBF096541BB8}" srcOrd="0" destOrd="0" parTransId="{F3412758-DCAE-48F6-88C4-7DDDD55702BC}" sibTransId="{2995724A-2EF1-4737-AC8D-7CC2DE6290B8}"/>
    <dgm:cxn modelId="{54025ADF-F9A2-4BBB-94B6-52D08C3B04B4}" type="presOf" srcId="{6CBFF9F1-4227-4804-80BC-278069D2A534}" destId="{F62CE645-4AD8-4EB1-94A1-5077023AE782}" srcOrd="1" destOrd="0" presId="urn:microsoft.com/office/officeart/2005/8/layout/list1"/>
    <dgm:cxn modelId="{2167C5FC-38FC-4862-9F48-62969F8FF048}" type="presOf" srcId="{51D5F8A5-5EEA-4475-BC07-3577219185CB}" destId="{15655945-DB8F-43E1-AE40-973E8A281851}" srcOrd="1" destOrd="0" presId="urn:microsoft.com/office/officeart/2005/8/layout/list1"/>
    <dgm:cxn modelId="{7DD291FF-FDCA-4286-A0F0-D715FAA82925}" type="presOf" srcId="{51D5F8A5-5EEA-4475-BC07-3577219185CB}" destId="{03CD5750-144B-482A-B656-B97D3B03A790}" srcOrd="0" destOrd="0" presId="urn:microsoft.com/office/officeart/2005/8/layout/list1"/>
    <dgm:cxn modelId="{5C67812F-B29D-4766-AD98-7C91520101F4}" type="presParOf" srcId="{58322ED5-D424-4659-A882-70A151D9DC66}" destId="{971A2D2A-46F2-401F-81FA-9F6EAC6E7299}" srcOrd="0" destOrd="0" presId="urn:microsoft.com/office/officeart/2005/8/layout/list1"/>
    <dgm:cxn modelId="{7DF152C7-8FC3-45C8-B294-1EDA79627A8B}" type="presParOf" srcId="{971A2D2A-46F2-401F-81FA-9F6EAC6E7299}" destId="{64519B53-8F70-4406-AA32-82E11910E719}" srcOrd="0" destOrd="0" presId="urn:microsoft.com/office/officeart/2005/8/layout/list1"/>
    <dgm:cxn modelId="{3D07F44F-693B-472B-86AF-F7D3A73FC244}" type="presParOf" srcId="{971A2D2A-46F2-401F-81FA-9F6EAC6E7299}" destId="{F98484F1-2E20-49CD-A8BD-87B81A5690A6}" srcOrd="1" destOrd="0" presId="urn:microsoft.com/office/officeart/2005/8/layout/list1"/>
    <dgm:cxn modelId="{794671A9-6675-41EE-ACEF-755F3189FFBC}" type="presParOf" srcId="{58322ED5-D424-4659-A882-70A151D9DC66}" destId="{DAF896B1-6FF5-4ACC-81DF-6587988EF042}" srcOrd="1" destOrd="0" presId="urn:microsoft.com/office/officeart/2005/8/layout/list1"/>
    <dgm:cxn modelId="{83F66311-53E2-4500-89F5-66B1AB5D0FFA}" type="presParOf" srcId="{58322ED5-D424-4659-A882-70A151D9DC66}" destId="{BC4B9E69-B422-44B1-BF4D-2413FDD493C9}" srcOrd="2" destOrd="0" presId="urn:microsoft.com/office/officeart/2005/8/layout/list1"/>
    <dgm:cxn modelId="{57B0ABD6-67FD-4C79-BF47-0E0AE1D6DB98}" type="presParOf" srcId="{58322ED5-D424-4659-A882-70A151D9DC66}" destId="{00B8BD5C-3B4B-4339-9EA6-71BFF3D412F6}" srcOrd="3" destOrd="0" presId="urn:microsoft.com/office/officeart/2005/8/layout/list1"/>
    <dgm:cxn modelId="{14D001A7-A88B-43F0-9286-A9CFE3C8E34C}" type="presParOf" srcId="{58322ED5-D424-4659-A882-70A151D9DC66}" destId="{B19BB744-486D-459C-8821-2484DF088EC7}" srcOrd="4" destOrd="0" presId="urn:microsoft.com/office/officeart/2005/8/layout/list1"/>
    <dgm:cxn modelId="{9D3D6F01-76CC-4543-98E2-E9BD5B3360C2}" type="presParOf" srcId="{B19BB744-486D-459C-8821-2484DF088EC7}" destId="{03CD5750-144B-482A-B656-B97D3B03A790}" srcOrd="0" destOrd="0" presId="urn:microsoft.com/office/officeart/2005/8/layout/list1"/>
    <dgm:cxn modelId="{4D67B4CC-E2F2-4111-9FE1-706E2C82CAAE}" type="presParOf" srcId="{B19BB744-486D-459C-8821-2484DF088EC7}" destId="{15655945-DB8F-43E1-AE40-973E8A281851}" srcOrd="1" destOrd="0" presId="urn:microsoft.com/office/officeart/2005/8/layout/list1"/>
    <dgm:cxn modelId="{891939B2-392F-4433-AA78-645A2DB87939}" type="presParOf" srcId="{58322ED5-D424-4659-A882-70A151D9DC66}" destId="{C8EE3B0C-5589-41BF-8C4A-A4CAAAFA4CFC}" srcOrd="5" destOrd="0" presId="urn:microsoft.com/office/officeart/2005/8/layout/list1"/>
    <dgm:cxn modelId="{C83D814F-FFCE-4995-8AEA-D73329FB6DD5}" type="presParOf" srcId="{58322ED5-D424-4659-A882-70A151D9DC66}" destId="{70774516-E0F6-4513-9F29-56522746E0DB}" srcOrd="6" destOrd="0" presId="urn:microsoft.com/office/officeart/2005/8/layout/list1"/>
    <dgm:cxn modelId="{93A81AE4-9CFE-4564-9C1C-F1CFB780A9BC}" type="presParOf" srcId="{58322ED5-D424-4659-A882-70A151D9DC66}" destId="{41A78EDD-880B-4000-AE64-8D0EA263A5EF}" srcOrd="7" destOrd="0" presId="urn:microsoft.com/office/officeart/2005/8/layout/list1"/>
    <dgm:cxn modelId="{EC1CEAF0-10D6-4B2A-A157-B48A568E0184}" type="presParOf" srcId="{58322ED5-D424-4659-A882-70A151D9DC66}" destId="{1C2804ED-B523-4299-BD10-31E97607A5E5}" srcOrd="8" destOrd="0" presId="urn:microsoft.com/office/officeart/2005/8/layout/list1"/>
    <dgm:cxn modelId="{5929ABCA-4335-488B-972D-68166DB0636B}" type="presParOf" srcId="{1C2804ED-B523-4299-BD10-31E97607A5E5}" destId="{6424AEC9-6A03-4E4C-BBF0-BCF4E8BBD48F}" srcOrd="0" destOrd="0" presId="urn:microsoft.com/office/officeart/2005/8/layout/list1"/>
    <dgm:cxn modelId="{130F5F6D-81A2-45E2-965F-FAE544976F94}" type="presParOf" srcId="{1C2804ED-B523-4299-BD10-31E97607A5E5}" destId="{F62CE645-4AD8-4EB1-94A1-5077023AE782}" srcOrd="1" destOrd="0" presId="urn:microsoft.com/office/officeart/2005/8/layout/list1"/>
    <dgm:cxn modelId="{BB6C866F-F821-4FEE-BE05-DE14D95A8A7E}" type="presParOf" srcId="{58322ED5-D424-4659-A882-70A151D9DC66}" destId="{6CE9D5A0-0A91-46C1-AE86-6DFAE489EE40}" srcOrd="9" destOrd="0" presId="urn:microsoft.com/office/officeart/2005/8/layout/list1"/>
    <dgm:cxn modelId="{3F961B6B-3F4B-4C0E-B216-88B5256B5EE8}" type="presParOf" srcId="{58322ED5-D424-4659-A882-70A151D9DC66}" destId="{C3CE1566-58D9-4D87-B222-3EBF5CCE19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1444-AA02-46B1-A7ED-1E2D28661906}">
      <dsp:nvSpPr>
        <dsp:cNvPr id="0" name=""/>
        <dsp:cNvSpPr/>
      </dsp:nvSpPr>
      <dsp:spPr>
        <a:xfrm>
          <a:off x="2359" y="336577"/>
          <a:ext cx="1710728" cy="11725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1.</a:t>
          </a:r>
        </a:p>
      </dsp:txBody>
      <dsp:txXfrm>
        <a:off x="588622" y="336577"/>
        <a:ext cx="538203" cy="1172525"/>
      </dsp:txXfrm>
    </dsp:sp>
    <dsp:sp modelId="{9DCDC3F3-4957-4C42-8CC4-636947B2F528}">
      <dsp:nvSpPr>
        <dsp:cNvPr id="0" name=""/>
        <dsp:cNvSpPr/>
      </dsp:nvSpPr>
      <dsp:spPr>
        <a:xfrm>
          <a:off x="1448760" y="524343"/>
          <a:ext cx="6732819" cy="7969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Argumenty pro primární prevenci</a:t>
          </a:r>
        </a:p>
      </dsp:txBody>
      <dsp:txXfrm>
        <a:off x="1847257" y="524343"/>
        <a:ext cx="5935826" cy="796993"/>
      </dsp:txXfrm>
    </dsp:sp>
    <dsp:sp modelId="{90BF3726-8B32-44E8-B242-4B92CE4CF026}">
      <dsp:nvSpPr>
        <dsp:cNvPr id="0" name=""/>
        <dsp:cNvSpPr/>
      </dsp:nvSpPr>
      <dsp:spPr>
        <a:xfrm>
          <a:off x="10027" y="1615972"/>
          <a:ext cx="1948643" cy="1177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/>
            <a:t>2</a:t>
          </a:r>
          <a:r>
            <a:rPr lang="cs-CZ" sz="3600" kern="1200" dirty="0"/>
            <a:t>.</a:t>
          </a:r>
        </a:p>
      </dsp:txBody>
      <dsp:txXfrm>
        <a:off x="598725" y="1615972"/>
        <a:ext cx="771247" cy="1177396"/>
      </dsp:txXfrm>
    </dsp:sp>
    <dsp:sp modelId="{CF7FACD9-1437-4E0B-BF3C-364EBE7B9753}">
      <dsp:nvSpPr>
        <dsp:cNvPr id="0" name=""/>
        <dsp:cNvSpPr/>
      </dsp:nvSpPr>
      <dsp:spPr>
        <a:xfrm>
          <a:off x="1686675" y="1869525"/>
          <a:ext cx="6499571" cy="68428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Jedno z hledisek hodnocení zdravotního přínosu prevence</a:t>
          </a:r>
        </a:p>
      </dsp:txBody>
      <dsp:txXfrm>
        <a:off x="2028815" y="1869525"/>
        <a:ext cx="5815291" cy="684280"/>
      </dsp:txXfrm>
    </dsp:sp>
    <dsp:sp modelId="{1582786F-B104-41FE-908C-99D76C9ABD44}">
      <dsp:nvSpPr>
        <dsp:cNvPr id="0" name=""/>
        <dsp:cNvSpPr/>
      </dsp:nvSpPr>
      <dsp:spPr>
        <a:xfrm>
          <a:off x="2359" y="2914227"/>
          <a:ext cx="1824857" cy="1275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3.</a:t>
          </a:r>
        </a:p>
      </dsp:txBody>
      <dsp:txXfrm>
        <a:off x="639938" y="2914227"/>
        <a:ext cx="549700" cy="1275157"/>
      </dsp:txXfrm>
    </dsp:sp>
    <dsp:sp modelId="{FC6E45A9-E3AC-41B7-BDEC-6638F558DC68}">
      <dsp:nvSpPr>
        <dsp:cNvPr id="0" name=""/>
        <dsp:cNvSpPr/>
      </dsp:nvSpPr>
      <dsp:spPr>
        <a:xfrm>
          <a:off x="1562888" y="3168164"/>
          <a:ext cx="6664351" cy="7672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Hodnocení efektivity nákladů na podporu zdraví a preventivní programy</a:t>
          </a:r>
        </a:p>
      </dsp:txBody>
      <dsp:txXfrm>
        <a:off x="1946530" y="3168164"/>
        <a:ext cx="5897067" cy="767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B9E69-B422-44B1-BF4D-2413FDD493C9}">
      <dsp:nvSpPr>
        <dsp:cNvPr id="0" name=""/>
        <dsp:cNvSpPr/>
      </dsp:nvSpPr>
      <dsp:spPr>
        <a:xfrm>
          <a:off x="0" y="900946"/>
          <a:ext cx="6351372" cy="6048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484F1-2E20-49CD-A8BD-87B81A5690A6}">
      <dsp:nvSpPr>
        <dsp:cNvPr id="0" name=""/>
        <dsp:cNvSpPr/>
      </dsp:nvSpPr>
      <dsp:spPr>
        <a:xfrm>
          <a:off x="934039" y="107271"/>
          <a:ext cx="4445961" cy="119842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47" tIns="0" rIns="16804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JAKÉ  EKONOMICKÉ  ZTRÁTY VZNIKAJÍ Z NEMOCÍ?</a:t>
          </a:r>
        </a:p>
      </dsp:txBody>
      <dsp:txXfrm>
        <a:off x="992541" y="165773"/>
        <a:ext cx="4328957" cy="1081418"/>
      </dsp:txXfrm>
    </dsp:sp>
    <dsp:sp modelId="{70774516-E0F6-4513-9F29-56522746E0DB}">
      <dsp:nvSpPr>
        <dsp:cNvPr id="0" name=""/>
        <dsp:cNvSpPr/>
      </dsp:nvSpPr>
      <dsp:spPr>
        <a:xfrm>
          <a:off x="0" y="2605729"/>
          <a:ext cx="6351372" cy="604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55945-DB8F-43E1-AE40-973E8A281851}">
      <dsp:nvSpPr>
        <dsp:cNvPr id="0" name=""/>
        <dsp:cNvSpPr/>
      </dsp:nvSpPr>
      <dsp:spPr>
        <a:xfrm>
          <a:off x="934039" y="1477907"/>
          <a:ext cx="4503491" cy="1324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47" tIns="0" rIns="1680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1. Výdaje  na léčení nemocí. Resort zdravotnictví a privátní sféra. Přímé ztráty</a:t>
          </a:r>
        </a:p>
      </dsp:txBody>
      <dsp:txXfrm>
        <a:off x="998702" y="1542570"/>
        <a:ext cx="4374165" cy="1195297"/>
      </dsp:txXfrm>
    </dsp:sp>
    <dsp:sp modelId="{C3CE1566-58D9-4D87-B222-3EBF5CCE1922}">
      <dsp:nvSpPr>
        <dsp:cNvPr id="0" name=""/>
        <dsp:cNvSpPr/>
      </dsp:nvSpPr>
      <dsp:spPr>
        <a:xfrm>
          <a:off x="0" y="4379994"/>
          <a:ext cx="6351372" cy="6048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CE645-4AD8-4EB1-94A1-5077023AE782}">
      <dsp:nvSpPr>
        <dsp:cNvPr id="0" name=""/>
        <dsp:cNvSpPr/>
      </dsp:nvSpPr>
      <dsp:spPr>
        <a:xfrm>
          <a:off x="934039" y="3206099"/>
          <a:ext cx="4483618" cy="1394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47" tIns="0" rIns="16804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2. Ztráty produkce  a jiné hospodářské činnosti. Nepřímé ztráty. Až 2x vyšší než přímé.</a:t>
          </a:r>
        </a:p>
      </dsp:txBody>
      <dsp:txXfrm>
        <a:off x="1002094" y="3274154"/>
        <a:ext cx="4347508" cy="125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67D5C-EAC6-4BF3-942C-C9FB18FE12C5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D08FC-FDCA-4F1B-BAD2-ACB24BFE23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8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Ferdinand de </a:t>
            </a:r>
            <a:r>
              <a:rPr lang="cs-CZ" dirty="0" err="1"/>
              <a:t>Lesseps</a:t>
            </a:r>
            <a:r>
              <a:rPr lang="cs-CZ" dirty="0"/>
              <a:t> 1881 – 89. Katastrofální podcenění péče o dělníky -22.000 mrtvých, malárie, žlutá zimnice.</a:t>
            </a:r>
            <a:r>
              <a:rPr lang="cs-CZ" baseline="0" dirty="0"/>
              <a:t> USD. </a:t>
            </a:r>
            <a:r>
              <a:rPr lang="cs-CZ" dirty="0"/>
              <a:t>USA od r. 1901, boj s malárií a žlutou zimnicí po zkušenostech z Kuby.</a:t>
            </a:r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83D-BA69-41E7-A9D9-C5B18CB9CC7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Poznámka ke QALY/1 mil. Kč. Pokud intervence, která zajistí 1 QALY a nestojí víc než 1 mil, Kč, je </a:t>
            </a:r>
            <a:r>
              <a:rPr lang="cs-CZ"/>
              <a:t>ekonomicky přijatelná.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83D-BA69-41E7-A9D9-C5B18CB9CC7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18A85771-CDDF-4289-8561-6291FE4C7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EBE2FF-DB5F-0CE3-B068-0B7E3A54E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Náklady na zdravotní péči dosáhly 286 mld. Kč (2009). Z toho 229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mld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(80%) činily preventabilní nemoci. 5% snížení  preventabilních nemocí = úspora 12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mld.Kč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ročně.</a:t>
            </a:r>
            <a:endParaRPr lang="cs-CZ" dirty="0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A7188105-2658-98AA-7F5B-CEA243042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C6834E-95EA-4FF0-9311-2D89C5627606}" type="slidenum">
              <a:rPr lang="cs-CZ" altLang="cs-CZ">
                <a:latin typeface="Calibri" panose="020F0502020204030204" pitchFamily="34" charset="0"/>
              </a:rPr>
              <a:pPr eaLnBrk="1" hangingPunct="1"/>
              <a:t>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Ad. 2. Absence, </a:t>
            </a:r>
            <a:r>
              <a:rPr lang="cs-CZ" dirty="0" err="1"/>
              <a:t>presenteismus</a:t>
            </a:r>
            <a:r>
              <a:rPr lang="cs-CZ" baseline="0" dirty="0"/>
              <a:t> (nemocní lidé z obav o ztrátu zaměstnání nebo hodnocení jdou do práce i při nemoci nebo indispozici. V USA odhadují, že ztráty na produktivitě jsou větší než z absencí. V ČR to muže být jinak.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A8419-5EA1-446C-A76D-78388BFED0A1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D08FC-FDCA-4F1B-BAD2-ACB24BFE235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9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Unmet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Pro výzkum (často) </a:t>
            </a:r>
            <a:r>
              <a:rPr lang="cs-CZ"/>
              <a:t>chybějící složky.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D08FC-FDCA-4F1B-BAD2-ACB24BFE235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9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E2084-3513-EB50-935B-E6CA8D80C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2C0C3E-BFEC-3EBF-B7AF-3AF1D035E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221138-4337-E53C-1811-330C50B0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4245BF-4DD9-8384-467C-A2C6684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D64DAB-CBE0-7551-461B-89807F73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82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F627A-08C2-BB33-F93B-4A4C14B7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C4E7FD-E564-38F7-BFD9-38E5F7C95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7A3B1E-DCE3-8DFF-1905-FAB3760E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33D72D-B61F-71F9-7DDD-2C28E540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BB5543-42C4-B17F-4419-0F507C9F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7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F9DB75-90E2-03D0-CA37-4AC1521BD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ADEE4F-4BCF-046D-1AA2-8BD3C05C1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1864B0-74E3-242F-6451-08CA2BE4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AF2CDA-1EEA-A73E-EA22-18120781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90924B-A21D-179D-3EB6-11B91957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96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3ACAB-D7CB-60EE-1446-4096283D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5AD85-7A22-A7D4-75AA-D4333EA4F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170AEE-47FA-4791-8675-78F0BE3E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523B7-C07D-C819-7AB4-055C3CCD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068653-27FA-1817-54BA-A195305F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6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00CD4-00BB-BBFB-7989-4DFDF57B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EE4081-BCD7-D20D-000D-0C0C134E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096A87-5A13-EA35-0435-34EECD3C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CD960D-7DD1-FA99-7F87-C62DF8A9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1BD421-2350-C30D-76ED-42F34572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0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814A3-637E-CC76-48D7-F0058550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75C36-6A20-FE44-D43D-D37EFD668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3E7DB9-AF75-C32E-4273-120B05295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203B59-35DA-3807-BD7C-CC39C5F6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126490-7225-34C4-A89E-11E6B135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CFCDBD-38AD-897E-9B88-816F36A3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3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AAAD1-3821-FBE7-E588-ED5ED38F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9C3756-C128-F610-2A84-F249D8D4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9290EB-CC87-2900-F7DF-CE0391A38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C3C85C-616A-1E5C-D245-3944599A1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3D4AD8-C0FD-D22A-6315-9709C4685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261D1DC-A049-6895-CC34-A22A00A0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159859-13A9-25FC-5EC7-21C30558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D6AFD2-8717-EC30-8A75-8B9D187D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59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94EA3-1658-3FE5-9AC9-46E4B1A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E3BA88-008F-FEA1-6963-29F1624A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AA068F-2B46-BE8F-D87D-74B27DC3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C83214-597D-4648-DDD2-D8AD6969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68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67F289-E9FC-9722-B6DD-6CACF44A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2C20667-3069-988C-7E50-EC38329A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85739C-0136-D283-36C8-C6CF8B37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14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D5CC2-DF81-A34D-CBA8-EBDC9F04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6811C-176E-E4BB-AA0B-EA04FCB0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E9685F-E7C7-7040-B2BE-C702CDF9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F12D51-62FA-1619-F97A-796DF1AF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4BE8A1-351C-436C-8C6D-2013E40B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ECC940-A136-EEFB-92FB-8E290DFD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80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38B63-451A-ABA0-05F1-980B8D9E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7C3B31-919F-4E51-2465-FC073688F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6F30A9-16BA-FE07-E4DE-CDDA6BAC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8449B3-0EEB-FA55-D547-018D3896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E5C098-D0CD-580A-975F-0053737F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0E3CDA-0FA1-CE27-2217-E46EC16A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31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752CF7-372D-C49D-89A8-3BDF5EB8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31AF5D-2E00-2F6F-F530-FC93F57B2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608EE9-99D6-7931-D3D5-DB1A0AEC6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0348-E724-42BF-AF5C-3099AC7A870D}" type="datetimeFigureOut">
              <a:rPr lang="cs-CZ" smtClean="0"/>
              <a:t>27.11.2022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FB80F2-5759-0EFE-A247-DB9AD31F3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FB35A9-5500-2634-4AB5-524FA5906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BBB12-EB67-4A4A-82A7-9249839C4D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06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author/F.-Mattei/98905580" TargetMode="External"/><Relationship Id="rId7" Type="http://schemas.openxmlformats.org/officeDocument/2006/relationships/hyperlink" Target="https://doi.org/10.1093%2Foxrep%2Fgraa022" TargetMode="External"/><Relationship Id="rId2" Type="http://schemas.openxmlformats.org/officeDocument/2006/relationships/hyperlink" Target="https://www.semanticscholar.org/author/A.-Alberini/1522510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mc/articles/PMC7499700/" TargetMode="External"/><Relationship Id="rId5" Type="http://schemas.openxmlformats.org/officeDocument/2006/relationships/hyperlink" Target="https://pubmed.ncbi.nlm.nih.gov/?term=Colmer%20J%5BAuthor%5D" TargetMode="External"/><Relationship Id="rId4" Type="http://schemas.openxmlformats.org/officeDocument/2006/relationships/hyperlink" Target="https://www.semanticscholar.org/author/M.-Kohlov%C3%A1/131526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140505-Investice-do-zdrav&#195;&#173;-v-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87D33-96D4-AFA2-4B08-066616366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Primární prevence a ekonomika</a:t>
            </a:r>
            <a:br>
              <a:rPr lang="cs-CZ" sz="4400" dirty="0"/>
            </a:b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6FDB49-4406-C91E-D1A6-049603CE0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Diskusní setkání v Centru podpory veřejného zdraví SZÚ </a:t>
            </a:r>
          </a:p>
          <a:p>
            <a:r>
              <a:rPr lang="cs-CZ" dirty="0"/>
              <a:t>27.10.2022</a:t>
            </a:r>
          </a:p>
        </p:txBody>
      </p:sp>
    </p:spTree>
    <p:extLst>
      <p:ext uri="{BB962C8B-B14F-4D97-AF65-F5344CB8AC3E}">
        <p14:creationId xmlns:p14="http://schemas.microsoft.com/office/powerpoint/2010/main" val="2000308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4">
            <a:extLst>
              <a:ext uri="{FF2B5EF4-FFF2-40B4-BE49-F238E27FC236}">
                <a16:creationId xmlns:a16="http://schemas.microsoft.com/office/drawing/2014/main" id="{33684206-9378-4E11-5345-6173470AE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7989" y="770710"/>
            <a:ext cx="8151222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0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133D6E2-E598-A962-23E9-E8083351509B}"/>
              </a:ext>
            </a:extLst>
          </p:cNvPr>
          <p:cNvSpPr txBox="1"/>
          <p:nvPr/>
        </p:nvSpPr>
        <p:spPr>
          <a:xfrm>
            <a:off x="1565426" y="670444"/>
            <a:ext cx="883484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</a:rPr>
              <a:t>Prevence dopravních úrazů žáků ZŠ</a:t>
            </a:r>
          </a:p>
          <a:p>
            <a:pPr algn="ctr"/>
            <a:r>
              <a:rPr lang="cs-CZ" sz="2400" dirty="0">
                <a:solidFill>
                  <a:srgbClr val="0070C0"/>
                </a:solidFill>
              </a:rPr>
              <a:t>Nákladová efektivita. Dodatečný virtuální výpočet pro 4. ročníky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7BF1D3-A4CD-C763-A31A-4D2A1CFEDD14}"/>
              </a:ext>
            </a:extLst>
          </p:cNvPr>
          <p:cNvSpPr txBox="1"/>
          <p:nvPr/>
        </p:nvSpPr>
        <p:spPr>
          <a:xfrm>
            <a:off x="1124466" y="2001795"/>
            <a:ext cx="100603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Intervenovaný soubor měl 2134 žáků, náklady na intervenci činily 300.000 Kč.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Soubor 4. ročníků = 711 žáků. Náklady (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na intervenci u nich = </a:t>
            </a: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100.000 Kč</a:t>
            </a:r>
            <a:r>
              <a:rPr lang="cs-CZ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 intervencí mělo úraz průměrně 121 žáků. Po intervenci 84.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Průměrné náklady na léčení úrazu = 21.000 Kč/dítě. </a:t>
            </a: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Náklady na léčení úrazů u 4. ročníků  před intervencí = </a:t>
            </a: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2,541.000Kč, 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intervenci se snížily na </a:t>
            </a: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1,764.000 Kč, tj. o 770.000 Kč (přínos, benefit)</a:t>
            </a:r>
          </a:p>
          <a:p>
            <a:endParaRPr lang="cs-CZ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Poměr </a:t>
            </a: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Benefit/</a:t>
            </a:r>
            <a:r>
              <a:rPr lang="en-GB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=</a:t>
            </a:r>
            <a:r>
              <a:rPr lang="cs-CZ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777.000/100.000 = 7,77. Vysoká nákladová efektivita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 investovaná Kč měla přínos 7,77 Kč.</a:t>
            </a: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7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16FFF7C-F4C8-0C37-0576-65B702088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668" y="651022"/>
            <a:ext cx="2980149" cy="159438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7A17633-4AAD-C3CE-5E7F-7585ACF27AA6}"/>
              </a:ext>
            </a:extLst>
          </p:cNvPr>
          <p:cNvSpPr txBox="1"/>
          <p:nvPr/>
        </p:nvSpPr>
        <p:spPr>
          <a:xfrm>
            <a:off x="1147215" y="2644845"/>
            <a:ext cx="6764334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Hradec Králové, virtuální projekt 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rekreačního chození 25 tisíc lidí, věk 20-75 r.,  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4 hod. týdně</a:t>
            </a:r>
          </a:p>
          <a:p>
            <a:r>
              <a:rPr lang="cs-CZ" sz="2400" dirty="0" err="1">
                <a:solidFill>
                  <a:srgbClr val="0070C0"/>
                </a:solidFill>
              </a:rPr>
              <a:t>Value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of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statistical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life</a:t>
            </a:r>
            <a:r>
              <a:rPr lang="cs-CZ" sz="2400" dirty="0">
                <a:solidFill>
                  <a:srgbClr val="0070C0"/>
                </a:solidFill>
              </a:rPr>
              <a:t> ČR (</a:t>
            </a:r>
            <a:r>
              <a:rPr lang="cs-CZ" sz="2400" dirty="0" err="1">
                <a:solidFill>
                  <a:srgbClr val="0070C0"/>
                </a:solidFill>
              </a:rPr>
              <a:t>Alberini</a:t>
            </a:r>
            <a:r>
              <a:rPr lang="cs-CZ" sz="2400" dirty="0">
                <a:solidFill>
                  <a:srgbClr val="0070C0"/>
                </a:solidFill>
              </a:rPr>
              <a:t>)  18 mil. Kč</a:t>
            </a:r>
          </a:p>
          <a:p>
            <a:r>
              <a:rPr lang="cs-CZ" sz="2400" dirty="0">
                <a:solidFill>
                  <a:srgbClr val="0070C0"/>
                </a:solidFill>
              </a:rPr>
              <a:t>Náklady na projekt 30 mil. Kč</a:t>
            </a:r>
          </a:p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Snížení počtu úmrtí o 38 za rok</a:t>
            </a:r>
          </a:p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Přínos za 10 roků 5,25 mld. Kč</a:t>
            </a:r>
          </a:p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Poměr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Cost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/Benefit =  30 mil/ 5,25 mld = 1 : 174</a:t>
            </a:r>
          </a:p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Poměr Benefit/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</a:rPr>
              <a:t>Cost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= 5,25 mld/30 mil = 175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34BA486-61EF-C3E5-49AD-F0E9B48B2E81}"/>
              </a:ext>
            </a:extLst>
          </p:cNvPr>
          <p:cNvSpPr/>
          <p:nvPr/>
        </p:nvSpPr>
        <p:spPr>
          <a:xfrm>
            <a:off x="4820195" y="796835"/>
            <a:ext cx="1554101" cy="58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WHO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5924FA-8D0E-EE9C-6608-6F4E19AC2CAE}"/>
              </a:ext>
            </a:extLst>
          </p:cNvPr>
          <p:cNvSpPr txBox="1"/>
          <p:nvPr/>
        </p:nvSpPr>
        <p:spPr>
          <a:xfrm>
            <a:off x="4820195" y="1776549"/>
            <a:ext cx="458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4B83B5"/>
                </a:solidFill>
              </a:rPr>
              <a:t>http://www.heatwalkingcycling.org/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4B8BD44-B777-F796-0438-05FB3B453376}"/>
              </a:ext>
            </a:extLst>
          </p:cNvPr>
          <p:cNvSpPr/>
          <p:nvPr/>
        </p:nvSpPr>
        <p:spPr>
          <a:xfrm>
            <a:off x="8339841" y="2377956"/>
            <a:ext cx="3225066" cy="377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Cena života v ČR. 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Životní pojišťovna, průzkum 2020.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Do 3 mil. 11 %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3-15 mil. 47 %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15-50 mil. 22 %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Více než 50 mil  21 %</a:t>
            </a:r>
            <a:endParaRPr lang="cs-CZ" sz="2400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A018FE3-CE91-44F2-0154-C8225BE44FAC}"/>
              </a:ext>
            </a:extLst>
          </p:cNvPr>
          <p:cNvCxnSpPr>
            <a:cxnSpLocks/>
          </p:cNvCxnSpPr>
          <p:nvPr/>
        </p:nvCxnSpPr>
        <p:spPr>
          <a:xfrm>
            <a:off x="1007165" y="4519792"/>
            <a:ext cx="690438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3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42A629A-41D3-E7A3-A3A9-C0D913B9A990}"/>
              </a:ext>
            </a:extLst>
          </p:cNvPr>
          <p:cNvSpPr txBox="1"/>
          <p:nvPr/>
        </p:nvSpPr>
        <p:spPr>
          <a:xfrm>
            <a:off x="780288" y="-2022076"/>
            <a:ext cx="11237541" cy="7832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70757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endParaRPr lang="cs-CZ" sz="2400" kern="1800" spc="-1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endParaRPr lang="cs-CZ" sz="2400" kern="1800" spc="-1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endParaRPr lang="cs-CZ" sz="2400" kern="1800" spc="-1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endParaRPr lang="cs-CZ" sz="2400" kern="1800" spc="-1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F3A8DE9-D445-E4EF-85E7-DC8B0585CD49}"/>
              </a:ext>
            </a:extLst>
          </p:cNvPr>
          <p:cNvSpPr/>
          <p:nvPr/>
        </p:nvSpPr>
        <p:spPr>
          <a:xfrm>
            <a:off x="780288" y="1024128"/>
            <a:ext cx="10802112" cy="1231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Přínos prevence úmrtí bývá hodnocen ukazatelem  „Cena statistického života“  </a:t>
            </a:r>
            <a:r>
              <a:rPr lang="cs-CZ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cs-C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(VSL). </a:t>
            </a:r>
            <a:r>
              <a:rPr lang="cs-CZ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to cena, kterou by byl ochoten člověk platit za snížení či odstranění rizika úmrtí, snížení očekávaných počtů úmrtí. Používá se jen v populačním měřítku.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E333BA0-D453-4F46-7545-03146CD07492}"/>
              </a:ext>
            </a:extLst>
          </p:cNvPr>
          <p:cNvSpPr/>
          <p:nvPr/>
        </p:nvSpPr>
        <p:spPr>
          <a:xfrm>
            <a:off x="780288" y="2643868"/>
            <a:ext cx="10802112" cy="2621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VALUE OF A STATISTICAL LIFE IN THE CZECH REPUBLIC: EVIDENCE FROM A</a:t>
            </a:r>
            <a:r>
              <a:rPr lang="cs-CZ" sz="1800" b="1" kern="1800" dirty="0">
                <a:solidFill>
                  <a:srgbClr val="2E374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CONTINGENT VALUATION STUDY </a:t>
            </a:r>
            <a:r>
              <a:rPr lang="cs-CZ" sz="1800" b="1" kern="1800" dirty="0">
                <a:solidFill>
                  <a:srgbClr val="2E374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A. </a:t>
            </a:r>
            <a:r>
              <a:rPr lang="cs-CZ" sz="1400" dirty="0" err="1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Alberini</a:t>
            </a: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F. </a:t>
            </a:r>
            <a:r>
              <a:rPr lang="cs-CZ" sz="1400" dirty="0" err="1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Mattei</a:t>
            </a: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M. Kohlová</a:t>
            </a: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u="sng" dirty="0" err="1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cs-CZ" sz="1400" b="1" u="sng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2005 </a:t>
            </a:r>
            <a:r>
              <a:rPr lang="cs-CZ" sz="1400" dirty="0" err="1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cs-CZ" sz="1400" dirty="0">
                <a:solidFill>
                  <a:srgbClr val="536479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</a:t>
            </a:r>
            <a:endParaRPr lang="cs-CZ" sz="1400" dirty="0">
              <a:solidFill>
                <a:srgbClr val="5364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600" dirty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https://www.semanticscholar.org/paper/THE-VALUE-OF-A-STATISTICAL-LIFE-IN-THE-CZECH-FROM-A-Alberini-Mattei/bf863049fd6df68076fe44fd7cdc8485de0bb6a8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VSL pro ČR = 18,000.000 Kč</a:t>
            </a:r>
            <a:endParaRPr lang="cs-CZ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15860D-ED9E-6F8F-F99D-346CF82DD898}"/>
              </a:ext>
            </a:extLst>
          </p:cNvPr>
          <p:cNvSpPr/>
          <p:nvPr/>
        </p:nvSpPr>
        <p:spPr>
          <a:xfrm>
            <a:off x="780288" y="5608638"/>
            <a:ext cx="10802112" cy="63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Benefit–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kern="1800" spc="-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cs-CZ" sz="1400" i="1" dirty="0">
                <a:solidFill>
                  <a:srgbClr val="20549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Jonathan </a:t>
            </a:r>
            <a:r>
              <a:rPr lang="cs-CZ" sz="1400" i="1" dirty="0" err="1">
                <a:solidFill>
                  <a:srgbClr val="20549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Colmer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i="1" dirty="0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Oxford </a:t>
            </a:r>
            <a:r>
              <a:rPr lang="cs-CZ" sz="1400" i="1" dirty="0" err="1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Review</a:t>
            </a:r>
            <a:r>
              <a:rPr lang="cs-CZ" sz="1400" i="1" dirty="0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sz="1400" i="1" dirty="0" err="1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of</a:t>
            </a:r>
            <a:r>
              <a:rPr lang="cs-CZ" sz="1400" i="1" dirty="0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sz="1400" i="1" dirty="0" err="1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Economic</a:t>
            </a:r>
            <a:r>
              <a:rPr lang="cs-CZ" sz="1400" i="1" dirty="0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sz="1400" i="1" dirty="0" err="1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Policy</a:t>
            </a:r>
            <a:r>
              <a:rPr lang="cs-CZ" sz="1400" i="1" dirty="0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cs-CZ" sz="1400" i="1" dirty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2020 </a:t>
            </a:r>
            <a:r>
              <a:rPr lang="cs-CZ" sz="1400" i="1" dirty="0" err="1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cs-CZ" sz="1400" i="1" dirty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 : graa022.</a:t>
            </a:r>
            <a:r>
              <a:rPr lang="cs-CZ" sz="1800" i="1" kern="1800" spc="-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i="1" dirty="0" err="1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cs-CZ" sz="1400" i="1" dirty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online 2020 </a:t>
            </a:r>
            <a:r>
              <a:rPr lang="cs-CZ" sz="1400" i="1" dirty="0" err="1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</a:t>
            </a:r>
            <a:r>
              <a:rPr lang="cs-CZ" sz="1400" i="1" dirty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29. </a:t>
            </a:r>
            <a:r>
              <a:rPr lang="cs-CZ" sz="1400" i="1" dirty="0" err="1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cs-CZ" sz="1400" i="1" dirty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cs-CZ" sz="1400" i="1" dirty="0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10.1093/</a:t>
            </a:r>
            <a:r>
              <a:rPr lang="cs-CZ" sz="1400" i="1" dirty="0" err="1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oxrep</a:t>
            </a:r>
            <a:r>
              <a:rPr lang="cs-CZ" sz="1400" i="1" dirty="0">
                <a:solidFill>
                  <a:srgbClr val="376FAA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/graa022</a:t>
            </a:r>
            <a:endParaRPr lang="cs-CZ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7">
            <a:extLst>
              <a:ext uri="{FF2B5EF4-FFF2-40B4-BE49-F238E27FC236}">
                <a16:creationId xmlns:a16="http://schemas.microsoft.com/office/drawing/2014/main" id="{E2138AA8-C825-5FB7-1FF9-6D29860C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591" y="1118990"/>
            <a:ext cx="7341705" cy="50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3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1">
            <a:extLst>
              <a:ext uri="{FF2B5EF4-FFF2-40B4-BE49-F238E27FC236}">
                <a16:creationId xmlns:a16="http://schemas.microsoft.com/office/drawing/2014/main" id="{4954690A-75E6-045D-02AA-BEA6A0D4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7727" y="1028426"/>
            <a:ext cx="8773519" cy="49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8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9C2C280-FF31-AEA3-05AC-F09217BE00CD}"/>
              </a:ext>
            </a:extLst>
          </p:cNvPr>
          <p:cNvSpPr txBox="1"/>
          <p:nvPr/>
        </p:nvSpPr>
        <p:spPr>
          <a:xfrm>
            <a:off x="1457739" y="1203191"/>
            <a:ext cx="9515061" cy="4180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AU" sz="2000" b="1" kern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Rheumatic fever and rheumatic heart disease: primary prevention is the cost effective option. </a:t>
            </a:r>
            <a:r>
              <a:rPr lang="en-AU" sz="2000" dirty="0">
                <a:solidFill>
                  <a:srgbClr val="5B61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 J </a:t>
            </a:r>
            <a:r>
              <a:rPr lang="en-AU" sz="2000" dirty="0" err="1">
                <a:solidFill>
                  <a:srgbClr val="5B61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Pediat</a:t>
            </a:r>
            <a:r>
              <a:rPr lang="en-AU" sz="2000" dirty="0">
                <a:solidFill>
                  <a:srgbClr val="0071B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sz="2000" dirty="0">
                <a:solidFill>
                  <a:srgbClr val="5B61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2007 Jun;74(6):567-70.</a:t>
            </a:r>
            <a:r>
              <a:rPr lang="en-A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sz="2000" dirty="0" err="1">
                <a:solidFill>
                  <a:srgbClr val="5B61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AU" sz="2000" dirty="0">
                <a:solidFill>
                  <a:srgbClr val="5B616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10.1007/s12098-007-0094-y.</a:t>
            </a:r>
            <a:endParaRPr lang="cs-CZ" sz="2000" dirty="0">
              <a:solidFill>
                <a:srgbClr val="5B616B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Results: </a:t>
            </a:r>
            <a:endParaRPr lang="cs-CZ" sz="2000" b="1" dirty="0">
              <a:solidFill>
                <a:srgbClr val="0070C0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prevention is the definite viable economic option </a:t>
            </a:r>
            <a:r>
              <a:rPr lang="en-GB" sz="200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1:1.56</a:t>
            </a:r>
            <a:r>
              <a:rPr lang="en-GB" sz="2000" b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compared to secondary </a:t>
            </a:r>
            <a:r>
              <a:rPr lang="en-GB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(1: 1.07)</a:t>
            </a:r>
            <a:r>
              <a:rPr lang="en-GB" sz="200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tertiary </a:t>
            </a:r>
            <a:r>
              <a:rPr lang="en-GB" sz="2000" b="1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(1: 0.12</a:t>
            </a:r>
            <a:r>
              <a:rPr lang="en-GB" sz="2000" dirty="0">
                <a:solidFill>
                  <a:srgbClr val="C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0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preventions. In fact, the current stress on only secondary and tertiary preventions is found to be economically unviable.</a:t>
            </a:r>
            <a:r>
              <a:rPr lang="en-GB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000" i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závorkách</a:t>
            </a:r>
            <a:r>
              <a:rPr lang="en-GB" sz="2000" i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Cost/benefit</a:t>
            </a:r>
            <a:r>
              <a:rPr lang="cs-CZ" sz="2000" i="1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cs-CZ" sz="2000" dirty="0">
              <a:solidFill>
                <a:srgbClr val="0070C0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cs-CZ" sz="20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Překlad: Primární prevence je jednoznačně použitelná ekonomická volba …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49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CE703A8-A7C3-487D-AB67-4805AFA908F2}"/>
              </a:ext>
            </a:extLst>
          </p:cNvPr>
          <p:cNvSpPr txBox="1"/>
          <p:nvPr/>
        </p:nvSpPr>
        <p:spPr>
          <a:xfrm>
            <a:off x="969264" y="892187"/>
            <a:ext cx="10253472" cy="3258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Economics Research in Primary Prevention of Cancer: 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Assessment, Current Challenges, and Future Directions.</a:t>
            </a:r>
            <a:endParaRPr lang="cs-CZ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Donatus U. Ekwueme, PhD. Et al</a:t>
            </a:r>
            <a:r>
              <a:rPr lang="en-GB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Natl Cancer Inst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 2022(59): lgac014 </a:t>
            </a:r>
            <a:r>
              <a:rPr lang="en-US" sz="1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https://doi.org/10.1093/jncimonographs/lgac014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Monograph pp. 41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Cancer Prevention and Control, Centers for Disease Control and Prevention.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4EC2E03-601F-6577-C5BF-41CE82CE5299}"/>
              </a:ext>
            </a:extLst>
          </p:cNvPr>
          <p:cNvSpPr/>
          <p:nvPr/>
        </p:nvSpPr>
        <p:spPr>
          <a:xfrm>
            <a:off x="876499" y="2690994"/>
            <a:ext cx="10119360" cy="14112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have provided evidence that eliminating or reducing tobacco use; eating a healthy diet, including fruit and vegetables; being physically active; reducing alcohol consumption; avoiding ultraviolet radiation; and minimizing exposure to environmental and occupational carcinogenic agents should substantially reduce cancer incidence in the population. </a:t>
            </a:r>
            <a:endParaRPr lang="cs-CZ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63CA6C7-DBAC-49C7-24E5-44293F49AF8F}"/>
              </a:ext>
            </a:extLst>
          </p:cNvPr>
          <p:cNvSpPr/>
          <p:nvPr/>
        </p:nvSpPr>
        <p:spPr>
          <a:xfrm>
            <a:off x="876499" y="4537906"/>
            <a:ext cx="10119360" cy="14112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of these primary prevention measures in reducing cancer incidence are not instantaneous. </a:t>
            </a:r>
            <a:r>
              <a:rPr lang="en-GB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health economics research has an important role to play in providing credible information to decision makers on the health and economic benefits of primary prevention</a:t>
            </a:r>
            <a:endParaRPr lang="cs-CZ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8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1943C21-FDF9-4142-8BF3-6D1D1F7EABAE}"/>
              </a:ext>
            </a:extLst>
          </p:cNvPr>
          <p:cNvGraphicFramePr>
            <a:graphicFrameLocks/>
          </p:cNvGraphicFramePr>
          <p:nvPr/>
        </p:nvGraphicFramePr>
        <p:xfrm>
          <a:off x="2507226" y="884903"/>
          <a:ext cx="6931742" cy="530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DC2460E9-E06F-4EDF-9DC2-CE94C09141AF}"/>
              </a:ext>
            </a:extLst>
          </p:cNvPr>
          <p:cNvSpPr txBox="1"/>
          <p:nvPr/>
        </p:nvSpPr>
        <p:spPr>
          <a:xfrm>
            <a:off x="9840686" y="2782129"/>
            <a:ext cx="17417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Projekt</a:t>
            </a:r>
          </a:p>
          <a:p>
            <a:endParaRPr lang="cs-CZ" sz="2000" dirty="0"/>
          </a:p>
          <a:p>
            <a:r>
              <a:rPr lang="cs-CZ" sz="2000" dirty="0"/>
              <a:t>Nákladově</a:t>
            </a:r>
          </a:p>
          <a:p>
            <a:r>
              <a:rPr lang="cs-CZ" sz="2000" dirty="0"/>
              <a:t>Efektivní</a:t>
            </a:r>
          </a:p>
          <a:p>
            <a:endParaRPr lang="cs-CZ" sz="2000" dirty="0"/>
          </a:p>
          <a:p>
            <a:r>
              <a:rPr lang="cs-CZ" sz="2000" dirty="0"/>
              <a:t>Vysoce </a:t>
            </a:r>
          </a:p>
          <a:p>
            <a:r>
              <a:rPr lang="cs-CZ" sz="2000" dirty="0"/>
              <a:t>efektivní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7AA7CE0-7DA1-4618-B2BA-677C277C448E}"/>
              </a:ext>
            </a:extLst>
          </p:cNvPr>
          <p:cNvCxnSpPr>
            <a:cxnSpLocks/>
          </p:cNvCxnSpPr>
          <p:nvPr/>
        </p:nvCxnSpPr>
        <p:spPr>
          <a:xfrm>
            <a:off x="6843252" y="3964508"/>
            <a:ext cx="2997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8A7BCC2-3BDF-4EC7-B91E-A4602EFAB3FB}"/>
              </a:ext>
            </a:extLst>
          </p:cNvPr>
          <p:cNvCxnSpPr>
            <a:cxnSpLocks/>
          </p:cNvCxnSpPr>
          <p:nvPr/>
        </p:nvCxnSpPr>
        <p:spPr>
          <a:xfrm>
            <a:off x="8185355" y="4514411"/>
            <a:ext cx="1655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28811EFC-67F1-21DB-137E-A53ECE4A01CF}"/>
              </a:ext>
            </a:extLst>
          </p:cNvPr>
          <p:cNvSpPr/>
          <p:nvPr/>
        </p:nvSpPr>
        <p:spPr>
          <a:xfrm>
            <a:off x="9684774" y="5271284"/>
            <a:ext cx="2379607" cy="1430270"/>
          </a:xfrm>
          <a:prstGeom prst="wedgeEllipseCallout">
            <a:avLst>
              <a:gd name="adj1" fmla="val -86790"/>
              <a:gd name="adj2" fmla="val -9223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Prostředky na primární prevenci musí být trvalé</a:t>
            </a:r>
          </a:p>
        </p:txBody>
      </p:sp>
    </p:spTree>
    <p:extLst>
      <p:ext uri="{BB962C8B-B14F-4D97-AF65-F5344CB8AC3E}">
        <p14:creationId xmlns:p14="http://schemas.microsoft.com/office/powerpoint/2010/main" val="337016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D3CFC22-7B4E-3F12-90BD-8F93801B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30" y="1433786"/>
            <a:ext cx="8335617" cy="49027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42A6B33-D90C-4A35-9BCC-420F3DFA2B11}"/>
              </a:ext>
            </a:extLst>
          </p:cNvPr>
          <p:cNvSpPr txBox="1"/>
          <p:nvPr/>
        </p:nvSpPr>
        <p:spPr>
          <a:xfrm>
            <a:off x="8909702" y="5415037"/>
            <a:ext cx="25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Natl</a:t>
            </a:r>
            <a:r>
              <a:rPr lang="cs-CZ" sz="1400" dirty="0"/>
              <a:t> </a:t>
            </a:r>
            <a:r>
              <a:rPr lang="cs-CZ" sz="1400" dirty="0" err="1"/>
              <a:t>Cancer</a:t>
            </a:r>
            <a:r>
              <a:rPr lang="cs-CZ" sz="1400" dirty="0"/>
              <a:t> </a:t>
            </a:r>
            <a:r>
              <a:rPr lang="cs-CZ" sz="1400" dirty="0" err="1"/>
              <a:t>Inst</a:t>
            </a:r>
            <a:r>
              <a:rPr lang="cs-CZ" sz="1400" dirty="0"/>
              <a:t> </a:t>
            </a:r>
            <a:r>
              <a:rPr lang="cs-CZ" sz="1400" dirty="0" err="1"/>
              <a:t>Monogr</a:t>
            </a:r>
            <a:r>
              <a:rPr lang="cs-CZ" sz="1400" dirty="0"/>
              <a:t>, 2022, Vol. 2022, No. 59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4EA2DF6-0B5C-6B68-3E59-E7EE00DD0C96}"/>
              </a:ext>
            </a:extLst>
          </p:cNvPr>
          <p:cNvSpPr txBox="1"/>
          <p:nvPr/>
        </p:nvSpPr>
        <p:spPr>
          <a:xfrm>
            <a:off x="1719072" y="829056"/>
            <a:ext cx="888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Rámec výzkumu zdravotní ekonomiky v primární prevenci rakoviny</a:t>
            </a:r>
          </a:p>
        </p:txBody>
      </p:sp>
    </p:spTree>
    <p:extLst>
      <p:ext uri="{BB962C8B-B14F-4D97-AF65-F5344CB8AC3E}">
        <p14:creationId xmlns:p14="http://schemas.microsoft.com/office/powerpoint/2010/main" val="3823837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říž\Plocha\panapa chan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2759652"/>
            <a:ext cx="4211960" cy="409834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2" name="Picture 2" descr="C:\Documents and Settings\Kříž\Plocha\panama 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7480" y="0"/>
            <a:ext cx="4680521" cy="280831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1027" name="Picture 3" descr="C:\Documents and Settings\Kříž\Plocha\ipanama hist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4625"/>
            <a:ext cx="4451402" cy="345638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775520" y="4293097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Baskerville Old Face" pitchFamily="18" charset="0"/>
              </a:rPr>
              <a:t>22.000 mrtvých</a:t>
            </a:r>
          </a:p>
          <a:p>
            <a:r>
              <a:rPr lang="cs-CZ" sz="2800" b="1" dirty="0">
                <a:solidFill>
                  <a:schemeClr val="bg1">
                    <a:lumMod val="65000"/>
                  </a:schemeClr>
                </a:solidFill>
                <a:latin typeface="Baskerville Old Face" pitchFamily="18" charset="0"/>
              </a:rPr>
              <a:t>342.000 ztracených let </a:t>
            </a:r>
            <a:r>
              <a:rPr lang="cs-CZ" sz="2400" b="1" dirty="0">
                <a:solidFill>
                  <a:schemeClr val="bg1">
                    <a:lumMod val="65000"/>
                  </a:schemeClr>
                </a:solidFill>
                <a:latin typeface="Baskerville Old Face" pitchFamily="18" charset="0"/>
              </a:rPr>
              <a:t>ž</a:t>
            </a:r>
            <a:r>
              <a:rPr lang="cs-CZ" sz="2800" b="1" dirty="0">
                <a:solidFill>
                  <a:schemeClr val="bg1">
                    <a:lumMod val="65000"/>
                  </a:schemeClr>
                </a:solidFill>
                <a:latin typeface="Baskerville Old Face" pitchFamily="18" charset="0"/>
              </a:rPr>
              <a:t>ivota</a:t>
            </a:r>
          </a:p>
          <a:p>
            <a:r>
              <a:rPr lang="cs-CZ" sz="2800" b="1" dirty="0">
                <a:solidFill>
                  <a:schemeClr val="bg1">
                    <a:lumMod val="65000"/>
                  </a:schemeClr>
                </a:solidFill>
                <a:latin typeface="Baskerville Old Face" pitchFamily="18" charset="0"/>
              </a:rPr>
              <a:t>575 mld. $ ztráty (úmrtí a absence při nemoci)</a:t>
            </a:r>
          </a:p>
          <a:p>
            <a:r>
              <a:rPr lang="cs-CZ" sz="2800" b="1" dirty="0">
                <a:latin typeface="Baskerville Old Face" pitchFamily="18" charset="0"/>
              </a:rPr>
              <a:t>Bankrot stavební spole</a:t>
            </a:r>
            <a:r>
              <a:rPr lang="cs-CZ" sz="2400" b="1" dirty="0">
                <a:latin typeface="Baskerville Old Face" pitchFamily="18" charset="0"/>
              </a:rPr>
              <a:t>č</a:t>
            </a:r>
            <a:r>
              <a:rPr lang="cs-CZ" sz="2800" b="1" dirty="0">
                <a:latin typeface="Baskerville Old Face" pitchFamily="18" charset="0"/>
              </a:rPr>
              <a:t>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24000" y="3645025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Baskerville Old Face" pitchFamily="18" charset="0"/>
              </a:rPr>
              <a:t>   </a:t>
            </a:r>
            <a:r>
              <a:rPr lang="cs-CZ" sz="3600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Panama 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1881 - 1889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CB66AA-61AF-FCE8-44FE-F566B0189D7A}"/>
              </a:ext>
            </a:extLst>
          </p:cNvPr>
          <p:cNvSpPr txBox="1"/>
          <p:nvPr/>
        </p:nvSpPr>
        <p:spPr>
          <a:xfrm>
            <a:off x="4697895" y="2682439"/>
            <a:ext cx="27962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dirty="0"/>
              <a:t>Ferdinand </a:t>
            </a:r>
            <a:r>
              <a:rPr lang="cs-CZ" sz="2400" dirty="0" err="1"/>
              <a:t>Lesseps</a:t>
            </a: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CCF7EAC-66B3-A889-4451-AF0B9384947D}"/>
              </a:ext>
            </a:extLst>
          </p:cNvPr>
          <p:cNvSpPr txBox="1"/>
          <p:nvPr/>
        </p:nvSpPr>
        <p:spPr>
          <a:xfrm>
            <a:off x="1669774" y="2289820"/>
            <a:ext cx="98728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Ekonomika primární prevence nemocí</a:t>
            </a:r>
          </a:p>
          <a:p>
            <a:r>
              <a:rPr lang="cs-CZ" sz="3200" dirty="0">
                <a:solidFill>
                  <a:srgbClr val="0070C0"/>
                </a:solidFill>
              </a:rPr>
              <a:t>demonstruje obrovský potenciál primární prevence zvyšovat materiální i humanitární bohatství společnosti</a:t>
            </a:r>
          </a:p>
          <a:p>
            <a:r>
              <a:rPr lang="cs-CZ" sz="3200" dirty="0">
                <a:solidFill>
                  <a:srgbClr val="0070C0"/>
                </a:solidFill>
              </a:rPr>
              <a:t>a pomáhá hodnotit efektivitu nákladů</a:t>
            </a:r>
          </a:p>
          <a:p>
            <a:r>
              <a:rPr lang="cs-CZ" sz="3200" dirty="0">
                <a:solidFill>
                  <a:srgbClr val="0070C0"/>
                </a:solidFill>
              </a:rPr>
              <a:t>investovaných do preventivních intervencí</a:t>
            </a:r>
          </a:p>
          <a:p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8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399820"/>
              </p:ext>
            </p:extLst>
          </p:nvPr>
        </p:nvGraphicFramePr>
        <p:xfrm>
          <a:off x="1704704" y="424542"/>
          <a:ext cx="8556171" cy="60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9C422836-41FC-4EDE-442E-2CF04E5F5864}"/>
              </a:ext>
            </a:extLst>
          </p:cNvPr>
          <p:cNvSpPr txBox="1"/>
          <p:nvPr/>
        </p:nvSpPr>
        <p:spPr>
          <a:xfrm>
            <a:off x="5982789" y="2243635"/>
            <a:ext cx="549946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urden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of disease</a:t>
            </a:r>
            <a:r>
              <a:rPr lang="cs-CZ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disability-adjusted life-years (DALYs) are calculated as the 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sum of </a:t>
            </a:r>
            <a:r>
              <a:rPr lang="en-US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ears of </a:t>
            </a:r>
            <a:r>
              <a:rPr lang="en-US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ife </a:t>
            </a:r>
            <a:r>
              <a:rPr lang="en-US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ost (YLL) and </a:t>
            </a:r>
            <a:r>
              <a:rPr lang="en-US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ears </a:t>
            </a:r>
            <a:r>
              <a:rPr lang="en-US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ost due to </a:t>
            </a:r>
            <a:r>
              <a:rPr lang="en-US" sz="20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</a:t>
            </a:r>
            <a:r>
              <a:rPr lang="en-US" sz="2000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isability (YLD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cs-CZ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cs-CZ" sz="2000" dirty="0">
                <a:solidFill>
                  <a:srgbClr val="202124"/>
                </a:solidFill>
                <a:latin typeface="arial" panose="020B0604020202020204" pitchFamily="34" charset="0"/>
              </a:rPr>
              <a:t>YLL předčasná úmrtnost před 65.r. věku, YLD léta ztracená nemocemi.</a:t>
            </a:r>
            <a:endParaRPr lang="cs-CZ" sz="2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BCDBE17-F154-61F2-4F1A-C966B4D55539}"/>
              </a:ext>
            </a:extLst>
          </p:cNvPr>
          <p:cNvSpPr txBox="1"/>
          <p:nvPr/>
        </p:nvSpPr>
        <p:spPr>
          <a:xfrm>
            <a:off x="3358859" y="1172411"/>
            <a:ext cx="608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Kříž J. Hygiena http://dx.doi.org/10.21101/hygiena.a1451</a:t>
            </a:r>
          </a:p>
        </p:txBody>
      </p:sp>
    </p:spTree>
    <p:extLst>
      <p:ext uri="{BB962C8B-B14F-4D97-AF65-F5344CB8AC3E}">
        <p14:creationId xmlns:p14="http://schemas.microsoft.com/office/powerpoint/2010/main" val="357291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312" y="772217"/>
            <a:ext cx="10515600" cy="80022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Finanční ocenění roku života</a:t>
            </a:r>
            <a:br>
              <a:rPr lang="cs-CZ" dirty="0"/>
            </a:b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7008" y="1572437"/>
            <a:ext cx="5023104" cy="2867041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dirty="0">
                <a:solidFill>
                  <a:srgbClr val="206FA0"/>
                </a:solidFill>
              </a:rPr>
              <a:t>DALY</a:t>
            </a:r>
          </a:p>
          <a:p>
            <a:pPr marL="0" indent="0">
              <a:buNone/>
            </a:pPr>
            <a:endParaRPr lang="cs-CZ" sz="2400" b="1" dirty="0">
              <a:solidFill>
                <a:srgbClr val="206FA0"/>
              </a:solidFill>
            </a:endParaRPr>
          </a:p>
          <a:p>
            <a:r>
              <a:rPr lang="cs-CZ" sz="3800" dirty="0"/>
              <a:t>V ČR neexistuje oficiální konvenční finanční ekvivalent DALY.</a:t>
            </a:r>
          </a:p>
          <a:p>
            <a:r>
              <a:rPr lang="cs-CZ" sz="3800" dirty="0">
                <a:solidFill>
                  <a:srgbClr val="0070C0"/>
                </a:solidFill>
              </a:rPr>
              <a:t>Hodnota DALY pro  populaci ČR: návrh 800.000-1,000.000 Kč </a:t>
            </a:r>
          </a:p>
          <a:p>
            <a:pPr marL="0" indent="0">
              <a:buNone/>
            </a:pPr>
            <a:r>
              <a:rPr lang="cs-CZ" sz="2900" i="1" dirty="0"/>
              <a:t>     Kříž, 2011,</a:t>
            </a:r>
            <a:r>
              <a:rPr lang="sv-SE" sz="2900" i="1" dirty="0"/>
              <a:t> HYGIENA  2011  56(3) </a:t>
            </a:r>
            <a:r>
              <a:rPr lang="cs-CZ" sz="2900" i="1" dirty="0"/>
              <a:t>(</a:t>
            </a:r>
            <a:r>
              <a:rPr lang="sv-SE" sz="2900" i="1" dirty="0"/>
              <a:t>89 –94</a:t>
            </a:r>
            <a:r>
              <a:rPr lang="cs-CZ" sz="2900" dirty="0"/>
              <a:t>  a  Investice do zdraví  2015 </a:t>
            </a:r>
            <a:r>
              <a:rPr lang="en-US" sz="2900" dirty="0">
                <a:hlinkClick r:id="rId3" action="ppaction://hlinkfile"/>
              </a:rPr>
              <a:t>file:///F:/140505-Investice-do-zdrav%C3%AD-v-R.pdf</a:t>
            </a:r>
            <a:endParaRPr lang="cs-CZ" sz="29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46416" y="1692442"/>
            <a:ext cx="4741495" cy="2110932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206FA0"/>
                </a:solidFill>
              </a:rPr>
              <a:t>QALY  rok života v dobrém zdraví </a:t>
            </a:r>
          </a:p>
          <a:p>
            <a:r>
              <a:rPr lang="cs-CZ" sz="2000" dirty="0"/>
              <a:t> </a:t>
            </a:r>
            <a:r>
              <a:rPr lang="cs-CZ" sz="2400" dirty="0"/>
              <a:t>20 – 40.000 Ł Anglie. (560.000-1,2 mil. Kč) </a:t>
            </a:r>
          </a:p>
          <a:p>
            <a:r>
              <a:rPr lang="cs-CZ" sz="2400" dirty="0"/>
              <a:t>ČR: 1 mil. Kč – teoretická  hranice pro nákladovou  efektivitu.  </a:t>
            </a:r>
            <a:r>
              <a:rPr lang="cs-CZ" sz="1800" dirty="0"/>
              <a:t>Kardiologická revue. 2010,12(3) 143-150.</a:t>
            </a:r>
            <a:endParaRPr lang="cs-CZ" sz="1800" b="1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E9F767-DD55-15D2-40A9-235CFEFF0AD0}"/>
              </a:ext>
            </a:extLst>
          </p:cNvPr>
          <p:cNvSpPr txBox="1"/>
          <p:nvPr/>
        </p:nvSpPr>
        <p:spPr>
          <a:xfrm>
            <a:off x="1622198" y="4680457"/>
            <a:ext cx="92158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Odhad</a:t>
            </a:r>
            <a:r>
              <a:rPr lang="cs-CZ" sz="1200" dirty="0"/>
              <a:t>  </a:t>
            </a:r>
            <a:r>
              <a:rPr lang="cs-CZ" sz="2400" dirty="0"/>
              <a:t>národohospodářské zátěže z nemocí v ČR</a:t>
            </a:r>
          </a:p>
          <a:p>
            <a:pPr algn="ctr"/>
            <a:r>
              <a:rPr lang="cs-CZ" sz="2400" dirty="0">
                <a:solidFill>
                  <a:srgbClr val="0070C0"/>
                </a:solidFill>
              </a:rPr>
              <a:t>3,4 mil. </a:t>
            </a:r>
            <a:r>
              <a:rPr lang="cs-CZ" sz="2400" dirty="0" err="1">
                <a:solidFill>
                  <a:srgbClr val="0070C0"/>
                </a:solidFill>
              </a:rPr>
              <a:t>DALYs</a:t>
            </a:r>
            <a:r>
              <a:rPr lang="cs-CZ" sz="2400" dirty="0">
                <a:solidFill>
                  <a:srgbClr val="0070C0"/>
                </a:solidFill>
              </a:rPr>
              <a:t> x  800 tis. Kč = 2.720 mld. Kč.</a:t>
            </a:r>
          </a:p>
          <a:p>
            <a:pPr algn="ctr"/>
            <a:r>
              <a:rPr lang="cs-CZ" sz="2400" b="1" dirty="0">
                <a:solidFill>
                  <a:srgbClr val="0070C0"/>
                </a:solidFill>
              </a:rPr>
              <a:t>Snížení </a:t>
            </a:r>
            <a:r>
              <a:rPr lang="cs-CZ" sz="2400" b="1" dirty="0" err="1">
                <a:solidFill>
                  <a:srgbClr val="0070C0"/>
                </a:solidFill>
              </a:rPr>
              <a:t>DALYs</a:t>
            </a:r>
            <a:r>
              <a:rPr lang="cs-CZ" sz="2400" b="1" dirty="0">
                <a:solidFill>
                  <a:srgbClr val="0070C0"/>
                </a:solidFill>
              </a:rPr>
              <a:t> efektivní prevencí o 1%  =   zisk 27,5 mld. Kč</a:t>
            </a:r>
            <a:r>
              <a:rPr lang="cs-CZ" sz="2800" b="1" dirty="0">
                <a:solidFill>
                  <a:srgbClr val="0070C0"/>
                </a:solidFill>
              </a:rPr>
              <a:t>. </a:t>
            </a:r>
            <a:endParaRPr lang="cs-CZ" sz="2800" b="1" dirty="0"/>
          </a:p>
          <a:p>
            <a:pPr algn="ctr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69C5FD-3B4D-16EB-52B2-118D2F12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52" y="1828800"/>
            <a:ext cx="4615597" cy="44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6B485C-C13E-40C5-59B0-E5D91C58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8" y="1828800"/>
            <a:ext cx="4517910" cy="43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2F14F6-F6B3-F921-055C-FC241D8AAD71}"/>
              </a:ext>
            </a:extLst>
          </p:cNvPr>
          <p:cNvSpPr txBox="1"/>
          <p:nvPr/>
        </p:nvSpPr>
        <p:spPr>
          <a:xfrm>
            <a:off x="2011680" y="679269"/>
            <a:ext cx="799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DALYs</a:t>
            </a:r>
            <a:r>
              <a:rPr lang="cs-CZ" sz="2800" dirty="0"/>
              <a:t> v důsledku expozice PM</a:t>
            </a:r>
            <a:r>
              <a:rPr lang="cs-CZ" sz="1200" dirty="0"/>
              <a:t>10 </a:t>
            </a:r>
            <a:r>
              <a:rPr lang="cs-CZ" sz="2800" dirty="0"/>
              <a:t>a hluku. Nizozemsko. </a:t>
            </a:r>
          </a:p>
          <a:p>
            <a:pPr algn="ctr"/>
            <a:r>
              <a:rPr lang="cs-CZ" sz="2800" dirty="0"/>
              <a:t>Příklad aplikace DALY  </a:t>
            </a:r>
          </a:p>
        </p:txBody>
      </p:sp>
    </p:spTree>
    <p:extLst>
      <p:ext uri="{BB962C8B-B14F-4D97-AF65-F5344CB8AC3E}">
        <p14:creationId xmlns:p14="http://schemas.microsoft.com/office/powerpoint/2010/main" val="306218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3E814D1D-DC87-CB1C-B984-1C92F983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0070C0"/>
                </a:solidFill>
              </a:rPr>
              <a:t>Smysl ekonomiky v prevenci nemocí a podpoře zdraví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ED324D9-E3DC-3301-7D5C-C213B9EA73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ovéPole 3">
            <a:extLst>
              <a:ext uri="{FF2B5EF4-FFF2-40B4-BE49-F238E27FC236}">
                <a16:creationId xmlns:a16="http://schemas.microsoft.com/office/drawing/2014/main" id="{65318174-FFC6-78D8-8D1F-3C96F663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351" y="6165850"/>
            <a:ext cx="50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latin typeface="Calibri" panose="020F0502020204030204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0521091"/>
              </p:ext>
            </p:extLst>
          </p:nvPr>
        </p:nvGraphicFramePr>
        <p:xfrm>
          <a:off x="1556950" y="840259"/>
          <a:ext cx="6351373" cy="504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4645A714-ED03-53A2-C5AC-5B2D17543BFC}"/>
              </a:ext>
            </a:extLst>
          </p:cNvPr>
          <p:cNvSpPr txBox="1"/>
          <p:nvPr/>
        </p:nvSpPr>
        <p:spPr>
          <a:xfrm>
            <a:off x="8974183" y="1397726"/>
            <a:ext cx="2782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Nepřímé náklady-příklady:</a:t>
            </a:r>
            <a:r>
              <a:rPr lang="cs-CZ" sz="2400" dirty="0"/>
              <a:t> </a:t>
            </a:r>
          </a:p>
          <a:p>
            <a:r>
              <a:rPr lang="cs-CZ" sz="2400" dirty="0"/>
              <a:t>Absence v práci, </a:t>
            </a:r>
            <a:r>
              <a:rPr lang="cs-CZ" sz="2400" dirty="0" err="1"/>
              <a:t>prezentizmus</a:t>
            </a:r>
            <a:r>
              <a:rPr lang="cs-CZ" sz="2400" dirty="0"/>
              <a:t>, invalidita a předčasný důchod.</a:t>
            </a:r>
          </a:p>
          <a:p>
            <a:r>
              <a:rPr lang="cs-CZ" sz="2400" dirty="0"/>
              <a:t>Dávky v nemoci, změny zaměstnání – rekvalifikace.</a:t>
            </a:r>
          </a:p>
          <a:p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2">
            <a:extLst>
              <a:ext uri="{FF2B5EF4-FFF2-40B4-BE49-F238E27FC236}">
                <a16:creationId xmlns:a16="http://schemas.microsoft.com/office/drawing/2014/main" id="{3E905E13-B22F-3854-FBE1-785B861D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6130" y="1113564"/>
            <a:ext cx="6736610" cy="50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7468C1F-4E42-48F9-0796-23B6A0231838}"/>
              </a:ext>
            </a:extLst>
          </p:cNvPr>
          <p:cNvSpPr/>
          <p:nvPr/>
        </p:nvSpPr>
        <p:spPr>
          <a:xfrm>
            <a:off x="1828800" y="1567541"/>
            <a:ext cx="9078686" cy="39972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Efektivitu intervence lze hodnotit ušetřenými nebo získanými roky života (DALY nebo QALY) a dalšími zdravotními ukazateli, aniž by se zvažovalo ekonomické hledisko. </a:t>
            </a:r>
          </a:p>
          <a:p>
            <a:pPr algn="ctr"/>
            <a:endParaRPr lang="cs-CZ" sz="2400" dirty="0">
              <a:solidFill>
                <a:schemeClr val="tx1"/>
              </a:solidFill>
            </a:endParaRP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Nákladová efektivita se pak hodnotí, když se zavede cena za tyto ušetřené (nebo získané) roky či jiné měřitelné výstupy, 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dále pak analýzou nákladové efektivity </a:t>
            </a:r>
            <a:r>
              <a:rPr lang="cs-CZ" sz="2400" dirty="0" err="1">
                <a:solidFill>
                  <a:schemeClr val="tx1"/>
                </a:solidFill>
              </a:rPr>
              <a:t>Cost-effectiveness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analysis</a:t>
            </a:r>
            <a:r>
              <a:rPr lang="cs-CZ" sz="2400" dirty="0">
                <a:solidFill>
                  <a:schemeClr val="tx1"/>
                </a:solidFill>
              </a:rPr>
              <a:t> tj. </a:t>
            </a:r>
            <a:r>
              <a:rPr lang="cs-CZ" sz="2400" u="sng" dirty="0" err="1">
                <a:solidFill>
                  <a:schemeClr val="tx1"/>
                </a:solidFill>
              </a:rPr>
              <a:t>Cost</a:t>
            </a:r>
            <a:r>
              <a:rPr lang="cs-CZ" sz="2400" u="sng" dirty="0">
                <a:solidFill>
                  <a:schemeClr val="tx1"/>
                </a:solidFill>
              </a:rPr>
              <a:t>-benefit nebo benefit-</a:t>
            </a:r>
            <a:r>
              <a:rPr lang="cs-CZ" sz="2400" u="sng" dirty="0" err="1">
                <a:solidFill>
                  <a:schemeClr val="tx1"/>
                </a:solidFill>
              </a:rPr>
              <a:t>cost</a:t>
            </a:r>
            <a:r>
              <a:rPr lang="cs-CZ" sz="2400" u="sng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analysis</a:t>
            </a:r>
            <a:r>
              <a:rPr lang="cs-CZ" sz="2400" dirty="0">
                <a:solidFill>
                  <a:schemeClr val="tx1"/>
                </a:solidFill>
              </a:rPr>
              <a:t>, ve kterých se posuzuje, </a:t>
            </a:r>
          </a:p>
          <a:p>
            <a:pPr algn="ctr"/>
            <a:r>
              <a:rPr lang="cs-CZ" sz="2400" dirty="0">
                <a:solidFill>
                  <a:schemeClr val="tx1"/>
                </a:solidFill>
              </a:rPr>
              <a:t>jakého efektu se dosáhlo za určitých nákladů.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E86328-243F-318F-61DE-9D7430B681A2}"/>
              </a:ext>
            </a:extLst>
          </p:cNvPr>
          <p:cNvSpPr txBox="1"/>
          <p:nvPr/>
        </p:nvSpPr>
        <p:spPr>
          <a:xfrm>
            <a:off x="2808514" y="574766"/>
            <a:ext cx="700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Efektivita preventivní intervence</a:t>
            </a:r>
          </a:p>
        </p:txBody>
      </p:sp>
    </p:spTree>
    <p:extLst>
      <p:ext uri="{BB962C8B-B14F-4D97-AF65-F5344CB8AC3E}">
        <p14:creationId xmlns:p14="http://schemas.microsoft.com/office/powerpoint/2010/main" val="3109274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1340</Words>
  <Application>Microsoft Office PowerPoint</Application>
  <PresentationFormat>Širokoúhlá obrazovka</PresentationFormat>
  <Paragraphs>137</Paragraphs>
  <Slides>20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Primární prevence a ekonomika </vt:lpstr>
      <vt:lpstr>Prezentace aplikace PowerPoint</vt:lpstr>
      <vt:lpstr>Prezentace aplikace PowerPoint</vt:lpstr>
      <vt:lpstr>Finanční ocenění roku života </vt:lpstr>
      <vt:lpstr>Prezentace aplikace PowerPoint</vt:lpstr>
      <vt:lpstr>Smysl ekonomiky v prevenci nemocí a podpoře zdraví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Primární prevence a ekonomika vybrané poznatky</dc:title>
  <dc:creator>Jar. Kříž</dc:creator>
  <cp:lastModifiedBy>Lidmila Hamplová</cp:lastModifiedBy>
  <cp:revision>123</cp:revision>
  <dcterms:created xsi:type="dcterms:W3CDTF">2022-10-16T10:03:32Z</dcterms:created>
  <dcterms:modified xsi:type="dcterms:W3CDTF">2022-11-27T17:04:25Z</dcterms:modified>
</cp:coreProperties>
</file>