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82" r:id="rId24"/>
    <p:sldId id="283" r:id="rId25"/>
    <p:sldId id="297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8" r:id="rId40"/>
    <p:sldId id="299" r:id="rId41"/>
    <p:sldId id="300" r:id="rId42"/>
    <p:sldId id="302" r:id="rId43"/>
    <p:sldId id="303" r:id="rId44"/>
    <p:sldId id="304" r:id="rId45"/>
    <p:sldId id="305" r:id="rId46"/>
    <p:sldId id="306" r:id="rId47"/>
    <p:sldId id="307" r:id="rId48"/>
    <p:sldId id="308" r:id="rId49"/>
    <p:sldId id="309" r:id="rId50"/>
    <p:sldId id="310" r:id="rId51"/>
    <p:sldId id="311" r:id="rId52"/>
    <p:sldId id="315" r:id="rId53"/>
    <p:sldId id="316" r:id="rId54"/>
    <p:sldId id="312" r:id="rId55"/>
    <p:sldId id="313" r:id="rId56"/>
    <p:sldId id="314" r:id="rId57"/>
    <p:sldId id="317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30" r:id="rId69"/>
    <p:sldId id="331" r:id="rId70"/>
    <p:sldId id="332" r:id="rId71"/>
    <p:sldId id="333" r:id="rId72"/>
    <p:sldId id="336" r:id="rId73"/>
    <p:sldId id="340" r:id="rId74"/>
    <p:sldId id="335" r:id="rId75"/>
    <p:sldId id="347" r:id="rId76"/>
    <p:sldId id="348" r:id="rId77"/>
    <p:sldId id="350" r:id="rId78"/>
    <p:sldId id="337" r:id="rId79"/>
    <p:sldId id="334" r:id="rId80"/>
    <p:sldId id="341" r:id="rId81"/>
    <p:sldId id="346" r:id="rId82"/>
    <p:sldId id="342" r:id="rId83"/>
    <p:sldId id="345" r:id="rId84"/>
    <p:sldId id="338" r:id="rId85"/>
    <p:sldId id="351" r:id="rId86"/>
    <p:sldId id="339" r:id="rId87"/>
    <p:sldId id="349" r:id="rId88"/>
    <p:sldId id="329" r:id="rId89"/>
    <p:sldId id="352" r:id="rId90"/>
    <p:sldId id="353" r:id="rId91"/>
    <p:sldId id="354" r:id="rId92"/>
    <p:sldId id="355" r:id="rId93"/>
    <p:sldId id="356" r:id="rId94"/>
    <p:sldId id="359" r:id="rId95"/>
    <p:sldId id="360" r:id="rId96"/>
    <p:sldId id="358" r:id="rId97"/>
    <p:sldId id="357" r:id="rId98"/>
    <p:sldId id="361" r:id="rId99"/>
    <p:sldId id="362" r:id="rId100"/>
    <p:sldId id="363" r:id="rId101"/>
    <p:sldId id="364" r:id="rId102"/>
    <p:sldId id="365" r:id="rId103"/>
    <p:sldId id="366" r:id="rId104"/>
    <p:sldId id="367" r:id="rId105"/>
    <p:sldId id="368" r:id="rId106"/>
    <p:sldId id="370" r:id="rId107"/>
    <p:sldId id="369" r:id="rId108"/>
    <p:sldId id="371" r:id="rId109"/>
    <p:sldId id="372" r:id="rId110"/>
    <p:sldId id="373" r:id="rId111"/>
    <p:sldId id="374" r:id="rId112"/>
    <p:sldId id="279" r:id="rId113"/>
    <p:sldId id="375" r:id="rId114"/>
    <p:sldId id="376" r:id="rId115"/>
    <p:sldId id="377" r:id="rId116"/>
    <p:sldId id="378" r:id="rId117"/>
    <p:sldId id="379" r:id="rId118"/>
    <p:sldId id="380" r:id="rId119"/>
    <p:sldId id="381" r:id="rId120"/>
    <p:sldId id="382" r:id="rId121"/>
    <p:sldId id="383" r:id="rId122"/>
    <p:sldId id="384" r:id="rId123"/>
    <p:sldId id="385" r:id="rId124"/>
    <p:sldId id="386" r:id="rId125"/>
    <p:sldId id="387" r:id="rId126"/>
    <p:sldId id="388" r:id="rId127"/>
    <p:sldId id="389" r:id="rId128"/>
    <p:sldId id="390" r:id="rId129"/>
    <p:sldId id="391" r:id="rId130"/>
    <p:sldId id="392" r:id="rId131"/>
    <p:sldId id="393" r:id="rId132"/>
    <p:sldId id="394" r:id="rId133"/>
    <p:sldId id="395" r:id="rId134"/>
    <p:sldId id="396" r:id="rId135"/>
    <p:sldId id="397" r:id="rId136"/>
    <p:sldId id="398" r:id="rId137"/>
    <p:sldId id="399" r:id="rId138"/>
    <p:sldId id="400" r:id="rId139"/>
    <p:sldId id="401" r:id="rId140"/>
    <p:sldId id="402" r:id="rId141"/>
    <p:sldId id="403" r:id="rId142"/>
    <p:sldId id="404" r:id="rId143"/>
    <p:sldId id="301" r:id="rId14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2261" autoAdjust="0"/>
  </p:normalViewPr>
  <p:slideViewPr>
    <p:cSldViewPr>
      <p:cViewPr varScale="1">
        <p:scale>
          <a:sx n="81" d="100"/>
          <a:sy n="81" d="100"/>
        </p:scale>
        <p:origin x="-1498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939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1AE43-23D6-4ED0-86E9-547F54EA6FD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E895CC-3840-4815-9247-7F719871EF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2029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qsbg0l7TS0" TargetMode="External"/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95CC-3840-4815-9247-7F719871EF7B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030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 smtClean="0">
                <a:hlinkClick r:id="rId3"/>
              </a:rPr>
              <a:t>Test okultního krvácení - YouTube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895CC-3840-4815-9247-7F719871EF7B}" type="slidenum">
              <a:rPr lang="cs-CZ" smtClean="0"/>
              <a:t>143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15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7121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974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36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791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82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924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814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6860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39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8109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7194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DF43-D407-48DD-B424-8D6BB6B96C22}" type="datetimeFigureOut">
              <a:rPr lang="cs-CZ" smtClean="0"/>
              <a:t>06.12.2022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1E8B0-7621-4526-B1E1-ABE5977572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3628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health/funding/key-documents_en?f%5b0%5d=topic_topic:31" TargetMode="External"/><Relationship Id="rId2" Type="http://schemas.openxmlformats.org/officeDocument/2006/relationships/hyperlink" Target="https://health.ec.europa.eu/funding/eu4health-programme-2021-2027-vision-healthier-european-union_cs#modal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hyperlink" Target="http://khsstc.cz/obsah/epi_117_1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hyperlink" Target="http://khsstc.cz/obsah/hdm_81_1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11" Type="http://schemas.openxmlformats.org/officeDocument/2006/relationships/hyperlink" Target="http://khsstc.cz/obsah/hp_38_1.html" TargetMode="External"/><Relationship Id="rId5" Type="http://schemas.openxmlformats.org/officeDocument/2006/relationships/image" Target="../media/image16.png"/><Relationship Id="rId10" Type="http://schemas.openxmlformats.org/officeDocument/2006/relationships/hyperlink" Target="http://khsstc.cz/obsah/pbu_11_1.html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://khsstc.cz/obsah/hok_152_1.html" TargetMode="Externa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5.png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vod.cz/" TargetMode="External"/><Relationship Id="rId3" Type="http://schemas.openxmlformats.org/officeDocument/2006/relationships/hyperlink" Target="https://www.czso.cz/csu/czso/vysledky-zdravotnickych-uctu-cr-2017-2020" TargetMode="External"/><Relationship Id="rId7" Type="http://schemas.openxmlformats.org/officeDocument/2006/relationships/hyperlink" Target="https://www.uzis.cz/res/f/008381/zdrroccz2019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zso.cz/csu/czso/vyvoj-obyvatelstva-ceske-republiky-2020" TargetMode="External"/><Relationship Id="rId5" Type="http://schemas.openxmlformats.org/officeDocument/2006/relationships/hyperlink" Target="https://read.oecd-ilibrary.org/social-issues-migration-health/ceska-republika-zdravotni-profil-zeme-2021_a3017bfb-cs#page5" TargetMode="External"/><Relationship Id="rId4" Type="http://schemas.openxmlformats.org/officeDocument/2006/relationships/hyperlink" Target="https://www.czso.cz/csu/stoletistatistiky/pocet-zemrelych-obyvatel-ceske-republiky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Veřejné zdravotnictví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et Mgr. Magdalena Jíchová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1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Autofit/>
          </a:bodyPr>
          <a:lstStyle/>
          <a:p>
            <a:r>
              <a:rPr lang="cs-CZ" sz="1700" dirty="0" smtClean="0"/>
              <a:t>Provádění</a:t>
            </a:r>
            <a:r>
              <a:rPr lang="cs-CZ" sz="1700" dirty="0"/>
              <a:t> veřejného zdravotního </a:t>
            </a:r>
            <a:r>
              <a:rPr lang="cs-CZ" sz="1700" dirty="0" smtClean="0"/>
              <a:t>pojištění zabezpečují zdravotní pojišťovny; od roku 1993 jich vzniklo na našem území 29, od roku 2012 se jejich počet ustálil na sedmi:</a:t>
            </a:r>
          </a:p>
          <a:p>
            <a:r>
              <a:rPr lang="cs-CZ" sz="1700" dirty="0" smtClean="0"/>
              <a:t>111 – Všeobecná zdravotní pojišťovna ČR</a:t>
            </a:r>
          </a:p>
          <a:p>
            <a:r>
              <a:rPr lang="cs-CZ" sz="1700" dirty="0" smtClean="0"/>
              <a:t>201 – Vojenská zdravotní pojišťovna</a:t>
            </a:r>
          </a:p>
          <a:p>
            <a:r>
              <a:rPr lang="cs-CZ" sz="1700" dirty="0" smtClean="0"/>
              <a:t>205 – Česká průmyslová zdravotní pojišťovna</a:t>
            </a:r>
          </a:p>
          <a:p>
            <a:r>
              <a:rPr lang="cs-CZ" sz="1700" dirty="0" smtClean="0"/>
              <a:t>207 – Oborová zdravotní pojišťovna zaměstnanců bank, pojišťoven a stavebnictví</a:t>
            </a:r>
          </a:p>
          <a:p>
            <a:r>
              <a:rPr lang="cs-CZ" sz="1700" dirty="0" smtClean="0"/>
              <a:t>209 – Zaměstnanecká pojišťovna Škoda</a:t>
            </a:r>
          </a:p>
          <a:p>
            <a:r>
              <a:rPr lang="cs-CZ" sz="1700" dirty="0" smtClean="0"/>
              <a:t>211 – Zdravotní pojišťovna Ministerstva vnitra ČR</a:t>
            </a:r>
          </a:p>
          <a:p>
            <a:r>
              <a:rPr lang="cs-CZ" sz="1700" dirty="0" smtClean="0"/>
              <a:t>213 – Revírní bratrská pokladna, zdravotní pojišťovna   </a:t>
            </a:r>
          </a:p>
          <a:p>
            <a:r>
              <a:rPr lang="cs-CZ" sz="1700" b="1" u="sng" dirty="0" smtClean="0"/>
              <a:t>Další změny po roce 1989:</a:t>
            </a:r>
          </a:p>
          <a:p>
            <a:r>
              <a:rPr lang="cs-CZ" sz="1700" dirty="0" smtClean="0"/>
              <a:t>Opětovné přejmenování IHE na původní SZÚ</a:t>
            </a:r>
          </a:p>
          <a:p>
            <a:r>
              <a:rPr lang="cs-CZ" sz="1700" dirty="0" smtClean="0"/>
              <a:t>Pro preventivní medicínu zavedeno nové označení „veřejné zdravotnictví“, obor se začal orientovat na problematiku a intervenci v oblasti chronických neinfekčních (kardiovaskulárních, nádorových, metabolických onemocnění), která se zejména od konce 60. let 19 stol. stala hlavní příčinou nemocnosti a úmrtnosti populace vyspělých evropských států vč. ČR.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39427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Diabetický </a:t>
            </a:r>
            <a:r>
              <a:rPr lang="cs-CZ" dirty="0" err="1" smtClean="0"/>
              <a:t>screening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 posledních 20 let více než dvojnásobný nárůst počtu diabetiků (dnes cca 8 % populace, tj. přes 800 tisíc diabetiků)</a:t>
            </a:r>
          </a:p>
          <a:p>
            <a:r>
              <a:rPr lang="cs-CZ" dirty="0" smtClean="0"/>
              <a:t> odhadem dalších cca 5 % populace má diabetes nediagnostikovaný a tedy neléčený</a:t>
            </a:r>
          </a:p>
          <a:p>
            <a:r>
              <a:rPr lang="cs-CZ" dirty="0" smtClean="0"/>
              <a:t>Cca 5 % populace má tzv. prediabetes, tj. stav, který s největší pravděpodobností přejde v diabetes </a:t>
            </a:r>
            <a:r>
              <a:rPr lang="cs-CZ" dirty="0" err="1" smtClean="0"/>
              <a:t>mellitus</a:t>
            </a:r>
            <a:endParaRPr lang="cs-CZ" dirty="0" smtClean="0"/>
          </a:p>
          <a:p>
            <a:r>
              <a:rPr lang="cs-CZ" dirty="0" smtClean="0"/>
              <a:t>K vyhledávání diabetu se používá hodnocení hladiny glukózy v krvi – glykemie</a:t>
            </a:r>
          </a:p>
          <a:p>
            <a:r>
              <a:rPr lang="cs-CZ" dirty="0" smtClean="0"/>
              <a:t>Glykemie se vyšetřuje 1x za dva roky (u nerizikových jedinců) a 1x ročně u osob se zvýšeným rizikem (např. diabetes v rodinné anamnéze, věk nad 40 let, obezita, gestační diabetes, porod plodu nad 4 kg…)</a:t>
            </a:r>
          </a:p>
          <a:p>
            <a:r>
              <a:rPr lang="cs-CZ" dirty="0" smtClean="0"/>
              <a:t>Vyšetření glykemie je součástí preventivních prohlídek u praktických lékařů 1x za dva roky – hrazeno zdravotní pojišťovnou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42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WHO  a podpora veřejného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 7. 4. 1948 – vznik Světové zdravotnické organizace </a:t>
            </a:r>
            <a:r>
              <a:rPr lang="cs-CZ" dirty="0" smtClean="0"/>
              <a:t>(Světový den zdraví)</a:t>
            </a:r>
          </a:p>
          <a:p>
            <a:r>
              <a:rPr lang="cs-CZ" dirty="0" smtClean="0"/>
              <a:t>Od svého vzniku realizuje programy na potírání a úplné odstranění některých nemocí a usiluje o celkové zlepšení kvality lidského života</a:t>
            </a:r>
          </a:p>
          <a:p>
            <a:r>
              <a:rPr lang="cs-CZ" b="1" dirty="0" smtClean="0"/>
              <a:t>Cílem činnosti WHO je dosažení co nejlepšího zdraví pro všechny</a:t>
            </a:r>
          </a:p>
          <a:p>
            <a:r>
              <a:rPr lang="cs-CZ" dirty="0" smtClean="0"/>
              <a:t>Mezi hlavní cíle a strategické záměry WHO patří omezování úmrtnosti, nemocnosti a postižení hlavně u chudých a sociálně slabých skupin populace, podpora zdravé životosprávy, rozvoj efektivnějších a spravedlivějších zdravotnických systémů a odpovídajících strategií</a:t>
            </a:r>
          </a:p>
          <a:p>
            <a:r>
              <a:rPr lang="cs-CZ" u="sng" dirty="0" smtClean="0"/>
              <a:t>Hlavní směry činnosti</a:t>
            </a:r>
            <a:r>
              <a:rPr lang="cs-CZ" dirty="0" smtClean="0"/>
              <a:t>: vypracování regionální zdravotní politiky a konzultační činnost dle potřeb členských států, odborná pomoc při vypracování národních zdravotnických strategií, sledování indikátorů zdravotního stavu populace, rozvoj a testování nových technologií a postupů pro kontrolu nemocí a řízení zdravotní péče.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370224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Úloha WHO v podpoře veřejného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1948 – 1. moderní definice zdraví (nejde jen o nepřítomnost nemoci, ale o komplexní stav tělesné, duševní a sociální pohody)</a:t>
            </a:r>
          </a:p>
          <a:p>
            <a:r>
              <a:rPr lang="cs-CZ" dirty="0" smtClean="0"/>
              <a:t>Podpora zdraví se zaměřuje na populaci jako celek a na ovlivnění determinant či podmínek zdraví – zodpovědnost každého jedince prostřednictvím jeho životního stylu </a:t>
            </a:r>
          </a:p>
          <a:p>
            <a:r>
              <a:rPr lang="cs-CZ" dirty="0" smtClean="0"/>
              <a:t>Od 2.pol.20 st. dochází k </a:t>
            </a:r>
            <a:r>
              <a:rPr lang="cs-CZ" u="sng" dirty="0" smtClean="0"/>
              <a:t>nárůstu nákladů na zdravotnictví </a:t>
            </a:r>
            <a:r>
              <a:rPr lang="cs-CZ" dirty="0" smtClean="0"/>
              <a:t>ve všech vyspělých evropských zemích v důsledku zavádění nových drahých diagnostických technologií a nových léčebných přípravků, stoupajícího počtu pacientů s chronickými chorobami a zvyšující se poptávky po dlouhodobé zdravotní péči  </a:t>
            </a:r>
            <a:r>
              <a:rPr lang="cs-CZ" dirty="0" smtClean="0">
                <a:sym typeface="Wingdings"/>
              </a:rPr>
              <a:t></a:t>
            </a:r>
            <a:r>
              <a:rPr lang="cs-CZ" dirty="0" smtClean="0"/>
              <a:t> </a:t>
            </a:r>
            <a:r>
              <a:rPr lang="cs-CZ" u="sng" dirty="0" smtClean="0"/>
              <a:t>pozornost se obrací na prevenci nemocí, strategii péče o zdraví  a podporu zdraví obyvatel jednotlivých států</a:t>
            </a:r>
            <a:r>
              <a:rPr lang="cs-CZ" dirty="0" smtClean="0"/>
              <a:t>.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847787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70. léta 20. st. – zpráva o zdraví obyvatel Kanady </a:t>
            </a:r>
            <a:r>
              <a:rPr lang="cs-CZ" dirty="0" smtClean="0">
                <a:sym typeface="Wingdings"/>
              </a:rPr>
              <a:t> zdůrazněna potřeba a nutnost posílit zájem a odpovědnost občanů za vlastní zdraví, jako reakce přijata globální strategie péče o zdraví „</a:t>
            </a:r>
            <a:r>
              <a:rPr lang="cs-CZ" b="1" dirty="0" smtClean="0">
                <a:solidFill>
                  <a:schemeClr val="accent1"/>
                </a:solidFill>
                <a:sym typeface="Wingdings"/>
              </a:rPr>
              <a:t>Zdraví pro všechny do roku 2000</a:t>
            </a:r>
            <a:r>
              <a:rPr lang="cs-CZ" dirty="0" smtClean="0">
                <a:sym typeface="Wingdings"/>
              </a:rPr>
              <a:t>“</a:t>
            </a:r>
          </a:p>
          <a:p>
            <a:r>
              <a:rPr lang="cs-CZ" dirty="0" smtClean="0">
                <a:sym typeface="Wingdings"/>
              </a:rPr>
              <a:t>Stěžejní byla podpora zdravého životního stylu obyvatel, posílení primární péče, aktivní zapojení veřejnosti do podpory zdraví, mezirezortní a mezinárodní spolupráce na poli podpory  zdraví a spravedlivý přístup k péči o zdraví pro všechny. </a:t>
            </a:r>
          </a:p>
          <a:p>
            <a:r>
              <a:rPr lang="cs-CZ" dirty="0" smtClean="0">
                <a:sym typeface="Wingdings"/>
              </a:rPr>
              <a:t>„</a:t>
            </a:r>
            <a:r>
              <a:rPr lang="cs-CZ" b="1" dirty="0" smtClean="0">
                <a:solidFill>
                  <a:schemeClr val="accent1"/>
                </a:solidFill>
                <a:sym typeface="Wingdings"/>
              </a:rPr>
              <a:t>Zdraví 21</a:t>
            </a:r>
            <a:r>
              <a:rPr lang="cs-CZ" dirty="0" smtClean="0">
                <a:sym typeface="Wingdings"/>
              </a:rPr>
              <a:t>“ (obsahoval 21 cílů a byl koncipován jako podklad pro národní zdravotní politiky jednotlivých evropských států v 21. století) 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482956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„</a:t>
            </a:r>
            <a:r>
              <a:rPr lang="cs-CZ" b="1" dirty="0" smtClean="0">
                <a:solidFill>
                  <a:schemeClr val="accent1"/>
                </a:solidFill>
              </a:rPr>
              <a:t>Zdraví 2020</a:t>
            </a:r>
            <a:r>
              <a:rPr lang="cs-CZ" dirty="0" smtClean="0"/>
              <a:t>“ (2012) – cílem programu je zlepšit zdraví obyvatel Evropského regionu WHO, snížit rozdíly ve zdraví obyvatel mezi jednotlivými státy i uvnitř států a zapojit do podpory zdraví širokou odbornou i laickou veřejnost  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Evropský </a:t>
            </a:r>
            <a:r>
              <a:rPr lang="cs-CZ" b="1" dirty="0">
                <a:solidFill>
                  <a:schemeClr val="accent1"/>
                </a:solidFill>
              </a:rPr>
              <a:t>akční plán proti dětské obezitě </a:t>
            </a:r>
            <a:r>
              <a:rPr lang="cs-CZ" b="1" dirty="0" smtClean="0">
                <a:solidFill>
                  <a:schemeClr val="accent1"/>
                </a:solidFill>
              </a:rPr>
              <a:t>2014-2020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Akční plán pro potraviny a výživu 2014-2020 a pro Evropský region</a:t>
            </a:r>
            <a:endParaRPr lang="cs-CZ" b="1" dirty="0">
              <a:solidFill>
                <a:schemeClr val="accent1"/>
              </a:solidFill>
            </a:endParaRPr>
          </a:p>
          <a:p>
            <a:r>
              <a:rPr lang="cs-CZ" b="1" dirty="0" smtClean="0">
                <a:solidFill>
                  <a:schemeClr val="accent1"/>
                </a:solidFill>
              </a:rPr>
              <a:t>Globální akční plán podpory fyzické aktivity 2018-2030: více aktivních lidí pro zdravější svět </a:t>
            </a:r>
          </a:p>
          <a:p>
            <a:r>
              <a:rPr lang="cs-CZ" b="1" dirty="0" smtClean="0">
                <a:solidFill>
                  <a:schemeClr val="accent1"/>
                </a:solidFill>
              </a:rPr>
              <a:t>Akční plán pro prevenci a kontrolu neinfekčních nemocí v Evropském regionu WHO 2016-2025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3316372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a podpora veřejného zdraví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Ochrana a podpora veřejného zdraví je důležitou součástí společné politiky EU</a:t>
            </a:r>
          </a:p>
          <a:p>
            <a:r>
              <a:rPr lang="cs-CZ" dirty="0" smtClean="0"/>
              <a:t>Členské státy však samy nesou plnou odpovědnost za organizaci politiky ochrany a podpory veřejného zdraví</a:t>
            </a:r>
          </a:p>
          <a:p>
            <a:r>
              <a:rPr lang="cs-CZ" u="sng" dirty="0" smtClean="0"/>
              <a:t>Až 40 % výdajů v oblasti ochrany zdraví v EU vzniká nezdravým životním stylem</a:t>
            </a:r>
            <a:r>
              <a:rPr lang="cs-CZ" dirty="0" smtClean="0"/>
              <a:t>, rizikovými faktory zodpovídajícími za většinu nemocí  zatěžujících obyvatelstvo jsou: </a:t>
            </a:r>
            <a:r>
              <a:rPr lang="cs-CZ" u="sng" dirty="0" smtClean="0"/>
              <a:t>vysoký krevní tlak, kouření tabáku, nadměrná konzumace alkoholu, zvýšený cholesterol, nadváha, nedostatečný příjem ovoce a zeleniny a nízká fyzická aktivita </a:t>
            </a:r>
            <a:r>
              <a:rPr lang="cs-CZ" u="sng" dirty="0" smtClean="0">
                <a:sym typeface="Wingdings"/>
              </a:rPr>
              <a:t> z velké části jde o </a:t>
            </a:r>
            <a:r>
              <a:rPr lang="cs-CZ" u="sng" dirty="0" err="1" smtClean="0">
                <a:sym typeface="Wingdings"/>
              </a:rPr>
              <a:t>preventabilní</a:t>
            </a:r>
            <a:r>
              <a:rPr lang="cs-CZ" u="sng" dirty="0" smtClean="0">
                <a:sym typeface="Wingdings"/>
              </a:rPr>
              <a:t> choroby</a:t>
            </a:r>
          </a:p>
          <a:p>
            <a:r>
              <a:rPr lang="cs-CZ" dirty="0" smtClean="0">
                <a:sym typeface="Wingdings"/>
              </a:rPr>
              <a:t>EU se proto zaměřuje v oblasti prevence hlavně na zodpovědný přístup k označování potravin, prevenci nádorových onemocnění (zejména rakovina prsu, děložního čípku a konečníku), boj proti těžké obezitě, boj proti kouření a nadměrné konzumaci alkoholu</a:t>
            </a:r>
          </a:p>
          <a:p>
            <a:r>
              <a:rPr lang="cs-CZ" dirty="0" smtClean="0">
                <a:sym typeface="Wingdings"/>
              </a:rPr>
              <a:t>Klade důraz na dodržování mezinárodních dohod týkajících se zdraví (Rámcová úmluva o kontrole tabáku WHO a Mezinárodní zdravotní řád)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35559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Programy pro zdraví EU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Programy EU v oblasti zdraví přinášejí od roku 2003 nové poznatky a důkazy, které slouží jako základ pro informovanou tvorbu politik a pro další výzkum. Jedná se např. o osvědčené postupy, nástroje a metodiky, které přinášejí přímý prospěch veřejnosti i občanům (např. zlepšení diagnostických testů, podpora zemí EU při vypracovávání národních akčních plánů při boji proti rakovině, zkvalitnění péče o pacienty</a:t>
            </a:r>
            <a:r>
              <a:rPr lang="cs-CZ" dirty="0" smtClean="0"/>
              <a:t>).</a:t>
            </a:r>
          </a:p>
          <a:p>
            <a:r>
              <a:rPr lang="cs-CZ" u="sng" dirty="0" smtClean="0">
                <a:hlinkClick r:id="rId2"/>
              </a:rPr>
              <a:t>1. </a:t>
            </a:r>
            <a:r>
              <a:rPr lang="cs-CZ" u="sng" dirty="0">
                <a:hlinkClick r:id="rId2"/>
              </a:rPr>
              <a:t>program EU pro oblast zdraví (</a:t>
            </a:r>
            <a:r>
              <a:rPr lang="cs-CZ" u="sng" dirty="0" smtClean="0">
                <a:hlinkClick r:id="rId2"/>
              </a:rPr>
              <a:t>2003–2007)</a:t>
            </a:r>
            <a:r>
              <a:rPr lang="cs-CZ" dirty="0">
                <a:hlinkClick r:id="rId2"/>
              </a:rPr>
              <a:t/>
            </a:r>
            <a:br>
              <a:rPr lang="cs-CZ" dirty="0">
                <a:hlinkClick r:id="rId2"/>
              </a:rPr>
            </a:br>
            <a:r>
              <a:rPr lang="cs-CZ" u="sng" dirty="0">
                <a:hlinkClick r:id="rId2"/>
              </a:rPr>
              <a:t>2. program EU pro oblast </a:t>
            </a:r>
            <a:r>
              <a:rPr lang="cs-CZ" u="sng" dirty="0" smtClean="0">
                <a:hlinkClick r:id="rId2"/>
              </a:rPr>
              <a:t>zdraví</a:t>
            </a:r>
            <a:r>
              <a:rPr lang="cs-CZ" u="sng" dirty="0" smtClean="0"/>
              <a:t> </a:t>
            </a:r>
            <a:r>
              <a:rPr lang="cs-CZ" u="sng" dirty="0" smtClean="0">
                <a:solidFill>
                  <a:srgbClr val="0070C0"/>
                </a:solidFill>
              </a:rPr>
              <a:t>(2008-2013)</a:t>
            </a:r>
            <a:endParaRPr lang="cs-CZ" dirty="0">
              <a:solidFill>
                <a:srgbClr val="0070C0"/>
              </a:solidFill>
            </a:endParaRPr>
          </a:p>
          <a:p>
            <a:r>
              <a:rPr lang="cs-CZ" u="sng" dirty="0">
                <a:hlinkClick r:id="rId3"/>
              </a:rPr>
              <a:t>3. program EU pro oblast zdraví (2014–2020</a:t>
            </a:r>
            <a:r>
              <a:rPr lang="cs-CZ" dirty="0" smtClean="0">
                <a:hlinkClick r:id="rId3"/>
              </a:rPr>
              <a:t>)</a:t>
            </a:r>
            <a:r>
              <a:rPr lang="cs-CZ" dirty="0" smtClean="0"/>
              <a:t> – hlavní nástroj k implementaci strategie Zdraví 2020</a:t>
            </a:r>
          </a:p>
          <a:p>
            <a:r>
              <a:rPr lang="cs-CZ" dirty="0"/>
              <a:t>Snaha o omezení nerovností v oblasti zdraví – mezi členskými státy a regiony existují stále obrovské nerovnosti, např. předpokládaná délka života žen při narození se liší v EU o 9 let, u mužů o 13 let a dětská úmrtnost  se liší až šestinásobně! 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027099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Program „</a:t>
            </a:r>
            <a:r>
              <a:rPr lang="cs-CZ" b="1" dirty="0">
                <a:solidFill>
                  <a:schemeClr val="accent1"/>
                </a:solidFill>
              </a:rPr>
              <a:t>EU pro zdraví</a:t>
            </a:r>
            <a:r>
              <a:rPr lang="cs-CZ" dirty="0"/>
              <a:t>“ byl přijat v reakci na pandemii COVID-19 a s cílem posílit připravenost na další případné </a:t>
            </a:r>
            <a:r>
              <a:rPr lang="cs-CZ" dirty="0" smtClean="0"/>
              <a:t>krize.</a:t>
            </a:r>
          </a:p>
          <a:p>
            <a:r>
              <a:rPr lang="cs-CZ" dirty="0" smtClean="0"/>
              <a:t>Program má přispět k </a:t>
            </a:r>
            <a:r>
              <a:rPr lang="cs-CZ" dirty="0"/>
              <a:t>řešení dlouhodobých výzev – buduje silnější, odolnější a dostupnější systémy zdravotní péče.</a:t>
            </a:r>
          </a:p>
          <a:p>
            <a:r>
              <a:rPr lang="cs-CZ" dirty="0"/>
              <a:t>Zdraví je investicí do budoucna. Program </a:t>
            </a:r>
            <a:r>
              <a:rPr lang="cs-CZ" b="1" dirty="0"/>
              <a:t>„EU pro zdraví“ disponuje na období 2021–2027 rozpočtem 5,3 miliardy eur a poskytuje oblasti veřejného zdraví v EU nebývale masivní finanční podporu</a:t>
            </a:r>
            <a:r>
              <a:rPr lang="cs-CZ" dirty="0"/>
              <a:t>. „EU pro zdraví“ je jasným signálem, že veřejné zdraví je pro EU prioritou a je </a:t>
            </a:r>
            <a:r>
              <a:rPr lang="cs-CZ" b="1" dirty="0"/>
              <a:t>jedním z hlavních nástrojů předvoje </a:t>
            </a:r>
            <a:r>
              <a:rPr lang="cs-CZ" b="1" u="sng" dirty="0"/>
              <a:t>evropské zdravotní unie</a:t>
            </a:r>
            <a:endParaRPr lang="cs-CZ" u="sng" dirty="0"/>
          </a:p>
          <a:p>
            <a:endParaRPr lang="cs-CZ" b="1" dirty="0" smtClean="0"/>
          </a:p>
          <a:p>
            <a:r>
              <a:rPr lang="cs-CZ" b="1" dirty="0" smtClean="0"/>
              <a:t>Hlavní cíle programu:</a:t>
            </a:r>
          </a:p>
          <a:p>
            <a:r>
              <a:rPr lang="cs-CZ" b="1" i="1" u="sng" dirty="0" smtClean="0"/>
              <a:t>Zlepšit </a:t>
            </a:r>
            <a:r>
              <a:rPr lang="cs-CZ" b="1" i="1" u="sng" dirty="0"/>
              <a:t>a posílit zdraví v Unii</a:t>
            </a:r>
          </a:p>
          <a:p>
            <a:pPr lvl="1"/>
            <a:r>
              <a:rPr lang="cs-CZ" dirty="0"/>
              <a:t>Upevňovat zdraví a prevence nemocí, zejména </a:t>
            </a:r>
            <a:r>
              <a:rPr lang="cs-CZ" dirty="0" smtClean="0"/>
              <a:t>rakoviny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6384646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i="1" u="sng" dirty="0"/>
              <a:t>Chránit obyvatele Unie</a:t>
            </a:r>
          </a:p>
          <a:p>
            <a:pPr lvl="1"/>
            <a:r>
              <a:rPr lang="cs-CZ" dirty="0"/>
              <a:t>Prevence, připravenost a reakce na přeshraniční zdravotní hrozby</a:t>
            </a:r>
          </a:p>
          <a:p>
            <a:pPr lvl="1"/>
            <a:r>
              <a:rPr lang="cs-CZ" dirty="0"/>
              <a:t>Doplnit vnitrostátní zásoby základních produktů nutných v případě krize</a:t>
            </a:r>
          </a:p>
          <a:p>
            <a:pPr lvl="1"/>
            <a:r>
              <a:rPr lang="cs-CZ" dirty="0"/>
              <a:t>Vytvořit rezervy zdravotnického a podpůrného personálu</a:t>
            </a:r>
          </a:p>
          <a:p>
            <a:r>
              <a:rPr lang="cs-CZ" b="1" i="1" u="sng" dirty="0" smtClean="0"/>
              <a:t>Umožnit </a:t>
            </a:r>
            <a:r>
              <a:rPr lang="cs-CZ" b="1" i="1" u="sng" dirty="0"/>
              <a:t>přístup k léčivům, zdravotnickým prostředkům a výrobkům nutným v případě krize</a:t>
            </a:r>
            <a:endParaRPr lang="cs-CZ" i="1" u="sng" dirty="0"/>
          </a:p>
          <a:p>
            <a:pPr lvl="1"/>
            <a:r>
              <a:rPr lang="cs-CZ" dirty="0"/>
              <a:t>Zajistit, aby tyto výrobky byly dostupné, a to i cenově</a:t>
            </a:r>
          </a:p>
          <a:p>
            <a:r>
              <a:rPr lang="cs-CZ" b="1" i="1" u="sng" dirty="0"/>
              <a:t>Posílit systémy zdravotní péče</a:t>
            </a:r>
            <a:endParaRPr lang="cs-CZ" i="1" u="sng" dirty="0"/>
          </a:p>
          <a:p>
            <a:pPr lvl="1"/>
            <a:r>
              <a:rPr lang="cs-CZ" dirty="0"/>
              <a:t>Podpora v oblasti údajů o zdraví, digitální nástroje a služby, digitální transformace zdravotní péče</a:t>
            </a:r>
          </a:p>
          <a:p>
            <a:pPr lvl="1"/>
            <a:r>
              <a:rPr lang="cs-CZ" dirty="0"/>
              <a:t>Zlepšit přístup ke zdravotní </a:t>
            </a:r>
            <a:r>
              <a:rPr lang="cs-CZ" dirty="0" smtClean="0"/>
              <a:t>péči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860924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55000" lnSpcReduction="20000"/>
          </a:bodyPr>
          <a:lstStyle/>
          <a:p>
            <a:r>
              <a:rPr lang="cs-CZ" dirty="0" smtClean="0"/>
              <a:t>Součástí programu EU pro zdraví je </a:t>
            </a:r>
            <a:r>
              <a:rPr lang="cs-CZ" b="1" dirty="0" smtClean="0">
                <a:solidFill>
                  <a:srgbClr val="0070C0"/>
                </a:solidFill>
              </a:rPr>
              <a:t>Evropský plán boje proti rakovině</a:t>
            </a:r>
          </a:p>
          <a:p>
            <a:r>
              <a:rPr lang="cs-CZ" dirty="0"/>
              <a:t>podporuje činnost členských států v oblasti prevence rakoviny a v oblasti zajišťování vysoké kvality života pacientů trpících rakovinou a vyléčených z rakoviny a jejich rodin a pečovatelů. </a:t>
            </a:r>
            <a:r>
              <a:rPr lang="cs-CZ" dirty="0" smtClean="0"/>
              <a:t> Klíčové oblast plánu jsou:</a:t>
            </a:r>
            <a:endParaRPr lang="cs-CZ" dirty="0"/>
          </a:p>
          <a:p>
            <a:r>
              <a:rPr lang="cs-CZ" dirty="0"/>
              <a:t>preventivní opatření</a:t>
            </a:r>
          </a:p>
          <a:p>
            <a:r>
              <a:rPr lang="cs-CZ" dirty="0"/>
              <a:t>včasné odhalení</a:t>
            </a:r>
          </a:p>
          <a:p>
            <a:r>
              <a:rPr lang="cs-CZ" dirty="0"/>
              <a:t>diagnostika a léčba</a:t>
            </a:r>
          </a:p>
          <a:p>
            <a:r>
              <a:rPr lang="cs-CZ" dirty="0" smtClean="0"/>
              <a:t>zvýšení kvality </a:t>
            </a:r>
            <a:r>
              <a:rPr lang="cs-CZ" dirty="0"/>
              <a:t>života pacientů trpících rakovinou a vyléčených z </a:t>
            </a:r>
            <a:r>
              <a:rPr lang="cs-CZ" dirty="0" smtClean="0"/>
              <a:t>rakoviny</a:t>
            </a:r>
            <a:r>
              <a:rPr lang="cs-CZ" dirty="0"/>
              <a:t/>
            </a:r>
            <a:br>
              <a:rPr lang="cs-CZ" dirty="0"/>
            </a:br>
            <a:endParaRPr lang="cs-CZ" dirty="0" smtClean="0"/>
          </a:p>
          <a:p>
            <a:r>
              <a:rPr lang="cs-CZ" dirty="0" smtClean="0"/>
              <a:t>Rakovina </a:t>
            </a:r>
            <a:r>
              <a:rPr lang="cs-CZ" dirty="0"/>
              <a:t>je v EU </a:t>
            </a:r>
            <a:r>
              <a:rPr lang="cs-CZ" dirty="0" smtClean="0"/>
              <a:t>2. nejčastější </a:t>
            </a:r>
            <a:r>
              <a:rPr lang="cs-CZ" dirty="0"/>
              <a:t>příčinou úmrtí hned po kardiovaskulárních </a:t>
            </a:r>
            <a:r>
              <a:rPr lang="cs-CZ" dirty="0" smtClean="0"/>
              <a:t>onemocněních, každý </a:t>
            </a:r>
            <a:r>
              <a:rPr lang="cs-CZ" dirty="0"/>
              <a:t>rok </a:t>
            </a:r>
            <a:r>
              <a:rPr lang="cs-CZ" dirty="0" smtClean="0"/>
              <a:t>je diagnostikována </a:t>
            </a:r>
            <a:r>
              <a:rPr lang="cs-CZ" dirty="0"/>
              <a:t>2,6 milionu </a:t>
            </a:r>
            <a:r>
              <a:rPr lang="cs-CZ" dirty="0" smtClean="0"/>
              <a:t>osob a </a:t>
            </a:r>
            <a:r>
              <a:rPr lang="cs-CZ" dirty="0"/>
              <a:t>dalších 1,2 milionu </a:t>
            </a:r>
            <a:r>
              <a:rPr lang="cs-CZ" dirty="0" smtClean="0"/>
              <a:t>jí </a:t>
            </a:r>
            <a:r>
              <a:rPr lang="cs-CZ" dirty="0"/>
              <a:t>podlehne.</a:t>
            </a:r>
          </a:p>
          <a:p>
            <a:r>
              <a:rPr lang="cs-CZ" dirty="0"/>
              <a:t>V Evropě se vyskytuje čtvrtina všech případů rakoviny na světě, obyvatelstvo Evropy přitom přestavuje méně než 10 % světové populace </a:t>
            </a:r>
            <a:r>
              <a:rPr lang="cs-CZ" dirty="0" smtClean="0"/>
              <a:t>–obrovská hrozba.</a:t>
            </a:r>
          </a:p>
          <a:p>
            <a:r>
              <a:rPr lang="cs-CZ" dirty="0" smtClean="0"/>
              <a:t>Celkový </a:t>
            </a:r>
            <a:r>
              <a:rPr lang="cs-CZ" dirty="0"/>
              <a:t>hospodářský dopad rakoviny v Evropě činí 100 miliard eur </a:t>
            </a:r>
            <a:r>
              <a:rPr lang="cs-CZ" dirty="0" smtClean="0"/>
              <a:t>ročně!</a:t>
            </a:r>
          </a:p>
          <a:p>
            <a:r>
              <a:rPr lang="cs-CZ" dirty="0"/>
              <a:t>Je dokázáno, že 40 % případů rakoviny lze předejít  V současné době se ovšem na podporu péče o dobrý zdravotní stav a prevenci nemocí vynakládá pouze 3 % rozpočtu na </a:t>
            </a:r>
            <a:r>
              <a:rPr lang="cs-CZ" dirty="0" smtClean="0"/>
              <a:t>zdravotnictví (97 % jde na zdravotní péči a léčbu).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4067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 Vývoj zdravotního stavu české populace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algn="just"/>
            <a:r>
              <a:rPr lang="cs-CZ" sz="1800" b="1" dirty="0" smtClean="0"/>
              <a:t>18.-19. stol. </a:t>
            </a:r>
            <a:r>
              <a:rPr lang="cs-CZ" sz="1800" dirty="0" smtClean="0"/>
              <a:t>– hlavním problémem infekční nemoci a jejich snadné šíření (břišní tyf, bacilární úplavice, pravé neštovice spála, spalničky, černý kašel, chřipka, pohlavně přenosné nemoci aj.), nicméně již se objevují pravidla karantény, zlepšuje se hygiena i medicína.</a:t>
            </a:r>
          </a:p>
          <a:p>
            <a:pPr algn="just"/>
            <a:r>
              <a:rPr lang="cs-CZ" sz="1800" b="1" dirty="0" smtClean="0"/>
              <a:t>Začátek 20. stol. </a:t>
            </a:r>
            <a:r>
              <a:rPr lang="cs-CZ" sz="1800" dirty="0" smtClean="0"/>
              <a:t>– spektrum nemocí se mění, nejčastější je tuberkulóza, objevují se i kardiovaskulární nemoci, nemoci dýchacího ústrojí, nádorová onemocnění, nemoci trávicího traktu a nervového systému.</a:t>
            </a:r>
          </a:p>
          <a:p>
            <a:pPr algn="just"/>
            <a:r>
              <a:rPr lang="cs-CZ" sz="1800" b="1" dirty="0" smtClean="0"/>
              <a:t>50. léta </a:t>
            </a:r>
            <a:r>
              <a:rPr lang="cs-CZ" sz="1800" dirty="0" smtClean="0"/>
              <a:t>– zlepšení zdravotního stavu populace, zavedeno plošné očkování dětí, snížení morbidity i mortality zejména v oblasti infekčních onemocnění a v oblasti porodnické a pediatrické péče → pokles novorozenecké a kojenecké úmrtnosti. </a:t>
            </a:r>
            <a:r>
              <a:rPr lang="cs-CZ" sz="1800" dirty="0"/>
              <a:t>Střední délka života činila na konci tohoto období </a:t>
            </a:r>
            <a:r>
              <a:rPr lang="cs-CZ" sz="1800" b="1" dirty="0"/>
              <a:t>67,5</a:t>
            </a:r>
            <a:r>
              <a:rPr lang="cs-CZ" sz="1800" dirty="0"/>
              <a:t> let u mužů</a:t>
            </a:r>
            <a:r>
              <a:rPr lang="cs-CZ" sz="1800" b="1" dirty="0"/>
              <a:t> </a:t>
            </a:r>
            <a:r>
              <a:rPr lang="cs-CZ" sz="1800" dirty="0"/>
              <a:t>a</a:t>
            </a:r>
            <a:r>
              <a:rPr lang="cs-CZ" sz="1800" b="1" dirty="0"/>
              <a:t> 73,4</a:t>
            </a:r>
            <a:r>
              <a:rPr lang="cs-CZ" sz="1800" dirty="0"/>
              <a:t> let u žen.</a:t>
            </a:r>
            <a:endParaRPr lang="cs-CZ" sz="1800" dirty="0" smtClean="0"/>
          </a:p>
          <a:p>
            <a:pPr algn="just"/>
            <a:r>
              <a:rPr lang="cs-CZ" sz="1800" b="1" dirty="0" smtClean="0"/>
              <a:t>60. léta </a:t>
            </a:r>
            <a:r>
              <a:rPr lang="cs-CZ" sz="1800" dirty="0" smtClean="0"/>
              <a:t>– na místo infekčních onemocnění nastupují civilizační choroby, zejména kardiovaskulární nemoci, zhoubné novotvary, metabolická onemocnění, na jejichž prevenci a včasnou diagnostiku a léčbu neuměl systém včas reagovat, a tak se </a:t>
            </a:r>
            <a:r>
              <a:rPr lang="cs-CZ" sz="1800" u="sng" dirty="0" smtClean="0"/>
              <a:t>pokles úmrtnosti v roce 1961 zastavil</a:t>
            </a:r>
            <a:r>
              <a:rPr lang="cs-CZ" sz="1800" dirty="0" smtClean="0"/>
              <a:t>.</a:t>
            </a:r>
          </a:p>
          <a:p>
            <a:pPr algn="just"/>
            <a:endParaRPr lang="cs-CZ" sz="1800" dirty="0" smtClean="0"/>
          </a:p>
        </p:txBody>
      </p:sp>
    </p:spTree>
    <p:extLst>
      <p:ext uri="{BB962C8B-B14F-4D97-AF65-F5344CB8AC3E}">
        <p14:creationId xmlns:p14="http://schemas.microsoft.com/office/powerpoint/2010/main" val="386843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Hlavní cíle veřejného zdravotnictví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ym typeface="Wingdings"/>
              </a:rPr>
              <a:t> </a:t>
            </a:r>
            <a:r>
              <a:rPr lang="cs-CZ" b="1" u="sng" dirty="0" smtClean="0">
                <a:sym typeface="Wingdings"/>
              </a:rPr>
              <a:t>Podpora dobrého zdravotního stavu ve stárnoucí Evropě</a:t>
            </a:r>
          </a:p>
          <a:p>
            <a:r>
              <a:rPr lang="cs-CZ" dirty="0" smtClean="0">
                <a:sym typeface="Wingdings"/>
              </a:rPr>
              <a:t>Stárnutí obyvatel v důsledku nízké porodnosti a zvyšující se délky života  (do r. 2050 se v EU počet osob starších 65 let zvýší o 70 %, počet osob starších 80 let se zvýší o 170 %) – mění se struktura nemocí, tlak na udržitelnost zdravotnických systémů EU</a:t>
            </a:r>
          </a:p>
          <a:p>
            <a:r>
              <a:rPr lang="cs-CZ" dirty="0" smtClean="0">
                <a:sym typeface="Wingdings"/>
              </a:rPr>
              <a:t>Podpora </a:t>
            </a:r>
            <a:r>
              <a:rPr lang="cs-CZ" b="1" dirty="0" smtClean="0">
                <a:sym typeface="Wingdings"/>
              </a:rPr>
              <a:t>zdravého stárnutí </a:t>
            </a:r>
            <a:r>
              <a:rPr lang="cs-CZ" dirty="0" smtClean="0">
                <a:sym typeface="Wingdings"/>
              </a:rPr>
              <a:t>znamená podporu zdraví v průběhu celého života</a:t>
            </a:r>
          </a:p>
          <a:p>
            <a:r>
              <a:rPr lang="cs-CZ" dirty="0" smtClean="0">
                <a:sym typeface="Wingdings"/>
              </a:rPr>
              <a:t>Tyto změny pravděpodobně zvýší poptávku po zdravotní péči a současné sníží počet pracujících </a:t>
            </a:r>
          </a:p>
          <a:p>
            <a:r>
              <a:rPr lang="cs-CZ" dirty="0" smtClean="0">
                <a:sym typeface="Wingdings"/>
              </a:rPr>
              <a:t>Do r. 2050 by se mohly zvýšit náklady na zdravotní péči v členských státech o 1-2 % HDP (pokud by však lidé dokázali prožít delší život ve zdraví snížil by se nárůst nákladů na zdravotní péči na polovinu).</a:t>
            </a:r>
          </a:p>
          <a:p>
            <a:endParaRPr lang="cs-CZ" dirty="0">
              <a:sym typeface="Wingdings"/>
            </a:endParaRPr>
          </a:p>
          <a:p>
            <a:r>
              <a:rPr lang="cs-CZ" dirty="0" smtClean="0">
                <a:sym typeface="Wingdings"/>
              </a:rPr>
              <a:t> </a:t>
            </a:r>
            <a:r>
              <a:rPr lang="cs-CZ" b="1" u="sng" dirty="0" smtClean="0">
                <a:sym typeface="Wingdings"/>
              </a:rPr>
              <a:t>Ochrana občanů před zdravotními hrozbami    </a:t>
            </a:r>
          </a:p>
          <a:p>
            <a:r>
              <a:rPr lang="cs-CZ" dirty="0" smtClean="0">
                <a:sym typeface="Wingdings"/>
              </a:rPr>
              <a:t>Rozvoj obchodu a cestování napříč kontinenty přinesl nová rizika – snazší šíření přenosných chorob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0069859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Zahrnuje i boj proti pandemiím, biologickým haváriím, hrozbám bioterorismu, klimatickým změnám s cílem řešit jejich dopady na veřejné zdraví a systémy zdravotní péče  </a:t>
            </a:r>
          </a:p>
          <a:p>
            <a:r>
              <a:rPr lang="cs-CZ" dirty="0" smtClean="0">
                <a:sym typeface="Wingdings"/>
              </a:rPr>
              <a:t> </a:t>
            </a:r>
            <a:r>
              <a:rPr lang="cs-CZ" b="1" u="sng" dirty="0" smtClean="0">
                <a:sym typeface="Wingdings"/>
              </a:rPr>
              <a:t>Podpora dynamických zdravotních systémů a nových technologií</a:t>
            </a:r>
          </a:p>
          <a:p>
            <a:r>
              <a:rPr lang="cs-CZ" dirty="0" smtClean="0"/>
              <a:t>Zdravotní systémy pod sílícím tlakem plynoucím ze stárnutí populace – nové technologie mají potenciál přispět k jejich budoucí udržitelnosti</a:t>
            </a:r>
          </a:p>
          <a:p>
            <a:r>
              <a:rPr lang="cs-CZ" dirty="0" smtClean="0"/>
              <a:t>Cílem je zlepšit prevenci nemocí a podpořit posun od nemocniční péče k prevenci a primární péči.</a:t>
            </a:r>
          </a:p>
          <a:p>
            <a:r>
              <a:rPr lang="cs-CZ" dirty="0" smtClean="0"/>
              <a:t>Zdravotnictví může pomoci poskytovat péči více zaměřenou na občana, snížit náklady a podpořit spolupráci mezi členskými zeměmi a usnadnit tak mobilitu a bezpečnost pacientů.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196829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Současné trendy v péči o zdraví v rámci veřejného zdravotnictví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veřejná </a:t>
            </a:r>
            <a:r>
              <a:rPr lang="cs-CZ" b="1" dirty="0"/>
              <a:t>politika </a:t>
            </a:r>
            <a:r>
              <a:rPr lang="cs-CZ" dirty="0"/>
              <a:t>– snaha o </a:t>
            </a:r>
            <a:r>
              <a:rPr lang="cs-CZ" dirty="0" smtClean="0"/>
              <a:t>meziresortní </a:t>
            </a:r>
            <a:r>
              <a:rPr lang="cs-CZ" dirty="0"/>
              <a:t>přístup, snaha, aby důležitá politická rozhodnutí zohledňovala zdravotní </a:t>
            </a:r>
            <a:r>
              <a:rPr lang="cs-CZ" dirty="0" smtClean="0"/>
              <a:t>dopady</a:t>
            </a:r>
            <a:endParaRPr lang="cs-CZ" dirty="0"/>
          </a:p>
          <a:p>
            <a:r>
              <a:rPr lang="cs-CZ" b="1" dirty="0"/>
              <a:t>preventivní péče </a:t>
            </a:r>
            <a:r>
              <a:rPr lang="cs-CZ" dirty="0"/>
              <a:t>– investice do celonárodních kampaní na podporu zdravé výživy, nekuřáctví; omezování reklamy na cigarety, alkohol, atd</a:t>
            </a:r>
            <a:r>
              <a:rPr lang="cs-CZ" dirty="0" smtClean="0"/>
              <a:t>.</a:t>
            </a:r>
            <a:endParaRPr lang="cs-CZ" dirty="0"/>
          </a:p>
          <a:p>
            <a:r>
              <a:rPr lang="cs-CZ" b="1" dirty="0"/>
              <a:t>růst nákladů a snaha o jejich </a:t>
            </a:r>
            <a:r>
              <a:rPr lang="cs-CZ" b="1" dirty="0" smtClean="0"/>
              <a:t>regulaci</a:t>
            </a:r>
            <a:endParaRPr lang="cs-CZ" b="1" dirty="0"/>
          </a:p>
          <a:p>
            <a:r>
              <a:rPr lang="cs-CZ" b="1" dirty="0"/>
              <a:t>podpora a rozvoj primární péče</a:t>
            </a:r>
            <a:r>
              <a:rPr lang="cs-CZ" dirty="0"/>
              <a:t>, její návaznosti na ostatní segmenty, snaha řešit co nejvíce problémů na komunitní </a:t>
            </a:r>
            <a:r>
              <a:rPr lang="cs-CZ" dirty="0" smtClean="0"/>
              <a:t>úrovni</a:t>
            </a:r>
            <a:endParaRPr lang="cs-CZ" dirty="0"/>
          </a:p>
          <a:p>
            <a:r>
              <a:rPr lang="cs-CZ" b="1" dirty="0"/>
              <a:t>zintenzivnění nemocniční péče </a:t>
            </a:r>
            <a:r>
              <a:rPr lang="cs-CZ" dirty="0"/>
              <a:t>– zkracování hospitalizace, pokles akutních lůžek, pokles počtu nemocnic, jejich restrukturalizace (rozvoj následné péče, rehabilitace atd</a:t>
            </a:r>
            <a:r>
              <a:rPr lang="cs-CZ" dirty="0" smtClean="0"/>
              <a:t>.)</a:t>
            </a:r>
            <a:endParaRPr lang="cs-CZ" dirty="0"/>
          </a:p>
          <a:p>
            <a:r>
              <a:rPr lang="cs-CZ" b="1" dirty="0"/>
              <a:t>zlepšování kvality </a:t>
            </a:r>
            <a:r>
              <a:rPr lang="cs-CZ" dirty="0"/>
              <a:t>– zavádění sledování indikátorů kvality zdravotní péče na celonárodní úrovni, akreditace pracovišť, certifikace prostředků zdravotnické techniky, mezinárodní srovnávání (OECD)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824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cs-CZ" sz="3100" b="1" dirty="0">
                <a:ea typeface="+mj-lt"/>
                <a:cs typeface="+mj-lt"/>
              </a:rPr>
              <a:t>Zákon č. 258/2000 Sb. o ochraně veřejného zdraví a o změně některých souvisejících zákonů</a:t>
            </a:r>
            <a:r>
              <a:rPr lang="cs-CZ" b="1" dirty="0">
                <a:ea typeface="+mj-lt"/>
                <a:cs typeface="+mj-lt"/>
              </a:rPr>
              <a:t/>
            </a:r>
            <a:br>
              <a:rPr lang="cs-CZ" b="1" dirty="0">
                <a:ea typeface="+mj-lt"/>
                <a:cs typeface="+mj-lt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Hygienická služba – vznikla v r. 1952 a podle zákona č. 258/2000 Sb. má za úkol chránit a podporovat veřejné zdraví</a:t>
            </a:r>
          </a:p>
          <a:p>
            <a:r>
              <a:rPr lang="cs-CZ" dirty="0" smtClean="0"/>
              <a:t>V ČR je 14 krajských hygienických stanic </a:t>
            </a:r>
          </a:p>
          <a:p>
            <a:endParaRPr lang="cs-CZ" dirty="0"/>
          </a:p>
          <a:p>
            <a:r>
              <a:rPr lang="cs-CZ" dirty="0" smtClean="0"/>
              <a:t>Zákon č. 258: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 dirty="0"/>
              <a:t>definuje základní pojmy v ochraně veřejného zdraví</a:t>
            </a:r>
            <a:endParaRPr lang="cs-CZ" i="1" dirty="0"/>
          </a:p>
          <a:p>
            <a:pPr>
              <a:buFont typeface="Wingdings" panose="020B0604020202020204" pitchFamily="34" charset="0"/>
              <a:buChar char="Ø"/>
            </a:pPr>
            <a:r>
              <a:rPr lang="cs-CZ" dirty="0" smtClean="0">
                <a:ea typeface="+mn-lt"/>
                <a:cs typeface="+mn-lt"/>
              </a:rPr>
              <a:t>zapracovává </a:t>
            </a:r>
            <a:r>
              <a:rPr lang="cs-CZ" dirty="0">
                <a:ea typeface="+mn-lt"/>
                <a:cs typeface="+mn-lt"/>
              </a:rPr>
              <a:t>příslušné předpisy Evropské unie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cs-CZ" dirty="0">
                <a:ea typeface="+mn-lt"/>
                <a:cs typeface="+mn-lt"/>
              </a:rPr>
              <a:t> specifikuje</a:t>
            </a:r>
            <a:endParaRPr lang="cs-CZ" dirty="0"/>
          </a:p>
          <a:p>
            <a:pPr marL="0" indent="0">
              <a:buNone/>
            </a:pPr>
            <a:r>
              <a:rPr lang="cs-CZ" b="1" u="sng" dirty="0">
                <a:ea typeface="+mn-lt"/>
                <a:cs typeface="+mn-lt"/>
              </a:rPr>
              <a:t>a)</a:t>
            </a:r>
            <a:r>
              <a:rPr lang="cs-CZ" dirty="0">
                <a:ea typeface="+mn-lt"/>
                <a:cs typeface="+mn-lt"/>
              </a:rPr>
              <a:t> práva a povinnosti fyzických a právnických osob v oblasti ochrany a podpory veřejného zdraví,</a:t>
            </a:r>
            <a:endParaRPr lang="cs-CZ" dirty="0">
              <a:cs typeface="Calibri"/>
            </a:endParaRPr>
          </a:p>
          <a:p>
            <a:pPr>
              <a:buNone/>
            </a:pPr>
            <a:r>
              <a:rPr lang="cs-CZ" b="1" u="sng" dirty="0" smtClean="0">
                <a:ea typeface="+mn-lt"/>
                <a:cs typeface="+mn-lt"/>
              </a:rPr>
              <a:t>b</a:t>
            </a:r>
            <a:r>
              <a:rPr lang="cs-CZ" b="1" u="sng" dirty="0">
                <a:ea typeface="+mn-lt"/>
                <a:cs typeface="+mn-lt"/>
              </a:rPr>
              <a:t>)</a:t>
            </a:r>
            <a:r>
              <a:rPr lang="cs-CZ" dirty="0">
                <a:ea typeface="+mn-lt"/>
                <a:cs typeface="+mn-lt"/>
              </a:rPr>
              <a:t> soustavu orgánů ochrany veřejného zdraví, jejich působnost a </a:t>
            </a:r>
            <a:r>
              <a:rPr lang="cs-CZ" dirty="0" smtClean="0">
                <a:ea typeface="+mn-lt"/>
                <a:cs typeface="+mn-lt"/>
              </a:rPr>
              <a:t>pravomoc</a:t>
            </a:r>
            <a:r>
              <a:rPr lang="cs-CZ" dirty="0" smtClean="0"/>
              <a:t>  </a:t>
            </a:r>
          </a:p>
          <a:p>
            <a:pPr>
              <a:buNone/>
            </a:pPr>
            <a:r>
              <a:rPr lang="cs-CZ" b="1" dirty="0"/>
              <a:t>c)</a:t>
            </a:r>
            <a:r>
              <a:rPr lang="cs-CZ" dirty="0"/>
              <a:t> úkoly dalších orgánů veřejné správy v oblastech ochrany a podpory veřejného zdraví a hodnocení a snižování hluku z hlediska dlouhodobého průměrného hlukového zatížení životního prostředí.</a:t>
            </a:r>
          </a:p>
        </p:txBody>
      </p:sp>
    </p:spTree>
    <p:extLst>
      <p:ext uri="{BB962C8B-B14F-4D97-AF65-F5344CB8AC3E}">
        <p14:creationId xmlns:p14="http://schemas.microsoft.com/office/powerpoint/2010/main" val="45734578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pojmy v ochraně veřejného zdraví dle zákona č. 258/2000 Sb.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Veřejným zdravím</a:t>
            </a:r>
            <a:r>
              <a:rPr lang="cs-CZ" dirty="0">
                <a:ea typeface="+mn-lt"/>
                <a:cs typeface="+mn-lt"/>
              </a:rPr>
              <a:t> je zdravotní stav obyvatelstva a jeho skupin. Tento zdravotní stav je určován souhrnem přírodních, životních a pracovních podmínek a způsobem života.</a:t>
            </a:r>
            <a:endParaRPr lang="cs-CZ" dirty="0">
              <a:cs typeface="Calibri" panose="020F0502020204030204"/>
            </a:endParaRPr>
          </a:p>
          <a:p>
            <a:pPr algn="just"/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Ochrana veřejného zdraví</a:t>
            </a:r>
            <a:r>
              <a:rPr lang="cs-CZ" dirty="0">
                <a:ea typeface="+mn-lt"/>
                <a:cs typeface="+mn-lt"/>
              </a:rPr>
              <a:t> je souhrn činností a opatření k vytváření a ochraně zdravých životních a pracovních podmínek a zabránění šíření infekčních a hromadně se vyskytujících onemocnění, ohrožení zdraví v souvislosti s vykonávanou prací, vzniku nemocí souvisejících s prací a jiných významných poruch zdraví a dozoru nad jejich zachováním. </a:t>
            </a:r>
            <a:endParaRPr lang="cs-CZ" dirty="0">
              <a:solidFill>
                <a:srgbClr val="000000"/>
              </a:solidFill>
              <a:ea typeface="+mn-lt"/>
              <a:cs typeface="+mn-lt"/>
            </a:endParaRPr>
          </a:p>
          <a:p>
            <a:pPr algn="just"/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Ohrožením veřejného zdraví</a:t>
            </a:r>
            <a:r>
              <a:rPr lang="cs-CZ" dirty="0">
                <a:ea typeface="+mn-lt"/>
                <a:cs typeface="+mn-lt"/>
              </a:rPr>
              <a:t> je stav, při kterém jsou obyvatelstvo nebo jeho skupiny vystaveny nebezpečí, z něhož míra zátěže rizikovými faktory přírodních, životních nebo pracovních podmínek překračuje obecně přijatelnou úroveň a představuje významné riziko poškození zdraví.</a:t>
            </a:r>
            <a:endParaRPr lang="cs-CZ" dirty="0">
              <a:cs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704506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Podpora veřejného zdraví</a:t>
            </a:r>
            <a:r>
              <a:rPr lang="cs-CZ" dirty="0">
                <a:ea typeface="+mn-lt"/>
                <a:cs typeface="+mn-lt"/>
              </a:rPr>
              <a:t> je souhrn činností pomáhajících fyzickým osobám zachovat a zlepšovat své zdraví a zvyšovat kontrolu nad faktory ovlivňujícími zdraví. Zahrnuje činnosti k zajištění sociálních, ekonomických a environmentálních podmínek pro rozvoj individuálního i veřejného zdraví, zdravotního stavu a zdravého životního stylu.</a:t>
            </a:r>
          </a:p>
          <a:p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Hodnocením zdravotních rizik</a:t>
            </a:r>
            <a:r>
              <a:rPr lang="cs-CZ" dirty="0">
                <a:ea typeface="+mn-lt"/>
                <a:cs typeface="+mn-lt"/>
              </a:rPr>
              <a:t> je posouzení míry závažnosti zátěže populace vystavené rizikovým faktorům životních a pracovních podmínek a způsobu života. </a:t>
            </a:r>
            <a:endParaRPr lang="cs-CZ" dirty="0">
              <a:cs typeface="Calibr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574121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Infekčním onemocněním</a:t>
            </a:r>
            <a:r>
              <a:rPr lang="cs-CZ" dirty="0">
                <a:ea typeface="+mn-lt"/>
                <a:cs typeface="+mn-lt"/>
              </a:rPr>
              <a:t> se rozumí příznakové i bezpříznakové onemocnění vyvolané původcem infekce nebo jeho toxinem, které vzniká v důsledku přenosu tohoto původce nebo jeho toxinu z nakažené fyzické osoby, zvířete nebo neživého substrátu na vnímavou fyzickou osobu.</a:t>
            </a:r>
            <a:endParaRPr lang="cs-CZ" dirty="0">
              <a:cs typeface="Calibri" panose="020F0502020204030204"/>
            </a:endParaRPr>
          </a:p>
          <a:p>
            <a:pPr algn="just"/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Izolací</a:t>
            </a:r>
            <a:r>
              <a:rPr lang="cs-CZ" dirty="0">
                <a:ea typeface="+mn-lt"/>
                <a:cs typeface="+mn-lt"/>
              </a:rPr>
              <a:t> se rozumí oddělení fyzické osoby, která onemocněla infekční nemocí nebo jeví příznaky tohoto onemocnění, od ostatních fyzických osob. Podmínky izolace musí s ohledem na charakter přenosu infekce zabránit jejímu přenosu na jiné fyzické osoby, které by mohly infekční onemocnění dále šířit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1869066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Karanténními opatřeními jsou</a:t>
            </a:r>
            <a:endParaRPr lang="cs-CZ" b="1" dirty="0">
              <a:solidFill>
                <a:srgbClr val="0070C0"/>
              </a:solidFill>
              <a:cs typeface="Calibri" panose="020F0502020204030204"/>
            </a:endParaRPr>
          </a:p>
          <a:p>
            <a:pPr algn="just"/>
            <a:r>
              <a:rPr lang="cs-CZ" b="1" u="sng" dirty="0">
                <a:ea typeface="+mn-lt"/>
                <a:cs typeface="+mn-lt"/>
              </a:rPr>
              <a:t>a)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karanténa</a:t>
            </a:r>
            <a:r>
              <a:rPr lang="cs-CZ" dirty="0">
                <a:ea typeface="+mn-lt"/>
                <a:cs typeface="+mn-lt"/>
              </a:rPr>
              <a:t>, kterou se rozumí oddělení zdravé fyzické osoby, která byla během inkubační doby ve styku s infekčním onemocněním nebo pobývala v ohnisku nákazy (dále jen "fyzická osoba podezřelá z nákazy"), od ostatních fyzických osob a lékařské vyšetřování takové fyzické osoby s cílem zabránit přenosu infekčního onemocnění v období, kdy by se toto onemocnění mohlo šířit,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b)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lékařský dohled</a:t>
            </a:r>
            <a:r>
              <a:rPr lang="cs-CZ" dirty="0">
                <a:ea typeface="+mn-lt"/>
                <a:cs typeface="+mn-lt"/>
              </a:rPr>
              <a:t>, při kterém je fyzická osoba podezřelá z nákazy povinna v termínech stanovených prozatímním opatřením poskytovatele zdravotních služeb nebo rozhodnutím příslušného orgánu ochrany veřejného zdraví docházet k lékaři na vyšetření nebo se vyšetření podrobit, popřípadě sledovat podle pokynu příslušného orgánu ochrany veřejného zdraví po stanovenou dobu svůj zdravotní stav a při objevení se stanovených klinických příznaků oznámit tuto skutečnost příslušnému lékaři nebo příslušnému orgánu ochrany veřejného zdraví,</a:t>
            </a:r>
            <a:endParaRPr lang="cs-CZ" dirty="0"/>
          </a:p>
          <a:p>
            <a:pPr algn="just"/>
            <a:r>
              <a:rPr lang="cs-CZ" b="1" u="sng" dirty="0">
                <a:ea typeface="+mn-lt"/>
                <a:cs typeface="+mn-lt"/>
              </a:rPr>
              <a:t>c)</a:t>
            </a:r>
            <a:r>
              <a:rPr lang="cs-CZ" dirty="0">
                <a:ea typeface="+mn-lt"/>
                <a:cs typeface="+mn-lt"/>
              </a:rPr>
              <a:t> </a:t>
            </a:r>
            <a:r>
              <a:rPr lang="cs-CZ" b="1" dirty="0">
                <a:solidFill>
                  <a:srgbClr val="0070C0"/>
                </a:solidFill>
                <a:ea typeface="+mn-lt"/>
                <a:cs typeface="+mn-lt"/>
              </a:rPr>
              <a:t>zvýšený zdravotnický dozor</a:t>
            </a:r>
            <a:r>
              <a:rPr lang="cs-CZ" dirty="0">
                <a:ea typeface="+mn-lt"/>
                <a:cs typeface="+mn-lt"/>
              </a:rPr>
              <a:t>, jímž je lékařský dohled nad fyzickou osobou podezřelou z nákazy, které je uložen zákaz činnosti nebo úprava pracovních podmínek k omezení možnosti šíření infekčního onemocnění.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257577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73C994B4-9721-4148-9EEC-6793CECDE8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142" y="-1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9D95E49-763A-4886-B038-82F7347405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43" y="0"/>
            <a:ext cx="9141714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xmlns="" id="{4D4D99EB-C4F3-4F0C-91F7-AB4DC2A08E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08743" y="699899"/>
            <a:ext cx="8035257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xmlns="" id="{04B69146-C1C0-4B58-86FC-34F3390EBA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8523920" y="3175970"/>
            <a:ext cx="618936" cy="46166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xmlns="" id="{5D28AB17-F6FA-4C53-B3E3-D0A39D4A3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V="1">
            <a:off x="8524493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xmlns="" id="{3EFADC67-92A1-44FB-8691-D8CD71A21E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18001"/>
            <a:ext cx="9144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Obrázek 66" descr="Obsah obrázku měřítko, zařízení, muž, stojící&#10;&#10;Popis se vygeneroval automaticky.">
            <a:extLst>
              <a:ext uri="{FF2B5EF4-FFF2-40B4-BE49-F238E27FC236}">
                <a16:creationId xmlns:a16="http://schemas.microsoft.com/office/drawing/2014/main" xmlns="" id="{BC71E27A-DA28-4671-848D-7AA921151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5543" y="696334"/>
            <a:ext cx="1721006" cy="1560861"/>
          </a:xfrm>
          <a:prstGeom prst="rect">
            <a:avLst/>
          </a:prstGeom>
        </p:spPr>
      </p:pic>
      <p:pic>
        <p:nvPicPr>
          <p:cNvPr id="21" name="Obrázek 22">
            <a:extLst>
              <a:ext uri="{FF2B5EF4-FFF2-40B4-BE49-F238E27FC236}">
                <a16:creationId xmlns:a16="http://schemas.microsoft.com/office/drawing/2014/main" xmlns="" id="{ABB04DA1-167B-4493-8168-54D5BB38F8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6753" y="5110355"/>
            <a:ext cx="657225" cy="948474"/>
          </a:xfrm>
          <a:prstGeom prst="rect">
            <a:avLst/>
          </a:prstGeom>
        </p:spPr>
      </p:pic>
      <p:pic>
        <p:nvPicPr>
          <p:cNvPr id="18" name="Obrázek 18">
            <a:extLst>
              <a:ext uri="{FF2B5EF4-FFF2-40B4-BE49-F238E27FC236}">
                <a16:creationId xmlns:a16="http://schemas.microsoft.com/office/drawing/2014/main" xmlns="" id="{78059E37-FFD7-4E82-96E2-FC2B962BD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991" y="3576134"/>
            <a:ext cx="824494" cy="945066"/>
          </a:xfrm>
          <a:prstGeom prst="rect">
            <a:avLst/>
          </a:prstGeom>
        </p:spPr>
      </p:pic>
      <p:pic>
        <p:nvPicPr>
          <p:cNvPr id="23" name="Obrázek 24">
            <a:extLst>
              <a:ext uri="{FF2B5EF4-FFF2-40B4-BE49-F238E27FC236}">
                <a16:creationId xmlns:a16="http://schemas.microsoft.com/office/drawing/2014/main" xmlns="" id="{C8D1E2EA-9820-438D-BA9F-B1D8E438D1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0470" y="4278952"/>
            <a:ext cx="1207554" cy="1166272"/>
          </a:xfrm>
          <a:prstGeom prst="rect">
            <a:avLst/>
          </a:prstGeom>
        </p:spPr>
      </p:pic>
      <p:pic>
        <p:nvPicPr>
          <p:cNvPr id="19" name="Obrázek 19">
            <a:extLst>
              <a:ext uri="{FF2B5EF4-FFF2-40B4-BE49-F238E27FC236}">
                <a16:creationId xmlns:a16="http://schemas.microsoft.com/office/drawing/2014/main" xmlns="" id="{9C6C3EBE-392D-4EBC-BA2B-EABA57D846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1668" y="2190594"/>
            <a:ext cx="811716" cy="859574"/>
          </a:xfrm>
          <a:prstGeom prst="rect">
            <a:avLst/>
          </a:prstGeom>
        </p:spPr>
      </p:pic>
      <p:pic>
        <p:nvPicPr>
          <p:cNvPr id="20" name="Obrázek 20">
            <a:extLst>
              <a:ext uri="{FF2B5EF4-FFF2-40B4-BE49-F238E27FC236}">
                <a16:creationId xmlns:a16="http://schemas.microsoft.com/office/drawing/2014/main" xmlns="" id="{3EE832BB-1887-4AE2-A53A-F89BFF85B4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83384" y="2850376"/>
            <a:ext cx="996728" cy="1017549"/>
          </a:xfrm>
          <a:prstGeom prst="rect">
            <a:avLst/>
          </a:prstGeom>
        </p:spPr>
      </p:pic>
      <p:pic>
        <p:nvPicPr>
          <p:cNvPr id="25" name="Obrázek 26">
            <a:extLst>
              <a:ext uri="{FF2B5EF4-FFF2-40B4-BE49-F238E27FC236}">
                <a16:creationId xmlns:a16="http://schemas.microsoft.com/office/drawing/2014/main" xmlns="" id="{8600AD46-8121-4444-9D3A-163EE1AD7C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09088" y="2859669"/>
            <a:ext cx="995160" cy="98967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663D1B0-9DC9-48E5-9E6C-F2B27BED6A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04664"/>
            <a:ext cx="6408711" cy="1512168"/>
          </a:xfrm>
        </p:spPr>
        <p:txBody>
          <a:bodyPr anchor="b">
            <a:normAutofit/>
          </a:bodyPr>
          <a:lstStyle/>
          <a:p>
            <a:pPr algn="l"/>
            <a:r>
              <a:rPr lang="cs-CZ" sz="2600" b="1" dirty="0">
                <a:solidFill>
                  <a:srgbClr val="0070C0"/>
                </a:solidFill>
                <a:cs typeface="Calibri Light"/>
              </a:rPr>
              <a:t>                          Krajská hygienická stanice </a:t>
            </a:r>
            <a:r>
              <a:rPr lang="cs-CZ" sz="2600" b="1" dirty="0">
                <a:cs typeface="Calibri Light"/>
              </a:rPr>
              <a:t/>
            </a:r>
            <a:br>
              <a:rPr lang="cs-CZ" sz="2600" b="1" dirty="0">
                <a:cs typeface="Calibri Light"/>
              </a:rPr>
            </a:br>
            <a:r>
              <a:rPr lang="cs-CZ" sz="2600" b="1" dirty="0">
                <a:cs typeface="Calibri Light"/>
              </a:rPr>
              <a:t>                                   (správní úřad) 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ED39E8C-0D76-45BC-B57D-BA4D4CA29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522" y="2132856"/>
            <a:ext cx="3803862" cy="400036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en-US" sz="600" dirty="0"/>
              <a:t/>
            </a:r>
            <a:br>
              <a:rPr lang="en-US" sz="600" dirty="0"/>
            </a:br>
            <a:r>
              <a:rPr lang="cs-CZ" sz="1800" dirty="0">
                <a:hlinkClick r:id="rId9"/>
              </a:rPr>
              <a:t>Hygiena obecná a komunální</a:t>
            </a:r>
            <a:endParaRPr lang="cs-CZ" sz="1800" dirty="0">
              <a:cs typeface="Calibri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cs-CZ" sz="1800" dirty="0">
              <a:cs typeface="Calibri"/>
            </a:endParaRPr>
          </a:p>
          <a:p>
            <a:pPr algn="l"/>
            <a:r>
              <a:rPr lang="cs-CZ" sz="1800" dirty="0">
                <a:hlinkClick r:id="rId10"/>
              </a:rPr>
              <a:t>Hygiena výživy a předmětů běžného užívání</a:t>
            </a:r>
            <a:endParaRPr lang="cs-CZ" sz="1800" dirty="0">
              <a:cs typeface="Calibri" panose="020F0502020204030204"/>
            </a:endParaRPr>
          </a:p>
          <a:p>
            <a:pPr algn="l"/>
            <a:endParaRPr lang="cs-CZ" sz="1800" dirty="0">
              <a:cs typeface="Calibri" panose="020F0502020204030204"/>
            </a:endParaRPr>
          </a:p>
          <a:p>
            <a:pPr algn="l"/>
            <a:r>
              <a:rPr lang="cs-CZ" sz="1800" dirty="0">
                <a:hlinkClick r:id="rId11"/>
              </a:rPr>
              <a:t>Hygiena práce</a:t>
            </a:r>
            <a:endParaRPr lang="cs-CZ" sz="1800" dirty="0">
              <a:cs typeface="Calibri" panose="020F0502020204030204"/>
            </a:endParaRPr>
          </a:p>
          <a:p>
            <a:pPr algn="l"/>
            <a:endParaRPr lang="cs-CZ" sz="1800" dirty="0">
              <a:cs typeface="Calibri" panose="020F0502020204030204"/>
            </a:endParaRPr>
          </a:p>
          <a:p>
            <a:pPr algn="l"/>
            <a:r>
              <a:rPr lang="cs-CZ" sz="1800" dirty="0">
                <a:hlinkClick r:id="rId12"/>
              </a:rPr>
              <a:t>Hygiena dětí a mladistvých</a:t>
            </a:r>
            <a:endParaRPr lang="cs-CZ" sz="1800" dirty="0">
              <a:cs typeface="Calibri"/>
            </a:endParaRPr>
          </a:p>
          <a:p>
            <a:pPr algn="l"/>
            <a:endParaRPr lang="cs-CZ" sz="1800" dirty="0">
              <a:cs typeface="Calibri"/>
            </a:endParaRPr>
          </a:p>
          <a:p>
            <a:pPr algn="l"/>
            <a:r>
              <a:rPr lang="cs-CZ" sz="1800" dirty="0">
                <a:hlinkClick r:id="rId13"/>
              </a:rPr>
              <a:t> Epidemiologie</a:t>
            </a:r>
            <a:endParaRPr lang="cs-CZ" sz="1800" dirty="0">
              <a:cs typeface="Calibri"/>
            </a:endParaRPr>
          </a:p>
          <a:p>
            <a:pPr algn="l"/>
            <a:endParaRPr lang="cs-CZ" sz="1800" dirty="0">
              <a:cs typeface="Calibri"/>
            </a:endParaRPr>
          </a:p>
          <a:p>
            <a:pPr algn="l"/>
            <a:endParaRPr lang="cs-CZ" sz="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8932276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Hygiena obecná a komunální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cs-CZ" sz="4000" b="1" dirty="0">
                <a:ea typeface="+mn-lt"/>
                <a:cs typeface="+mn-lt"/>
              </a:rPr>
              <a:t>Vykonává státní zdravotní dozor </a:t>
            </a:r>
            <a:r>
              <a:rPr lang="cs-CZ" sz="4000" b="1" dirty="0" smtClean="0">
                <a:ea typeface="+mn-lt"/>
                <a:cs typeface="+mn-lt"/>
              </a:rPr>
              <a:t>nad:</a:t>
            </a:r>
          </a:p>
          <a:p>
            <a:pPr marL="0" indent="0" algn="just">
              <a:buNone/>
            </a:pPr>
            <a:r>
              <a:rPr lang="cs-CZ" sz="4000" dirty="0" smtClean="0">
                <a:ea typeface="+mn-lt"/>
                <a:cs typeface="+mn-lt"/>
              </a:rPr>
              <a:t>zásobováním </a:t>
            </a:r>
            <a:r>
              <a:rPr lang="cs-CZ" sz="4000" dirty="0">
                <a:ea typeface="+mn-lt"/>
                <a:cs typeface="+mn-lt"/>
              </a:rPr>
              <a:t>pitnou vodou,  výrobky přicházejícími do kontaktu s pitnou, surovou a užitkovou vodou,  vodárenskou technologií</a:t>
            </a:r>
            <a:endParaRPr lang="cs-CZ" sz="4000" dirty="0">
              <a:cs typeface="Calibri"/>
            </a:endParaRPr>
          </a:p>
          <a:p>
            <a:pPr algn="just"/>
            <a:r>
              <a:rPr lang="cs-CZ" sz="4000" dirty="0">
                <a:ea typeface="+mn-lt"/>
                <a:cs typeface="+mn-lt"/>
              </a:rPr>
              <a:t>koupališti, bazény, saunami a koupacími oblastmi</a:t>
            </a:r>
            <a:endParaRPr lang="cs-CZ" sz="4000" dirty="0">
              <a:cs typeface="Calibri"/>
            </a:endParaRPr>
          </a:p>
          <a:p>
            <a:pPr algn="just"/>
            <a:r>
              <a:rPr lang="cs-CZ" sz="4000" dirty="0">
                <a:ea typeface="+mn-lt"/>
                <a:cs typeface="+mn-lt"/>
              </a:rPr>
              <a:t>ochranou před hlukem, vibracemi, neionizujícím zářením</a:t>
            </a:r>
            <a:endParaRPr lang="cs-CZ" sz="4000" dirty="0">
              <a:cs typeface="Calibri"/>
            </a:endParaRPr>
          </a:p>
          <a:p>
            <a:pPr algn="just"/>
            <a:r>
              <a:rPr lang="cs-CZ" sz="4000" dirty="0">
                <a:ea typeface="+mn-lt"/>
                <a:cs typeface="+mn-lt"/>
              </a:rPr>
              <a:t>činnostmi epidemiologicky závažnými včetně  ubytovacích služeb  </a:t>
            </a:r>
            <a:endParaRPr lang="cs-CZ" sz="4000" dirty="0">
              <a:cs typeface="Calibri"/>
            </a:endParaRPr>
          </a:p>
          <a:p>
            <a:pPr algn="just"/>
            <a:r>
              <a:rPr lang="cs-CZ" sz="4000" dirty="0">
                <a:ea typeface="+mn-lt"/>
                <a:cs typeface="+mn-lt"/>
              </a:rPr>
              <a:t>vnitřním prostředím staveb</a:t>
            </a:r>
            <a:endParaRPr lang="cs-CZ" sz="4000" dirty="0">
              <a:cs typeface="Calibri"/>
            </a:endParaRPr>
          </a:p>
          <a:p>
            <a:pPr algn="just"/>
            <a:endParaRPr lang="cs-CZ" sz="4000" dirty="0"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cs-CZ" sz="4000" dirty="0">
                <a:ea typeface="+mn-lt"/>
                <a:cs typeface="+mn-lt"/>
              </a:rPr>
              <a:t>Podílí se na monitorování vztahů zdravotního stavu obyvatelstva a faktorů životních a pracovních podmínek</a:t>
            </a:r>
            <a:endParaRPr lang="cs-CZ" sz="4000" dirty="0">
              <a:cs typeface="Calibri"/>
            </a:endParaRPr>
          </a:p>
          <a:p>
            <a:pPr marL="0" indent="0" algn="just">
              <a:buNone/>
            </a:pPr>
            <a:r>
              <a:rPr lang="cs-CZ" sz="4000" dirty="0">
                <a:ea typeface="+mn-lt"/>
                <a:cs typeface="+mn-lt"/>
              </a:rPr>
              <a:t>Spolupracuje se správními úřady a s orgány samosprávy při tvorbě zdravotní politiky příslušného </a:t>
            </a:r>
            <a:r>
              <a:rPr lang="cs-CZ" sz="4000" dirty="0" smtClean="0">
                <a:ea typeface="+mn-lt"/>
                <a:cs typeface="+mn-lt"/>
              </a:rPr>
              <a:t>regionu</a:t>
            </a:r>
            <a:endParaRPr lang="cs-CZ" sz="4000" dirty="0">
              <a:cs typeface="Calibri"/>
            </a:endParaRPr>
          </a:p>
          <a:p>
            <a:pPr marL="0" indent="0" algn="just">
              <a:buNone/>
            </a:pPr>
            <a:r>
              <a:rPr lang="cs-CZ" sz="4000" dirty="0">
                <a:ea typeface="+mn-lt"/>
                <a:cs typeface="+mn-lt"/>
              </a:rPr>
              <a:t>Podílí se na úkolech integrovaného záchranného systému.</a:t>
            </a:r>
            <a:endParaRPr lang="cs-CZ" sz="4000" dirty="0">
              <a:cs typeface="Calibri"/>
            </a:endParaRPr>
          </a:p>
          <a:p>
            <a:pPr marL="0" indent="0">
              <a:buNone/>
            </a:pPr>
            <a:r>
              <a:rPr lang="cs-CZ" sz="4000" dirty="0">
                <a:ea typeface="+mn-lt"/>
                <a:cs typeface="+mn-lt"/>
              </a:rPr>
              <a:t>Řeší podněty v oblasti životních (mimopracovních) podmínek (hluk, voda, vibrace, neionizující záření).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>
              <a:cs typeface="Calibri" panose="020F0502020204030204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705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643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cs-CZ" sz="1900" dirty="0" smtClean="0"/>
              <a:t>V r. </a:t>
            </a:r>
            <a:r>
              <a:rPr lang="cs-CZ" sz="1900" b="1" dirty="0" smtClean="0"/>
              <a:t>1969</a:t>
            </a:r>
            <a:r>
              <a:rPr lang="cs-CZ" sz="1900" dirty="0" smtClean="0"/>
              <a:t> činila střední délka života u mužů jen </a:t>
            </a:r>
            <a:r>
              <a:rPr lang="cs-CZ" sz="1900" b="1" dirty="0" smtClean="0"/>
              <a:t>66 </a:t>
            </a:r>
            <a:r>
              <a:rPr lang="cs-CZ" sz="1900" dirty="0" smtClean="0"/>
              <a:t>let, u žen </a:t>
            </a:r>
            <a:r>
              <a:rPr lang="cs-CZ" sz="1900" b="1" dirty="0" smtClean="0"/>
              <a:t>73</a:t>
            </a:r>
            <a:r>
              <a:rPr lang="cs-CZ" sz="1900" dirty="0" smtClean="0"/>
              <a:t> let; v dalších letech se zvyšovala jen pozvolna, původní hodnoty z roku 1960 dosáhl ukazatel u mužů znovu až v roce 1990, u žen činila střední délka života v tomto roce 76,1 let.</a:t>
            </a:r>
          </a:p>
          <a:p>
            <a:r>
              <a:rPr lang="cs-CZ" sz="1900" b="1" dirty="0" smtClean="0"/>
              <a:t>70. a 80. léta </a:t>
            </a:r>
            <a:r>
              <a:rPr lang="cs-CZ" sz="1900" dirty="0" smtClean="0"/>
              <a:t>– určitá stagnace zdraví obyvatelstva (v zemích Z Evropy dochází ke snižování úmrtnosti na nemoci oběhové soustavy, u nás stále vysoká úmrtnost na tyto choroby (zejména u mužů).</a:t>
            </a:r>
            <a:r>
              <a:rPr lang="cs-CZ" sz="1900" b="1" dirty="0"/>
              <a:t> </a:t>
            </a:r>
            <a:endParaRPr lang="cs-CZ" sz="1900" b="1" dirty="0" smtClean="0"/>
          </a:p>
          <a:p>
            <a:r>
              <a:rPr lang="cs-CZ" sz="1900" b="1" dirty="0" smtClean="0"/>
              <a:t>V </a:t>
            </a:r>
            <a:r>
              <a:rPr lang="cs-CZ" sz="1900" b="1" dirty="0"/>
              <a:t>letech 1964-1984</a:t>
            </a:r>
            <a:r>
              <a:rPr lang="cs-CZ" sz="1900" dirty="0"/>
              <a:t> střední </a:t>
            </a:r>
            <a:r>
              <a:rPr lang="cs-CZ" sz="1900" dirty="0" smtClean="0"/>
              <a:t>délka </a:t>
            </a:r>
            <a:r>
              <a:rPr lang="cs-CZ" sz="1900" dirty="0"/>
              <a:t>života poklesla z 10. na 27. místo mezi 27 uváděnými evropskými státy a z 13. na 41. místo ve světě</a:t>
            </a:r>
            <a:endParaRPr lang="cs-CZ" sz="1900" b="1" dirty="0"/>
          </a:p>
          <a:p>
            <a:r>
              <a:rPr lang="cs-CZ" sz="1900" dirty="0" smtClean="0"/>
              <a:t>Kojenecká úmrtnost u nás byla v této době dvojnásobná proti stavu v nejvyspělejších zemích, rostla úmrtnost na civilizační choroby, i další ukazatele zdravotního stavu populace se stále zhoršovaly</a:t>
            </a:r>
          </a:p>
          <a:p>
            <a:r>
              <a:rPr lang="cs-CZ" sz="1900" b="1" dirty="0" smtClean="0"/>
              <a:t>V 80. letech patřila ČR k zemím s nejvyšší intenzitou úmrtnosti na nemoci oběhové soustavy!</a:t>
            </a:r>
            <a:r>
              <a:rPr lang="cs-CZ" sz="1800" b="1" dirty="0" smtClean="0"/>
              <a:t> </a:t>
            </a:r>
            <a:r>
              <a:rPr lang="cs-CZ" sz="1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2639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Hygiena výživy a předmětů běžného užívání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8139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1600" b="1" dirty="0">
                <a:ea typeface="+mn-lt"/>
                <a:cs typeface="+mn-lt"/>
              </a:rPr>
              <a:t>Vykonává státní zdravotní dozor v oblasti  hygieny výživy a PBU, </a:t>
            </a:r>
            <a:r>
              <a:rPr lang="cs-CZ" sz="1600" b="1" dirty="0" err="1">
                <a:ea typeface="+mn-lt"/>
                <a:cs typeface="+mn-lt"/>
              </a:rPr>
              <a:t>tj</a:t>
            </a:r>
            <a:r>
              <a:rPr lang="cs-CZ" sz="1600" b="1" dirty="0">
                <a:ea typeface="+mn-lt"/>
                <a:cs typeface="+mn-lt"/>
              </a:rPr>
              <a:t>:</a:t>
            </a:r>
            <a:endParaRPr lang="cs-CZ" sz="1600" b="1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v oblasti poskytování stravovacích služeb   </a:t>
            </a:r>
            <a:endParaRPr lang="cs-CZ" sz="1600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v oblasti bezpečnosti potravin </a:t>
            </a:r>
          </a:p>
          <a:p>
            <a:r>
              <a:rPr lang="cs-CZ" sz="1600" dirty="0" smtClean="0">
                <a:ea typeface="+mn-lt"/>
                <a:cs typeface="+mn-lt"/>
              </a:rPr>
              <a:t>Kontroluje dodržování zákazu kouření v provozovnách stravovacích služeb</a:t>
            </a:r>
            <a:endParaRPr lang="cs-CZ" sz="1600" dirty="0">
              <a:ea typeface="+mn-lt"/>
              <a:cs typeface="+mn-lt"/>
            </a:endParaRPr>
          </a:p>
          <a:p>
            <a:r>
              <a:rPr lang="cs-CZ" sz="1600" dirty="0">
                <a:ea typeface="+mn-lt"/>
                <a:cs typeface="+mn-lt"/>
              </a:rPr>
              <a:t>v oblasti předmětů běžného </a:t>
            </a:r>
            <a:r>
              <a:rPr lang="cs-CZ" sz="1600" dirty="0" smtClean="0">
                <a:ea typeface="+mn-lt"/>
                <a:cs typeface="+mn-lt"/>
              </a:rPr>
              <a:t>užívání (</a:t>
            </a:r>
            <a:r>
              <a:rPr lang="cs-CZ" sz="1600" i="1" dirty="0"/>
              <a:t>materiály a předměty určené pro styk s potravinami </a:t>
            </a:r>
            <a:r>
              <a:rPr lang="cs-CZ" sz="1600" i="1" dirty="0" smtClean="0"/>
              <a:t>kosmetické </a:t>
            </a:r>
            <a:r>
              <a:rPr lang="cs-CZ" sz="1600" i="1" dirty="0"/>
              <a:t>přípravky upravené přímo použitelným předpisem </a:t>
            </a:r>
            <a:r>
              <a:rPr lang="cs-CZ" sz="1600" i="1" dirty="0" smtClean="0"/>
              <a:t>EU o </a:t>
            </a:r>
            <a:r>
              <a:rPr lang="cs-CZ" sz="1600" i="1" dirty="0"/>
              <a:t>kosmetických </a:t>
            </a:r>
            <a:r>
              <a:rPr lang="cs-CZ" sz="1600" i="1" dirty="0" smtClean="0"/>
              <a:t>přípravcích a výrobky </a:t>
            </a:r>
            <a:r>
              <a:rPr lang="cs-CZ" sz="1600" i="1" dirty="0"/>
              <a:t>pro děti ve věku do 3 </a:t>
            </a:r>
            <a:r>
              <a:rPr lang="cs-CZ" sz="1600" i="1" dirty="0" smtClean="0"/>
              <a:t>let</a:t>
            </a:r>
            <a:r>
              <a:rPr lang="cs-CZ" sz="1600" dirty="0" smtClean="0"/>
              <a:t>)</a:t>
            </a:r>
            <a:endParaRPr lang="cs-CZ" sz="1600" dirty="0">
              <a:ea typeface="+mn-lt"/>
              <a:cs typeface="+mn-lt"/>
            </a:endParaRPr>
          </a:p>
          <a:p>
            <a:r>
              <a:rPr lang="cs-CZ" sz="1600" dirty="0" smtClean="0">
                <a:ea typeface="+mn-lt"/>
                <a:cs typeface="+mn-lt"/>
              </a:rPr>
              <a:t>Podílí </a:t>
            </a:r>
            <a:r>
              <a:rPr lang="cs-CZ" sz="1600" dirty="0">
                <a:ea typeface="+mn-lt"/>
                <a:cs typeface="+mn-lt"/>
              </a:rPr>
              <a:t>se na šetření alimentárních nákaz v provozovnách, kde jsou vykonávány činnosti epidemiologicky závažné tj. při výrobě, při uvádění potravin do oběhu a ve stravovacích službách a navrhuje příslušná opatření k zamezení jejich šíření.</a:t>
            </a:r>
            <a:endParaRPr lang="cs-CZ" sz="1600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Zajišťuje provedení příslušných opatření ve stravovacích službách v souvislosti s hlášením nebezpečných výrobků evropským Systémem rychlého varování pro potraviny a krmiva (RASFF). </a:t>
            </a:r>
            <a:endParaRPr lang="cs-CZ" sz="1600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Kontroluje zdravotní nezávadnost PBU.</a:t>
            </a:r>
          </a:p>
          <a:p>
            <a:r>
              <a:rPr lang="cs-CZ" sz="1600" dirty="0">
                <a:ea typeface="+mn-lt"/>
                <a:cs typeface="+mn-lt"/>
              </a:rPr>
              <a:t>Zajišťuje provedení příslušných opatření v oblasti PBU v souvislosti s hlášením nebezpečných výrobků evropským Systémem rychlého varování RAPEX a RASFF.</a:t>
            </a:r>
            <a:endParaRPr lang="cs-CZ" sz="1600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Kontroluje zásady správné výrobní praxe v oblasti PBU.</a:t>
            </a:r>
            <a:endParaRPr lang="cs-CZ" sz="1600" dirty="0">
              <a:cs typeface="Calibri"/>
            </a:endParaRP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87317030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ady byste jíst nechtěli. I tak vypadá zázemí českých restaurac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16631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ěs! Tady nám připravují jídlo. PŘEHLED hospod uzavřených kvůli hygieně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6" y="793817"/>
            <a:ext cx="8362960" cy="471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4987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átní zemědělská a potravinářská inspekce | Šest let kontrol Potravinářské  inspekce v restauracích: ubylo nejzávažnějších prohřešků, problémem  zůstávají hygienické prohřešky a falšován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256" y="476672"/>
            <a:ext cx="7410042" cy="55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147723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 Fugyho_Praha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3854202" cy="513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yši a zašlá špína. Inspekce kvůli hygieně zavřela 40 hospod a obchodů -  iDNES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714" y="1638337"/>
            <a:ext cx="5038221" cy="36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66185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3CF6439-290A-4D58-8A00-D86E7978A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3349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cs typeface="Calibri Light"/>
              </a:rPr>
              <a:t>             Hygiena práce</a:t>
            </a:r>
            <a:r>
              <a:rPr lang="cs-CZ" dirty="0">
                <a:cs typeface="Calibri Light"/>
              </a:rPr>
              <a:t>                         </a:t>
            </a:r>
            <a:r>
              <a:rPr lang="cs-CZ" b="1" dirty="0">
                <a:cs typeface="Calibri Light"/>
              </a:rPr>
              <a:t>  </a:t>
            </a:r>
            <a:endParaRPr lang="cs-CZ" b="1" dirty="0">
              <a:solidFill>
                <a:srgbClr val="0070C0"/>
              </a:solidFill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80DDE13-1E4E-488A-BD29-8965C15D90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63198"/>
            <a:ext cx="7886700" cy="5494336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 b="1" dirty="0">
                <a:cs typeface="Calibri" panose="020F0502020204030204"/>
              </a:rPr>
              <a:t>Vykonává státní zdravotní dozor  v oblasti hygieny práce tj. 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 panose="020F0502020204030204"/>
            </a:endParaRPr>
          </a:p>
          <a:p>
            <a:r>
              <a:rPr lang="cs-CZ" dirty="0">
                <a:ea typeface="+mn-lt"/>
                <a:cs typeface="+mn-lt"/>
              </a:rPr>
              <a:t> dozor na pracovištích zaměřený na osvětlení, větrání, mikroklimatické podmínky, dodržování hygienických limitů pro fyzikální faktory, chemické škodliviny a prach v pracovním prostředí, limitů pro fyzickou zátěž, ergonomických požadavků pro pracovní místo, vybavení pracovišť sanitárními a pomocnými zařízeními, zásobování pracovišť vodou a zajištění </a:t>
            </a:r>
            <a:r>
              <a:rPr lang="cs-CZ" dirty="0" err="1">
                <a:ea typeface="+mn-lt"/>
                <a:cs typeface="+mn-lt"/>
              </a:rPr>
              <a:t>pracovnělékařských</a:t>
            </a:r>
            <a:r>
              <a:rPr lang="cs-CZ" dirty="0">
                <a:ea typeface="+mn-lt"/>
                <a:cs typeface="+mn-lt"/>
              </a:rPr>
              <a:t> služeb;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na žádost zaměstnavatelů rozhoduje o zařazení prací do kategorií;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provádí ověření podmínek vzniku onemocnění vzniklých při práci pro účely posouzení nemocí z povolání;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vydává stanoviska k provozním řádům zařízení na sběr, výkup nebo odstranění odpadů;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provádí dozor nad dodržováním ustanovení zákona o biocidech </a:t>
            </a:r>
          </a:p>
          <a:p>
            <a:r>
              <a:rPr lang="cs-CZ" dirty="0">
                <a:ea typeface="+mn-lt"/>
                <a:cs typeface="+mn-lt"/>
              </a:rPr>
              <a:t>kontroluje dodržování předpisů v oboru speciální ochranné desinfekce, dezinsekce a deratizace, práce s biocidy </a:t>
            </a:r>
            <a:endParaRPr lang="cs-CZ" dirty="0">
              <a:cs typeface="Calibri"/>
            </a:endParaRPr>
          </a:p>
          <a:p>
            <a:r>
              <a:rPr lang="cs-CZ" dirty="0">
                <a:ea typeface="+mn-lt"/>
                <a:cs typeface="+mn-lt"/>
              </a:rPr>
              <a:t>přezkušuje odbornou způsobilost pracovníků pro nakládání s vysoce toxickými látkami a směsmi; </a:t>
            </a:r>
            <a:endParaRPr lang="cs-CZ" dirty="0"/>
          </a:p>
          <a:p>
            <a:r>
              <a:rPr lang="cs-CZ" dirty="0">
                <a:ea typeface="+mn-lt"/>
                <a:cs typeface="+mn-lt"/>
              </a:rPr>
              <a:t>vydává stanoviska k plánům leteckých aplikací přípravků na ochranu rostlin.</a:t>
            </a:r>
            <a:endParaRPr lang="cs-CZ" dirty="0"/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665705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0AEB430-13CA-4E7D-AC24-C3265FC27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7337"/>
          </a:xfrm>
        </p:spPr>
        <p:txBody>
          <a:bodyPr>
            <a:normAutofit fontScale="90000"/>
          </a:bodyPr>
          <a:lstStyle/>
          <a:p>
            <a:r>
              <a:rPr lang="cs-CZ" dirty="0">
                <a:latin typeface="Calibri"/>
                <a:cs typeface="Calibri"/>
              </a:rPr>
              <a:t>     </a:t>
            </a:r>
            <a:r>
              <a:rPr lang="cs-CZ" dirty="0" smtClean="0">
                <a:latin typeface="Calibri"/>
                <a:cs typeface="Calibri"/>
              </a:rPr>
              <a:t>Hygiena </a:t>
            </a:r>
            <a:r>
              <a:rPr lang="cs-CZ" dirty="0">
                <a:latin typeface="Calibri"/>
                <a:cs typeface="Calibri"/>
              </a:rPr>
              <a:t>dětí a mladistvých</a:t>
            </a: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D4BAB5A-52EA-47AE-AF7F-05E5048B0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17411"/>
            <a:ext cx="7886700" cy="5331052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Vykonává státní zdravotní dozor  v oblasti hygieny dětí a mladistvých  tj.</a:t>
            </a:r>
            <a:endParaRPr lang="cs-CZ" dirty="0"/>
          </a:p>
          <a:p>
            <a:r>
              <a:rPr lang="cs-CZ" sz="1800" dirty="0">
                <a:ea typeface="+mn-lt"/>
                <a:cs typeface="+mn-lt"/>
              </a:rPr>
              <a:t>kontroluje dodržování  hygienických požadavků na prostorové podmínky, vybavení, provoz, osvětlení, vytápění, mikroklimatické podmínky, zásobování vodou, úklid, plnění hygienických požadavků na venkovní hrací plochy a hřiště těchto zařízení a v oblasti stravovacích služeb pro děti a mladistvé v níže uvedených zařízeních </a:t>
            </a:r>
          </a:p>
          <a:p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ve školách a školských zařízeních  včetně učňovských pracovišť a středisek praktického vyučování pod správou středních škol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zařízeních sociálně-výchovné činnosti a zařízeních pro děti vyžadujících okamžitou pomoc</a:t>
            </a:r>
            <a:endParaRPr lang="cs-CZ" sz="1800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 v provozovnách osob s živností péče o dítě do tří let věku </a:t>
            </a:r>
          </a:p>
          <a:p>
            <a:r>
              <a:rPr lang="cs-CZ" sz="1800" dirty="0">
                <a:ea typeface="+mn-lt"/>
                <a:cs typeface="+mn-lt"/>
              </a:rPr>
              <a:t>kontroluje dodržování zdravých životních podmínek v zařízeních pro výchovu, vzdělávání a zotavení dětí a mladistvých  </a:t>
            </a:r>
          </a:p>
          <a:p>
            <a:r>
              <a:rPr lang="cs-CZ" sz="1800" dirty="0">
                <a:ea typeface="+mn-lt"/>
                <a:cs typeface="+mn-lt"/>
              </a:rPr>
              <a:t> sleduje vliv výživy na zdraví mladé populace, režim dne a podmínky pro pohybovou výchovu a otužování.</a:t>
            </a:r>
            <a:endParaRPr lang="cs-CZ" sz="1800" dirty="0">
              <a:cs typeface="Calibri" panose="020F0502020204030204"/>
            </a:endParaRPr>
          </a:p>
          <a:p>
            <a:pPr algn="just"/>
            <a:endParaRPr lang="cs-CZ" sz="1800" dirty="0">
              <a:cs typeface="Calibri" panose="020F0502020204030204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Podílí se na šetření alimentárních nákaz v těchto stravovacích službách a navrhuje příslušná opatření k zamezení jejich šíření.</a:t>
            </a:r>
            <a:endParaRPr lang="cs-CZ" sz="1800" dirty="0">
              <a:cs typeface="Calibri"/>
            </a:endParaRPr>
          </a:p>
          <a:p>
            <a:pPr algn="just"/>
            <a:endParaRPr lang="cs-CZ" sz="1800" dirty="0">
              <a:cs typeface="Calibri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  Kontroluje dodržování hygienických požadavků na zotavovací akce a školy v přírodě.</a:t>
            </a:r>
            <a:endParaRPr lang="cs-CZ" sz="1800" dirty="0">
              <a:cs typeface="Calibri"/>
            </a:endParaRPr>
          </a:p>
          <a:p>
            <a:pPr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943456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BE3429-61FA-4887-96FB-B4CE8B18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483"/>
            <a:ext cx="7886700" cy="1107848"/>
          </a:xfrm>
        </p:spPr>
        <p:txBody>
          <a:bodyPr/>
          <a:lstStyle/>
          <a:p>
            <a:r>
              <a:rPr lang="cs-CZ" dirty="0" smtClean="0">
                <a:cs typeface="Calibri Light"/>
              </a:rPr>
              <a:t>Epidemiologie</a:t>
            </a:r>
            <a:r>
              <a:rPr lang="cs-CZ" b="1" dirty="0">
                <a:solidFill>
                  <a:srgbClr val="0070C0"/>
                </a:solidFill>
                <a:cs typeface="Calibri Light"/>
              </a:rPr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09EF24B-9816-432D-A7B1-0232DFB9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80728"/>
            <a:ext cx="7886700" cy="5813092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just"/>
            <a:endParaRPr lang="cs-CZ" sz="1900" b="1" dirty="0">
              <a:ea typeface="+mn-lt"/>
              <a:cs typeface="+mn-lt"/>
            </a:endParaRPr>
          </a:p>
          <a:p>
            <a:pPr algn="just"/>
            <a:r>
              <a:rPr lang="cs-CZ" sz="1900" dirty="0">
                <a:ea typeface="+mn-lt"/>
                <a:cs typeface="+mn-lt"/>
              </a:rPr>
              <a:t>V rámci epidemiologické </a:t>
            </a:r>
            <a:r>
              <a:rPr lang="cs-CZ" sz="1900" dirty="0" err="1">
                <a:ea typeface="+mn-lt"/>
                <a:cs typeface="+mn-lt"/>
              </a:rPr>
              <a:t>surveillance</a:t>
            </a:r>
            <a:r>
              <a:rPr lang="cs-CZ" sz="1900" dirty="0">
                <a:ea typeface="+mn-lt"/>
                <a:cs typeface="+mn-lt"/>
              </a:rPr>
              <a:t> sleduje výskyt a povahu nákaz, příčiny a podmínky jejich vzniku a šíření v lidské populaci (včetně nákaz přenosných ze zvířat na člověka) a </a:t>
            </a:r>
            <a:r>
              <a:rPr lang="cs-CZ" sz="1900" dirty="0" smtClean="0">
                <a:ea typeface="+mn-lt"/>
                <a:cs typeface="+mn-lt"/>
              </a:rPr>
              <a:t>uplatňuje </a:t>
            </a:r>
            <a:r>
              <a:rPr lang="cs-CZ" sz="1900" dirty="0">
                <a:ea typeface="+mn-lt"/>
                <a:cs typeface="+mn-lt"/>
              </a:rPr>
              <a:t>metody jejich prevence, potlačování a eliminace, resp. eradikace. Výsledky získaných poznatků po analýze přenášejí do praxe v epidemiologických opatřeních, a to jak preventivního, tak i represivního charakteru.</a:t>
            </a:r>
            <a:endParaRPr lang="cs-CZ" sz="1900" dirty="0">
              <a:cs typeface="Calibri" panose="020F0502020204030204"/>
            </a:endParaRPr>
          </a:p>
          <a:p>
            <a:pPr algn="just"/>
            <a:r>
              <a:rPr lang="cs-CZ" sz="1900" dirty="0">
                <a:ea typeface="+mn-lt"/>
                <a:cs typeface="+mn-lt"/>
              </a:rPr>
              <a:t>Provádí epidemiologická šetření v ohniscích nákazy, tj. místa, ve kterém se šíří nákaza, jehož součástí je nebo byl zdroj nákazy, osoby z nákazy podezřelé a složky jejich prostředí.</a:t>
            </a:r>
            <a:endParaRPr lang="cs-CZ" sz="1900" dirty="0">
              <a:cs typeface="Calibri"/>
            </a:endParaRPr>
          </a:p>
          <a:p>
            <a:pPr algn="just"/>
            <a:r>
              <a:rPr lang="cs-CZ" sz="1900" dirty="0">
                <a:ea typeface="+mn-lt"/>
                <a:cs typeface="+mn-lt"/>
              </a:rPr>
              <a:t>Nařizuje, organizuje a  řídí opatření k předcházení vzniku a zamezení šíření infekčních onemocnění.</a:t>
            </a:r>
            <a:endParaRPr lang="cs-CZ" sz="1900" dirty="0">
              <a:cs typeface="Calibri"/>
            </a:endParaRPr>
          </a:p>
          <a:p>
            <a:pPr algn="just"/>
            <a:r>
              <a:rPr lang="cs-CZ" sz="1900" dirty="0">
                <a:ea typeface="+mn-lt"/>
                <a:cs typeface="+mn-lt"/>
              </a:rPr>
              <a:t>Nařizuje </a:t>
            </a:r>
            <a:r>
              <a:rPr lang="cs-CZ" sz="1900" b="1" dirty="0">
                <a:ea typeface="+mn-lt"/>
                <a:cs typeface="+mn-lt"/>
              </a:rPr>
              <a:t>mimořádná opatření </a:t>
            </a:r>
            <a:r>
              <a:rPr lang="cs-CZ" sz="1900" dirty="0">
                <a:ea typeface="+mn-lt"/>
                <a:cs typeface="+mn-lt"/>
              </a:rPr>
              <a:t>při epidemii či nebezpečí jejího vzniku, spolupracuje při řešení mimořádných situací s orgány zapojenými do systému krizového řízení a integrovaného záchranného systému.</a:t>
            </a:r>
            <a:endParaRPr lang="cs-CZ" sz="1900" dirty="0">
              <a:cs typeface="Calibri"/>
            </a:endParaRPr>
          </a:p>
          <a:p>
            <a:pPr algn="just"/>
            <a:r>
              <a:rPr lang="cs-CZ" sz="1900" dirty="0">
                <a:ea typeface="+mn-lt"/>
                <a:cs typeface="+mn-lt"/>
              </a:rPr>
              <a:t>Kontroluje činnost provozovatelů zdravotnických zařízení a zařízení sociálních služeb v oblasti hygieny provozu a předcházení nákazám spojeným se zdravotní péčí. </a:t>
            </a:r>
            <a:endParaRPr lang="cs-CZ" sz="1900" dirty="0">
              <a:cs typeface="Calibri"/>
            </a:endParaRPr>
          </a:p>
          <a:p>
            <a:pPr algn="just"/>
            <a:r>
              <a:rPr lang="cs-CZ" sz="1900" dirty="0">
                <a:ea typeface="+mn-lt"/>
                <a:cs typeface="+mn-lt"/>
              </a:rPr>
              <a:t>Kontroluje činnost zdravotnických zařízení z hlediska provádění očkování a dodržování podmínek použití a skladování očkovacích látek. </a:t>
            </a:r>
          </a:p>
          <a:p>
            <a:pPr algn="just"/>
            <a:r>
              <a:rPr lang="cs-CZ" sz="1900" dirty="0">
                <a:ea typeface="+mn-lt"/>
                <a:cs typeface="+mn-lt"/>
              </a:rPr>
              <a:t>Řeší podněty v oblasti prevence výskytu a šíření infekčních onemocnění (hmyz, hlodavci, provoz zdravotnických zařízení a zařízení sociálních služeb, výskyt infekčních nemocí).</a:t>
            </a:r>
            <a:endParaRPr lang="cs-CZ" sz="1900" dirty="0">
              <a:cs typeface="Calibri"/>
            </a:endParaRPr>
          </a:p>
          <a:p>
            <a:pPr algn="just"/>
            <a:r>
              <a:rPr lang="cs-CZ" sz="1900" dirty="0">
                <a:ea typeface="+mn-lt"/>
                <a:cs typeface="+mn-lt"/>
              </a:rPr>
              <a:t>Provádí kontrolu plnění hygienických požadavků v oblasti pohřebnictví. </a:t>
            </a:r>
          </a:p>
          <a:p>
            <a:pPr algn="just"/>
            <a:r>
              <a:rPr lang="cs-CZ" sz="1900" dirty="0">
                <a:ea typeface="+mn-lt"/>
                <a:cs typeface="+mn-lt"/>
              </a:rPr>
              <a:t>Provádí epidemiologické šetření a posuzování infekčních nemocí v souvislosti s výkonem povolání.</a:t>
            </a:r>
            <a:endParaRPr lang="cs-CZ" sz="1900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9131262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689B785-6B75-40B3-BB47-5B937A90C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79" y="319768"/>
            <a:ext cx="8260895" cy="1135064"/>
          </a:xfrm>
        </p:spPr>
        <p:txBody>
          <a:bodyPr>
            <a:normAutofit/>
          </a:bodyPr>
          <a:lstStyle/>
          <a:p>
            <a:r>
              <a:rPr lang="cs-CZ" sz="3200" dirty="0">
                <a:cs typeface="Calibri Light"/>
              </a:rPr>
              <a:t>Provozní  řád ambulantního  zdravotnického  zařízení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B642044-3332-4F62-96C2-8F97F307A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99054"/>
            <a:ext cx="7886700" cy="5222194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>
                <a:ea typeface="+mn-lt"/>
                <a:cs typeface="+mn-lt"/>
              </a:rPr>
              <a:t>Základní údaje: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Provozovatel: u právnických osob adresa společnosti</a:t>
            </a:r>
            <a:endParaRPr lang="cs-CZ"/>
          </a:p>
          <a:p>
            <a:r>
              <a:rPr lang="cs-CZ">
                <a:ea typeface="+mn-lt"/>
                <a:cs typeface="+mn-lt"/>
              </a:rPr>
              <a:t>Adresa pracoviště:</a:t>
            </a:r>
            <a:endParaRPr lang="cs-CZ"/>
          </a:p>
          <a:p>
            <a:r>
              <a:rPr lang="cs-CZ">
                <a:ea typeface="+mn-lt"/>
                <a:cs typeface="+mn-lt"/>
              </a:rPr>
              <a:t>IČ: pokud bylo již přiděleno</a:t>
            </a:r>
            <a:endParaRPr lang="cs-CZ"/>
          </a:p>
          <a:p>
            <a:r>
              <a:rPr lang="cs-CZ">
                <a:ea typeface="+mn-lt"/>
                <a:cs typeface="+mn-lt"/>
              </a:rPr>
              <a:t>Telefon: </a:t>
            </a:r>
          </a:p>
          <a:p>
            <a:r>
              <a:rPr lang="cs-CZ">
                <a:ea typeface="+mn-lt"/>
                <a:cs typeface="+mn-lt"/>
              </a:rPr>
              <a:t>e-mail: </a:t>
            </a:r>
            <a:endParaRPr lang="cs-CZ"/>
          </a:p>
          <a:p>
            <a:r>
              <a:rPr lang="cs-CZ">
                <a:ea typeface="+mn-lt"/>
                <a:cs typeface="+mn-lt"/>
              </a:rPr>
              <a:t>Ordinační hodiny: </a:t>
            </a:r>
            <a:endParaRPr lang="cs-CZ" b="1">
              <a:ea typeface="+mn-lt"/>
              <a:cs typeface="+mn-lt"/>
            </a:endParaRPr>
          </a:p>
          <a:p>
            <a:r>
              <a:rPr lang="cs-CZ" b="1">
                <a:ea typeface="+mn-lt"/>
                <a:cs typeface="+mn-lt"/>
              </a:rPr>
              <a:t>Obecné údaje:</a:t>
            </a:r>
            <a:endParaRPr lang="cs-CZ" b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Rozsah poskytované péče: uvést všechny invazivní zákroky, při kterých je porušena integrita kůže nebo sliznice</a:t>
            </a:r>
            <a:endParaRPr lang="cs-CZ"/>
          </a:p>
          <a:p>
            <a:r>
              <a:rPr lang="cs-CZ">
                <a:ea typeface="+mn-lt"/>
                <a:cs typeface="+mn-lt"/>
              </a:rPr>
              <a:t>Umístění ordinace a dispoziční řešení: např. podlaží objektu; ordinace, pracovna sestry, čekárna; vybavení nábytkem, umyvadlo + dřez, podlahová krytina, omyvatelné povrchy….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Vedlejší provozní a pomocné místnosti: např. sklad, šatna, úklidová komora, WC pro personál, WC pro pacienty…</a:t>
            </a:r>
            <a:endParaRPr lang="cs-CZ"/>
          </a:p>
          <a:p>
            <a:r>
              <a:rPr lang="cs-CZ">
                <a:ea typeface="+mn-lt"/>
                <a:cs typeface="+mn-lt"/>
              </a:rPr>
              <a:t>Zásobování pitnou vodou: např. studna, veřejný vodovod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Personální obsazení pracoviště: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2560946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8EFE24-7583-40E9-8402-5E837934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2984"/>
            <a:ext cx="8206468" cy="944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  <a:ea typeface="+mj-lt"/>
                <a:cs typeface="+mj-lt"/>
              </a:rPr>
              <a:t/>
            </a:r>
            <a:br>
              <a:rPr lang="cs-CZ" b="1" dirty="0">
                <a:solidFill>
                  <a:srgbClr val="0070C0"/>
                </a:solidFill>
                <a:ea typeface="+mj-lt"/>
                <a:cs typeface="+mj-lt"/>
              </a:rPr>
            </a:br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15765D6-1A98-4719-99E3-1A487745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81770"/>
            <a:ext cx="7886700" cy="567576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cs-CZ" sz="1800" b="1" dirty="0">
                <a:ea typeface="+mn-lt"/>
                <a:cs typeface="+mn-lt"/>
              </a:rPr>
              <a:t>Obecná opatření:</a:t>
            </a:r>
            <a:endParaRPr lang="cs-CZ" sz="1800" b="1" dirty="0">
              <a:cs typeface="Calibri" panose="020F0502020204030204"/>
            </a:endParaRPr>
          </a:p>
          <a:p>
            <a:r>
              <a:rPr lang="cs-CZ" sz="1800" dirty="0">
                <a:ea typeface="+mn-lt"/>
                <a:cs typeface="+mn-lt"/>
              </a:rPr>
              <a:t> Zdravotničtí pracovníci používají čisté osobní ochranné pracovní prostředky, oděv, obuv, jednorázové rukavice…….</a:t>
            </a:r>
            <a:r>
              <a:rPr lang="cs-CZ" sz="1800" i="1" dirty="0">
                <a:ea typeface="+mn-lt"/>
                <a:cs typeface="+mn-lt"/>
              </a:rPr>
              <a:t> dopsat další</a:t>
            </a:r>
            <a:endParaRPr lang="cs-CZ" sz="1800" i="1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 K vyšetření pacienta přistupují až po umytí rukou, ruce si otírají do jednorázového materiálu, který je uložen v krytém zásobníku.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Hygienickou dezinfekci rukou provádějí vždy po kontaktu s infekčním materiálem, a to po každém jednotlivém zdravotnickém výkonu u jednotlivých fyzických osob, vždy před ošetřením pacienta, vždy po manipulaci s biologickým materiálem nebo kontaminovanými předměty včetně použitého prádla a nebezpečného odpadu, a před každým parenterálním zákrokem.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Úprava nehtů nesmí ohrožovat zdravotní stav pacienta s ohledem na možné šíření nákaz. Přirozené nehty musí být upravené, krátké, čisté.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Zdravotničtí pracovníci nenosí na rukou žádné šperky.</a:t>
            </a:r>
            <a:endParaRPr lang="cs-CZ" sz="1800" dirty="0">
              <a:cs typeface="Calibri" panose="020F0502020204030204"/>
            </a:endParaRPr>
          </a:p>
          <a:p>
            <a:r>
              <a:rPr lang="cs-CZ" sz="1800" dirty="0">
                <a:ea typeface="+mn-lt"/>
                <a:cs typeface="+mn-lt"/>
              </a:rPr>
              <a:t>Při ošetřování pacientů se využívá bariérové ošetřovací techniky. Používají se pouze dekontaminované pomůcky, pracovní plochy jsou vyčleněny podle charakteru pracovní činnosti.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K parenterálním zákrokům se používají pouze sterilní zdravotnické prostředky a dodržují se zásady asepse.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Opakovaně používané zdravotnické prostředky se dezinfikují a čistí podle návodu výrobce. Jednorázové pomůcky se nepoužívají opakovaně.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 Použité jednorázové stříkačky a jehly se likvidují bez ručního oddělování. Kryty na použité jehly se nenasazují.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 Na pokrytí vyšetřovacího stolu nebo lehátka, kde dochází ke styku s obnaženou částí těla pacienta, se používá jednorázový materiál, který je měněn po každém pacientovi.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Oddělení pracovních ploch : p</a:t>
            </a:r>
            <a:r>
              <a:rPr lang="cs-CZ" sz="1800" i="1" dirty="0">
                <a:ea typeface="+mn-lt"/>
                <a:cs typeface="+mn-lt"/>
              </a:rPr>
              <a:t>opsat jak jsou odděleny pracovní plochy podle charakteru činnosti (odběr a manipulace s biologickým materiálem, příprava injekcí apod.)</a:t>
            </a:r>
            <a:endParaRPr lang="cs-CZ" sz="1800" i="1" dirty="0">
              <a:cs typeface="Calibri"/>
            </a:endParaRPr>
          </a:p>
          <a:p>
            <a:endParaRPr lang="cs-CZ" sz="1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458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55000" lnSpcReduction="20000"/>
          </a:bodyPr>
          <a:lstStyle/>
          <a:p>
            <a:r>
              <a:rPr lang="cs-CZ" b="1" dirty="0"/>
              <a:t>90. léta </a:t>
            </a:r>
            <a:r>
              <a:rPr lang="cs-CZ" dirty="0"/>
              <a:t>- prudký rozvoj zdravotnictví → zlepšování ukazatelů zdravotního stavu české populace  v důsledku obrovských investic do zdravotnických technologií, léčiv a nových diagnostických a terapeutických metod (pokles mortality na kardiovaskulární onemocnění v důsledku farmakologické kontroly hypertenze, rozvoje kardiochirurgie, zavedení nových léčebných postupů a organizace péče o pacienty s infarktem myokardu, cévní mozkovou příhodou a později i zavedením plošných screeningových programů, cílená edukace a výchova obyvatel ke zdravějšímu životnímu stylu).  </a:t>
            </a:r>
          </a:p>
          <a:p>
            <a:r>
              <a:rPr lang="cs-CZ" b="1" dirty="0" smtClean="0"/>
              <a:t>Současnost </a:t>
            </a:r>
            <a:r>
              <a:rPr lang="cs-CZ" dirty="0" smtClean="0"/>
              <a:t>- mezi největší hrozby patří chronická neinfekční onemocnění (kardiovaskulární, nádorová, </a:t>
            </a:r>
            <a:r>
              <a:rPr lang="cs-CZ" dirty="0" err="1" smtClean="0"/>
              <a:t>metabol</a:t>
            </a:r>
            <a:r>
              <a:rPr lang="cs-CZ" dirty="0" smtClean="0"/>
              <a:t>.) a dále infekční onemocnění (HIV/AIDS, SARS, </a:t>
            </a:r>
            <a:r>
              <a:rPr lang="cs-CZ" dirty="0" err="1" smtClean="0"/>
              <a:t>lymeská</a:t>
            </a:r>
            <a:r>
              <a:rPr lang="cs-CZ" dirty="0" smtClean="0"/>
              <a:t> borelióza), jejichž incidence se v posledních desetiletích zvyšuje.</a:t>
            </a:r>
          </a:p>
          <a:p>
            <a:r>
              <a:rPr lang="cs-CZ" dirty="0" smtClean="0"/>
              <a:t>Objevují se nová  infekční onemocnění vzniklá změnou nebo vývojem již známého etiologického agens (např. antigenní změny u chřipky) a dále známá infekční onemocnění, která se šíří na novém území (např. </a:t>
            </a:r>
            <a:r>
              <a:rPr lang="cs-CZ" dirty="0" err="1" smtClean="0"/>
              <a:t>západonilská</a:t>
            </a:r>
            <a:r>
              <a:rPr lang="cs-CZ" dirty="0" smtClean="0"/>
              <a:t> horečka).</a:t>
            </a:r>
          </a:p>
          <a:p>
            <a:r>
              <a:rPr lang="cs-CZ" dirty="0" smtClean="0"/>
              <a:t>Znovuobjevení již známých nemocí (záškrt, dávivý kašel, příušnice).</a:t>
            </a:r>
          </a:p>
          <a:p>
            <a:r>
              <a:rPr lang="cs-CZ" dirty="0" smtClean="0"/>
              <a:t>Stoupající rezistence na antibiotika, zdravotní rizika spojená s migrací obyvatel napříč světadíly (virová hepatitida, vrozený zarděnkový syndrom, tuberkulóza, syfilis, kapavka aj.).</a:t>
            </a:r>
          </a:p>
          <a:p>
            <a:r>
              <a:rPr lang="cs-CZ" dirty="0" smtClean="0"/>
              <a:t>Odmítání očkování → snižování kolektivní imunity</a:t>
            </a:r>
          </a:p>
          <a:p>
            <a:r>
              <a:rPr lang="cs-CZ" dirty="0" smtClean="0"/>
              <a:t>Stárnutí populace a zejména stálé zvyšování průměrné délky života obyvatel dopadají na systémy zdravotní péče.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01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34479C-5126-4733-BA6E-5D71B55D0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580" y="365126"/>
            <a:ext cx="8267699" cy="953635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70C0"/>
                </a:solidFill>
                <a:cs typeface="Calibri Light"/>
              </a:rPr>
              <a:t> 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61AE793-AF03-4F08-AE85-DEF83E124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>
                <a:ea typeface="+mn-lt"/>
                <a:cs typeface="+mn-lt"/>
              </a:rPr>
              <a:t>Odběr biologického materiálu </a:t>
            </a:r>
          </a:p>
          <a:p>
            <a:r>
              <a:rPr lang="cs-CZ">
                <a:ea typeface="+mn-lt"/>
                <a:cs typeface="+mn-lt"/>
              </a:rPr>
              <a:t>Pro odběr a manipulaci s biologickým materiálem je vyčleněna pracovní plocha. Při odběrech se používají sterilní zdravotnické prostředky a jednorázové rukavice, a to vždy pro jednu ošetřovanou osobu. Odebraný biologický materiál se ukládá do standardizovaných nádob a do </a:t>
            </a:r>
            <a:r>
              <a:rPr lang="cs-CZ" err="1">
                <a:ea typeface="+mn-lt"/>
                <a:cs typeface="+mn-lt"/>
              </a:rPr>
              <a:t>dekontaminovatelných</a:t>
            </a:r>
            <a:r>
              <a:rPr lang="cs-CZ">
                <a:ea typeface="+mn-lt"/>
                <a:cs typeface="+mn-lt"/>
              </a:rPr>
              <a:t> přepravek s vyloučením kontaminace žádanek. </a:t>
            </a: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 Dopsat, jaký biologický materiál se odebírá, v případě odběru moče, do čeho se odebírá. Transport biologického materiálu do laboratoře je zajištěn denně/uložen ve vyčleněné chladničce .....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361592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51A105D-68FB-4AEB-B189-03C25F21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187" y="365125"/>
            <a:ext cx="8362949" cy="763136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ea typeface="+mj-lt"/>
                <a:cs typeface="+mj-lt"/>
              </a:rPr>
              <a:t>Provozní  řád ambulantního zdravotnického  zařízení 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77AC1C9-4BBC-47B1-9E35-8C759538E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81127"/>
            <a:ext cx="7886700" cy="4795837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r>
              <a:rPr lang="cs-CZ" b="1">
                <a:ea typeface="+mn-lt"/>
                <a:cs typeface="+mn-lt"/>
              </a:rPr>
              <a:t>Dezinfekce:</a:t>
            </a:r>
            <a:endParaRPr lang="cs-CZ" b="1">
              <a:cs typeface="Calibri" panose="020F0502020204030204"/>
            </a:endParaRPr>
          </a:p>
          <a:p>
            <a:endParaRPr lang="cs-CZ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K chemické dezinfekci se používají oznámené biocidní přípravky nebo dezinfekční prostředky deklarované jako zdravotnický prostředek nebo přípravky registrované jako léčiva pro použití ve zdravotnictví.</a:t>
            </a:r>
            <a:endParaRPr lang="cs-CZ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ředění a použití chemických přípravků se postupuje podle návodu výrobce.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Dezinfekční roztoky se připravují rozpuštěním odměřeného dezinfekčního přípravku v odměřeném množství vody. Připravují se pro každou směnu čerstvé.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Po spotřebování dezinfekčního přípravku v dávkovači se dávkovač mechanicky omyje, doplní dezinfekčním přípravkem a označí datem plnění, exspirací a názvem dezinfekčního přípravku.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Předměty a povrchy kontaminované biologickým materiálem se dezinfikují dezinfekčním přípravkem, který má i </a:t>
            </a:r>
            <a:r>
              <a:rPr lang="cs-CZ" err="1">
                <a:ea typeface="+mn-lt"/>
                <a:cs typeface="+mn-lt"/>
              </a:rPr>
              <a:t>virucidní</a:t>
            </a:r>
            <a:r>
              <a:rPr lang="cs-CZ">
                <a:ea typeface="+mn-lt"/>
                <a:cs typeface="+mn-lt"/>
              </a:rPr>
              <a:t> účinky.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Při práci s dezinfekčními přípravky se používají osobní ochranné pracovní prostředky a dodržují se zásady ochrany zdraví a bezpečnosti při práci. Pracovníci jsou poučeni o zásadách první pomoci.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 zabránění rezistence mikrobů se střídají dezinfekční prostředky s různými aktivními účinnými látkami.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139104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2C59636-7E7E-490B-B854-49DC2B3B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20197"/>
            <a:ext cx="8145236" cy="788523"/>
          </a:xfrm>
        </p:spPr>
        <p:txBody>
          <a:bodyPr>
            <a:normAutofit/>
          </a:bodyPr>
          <a:lstStyle/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CF79D74-70B3-4491-B687-8C0777D1E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864054"/>
            <a:ext cx="7886700" cy="59297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 sz="1600" b="1" dirty="0">
                <a:ea typeface="+mn-lt"/>
                <a:cs typeface="+mn-lt"/>
              </a:rPr>
              <a:t>Sterilizace  ve vlastní ordinaci:</a:t>
            </a:r>
            <a:endParaRPr lang="cs-CZ" sz="1600" b="1" dirty="0">
              <a:cs typeface="Calibri" panose="020F0502020204030204"/>
            </a:endParaRPr>
          </a:p>
          <a:p>
            <a:r>
              <a:rPr lang="cs-CZ" sz="1600" b="1" dirty="0" err="1">
                <a:ea typeface="+mn-lt"/>
                <a:cs typeface="+mn-lt"/>
              </a:rPr>
              <a:t>Předsterilizační</a:t>
            </a:r>
            <a:r>
              <a:rPr lang="cs-CZ" sz="1600" b="1" dirty="0">
                <a:ea typeface="+mn-lt"/>
                <a:cs typeface="+mn-lt"/>
              </a:rPr>
              <a:t> příprava:</a:t>
            </a:r>
            <a:endParaRPr lang="cs-CZ" sz="1600" b="1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Dezinfekce zdravotnických prostředků dezinfekčním přípravkem s </a:t>
            </a:r>
            <a:r>
              <a:rPr lang="cs-CZ" sz="1600" dirty="0" err="1">
                <a:ea typeface="+mn-lt"/>
                <a:cs typeface="+mn-lt"/>
              </a:rPr>
              <a:t>virucidním</a:t>
            </a:r>
            <a:r>
              <a:rPr lang="cs-CZ" sz="1600" dirty="0">
                <a:ea typeface="+mn-lt"/>
                <a:cs typeface="+mn-lt"/>
              </a:rPr>
              <a:t> účinkem. Mechanické očištění a oplach vodou nebo strojové čištění. Vybrat jednu z možností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 Osušení a uložení do sterilizačních obalů</a:t>
            </a:r>
            <a:endParaRPr lang="cs-CZ" sz="1600" dirty="0"/>
          </a:p>
          <a:p>
            <a:r>
              <a:rPr lang="cs-CZ" sz="1600" b="1" dirty="0">
                <a:ea typeface="+mn-lt"/>
                <a:cs typeface="+mn-lt"/>
              </a:rPr>
              <a:t>Způsob sterilizace:</a:t>
            </a:r>
            <a:endParaRPr lang="cs-CZ" sz="1600" b="1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Proudícím horkým vzduchem: název přístroje, výrobní číslo, sterilizovaný materiál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Teplota/čas Druh obalu Exspirace Uložení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Vybrat používané parametry, obaly, uložení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Každý obal je označen datem sterilizace a exspirace.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Každý sterilizační cyklus se monitoruje. Sterilizace se provádí za přítomnosti zdravotnického pracovníka.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Dokumentace sterilizace spočívá v záznamu každé sterilizace (druh sterilizovaného materiálu, parametry, datum, písemné vyhodnocení chemického testu sterilizace, jméno, příjmení a podpis osoby, která sterilizaci provedla).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Úspěšnost sterilizace se dokládá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· zápisem do sterilizačního deníku nebo podepsaným záznamem registračního přístroje nebo podepsaným výstupem z tiskárny. (Vybrat jednu z možností)</a:t>
            </a:r>
            <a:endParaRPr lang="cs-CZ" sz="1600" dirty="0"/>
          </a:p>
          <a:p>
            <a:r>
              <a:rPr lang="cs-CZ" sz="1600" dirty="0">
                <a:ea typeface="+mn-lt"/>
                <a:cs typeface="+mn-lt"/>
              </a:rPr>
              <a:t>· datovaným písemným vyhodnocením chemického testu sterilizace</a:t>
            </a:r>
            <a:endParaRPr lang="cs-CZ" sz="1600" dirty="0"/>
          </a:p>
          <a:p>
            <a:r>
              <a:rPr lang="cs-CZ" sz="1600" b="1" dirty="0">
                <a:ea typeface="+mn-lt"/>
                <a:cs typeface="+mn-lt"/>
              </a:rPr>
              <a:t>Písemná dokumentace sterilizace se archivuje nejméně 5 let od provedení sterilizace.</a:t>
            </a:r>
            <a:endParaRPr lang="cs-CZ" sz="1600" b="1" dirty="0">
              <a:cs typeface="Calibri"/>
            </a:endParaRPr>
          </a:p>
          <a:p>
            <a:r>
              <a:rPr lang="cs-CZ" sz="1600" dirty="0">
                <a:ea typeface="+mn-lt"/>
                <a:cs typeface="+mn-lt"/>
              </a:rPr>
              <a:t>Kontrola účinnosti  sterilizačního přístroje.</a:t>
            </a:r>
            <a:endParaRPr lang="cs-CZ" sz="1600" b="1" dirty="0">
              <a:cs typeface="Calibri"/>
            </a:endParaRPr>
          </a:p>
          <a:p>
            <a:endParaRPr lang="cs-CZ" sz="1600" b="1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4080477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8A044B9-436D-482D-AD92-47A431DE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371936" cy="1339940"/>
          </a:xfrm>
        </p:spPr>
        <p:txBody>
          <a:bodyPr>
            <a:normAutofit/>
          </a:bodyPr>
          <a:lstStyle/>
          <a:p>
            <a:r>
              <a:rPr lang="cs-CZ" sz="4000" b="1" dirty="0">
                <a:solidFill>
                  <a:srgbClr val="0070C0"/>
                </a:solidFill>
                <a:ea typeface="+mj-lt"/>
                <a:cs typeface="+mj-lt"/>
              </a:rPr>
              <a:t> </a:t>
            </a:r>
            <a:endParaRPr lang="cs-CZ" sz="40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66F0995-4DA9-47A1-84F0-71E4956A13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cs-CZ" b="1">
                <a:ea typeface="+mn-lt"/>
                <a:cs typeface="+mn-lt"/>
              </a:rPr>
              <a:t>Manipulace s prádlem: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Jedná se pouze o osobní ochranné pracovní prostředky. Praní je zajištěno smluvně … uvést firmu. Je možné prát ve vlastní vyčleněné pračce, která je umístěna ve zdravotnickém zařízení.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Čisté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Použité OOPP jsou uloženy 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r>
              <a:rPr lang="cs-CZ" i="1">
                <a:ea typeface="+mn-lt"/>
                <a:cs typeface="+mn-lt"/>
              </a:rPr>
              <a:t>Dopsat, jak často se vozí do prádelny, a jaký je používán transportní obal na čisté a použité OOPP.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573082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CD3A008-4DA3-4DDA-ADC5-169A9C09F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811" y="48825"/>
            <a:ext cx="8803255" cy="1224921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3818B9B-CA34-4EE9-82CF-9F50B02ED2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23059"/>
            <a:ext cx="8253323" cy="530024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cs-CZ" b="1">
                <a:ea typeface="+mn-lt"/>
                <a:cs typeface="+mn-lt"/>
              </a:rPr>
              <a:t>Manipulace s odpadem: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Odpad se třídí ihned po použití.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Komunální odpad se odkládá do vyčleněných odpadkových košů s igelitovou vložkou.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použitý ostrý odpad (např. jehly, skalpely…) se odkládá do označených, spalitelných, </a:t>
            </a:r>
            <a:r>
              <a:rPr lang="cs-CZ" err="1">
                <a:ea typeface="+mn-lt"/>
                <a:cs typeface="+mn-lt"/>
              </a:rPr>
              <a:t>pevnostěnných</a:t>
            </a:r>
            <a:r>
              <a:rPr lang="cs-CZ">
                <a:ea typeface="+mn-lt"/>
                <a:cs typeface="+mn-lt"/>
              </a:rPr>
              <a:t>, </a:t>
            </a:r>
            <a:r>
              <a:rPr lang="cs-CZ" err="1">
                <a:ea typeface="+mn-lt"/>
                <a:cs typeface="+mn-lt"/>
              </a:rPr>
              <a:t>nepropíchnutelných</a:t>
            </a:r>
            <a:r>
              <a:rPr lang="cs-CZ">
                <a:ea typeface="+mn-lt"/>
                <a:cs typeface="+mn-lt"/>
              </a:rPr>
              <a:t> a nepropustných obalů. Odpad se neukládá do papírových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– ostatní nebezpečný odpad se odkládá do označených, oddělených, krytých, uzavíratelných, mechanicky odolných a spalitelných obalů.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Nebezpečný odpad se z ambulance odstraňuje nejméně 1x za 24 hodin. Maximální doba mezi shromážděním odpadu ve vyhrazeném uzavřeném prostoru a konečným odstraněním jsou 3 dny. Skladování nebezpečného odpadu je možné po dobu 1 měsíce v mrazícím nebo chlazeném prostoru při teplotě maximálně 8°C. </a:t>
            </a:r>
            <a:endParaRPr lang="cs-CZ" i="1">
              <a:ea typeface="+mn-lt"/>
              <a:cs typeface="+mn-lt"/>
            </a:endParaRPr>
          </a:p>
          <a:p>
            <a:r>
              <a:rPr lang="cs-CZ">
                <a:ea typeface="+mn-lt"/>
                <a:cs typeface="+mn-lt"/>
              </a:rPr>
              <a:t>Odvoz a likvidace nebezpečného odpadu je zajištěna smluvně s firmou… </a:t>
            </a:r>
            <a:r>
              <a:rPr lang="cs-CZ" i="1">
                <a:ea typeface="+mn-lt"/>
                <a:cs typeface="+mn-lt"/>
              </a:rPr>
              <a:t>dopsat</a:t>
            </a:r>
            <a:endParaRPr lang="cs-CZ" i="1">
              <a:cs typeface="Calibri"/>
            </a:endParaRPr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318149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562D8DA-2547-4900-BFD1-CF433352A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594" y="365125"/>
            <a:ext cx="8749341" cy="543595"/>
          </a:xfrm>
        </p:spPr>
        <p:txBody>
          <a:bodyPr>
            <a:normAutofit fontScale="90000"/>
          </a:bodyPr>
          <a:lstStyle/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9A476FE-61F0-4E60-A744-9AD41E11B4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49890"/>
            <a:ext cx="7886700" cy="5487148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>
                <a:ea typeface="+mn-lt"/>
                <a:cs typeface="+mn-lt"/>
              </a:rPr>
              <a:t>Úklid:</a:t>
            </a:r>
            <a:endParaRPr lang="cs-CZ" b="1">
              <a:cs typeface="Calibri" panose="020F0502020204030204"/>
            </a:endParaRPr>
          </a:p>
          <a:p>
            <a:r>
              <a:rPr lang="cs-CZ">
                <a:ea typeface="+mn-lt"/>
                <a:cs typeface="+mn-lt"/>
              </a:rPr>
              <a:t>Je zajištěn …</a:t>
            </a:r>
            <a:r>
              <a:rPr lang="cs-CZ" i="1">
                <a:ea typeface="+mn-lt"/>
                <a:cs typeface="+mn-lt"/>
              </a:rPr>
              <a:t>uvést, zda smluvně nebo vlastními silami.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Provádí se denně na vlhko, používají se běžné čistící prostředky a dezinfekční přípravky s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účinkem.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Úklidové pomůcky jsou vyčleněny a označeny dle účelu použití (pracovní plochy, podlahy ordinace, WC ) a jsou uloženy … </a:t>
            </a:r>
            <a:r>
              <a:rPr lang="cs-CZ" i="1">
                <a:ea typeface="+mn-lt"/>
                <a:cs typeface="+mn-lt"/>
              </a:rPr>
              <a:t>dopsat, kde (buď vyčleněná skříň nebo úklidová komora).</a:t>
            </a:r>
            <a:endParaRPr lang="cs-CZ" i="1">
              <a:cs typeface="Calibri"/>
            </a:endParaRPr>
          </a:p>
          <a:p>
            <a:r>
              <a:rPr lang="cs-CZ">
                <a:ea typeface="+mn-lt"/>
                <a:cs typeface="+mn-lt"/>
              </a:rPr>
              <a:t>Při kontaminaci ploch biologickým materiálem se provede okamžitá dekontaminace potřísněného místa překrytím jednorázovým materiálem namočeným ve </a:t>
            </a:r>
            <a:r>
              <a:rPr lang="cs-CZ" err="1">
                <a:ea typeface="+mn-lt"/>
                <a:cs typeface="+mn-lt"/>
              </a:rPr>
              <a:t>virucidním</a:t>
            </a:r>
            <a:r>
              <a:rPr lang="cs-CZ">
                <a:ea typeface="+mn-lt"/>
                <a:cs typeface="+mn-lt"/>
              </a:rPr>
              <a:t> dezinfekčním roztoku a potom se očistí obvyklým způsobem.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Dezinsekce a deratizace: v případě potřeby se provedou prostřednictvím specializované firmy.</a:t>
            </a:r>
            <a:endParaRPr lang="cs-CZ"/>
          </a:p>
          <a:p>
            <a:r>
              <a:rPr lang="cs-CZ">
                <a:ea typeface="+mn-lt"/>
                <a:cs typeface="+mn-lt"/>
              </a:rPr>
              <a:t>Malování: 1x za 2 roky</a:t>
            </a:r>
            <a:endParaRPr lang="cs-CZ"/>
          </a:p>
          <a:p>
            <a:endParaRPr lang="cs-CZ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6869576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75EFE74-DF50-4723-9D08-EF6860BA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35297" cy="1325563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70C0"/>
                </a:solidFill>
                <a:cs typeface="Calibri Light"/>
              </a:rPr>
              <a:t/>
            </a:r>
            <a:br>
              <a:rPr lang="cs-CZ" b="1" dirty="0">
                <a:solidFill>
                  <a:srgbClr val="0070C0"/>
                </a:solidFill>
                <a:cs typeface="Calibri Light"/>
              </a:rPr>
            </a:br>
            <a:endParaRPr lang="cs-CZ" dirty="0">
              <a:ea typeface="+mj-lt"/>
              <a:cs typeface="+mj-lt"/>
            </a:endParaRPr>
          </a:p>
          <a:p>
            <a:endParaRPr lang="cs-CZ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2A35CED-2ACF-4F8D-8A4C-F3F7AFD17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>
                <a:cs typeface="Calibri"/>
              </a:rPr>
              <a:t>Provozní řád zpracoval: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cs typeface="Calibri"/>
              </a:rPr>
              <a:t>Datum: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r>
              <a:rPr lang="cs-CZ" dirty="0">
                <a:cs typeface="Calibri"/>
              </a:rPr>
              <a:t>Provozní řád schválen orgánem ochrany veřejného zdraví dne:</a:t>
            </a:r>
            <a:endParaRPr lang="cs-CZ" dirty="0">
              <a:ea typeface="+mn-lt"/>
              <a:cs typeface="+mn-lt"/>
            </a:endParaRPr>
          </a:p>
          <a:p>
            <a:endParaRPr lang="cs-CZ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  <p:pic>
        <p:nvPicPr>
          <p:cNvPr id="4" name="Nahraný zvuk">
            <a:hlinkClick r:id="" action="ppaction://media"/>
            <a:extLst>
              <a:ext uri="{FF2B5EF4-FFF2-40B4-BE49-F238E27FC236}">
                <a16:creationId xmlns:a16="http://schemas.microsoft.com/office/drawing/2014/main" xmlns="" id="{BFFE4CC1-F5D5-402A-9E10-73AB3CAE96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25800"/>
            <a:ext cx="3048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21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ED7EE34-2996-495F-AA6D-08CD6E7F3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8350370" cy="994884"/>
          </a:xfrm>
        </p:spPr>
        <p:txBody>
          <a:bodyPr>
            <a:normAutofit fontScale="90000"/>
          </a:bodyPr>
          <a:lstStyle/>
          <a:p>
            <a:r>
              <a:rPr lang="cs-CZ" b="1">
                <a:solidFill>
                  <a:srgbClr val="0070C0"/>
                </a:solidFill>
                <a:cs typeface="Calibri Light"/>
              </a:rPr>
              <a:t>Provozní  řád ambulantního zdravotnického  zařízení</a:t>
            </a:r>
            <a:endParaRPr lang="cs-CZ">
              <a:ea typeface="+mj-lt"/>
              <a:cs typeface="+mj-lt"/>
            </a:endParaRPr>
          </a:p>
          <a:p>
            <a:endParaRPr lang="cs-CZ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598CAA4-5519-496D-805B-BD41805F5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245" y="934229"/>
            <a:ext cx="8727775" cy="581782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algn="just"/>
            <a:endParaRPr lang="cs-CZ" sz="2400" b="1" dirty="0">
              <a:ea typeface="+mn-lt"/>
              <a:cs typeface="+mn-lt"/>
            </a:endParaRPr>
          </a:p>
          <a:p>
            <a:pPr algn="just"/>
            <a:r>
              <a:rPr lang="cs-CZ" sz="2400" b="1" dirty="0">
                <a:ea typeface="+mn-lt"/>
                <a:cs typeface="+mn-lt"/>
              </a:rPr>
              <a:t>Hlášení HCAI (nákaz spojených se zdravotní péčí)</a:t>
            </a:r>
            <a:r>
              <a:rPr lang="cs-CZ" sz="2400" dirty="0">
                <a:ea typeface="+mn-lt"/>
                <a:cs typeface="+mn-lt"/>
              </a:rPr>
              <a:t> </a:t>
            </a:r>
            <a:r>
              <a:rPr lang="cs-CZ" sz="2400" b="1" dirty="0">
                <a:ea typeface="+mn-lt"/>
                <a:cs typeface="+mn-lt"/>
              </a:rPr>
              <a:t>dle </a:t>
            </a:r>
            <a:r>
              <a:rPr lang="cs-CZ" sz="2400" b="1" i="1" dirty="0">
                <a:ea typeface="+mn-lt"/>
                <a:cs typeface="+mn-lt"/>
              </a:rPr>
              <a:t> zákona  č.258/2000 Sb. § 16 </a:t>
            </a:r>
            <a:endParaRPr lang="cs-CZ" sz="2400" dirty="0">
              <a:ea typeface="+mn-lt"/>
              <a:cs typeface="+mn-lt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(1)</a:t>
            </a:r>
            <a:r>
              <a:rPr lang="cs-CZ" sz="1800" dirty="0">
                <a:ea typeface="+mn-lt"/>
                <a:cs typeface="+mn-lt"/>
              </a:rPr>
              <a:t> Osoba poskytující péči je při výskytu infekce spojené se zdravotní péčí nebo při podezření na její výskyt povinna neprodleně zjistit její příčiny a zdroje, způsob přenosu původce a provést odpovídající protiepidemická opatření k zamezení jejího dalšího šíření.</a:t>
            </a:r>
            <a:endParaRPr lang="cs-CZ" sz="1800" dirty="0">
              <a:cs typeface="Calibri"/>
            </a:endParaRPr>
          </a:p>
          <a:p>
            <a:pPr algn="just"/>
            <a:r>
              <a:rPr lang="cs-CZ" sz="1800" b="1" u="sng" dirty="0">
                <a:ea typeface="+mn-lt"/>
                <a:cs typeface="+mn-lt"/>
              </a:rPr>
              <a:t>(2)</a:t>
            </a:r>
            <a:r>
              <a:rPr lang="cs-CZ" sz="1800" dirty="0">
                <a:ea typeface="+mn-lt"/>
                <a:cs typeface="+mn-lt"/>
              </a:rPr>
              <a:t> Osoba poskytující péči je dále povinna neprodleně hlásit příslušnému orgánu ochrany veřejného zdraví případy infekce spojené se zdravotní péčí, jde-li o hromadný výskyt, těžké poškození zdraví nebo úmrtí pacienta</a:t>
            </a:r>
            <a:endParaRPr lang="cs-CZ" sz="1800" b="1" dirty="0">
              <a:ea typeface="+mn-lt"/>
              <a:cs typeface="+mn-lt"/>
            </a:endParaRPr>
          </a:p>
          <a:p>
            <a:pPr algn="just"/>
            <a:r>
              <a:rPr lang="cs-CZ" sz="1800" b="1" dirty="0">
                <a:ea typeface="+mn-lt"/>
                <a:cs typeface="+mn-lt"/>
              </a:rPr>
              <a:t>Způsob a obsah hlášení stanoví  VYHLÁŠKA 306/2012 Sb. o podmínkách předcházení vzniku a šíření infekčních onemocnění a o hygienických  požadavcích na provoz zdravotnických zařízení a ústavů sociální péče ve znění pozdějších předpisů </a:t>
            </a:r>
            <a:endParaRPr lang="cs-CZ" sz="1800" b="1" dirty="0">
              <a:cs typeface="Calibri"/>
            </a:endParaRPr>
          </a:p>
          <a:p>
            <a:pPr algn="just"/>
            <a:endParaRPr lang="cs-CZ" sz="1800" b="1" dirty="0">
              <a:ea typeface="+mn-lt"/>
              <a:cs typeface="+mn-lt"/>
            </a:endParaRPr>
          </a:p>
          <a:p>
            <a:r>
              <a:rPr lang="cs-CZ" sz="1800" b="1" dirty="0">
                <a:ea typeface="+mn-lt"/>
                <a:cs typeface="+mn-lt"/>
              </a:rPr>
              <a:t>Způsob hlášení nemocničních nákaz </a:t>
            </a:r>
            <a:r>
              <a:rPr lang="cs-CZ" sz="1800" dirty="0">
                <a:ea typeface="+mn-lt"/>
                <a:cs typeface="+mn-lt"/>
              </a:rPr>
              <a:t> [K § 16  odst. 2 písm. b) zákona]</a:t>
            </a:r>
            <a:endParaRPr lang="cs-CZ" sz="1800" dirty="0">
              <a:cs typeface="Calibri"/>
            </a:endParaRPr>
          </a:p>
          <a:p>
            <a:r>
              <a:rPr lang="cs-CZ" sz="1800" dirty="0">
                <a:ea typeface="+mn-lt"/>
                <a:cs typeface="+mn-lt"/>
              </a:rPr>
              <a:t>Hlášení hromadného výskytu nemocniční nákazy a nemocniční nákazy, která vedla k  těžkému poškození zdraví nebo k úmrtí, se podává bezodkladně, a to zpravidla telefonicky,  faxem nebo elektronickou poštou místně příslušnému orgánu   ochrany veřejného zdraví  podle místa hlásícího poskytovatele zdravotních služeb. </a:t>
            </a:r>
            <a:endParaRPr lang="cs-CZ" sz="1800" dirty="0">
              <a:cs typeface="Calibri"/>
            </a:endParaRPr>
          </a:p>
          <a:p>
            <a:endParaRPr lang="cs-CZ" sz="1800" b="1" i="1" dirty="0">
              <a:ea typeface="+mn-lt"/>
              <a:cs typeface="+mn-lt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137036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3AAAF68-4EC5-4269-8FE4-335B1D4A4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" y="-43316"/>
            <a:ext cx="9144312" cy="715531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70C0"/>
                </a:solidFill>
                <a:cs typeface="Calibri Light"/>
              </a:rPr>
              <a:t/>
            </a:r>
            <a:br>
              <a:rPr lang="cs-CZ" sz="3200" b="1" dirty="0">
                <a:solidFill>
                  <a:srgbClr val="0070C0"/>
                </a:solidFill>
                <a:cs typeface="Calibri Light"/>
              </a:rPr>
            </a:br>
            <a:r>
              <a:rPr lang="cs-CZ" sz="3200" b="1" dirty="0">
                <a:solidFill>
                  <a:srgbClr val="0070C0"/>
                </a:solidFill>
                <a:cs typeface="Calibri Light"/>
              </a:rPr>
              <a:t>            Povinnosti osob, které vykonávají činnosti epidemiologicky závažné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EE7E243-9087-4C51-8350-9986195C1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09" y="907949"/>
            <a:ext cx="8774675" cy="588353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cs-CZ" sz="2000" b="1" dirty="0"/>
          </a:p>
          <a:p>
            <a:r>
              <a:rPr lang="cs-CZ" sz="2000" b="1" dirty="0"/>
              <a:t>§ 19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b="1" dirty="0"/>
              <a:t>Předpoklady pro výkon činností epidemiologicky závažných</a:t>
            </a:r>
            <a:endParaRPr lang="cs-CZ" sz="2000" b="1" dirty="0">
              <a:cs typeface="Calibri" panose="020F0502020204030204"/>
            </a:endParaRPr>
          </a:p>
          <a:p>
            <a:r>
              <a:rPr lang="cs-CZ" sz="2000" u="sng" dirty="0"/>
              <a:t>(1)</a:t>
            </a:r>
            <a:r>
              <a:rPr lang="cs-CZ" sz="2000" dirty="0"/>
              <a:t> Za činnosti epidemiologicky závažné se považují provozování stravovacích služeb (§ 23), výroba potravin, zpracování potravin, uvádění potravin na trh, výroba kosmetických přípravků, provozování úpraven vod a vodovodů, provozování holičství, kadeřnictví, pedikúry, manikúry, solária, kosmetických, masérských, regeneračních nebo rekondičních služeb, provozování živnosti, při níž je porušována integrita kůže.</a:t>
            </a:r>
            <a:endParaRPr lang="cs-CZ" sz="2000" dirty="0">
              <a:cs typeface="Calibri"/>
            </a:endParaRPr>
          </a:p>
          <a:p>
            <a:r>
              <a:rPr lang="cs-CZ" sz="2000" b="1" dirty="0">
                <a:cs typeface="Calibri"/>
              </a:rPr>
              <a:t>Fyzické osoby  vykonávající činnosti epidemiologicky závažné musí </a:t>
            </a:r>
            <a:r>
              <a:rPr lang="cs-CZ" sz="2000" b="1" dirty="0" smtClean="0">
                <a:cs typeface="Calibri"/>
              </a:rPr>
              <a:t>mít:</a:t>
            </a:r>
            <a:r>
              <a:rPr lang="cs-CZ" sz="2000" b="1" dirty="0">
                <a:cs typeface="Calibri"/>
              </a:rPr>
              <a:t> </a:t>
            </a:r>
            <a:endParaRPr lang="cs-CZ" sz="2000" b="1" dirty="0">
              <a:ea typeface="+mn-lt"/>
              <a:cs typeface="+mn-lt"/>
            </a:endParaRPr>
          </a:p>
          <a:p>
            <a:r>
              <a:rPr lang="cs-CZ" sz="2000" b="1" dirty="0" smtClean="0">
                <a:cs typeface="Calibri"/>
              </a:rPr>
              <a:t>zdravotní </a:t>
            </a:r>
            <a:r>
              <a:rPr lang="cs-CZ" sz="2000" b="1" dirty="0">
                <a:cs typeface="Calibri"/>
              </a:rPr>
              <a:t>průkaz </a:t>
            </a:r>
            <a:endParaRPr lang="en-US" sz="2000" dirty="0">
              <a:ea typeface="+mn-lt"/>
              <a:cs typeface="+mn-lt"/>
            </a:endParaRPr>
          </a:p>
          <a:p>
            <a:r>
              <a:rPr lang="cs-CZ" sz="2000" b="1" dirty="0">
                <a:cs typeface="Calibri"/>
              </a:rPr>
              <a:t>znalosti nutné k ochraně veřejného zdraví</a:t>
            </a:r>
            <a:r>
              <a:rPr lang="cs-CZ" sz="2000" dirty="0">
                <a:cs typeface="Calibri"/>
              </a:rPr>
              <a:t>.</a:t>
            </a:r>
            <a:endParaRPr lang="en-US" sz="2000" dirty="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 Zdravotní průkaz před zahájením činnosti vydává registrující poskytovatel zdravotních služeb v oboru všeobecné praktické lékařství nebo v oboru praktický lékař pro děti a dorost nebo poskytovatel pracovnělékařských služeb.  </a:t>
            </a:r>
            <a:endParaRPr lang="en-US" sz="2000" dirty="0">
              <a:ea typeface="+mn-lt"/>
              <a:cs typeface="+mn-lt"/>
            </a:endParaRPr>
          </a:p>
          <a:p>
            <a:r>
              <a:rPr lang="cs-CZ" sz="2000" dirty="0">
                <a:cs typeface="Calibri"/>
              </a:rPr>
              <a:t>Vydání zdravotního průkazu nenahrazuje vstupní lékařskou preventivní prohlídku.</a:t>
            </a:r>
            <a:endParaRPr lang="cs-CZ" sz="2000" dirty="0">
              <a:ea typeface="+mn-lt"/>
              <a:cs typeface="+mn-lt"/>
            </a:endParaRPr>
          </a:p>
          <a:p>
            <a:endParaRPr lang="cs-CZ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88318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B39ADF8-81B8-4485-B597-631200DB9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5"/>
            <a:ext cx="8298425" cy="57585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/>
            </a:r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D8C45EF5-12FA-4E0F-8B8A-77EF19A59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63628"/>
            <a:ext cx="7886700" cy="5641819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>
                <a:ea typeface="+mn-lt"/>
                <a:cs typeface="+mn-lt"/>
              </a:rPr>
              <a:t>§ 20</a:t>
            </a:r>
          </a:p>
          <a:p>
            <a:endParaRPr lang="cs-CZ" b="1" dirty="0">
              <a:cs typeface="Calibri"/>
            </a:endParaRPr>
          </a:p>
          <a:p>
            <a:r>
              <a:rPr lang="cs-CZ" b="1" dirty="0"/>
              <a:t>Fyzická osoba vykonávající činnosti epidemiologicky závažné je povinna</a:t>
            </a:r>
            <a:endParaRPr lang="cs-CZ" b="1">
              <a:cs typeface="Calibri"/>
            </a:endParaRPr>
          </a:p>
          <a:p>
            <a:pPr marL="0" indent="0">
              <a:buNone/>
            </a:pP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a)</a:t>
            </a:r>
            <a:r>
              <a:rPr lang="cs-CZ" dirty="0"/>
              <a:t> podrobit se v případech upravených prováděcím právním předpisem nebo rozhodnutím příslušného orgánu ochrany veřejného zdraví lékařským prohlídkám a vyšetřením, která provede registrující poskytovatel zdravotních služeb nebo poskytovatel pracovnělékařských služeb, stanoví-li tak zákon o specifických zdravotních službách,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informovat poskytovatele zdravotních služeb podle písmene a) o druhu a povaze své pracovní činnosti,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mít u sebe zdravotní průkaz a na vyzvání ho předložit orgánu ochrany veřejného zdraví,</a:t>
            </a:r>
            <a:endParaRPr lang="cs-CZ" dirty="0">
              <a:cs typeface="Calibri"/>
            </a:endParaRPr>
          </a:p>
          <a:p>
            <a:r>
              <a:rPr lang="cs-CZ" u="sng" dirty="0"/>
              <a:t>d)</a:t>
            </a:r>
            <a:r>
              <a:rPr lang="cs-CZ" dirty="0"/>
              <a:t> uplatňovat při pracovní činnosti znalosti nutné k ochraně veřejného zdraví a dodržovat zásady osobní a provozní hygieny v rozsahu upraveném v prováděcím právním předpise</a:t>
            </a:r>
            <a:endParaRPr lang="cs-CZ" dirty="0">
              <a:cs typeface="Calibri"/>
            </a:endParaRPr>
          </a:p>
          <a:p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17019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Zdraví a jeho determinanty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cs-CZ" b="1" u="sng" dirty="0" smtClean="0"/>
              <a:t>Co je zdraví</a:t>
            </a:r>
          </a:p>
          <a:p>
            <a:r>
              <a:rPr lang="cs-CZ" dirty="0" smtClean="0"/>
              <a:t>V LZPS je stanoveno jako  jedno ze základních lidských práv:</a:t>
            </a:r>
          </a:p>
          <a:p>
            <a:r>
              <a:rPr lang="cs-CZ" b="1" dirty="0"/>
              <a:t>Článek 31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i="1" dirty="0"/>
              <a:t>Každý má právo na ochranu zdraví. Občané mají na základě veřejného pojištění právo na bezplatnou zdravotní péči a na zdravotní pomůcky za podmínek, které stanoví zákon</a:t>
            </a:r>
            <a:r>
              <a:rPr lang="cs-CZ" dirty="0" smtClean="0"/>
              <a:t>.</a:t>
            </a:r>
          </a:p>
          <a:p>
            <a:r>
              <a:rPr lang="cs-CZ" dirty="0" smtClean="0"/>
              <a:t>Obtížné definovat a měřit; zdraví představuje subjektivní pocit, který nemusí korespondovat s objektivním zjišťováním stavu jedince – ve vnímání tohoto  pocitu existují velké individuální rozdíly dané např. historickými, kulturními a sociálními aspekty. </a:t>
            </a:r>
          </a:p>
          <a:p>
            <a:r>
              <a:rPr lang="cs-CZ" dirty="0" smtClean="0"/>
              <a:t>Nejčastěji užívaná definice WHO zní:</a:t>
            </a:r>
          </a:p>
          <a:p>
            <a:endParaRPr lang="cs-CZ" dirty="0" smtClean="0"/>
          </a:p>
          <a:p>
            <a:r>
              <a:rPr lang="cs-CZ" sz="3300" dirty="0" smtClean="0">
                <a:solidFill>
                  <a:srgbClr val="0070C0"/>
                </a:solidFill>
              </a:rPr>
              <a:t>  </a:t>
            </a:r>
          </a:p>
          <a:p>
            <a:endParaRPr lang="cs-CZ" dirty="0"/>
          </a:p>
          <a:p>
            <a:r>
              <a:rPr lang="cs-CZ" dirty="0" smtClean="0"/>
              <a:t>Definice byla několikrát WHO dále upřesňována a doplňována:</a:t>
            </a:r>
          </a:p>
          <a:p>
            <a:r>
              <a:rPr lang="cs-CZ" dirty="0" smtClean="0"/>
              <a:t>V roce r. 1977 se objevila v </a:t>
            </a:r>
            <a:r>
              <a:rPr lang="cs-CZ" dirty="0"/>
              <a:t>programu </a:t>
            </a:r>
            <a:r>
              <a:rPr lang="cs-CZ" dirty="0" smtClean="0"/>
              <a:t>WHO Zdraví pro všechny</a:t>
            </a:r>
            <a:r>
              <a:rPr lang="cs-CZ" dirty="0"/>
              <a:t> </a:t>
            </a:r>
            <a:r>
              <a:rPr lang="cs-CZ" dirty="0" smtClean="0"/>
              <a:t>do </a:t>
            </a:r>
            <a:r>
              <a:rPr lang="cs-CZ" dirty="0"/>
              <a:t>roku 2000 (</a:t>
            </a:r>
            <a:r>
              <a:rPr lang="cs-CZ" dirty="0" err="1"/>
              <a:t>Health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, HFA), který byl přijat v roce 1977</a:t>
            </a:r>
            <a:r>
              <a:rPr lang="cs-CZ" dirty="0" smtClean="0"/>
              <a:t> doplňující charakteristika </a:t>
            </a:r>
            <a:r>
              <a:rPr lang="cs-CZ" b="1" dirty="0" smtClean="0"/>
              <a:t>zdraví jako schopnosti vést sociálně a ekonomicky produktivní život.</a:t>
            </a:r>
            <a:endParaRPr lang="cs-CZ" b="1" dirty="0"/>
          </a:p>
        </p:txBody>
      </p:sp>
      <p:sp>
        <p:nvSpPr>
          <p:cNvPr id="4" name="Obdélník 3"/>
          <p:cNvSpPr/>
          <p:nvPr/>
        </p:nvSpPr>
        <p:spPr>
          <a:xfrm>
            <a:off x="860394" y="4062863"/>
            <a:ext cx="7416824" cy="7920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i="1" dirty="0" smtClean="0">
                <a:solidFill>
                  <a:schemeClr val="tx1"/>
                </a:solidFill>
              </a:rPr>
              <a:t>Zdraví je stav úplné fyzické, duševní a sociální pohody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well-beeing</a:t>
            </a:r>
            <a:r>
              <a:rPr lang="cs-CZ" i="1" dirty="0" smtClean="0">
                <a:solidFill>
                  <a:schemeClr val="tx1"/>
                </a:solidFill>
              </a:rPr>
              <a:t>) </a:t>
            </a:r>
            <a:r>
              <a:rPr lang="cs-CZ" b="1" i="1" dirty="0" smtClean="0">
                <a:solidFill>
                  <a:schemeClr val="tx1"/>
                </a:solidFill>
              </a:rPr>
              <a:t>a ne pouze nepřítomnost nemoci nebo vady </a:t>
            </a:r>
            <a:r>
              <a:rPr lang="cs-CZ" i="1" dirty="0" smtClean="0">
                <a:solidFill>
                  <a:schemeClr val="tx1"/>
                </a:solidFill>
              </a:rPr>
              <a:t>(</a:t>
            </a:r>
            <a:r>
              <a:rPr lang="cs-CZ" i="1" dirty="0" err="1" smtClean="0">
                <a:solidFill>
                  <a:schemeClr val="tx1"/>
                </a:solidFill>
              </a:rPr>
              <a:t>infirmity</a:t>
            </a:r>
            <a:r>
              <a:rPr lang="cs-CZ" i="1" dirty="0" smtClean="0">
                <a:solidFill>
                  <a:schemeClr val="tx1"/>
                </a:solidFill>
              </a:rPr>
              <a:t>)</a:t>
            </a:r>
            <a:r>
              <a:rPr lang="cs-CZ" dirty="0" smtClean="0">
                <a:solidFill>
                  <a:schemeClr val="tx1"/>
                </a:solidFill>
              </a:rPr>
              <a:t>.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6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D601A26-FAA1-471C-A3FE-ADBC33BB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0772"/>
            <a:ext cx="8372168" cy="645499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/>
            </a:r>
            <a:b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</a:br>
            <a:r>
              <a:rPr lang="cs-CZ" sz="3200" b="1" dirty="0">
                <a:solidFill>
                  <a:srgbClr val="0070C0"/>
                </a:solidFill>
                <a:ea typeface="+mj-lt"/>
                <a:cs typeface="+mj-lt"/>
              </a:rPr>
              <a:t>Povinnosti osob, které vykonávají činnosti epidemiologicky závažné </a:t>
            </a:r>
            <a:endParaRPr lang="cs-CZ" sz="3200" dirty="0">
              <a:ea typeface="+mj-lt"/>
              <a:cs typeface="+mj-lt"/>
            </a:endParaRPr>
          </a:p>
          <a:p>
            <a:endParaRPr lang="cs-CZ" dirty="0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D87FEB1-B943-4593-8416-C7B00CD30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57853"/>
            <a:ext cx="7886700" cy="5511507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cs-CZ" b="1" dirty="0"/>
              <a:t>§ 21</a:t>
            </a:r>
            <a:endParaRPr lang="cs-CZ" b="1" dirty="0">
              <a:cs typeface="Calibri"/>
            </a:endParaRPr>
          </a:p>
          <a:p>
            <a:r>
              <a:rPr lang="cs-CZ" b="1" dirty="0"/>
              <a:t>Podmínky provozování činností epidemiologicky závažných</a:t>
            </a:r>
            <a:endParaRPr lang="cs-CZ" b="1" dirty="0">
              <a:cs typeface="Calibri" panose="020F0502020204030204"/>
            </a:endParaRPr>
          </a:p>
          <a:p>
            <a:r>
              <a:rPr lang="cs-CZ" u="sng" dirty="0"/>
              <a:t>(1)</a:t>
            </a:r>
            <a:r>
              <a:rPr lang="cs-CZ" dirty="0"/>
              <a:t> Osoba provozující činnosti epidemiologicky závažné je povinna</a:t>
            </a:r>
            <a:endParaRPr lang="cs-CZ" dirty="0">
              <a:cs typeface="Calibri"/>
            </a:endParaRPr>
          </a:p>
          <a:p>
            <a:r>
              <a:rPr lang="cs-CZ" u="sng" dirty="0"/>
              <a:t>a)</a:t>
            </a:r>
            <a:r>
              <a:rPr lang="cs-CZ" dirty="0"/>
              <a:t> dodržovat zásady provozní hygieny upravené prováděcím právním předpisem, jakož i zásady osobní hygieny upravené prováděcím právním předpisem, pokud se sama účastní výkonu činností uvedených v § 19 odst. 2 větě první,</a:t>
            </a:r>
            <a:endParaRPr lang="cs-CZ" dirty="0">
              <a:cs typeface="Calibri"/>
            </a:endParaRPr>
          </a:p>
          <a:p>
            <a:r>
              <a:rPr lang="cs-CZ" u="sng" dirty="0"/>
              <a:t>b)</a:t>
            </a:r>
            <a:r>
              <a:rPr lang="cs-CZ" dirty="0"/>
              <a:t> zajistit uplatňování znalostí a zásad osobní a provozní hygieny podle § 20 písm. d) zaměstnanci a spolupracujícími rodinnými příslušníky a</a:t>
            </a:r>
            <a:endParaRPr lang="cs-CZ" dirty="0">
              <a:cs typeface="Calibri"/>
            </a:endParaRPr>
          </a:p>
          <a:p>
            <a:r>
              <a:rPr lang="cs-CZ" u="sng" dirty="0"/>
              <a:t>c)</a:t>
            </a:r>
            <a:r>
              <a:rPr lang="cs-CZ" dirty="0"/>
              <a:t> zajistit, aby výkonem činností epidemiologicky závažných nedošlo k ohrožení nebo poškození zdraví fyzických osob infekčním nebo jiným onemocněním.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475899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95C8B3-1C37-4DED-9545-4ABF8D0E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8387531" cy="1325563"/>
          </a:xfrm>
        </p:spPr>
        <p:txBody>
          <a:bodyPr>
            <a:normAutofit/>
          </a:bodyPr>
          <a:lstStyle/>
          <a:p>
            <a:r>
              <a:rPr lang="cs-CZ" sz="3200" b="1" dirty="0">
                <a:solidFill>
                  <a:srgbClr val="0070C0"/>
                </a:solidFill>
                <a:cs typeface="Calibri Light"/>
              </a:rPr>
              <a:t>Povinnosti osob, které vykonávají činnosti epidemiologicky závažné </a:t>
            </a:r>
            <a:endParaRPr lang="cs-CZ" sz="3200" b="1">
              <a:cs typeface="Calibri Ligh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654CA60-6616-4A46-BF25-0C253B7F54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739593"/>
            <a:ext cx="7886700" cy="4437370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cs-CZ" b="1" dirty="0">
                <a:ea typeface="+mn-lt"/>
                <a:cs typeface="+mn-lt"/>
              </a:rPr>
              <a:t>§ 21</a:t>
            </a:r>
          </a:p>
          <a:p>
            <a:r>
              <a:rPr lang="cs-CZ" dirty="0">
                <a:ea typeface="+mn-lt"/>
                <a:cs typeface="+mn-lt"/>
              </a:rPr>
              <a:t>(3)Osoba provozující holičství, kadeřnictví, manikúru, pedikúru, kosmetické, masérské, regenerační a rekondiční služby, solárium a činnost, při níž je porušována integrita kůže, je povinna zabezpečit lékárničku první pomoci vybavenou podle charakteru poskytované služby a vypracovat provozní řád. V provozním řádu uvede podmínky činnosti, použití strojů, přístrojů a dalších zařízení, zásady prevence vzniku infekčních a jiných onemocnění, ke kterým by mohlo dojít nesprávně poskytnutou službou, včetně podmínek dezinfekce a sterilizace, zásady osobní hygieny zaměstnanců a ochrany zdraví spotřebitele, způsob zacházení s prádlem a očisty prostředí provozovny.</a:t>
            </a:r>
            <a:endParaRPr lang="cs-CZ" dirty="0">
              <a:cs typeface="Calibri" panose="020F0502020204030204"/>
            </a:endParaRPr>
          </a:p>
          <a:p>
            <a:r>
              <a:rPr lang="cs-CZ" u="sng" dirty="0">
                <a:ea typeface="+mn-lt"/>
                <a:cs typeface="+mn-lt"/>
              </a:rPr>
              <a:t>(4)</a:t>
            </a:r>
            <a:r>
              <a:rPr lang="cs-CZ" dirty="0">
                <a:ea typeface="+mn-lt"/>
                <a:cs typeface="+mn-lt"/>
              </a:rPr>
              <a:t> Provozní řád a jeho změny předloží osoba uvedená v odstavci 3 před jejich přijetím ke schválení příslušnému orgánu ochrany veřejného zdraví. Schválený provozní řád vyvěsí při zahájení činnosti v provozovně.</a:t>
            </a:r>
          </a:p>
          <a:p>
            <a:r>
              <a:rPr lang="cs-CZ" dirty="0">
                <a:ea typeface="+mn-lt"/>
                <a:cs typeface="+mn-lt"/>
              </a:rPr>
              <a:t>Provozní řád je osoba uvedená v odstavci 3 povinna změnit vždy při změně podmínek pro výkon činností epidemiologicky závažných.</a:t>
            </a:r>
            <a:endParaRPr lang="cs-CZ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878567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729A4F2-62E2-42D6-801B-55834A397D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b="1" dirty="0" smtClean="0">
                <a:solidFill>
                  <a:srgbClr val="0070C0"/>
                </a:solidFill>
              </a:rPr>
              <a:t>                   Děkuji Vám za </a:t>
            </a:r>
            <a:r>
              <a:rPr lang="cs-CZ" b="1" dirty="0">
                <a:solidFill>
                  <a:srgbClr val="0070C0"/>
                </a:solidFill>
              </a:rPr>
              <a:t>pozornost.</a:t>
            </a:r>
          </a:p>
        </p:txBody>
      </p:sp>
    </p:spTree>
    <p:extLst>
      <p:ext uri="{BB962C8B-B14F-4D97-AF65-F5344CB8AC3E}">
        <p14:creationId xmlns:p14="http://schemas.microsoft.com/office/powerpoint/2010/main" val="283128145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hlinkClick r:id="rId3"/>
              </a:rPr>
              <a:t>Výsledky zdravotnických účtů ČR - 2017–2020 | ČSÚ (czso.cz</a:t>
            </a:r>
            <a:r>
              <a:rPr lang="cs-CZ" dirty="0" smtClean="0">
                <a:hlinkClick r:id="rId3"/>
              </a:rPr>
              <a:t>)</a:t>
            </a:r>
            <a:endParaRPr lang="cs-CZ" dirty="0" smtClean="0"/>
          </a:p>
          <a:p>
            <a:r>
              <a:rPr lang="cs-CZ" dirty="0">
                <a:hlinkClick r:id="rId4"/>
              </a:rPr>
              <a:t>Počet zemřelých obyvatel České republiky | Století statistiky (czso.cz</a:t>
            </a:r>
            <a:r>
              <a:rPr lang="cs-CZ" dirty="0" smtClean="0">
                <a:hlinkClick r:id="rId4"/>
              </a:rPr>
              <a:t>)</a:t>
            </a:r>
            <a:r>
              <a:rPr lang="cs-CZ" dirty="0" smtClean="0"/>
              <a:t>  aktivní graf</a:t>
            </a:r>
          </a:p>
          <a:p>
            <a:r>
              <a:rPr lang="cs-CZ" dirty="0">
                <a:hlinkClick r:id="rId5"/>
              </a:rPr>
              <a:t>Česká republika: zdravotní profil země 2021 | READ online (oecd-ilibrary.org)</a:t>
            </a:r>
            <a:endParaRPr lang="cs-CZ" dirty="0"/>
          </a:p>
          <a:p>
            <a:r>
              <a:rPr lang="cs-CZ" dirty="0">
                <a:hlinkClick r:id="rId6"/>
              </a:rPr>
              <a:t>Vývoj obyvatelstva České republiky - 2020 | ČSÚ (czso.cz</a:t>
            </a:r>
            <a:r>
              <a:rPr lang="cs-CZ" dirty="0" smtClean="0">
                <a:hlinkClick r:id="rId6"/>
              </a:rPr>
              <a:t>)</a:t>
            </a:r>
            <a:endParaRPr lang="cs-CZ" dirty="0" smtClean="0"/>
          </a:p>
          <a:p>
            <a:r>
              <a:rPr lang="cs-CZ" dirty="0">
                <a:hlinkClick r:id="rId7"/>
              </a:rPr>
              <a:t>Zdravotnická ročenka ČR 2019 (uzis.cz</a:t>
            </a:r>
            <a:r>
              <a:rPr lang="cs-CZ" dirty="0" smtClean="0">
                <a:hlinkClick r:id="rId7"/>
              </a:rPr>
              <a:t>)</a:t>
            </a:r>
            <a:r>
              <a:rPr lang="cs-CZ" dirty="0" smtClean="0"/>
              <a:t> ročenka</a:t>
            </a:r>
          </a:p>
          <a:p>
            <a:r>
              <a:rPr lang="cs-CZ" dirty="0" smtClean="0">
                <a:hlinkClick r:id="rId8"/>
              </a:rPr>
              <a:t>SVOD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239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55000" lnSpcReduction="20000"/>
          </a:bodyPr>
          <a:lstStyle/>
          <a:p>
            <a:r>
              <a:rPr lang="cs-CZ" sz="3500" dirty="0" smtClean="0"/>
              <a:t>Souhrn faktorů, které podmiňují  (determinují) zdraví jedince = </a:t>
            </a:r>
            <a:r>
              <a:rPr lang="cs-CZ" sz="3500" b="1" dirty="0" smtClean="0"/>
              <a:t>DETERMINANTY zdraví</a:t>
            </a:r>
            <a:r>
              <a:rPr lang="cs-CZ" sz="3500" dirty="0" smtClean="0"/>
              <a:t>. </a:t>
            </a:r>
          </a:p>
          <a:p>
            <a:endParaRPr lang="cs-CZ" sz="3500" dirty="0" smtClean="0"/>
          </a:p>
          <a:p>
            <a:pPr marL="0" indent="0">
              <a:buNone/>
            </a:pPr>
            <a:r>
              <a:rPr lang="cs-CZ" sz="3500" b="1" dirty="0"/>
              <a:t> </a:t>
            </a:r>
            <a:r>
              <a:rPr lang="cs-CZ" sz="3500" b="1" dirty="0" smtClean="0"/>
              <a:t>         pozitivní                      negativní</a:t>
            </a:r>
          </a:p>
          <a:p>
            <a:pPr marL="0" indent="0">
              <a:buNone/>
            </a:pPr>
            <a:r>
              <a:rPr lang="cs-CZ" sz="2600" dirty="0" smtClean="0"/>
              <a:t>(chránící a posilující zdraví)</a:t>
            </a:r>
            <a:r>
              <a:rPr lang="cs-CZ" dirty="0" smtClean="0"/>
              <a:t>        </a:t>
            </a:r>
            <a:r>
              <a:rPr lang="cs-CZ" sz="2600" dirty="0" smtClean="0"/>
              <a:t>(oslabující zdraví a vyvolávající nemoc)</a:t>
            </a:r>
          </a:p>
          <a:p>
            <a:endParaRPr lang="cs-CZ" dirty="0" smtClean="0"/>
          </a:p>
          <a:p>
            <a:r>
              <a:rPr lang="cs-CZ" sz="3500" u="sng" dirty="0" smtClean="0"/>
              <a:t>Mezi základní determinanty patří:</a:t>
            </a:r>
          </a:p>
          <a:p>
            <a:pPr marL="0" indent="0">
              <a:buNone/>
            </a:pPr>
            <a:r>
              <a:rPr lang="cs-CZ" sz="3500" dirty="0" smtClean="0">
                <a:sym typeface="Wingdings"/>
              </a:rPr>
              <a:t> </a:t>
            </a:r>
            <a:r>
              <a:rPr lang="cs-CZ" sz="3500" b="1" i="1" dirty="0" smtClean="0">
                <a:sym typeface="Wingdings"/>
              </a:rPr>
              <a:t>ž</a:t>
            </a:r>
            <a:r>
              <a:rPr lang="cs-CZ" sz="3500" b="1" i="1" dirty="0" smtClean="0"/>
              <a:t>ivotní styl</a:t>
            </a:r>
            <a:r>
              <a:rPr lang="cs-CZ" sz="3500" dirty="0" smtClean="0"/>
              <a:t> (způsob života, životní úroveň, nezaměstnanost, charakter práce, stres, úroveň vzdělání, způsob stravování, pohybová aktivita, užívání léků, kouření, nadměrná konzumace alkoholu…)</a:t>
            </a:r>
          </a:p>
          <a:p>
            <a:pPr marL="0" indent="0">
              <a:buNone/>
            </a:pPr>
            <a:r>
              <a:rPr lang="cs-CZ" sz="3500" dirty="0" smtClean="0">
                <a:sym typeface="Wingdings"/>
              </a:rPr>
              <a:t></a:t>
            </a:r>
            <a:r>
              <a:rPr lang="cs-CZ" sz="3500" dirty="0" smtClean="0"/>
              <a:t> </a:t>
            </a:r>
            <a:r>
              <a:rPr lang="cs-CZ" sz="3500" b="1" i="1" dirty="0" smtClean="0"/>
              <a:t>hygiena</a:t>
            </a:r>
            <a:r>
              <a:rPr lang="cs-CZ" sz="3500" dirty="0" smtClean="0"/>
              <a:t> (postoj k vlastnímu zdraví a péče o něj)</a:t>
            </a:r>
          </a:p>
          <a:p>
            <a:pPr marL="0" indent="0">
              <a:buNone/>
            </a:pPr>
            <a:r>
              <a:rPr lang="cs-CZ" sz="3500" dirty="0" smtClean="0">
                <a:sym typeface="Wingdings"/>
              </a:rPr>
              <a:t> </a:t>
            </a:r>
            <a:r>
              <a:rPr lang="cs-CZ" sz="3500" b="1" i="1" dirty="0" smtClean="0"/>
              <a:t>zdravotnické služby a jejich kvalita </a:t>
            </a:r>
            <a:r>
              <a:rPr lang="cs-CZ" sz="3500" dirty="0" smtClean="0"/>
              <a:t>(dostupnost zdravotní péče, úroveň zdravotnictví, zdravotní politika, organizační uspořádání zdravotnické péče…)</a:t>
            </a:r>
          </a:p>
          <a:p>
            <a:pPr marL="0" indent="0">
              <a:buNone/>
            </a:pPr>
            <a:r>
              <a:rPr lang="cs-CZ" sz="3500" dirty="0" smtClean="0">
                <a:sym typeface="Wingdings"/>
              </a:rPr>
              <a:t> </a:t>
            </a:r>
            <a:r>
              <a:rPr lang="cs-CZ" sz="3500" b="1" i="1" dirty="0" smtClean="0">
                <a:sym typeface="Wingdings"/>
              </a:rPr>
              <a:t>faktory životního prostředí</a:t>
            </a:r>
            <a:r>
              <a:rPr lang="cs-CZ" sz="3500" b="1" i="1" dirty="0" smtClean="0"/>
              <a:t>  </a:t>
            </a:r>
            <a:r>
              <a:rPr lang="cs-CZ" sz="3500" dirty="0" smtClean="0"/>
              <a:t>(ovzduší, kvalita vody a potravin, klimatické podmínky, hluk, záření, stav půdy, chemické látky, biologické infekční faktory…)</a:t>
            </a:r>
          </a:p>
          <a:p>
            <a:pPr marL="0" indent="0">
              <a:buNone/>
            </a:pPr>
            <a:r>
              <a:rPr lang="cs-CZ" sz="3500" dirty="0" smtClean="0">
                <a:sym typeface="Wingdings"/>
              </a:rPr>
              <a:t> </a:t>
            </a:r>
            <a:r>
              <a:rPr lang="cs-CZ" sz="3500" b="1" i="1" dirty="0" smtClean="0">
                <a:sym typeface="Wingdings"/>
              </a:rPr>
              <a:t>genetické faktory</a:t>
            </a:r>
            <a:r>
              <a:rPr lang="cs-CZ" sz="3500" dirty="0" smtClean="0">
                <a:sym typeface="Wingdings"/>
              </a:rPr>
              <a:t> (vrozené vady, dispozice ke vzniku nemocí, rozdíly ve zdraví mužů a žen…)</a:t>
            </a:r>
            <a:endParaRPr lang="cs-CZ" sz="3500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sp>
        <p:nvSpPr>
          <p:cNvPr id="8" name="Šipka doprava 7"/>
          <p:cNvSpPr/>
          <p:nvPr/>
        </p:nvSpPr>
        <p:spPr>
          <a:xfrm rot="9255676">
            <a:off x="1217201" y="1932884"/>
            <a:ext cx="451825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Šipka doprava 8"/>
          <p:cNvSpPr/>
          <p:nvPr/>
        </p:nvSpPr>
        <p:spPr>
          <a:xfrm rot="1439946">
            <a:off x="2724517" y="1951840"/>
            <a:ext cx="568028" cy="242316"/>
          </a:xfrm>
          <a:prstGeom prst="rightArrow">
            <a:avLst>
              <a:gd name="adj1" fmla="val 50000"/>
              <a:gd name="adj2" fmla="val 681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712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2000" dirty="0" smtClean="0"/>
              <a:t>Zdravotní stav každého je závislý na jeho vědomostech, znalostech a aktivní péči o vlastní zdraví.</a:t>
            </a:r>
          </a:p>
          <a:p>
            <a:r>
              <a:rPr lang="cs-CZ" sz="2000" dirty="0" smtClean="0"/>
              <a:t>Základním úkolem každého jedince je </a:t>
            </a:r>
            <a:r>
              <a:rPr lang="cs-CZ" sz="2000" b="1" dirty="0" smtClean="0"/>
              <a:t>prevence nemoci</a:t>
            </a:r>
            <a:r>
              <a:rPr lang="cs-CZ" sz="2000" dirty="0" smtClean="0"/>
              <a:t>!</a:t>
            </a:r>
            <a:r>
              <a:rPr lang="cs-CZ" sz="2100" dirty="0" smtClean="0"/>
              <a:t> </a:t>
            </a:r>
            <a:endParaRPr lang="cs-CZ" sz="2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05384"/>
            <a:ext cx="8431629" cy="404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1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Systémy financování péče o zdraví -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Autofit/>
          </a:bodyPr>
          <a:lstStyle/>
          <a:p>
            <a:r>
              <a:rPr lang="cs-CZ" sz="1600" b="1" dirty="0" smtClean="0"/>
              <a:t>Systém péče o zdraví (zdravotnický systém) </a:t>
            </a:r>
            <a:r>
              <a:rPr lang="cs-CZ" sz="1600" dirty="0" smtClean="0"/>
              <a:t>=  opatření, instituce, organizace a činnosti usilující o léčení nemocí, jejich prevenci a posilování zdraví společnosti</a:t>
            </a:r>
          </a:p>
          <a:p>
            <a:r>
              <a:rPr lang="cs-CZ" sz="1600" dirty="0" smtClean="0"/>
              <a:t>Cílem zdravotnického systému je zlepšovat zdraví jednotlivců a celé populace daného státu.</a:t>
            </a:r>
          </a:p>
          <a:p>
            <a:r>
              <a:rPr lang="cs-CZ" sz="1600" dirty="0" smtClean="0"/>
              <a:t>Z hlediska financování  zdravotnických systémů rozlišujeme </a:t>
            </a:r>
            <a:r>
              <a:rPr lang="cs-CZ" sz="1600" u="sng" dirty="0" smtClean="0"/>
              <a:t>2 základní typy zdravotního pojištění:</a:t>
            </a:r>
          </a:p>
          <a:p>
            <a:r>
              <a:rPr lang="cs-CZ" sz="1600" dirty="0" smtClean="0">
                <a:sym typeface="Wingdings"/>
              </a:rPr>
              <a:t> </a:t>
            </a:r>
            <a:r>
              <a:rPr lang="cs-CZ" sz="1600" b="1" dirty="0" smtClean="0">
                <a:sym typeface="Wingdings"/>
              </a:rPr>
              <a:t>statutární</a:t>
            </a:r>
            <a:r>
              <a:rPr lang="cs-CZ" sz="1600" dirty="0" smtClean="0">
                <a:sym typeface="Wingdings"/>
              </a:rPr>
              <a:t> (povinné)</a:t>
            </a:r>
            <a:r>
              <a:rPr lang="cs-CZ" sz="1600" dirty="0" smtClean="0"/>
              <a:t> </a:t>
            </a:r>
            <a:r>
              <a:rPr lang="cs-CZ" sz="1600" dirty="0" smtClean="0">
                <a:sym typeface="Wingdings"/>
              </a:rPr>
              <a:t> </a:t>
            </a:r>
            <a:r>
              <a:rPr lang="cs-CZ" sz="1600" b="1" dirty="0" smtClean="0">
                <a:sym typeface="Wingdings"/>
              </a:rPr>
              <a:t>privátní</a:t>
            </a:r>
            <a:r>
              <a:rPr lang="cs-CZ" sz="1600" dirty="0" smtClean="0">
                <a:sym typeface="Wingdings"/>
              </a:rPr>
              <a:t> (dobrovolné)</a:t>
            </a:r>
          </a:p>
          <a:p>
            <a:r>
              <a:rPr lang="cs-CZ" sz="1600" dirty="0" smtClean="0">
                <a:sym typeface="Wingdings"/>
              </a:rPr>
              <a:t>Zdravotnický systém ovlivňuje zdraví populace jako celku relativně málo (15 %); </a:t>
            </a:r>
            <a:r>
              <a:rPr lang="cs-CZ" sz="1600" u="sng" dirty="0" smtClean="0">
                <a:sym typeface="Wingdings"/>
              </a:rPr>
              <a:t>mezi ukazatele péče o zdraví populace určené k porovnávání zdravotnických systémů jednotlivých států patří:</a:t>
            </a:r>
            <a:r>
              <a:rPr lang="cs-CZ" sz="1600" dirty="0" smtClean="0">
                <a:sym typeface="Wingdings"/>
              </a:rPr>
              <a:t> počet lékařů na počet obyvatel, struktura specializací, zdravotnická zařízení (struktura, počet, poměr ambulantní a stacionární péče, vybavenost…), struktura primární, sekundární a terciární péče, lůžka (počet, struktura, průměrné využití, průměrná délka hospitalizace), návštěvnost lékaře, struktura výkonů poskytované péče, struktura výdajů na zdravotní péči</a:t>
            </a:r>
          </a:p>
          <a:p>
            <a:r>
              <a:rPr lang="cs-CZ" sz="1600" dirty="0" smtClean="0">
                <a:sym typeface="Wingdings"/>
              </a:rPr>
              <a:t>Základními kritérii zdravotnického systému jsou </a:t>
            </a:r>
            <a:r>
              <a:rPr lang="cs-CZ" sz="1600" b="1" dirty="0" smtClean="0">
                <a:sym typeface="Wingdings"/>
              </a:rPr>
              <a:t>dostupnost</a:t>
            </a:r>
            <a:r>
              <a:rPr lang="cs-CZ" sz="1600" dirty="0" smtClean="0">
                <a:sym typeface="Wingdings"/>
              </a:rPr>
              <a:t> a </a:t>
            </a:r>
            <a:r>
              <a:rPr lang="cs-CZ" sz="1600" b="1" dirty="0" smtClean="0">
                <a:sym typeface="Wingdings"/>
              </a:rPr>
              <a:t>kvalita</a:t>
            </a:r>
            <a:r>
              <a:rPr lang="cs-CZ" sz="1600" dirty="0" smtClean="0">
                <a:sym typeface="Wingdings"/>
              </a:rPr>
              <a:t> zdravotní péče.</a:t>
            </a:r>
          </a:p>
          <a:p>
            <a:r>
              <a:rPr lang="cs-CZ" sz="1600" dirty="0" smtClean="0">
                <a:sym typeface="Wingdings"/>
              </a:rPr>
              <a:t>Dostupnost péče zohledňuje překážky při čerpání ZP (např. finanční překážky, geografické, časové, administrativní…)</a:t>
            </a:r>
          </a:p>
          <a:p>
            <a:r>
              <a:rPr lang="cs-CZ" sz="1600" dirty="0" smtClean="0">
                <a:sym typeface="Wingdings"/>
              </a:rPr>
              <a:t>Kvalita péče  závisí na ekonomické situaci státu (technologické vybavení, materiální vybavení zdravotnických zařízení, úroveň medicínského vzdělání, dohled nad výkonem lékaře…) </a:t>
            </a:r>
          </a:p>
          <a:p>
            <a:pPr marL="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8149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Základní modely zdravotnických systémů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Podle způsobu hrazení poskytnuté zdravotní péče rozlišujeme 2 modely:</a:t>
            </a:r>
          </a:p>
          <a:p>
            <a:pPr marL="0" indent="0">
              <a:buNone/>
            </a:pPr>
            <a:r>
              <a:rPr lang="cs-CZ" dirty="0" smtClean="0">
                <a:sym typeface="Wingdings"/>
              </a:rPr>
              <a:t> </a:t>
            </a:r>
            <a:r>
              <a:rPr lang="cs-CZ" b="1" dirty="0" smtClean="0">
                <a:sym typeface="Wingdings"/>
              </a:rPr>
              <a:t>státní zdravotnictví </a:t>
            </a:r>
            <a:r>
              <a:rPr lang="cs-CZ" dirty="0" smtClean="0">
                <a:sym typeface="Wingdings"/>
              </a:rPr>
              <a:t>(zdravotní péče hrazena z veřejných prostředků, daní) – národní zdravotní služba:</a:t>
            </a:r>
          </a:p>
          <a:p>
            <a:pPr marL="0" indent="0">
              <a:buNone/>
            </a:pPr>
            <a:r>
              <a:rPr lang="cs-CZ" dirty="0" smtClean="0">
                <a:sym typeface="Webdings"/>
              </a:rPr>
              <a:t>   </a:t>
            </a:r>
            <a:r>
              <a:rPr lang="cs-CZ" i="1" dirty="0" err="1" smtClean="0">
                <a:sym typeface="Webdings"/>
              </a:rPr>
              <a:t>Beveridgeův</a:t>
            </a:r>
            <a:r>
              <a:rPr lang="cs-CZ" i="1" dirty="0" smtClean="0">
                <a:sym typeface="Webdings"/>
              </a:rPr>
              <a:t> model</a:t>
            </a:r>
          </a:p>
          <a:p>
            <a:pPr marL="0" indent="0">
              <a:buNone/>
            </a:pPr>
            <a:r>
              <a:rPr lang="cs-CZ" dirty="0" smtClean="0">
                <a:sym typeface="Webdings"/>
              </a:rPr>
              <a:t>   </a:t>
            </a:r>
            <a:r>
              <a:rPr lang="cs-CZ" i="1" dirty="0" err="1" smtClean="0">
                <a:sym typeface="Webdings"/>
              </a:rPr>
              <a:t>Semaškův</a:t>
            </a:r>
            <a:r>
              <a:rPr lang="cs-CZ" i="1" dirty="0" smtClean="0">
                <a:sym typeface="Webdings"/>
              </a:rPr>
              <a:t> model</a:t>
            </a:r>
          </a:p>
          <a:p>
            <a:pPr marL="0" indent="0">
              <a:buNone/>
            </a:pPr>
            <a:r>
              <a:rPr lang="cs-CZ" dirty="0" smtClean="0">
                <a:sym typeface="Wingdings"/>
              </a:rPr>
              <a:t> </a:t>
            </a:r>
            <a:r>
              <a:rPr lang="cs-CZ" b="1" dirty="0" smtClean="0">
                <a:sym typeface="Wingdings"/>
              </a:rPr>
              <a:t>zdravotní systémy založené na pojištění:</a:t>
            </a:r>
          </a:p>
          <a:p>
            <a:pPr marL="0" indent="0">
              <a:buNone/>
            </a:pPr>
            <a:r>
              <a:rPr lang="cs-CZ" dirty="0" smtClean="0">
                <a:sym typeface="Wingdings"/>
              </a:rPr>
              <a:t>    </a:t>
            </a:r>
            <a:r>
              <a:rPr lang="cs-CZ" dirty="0" smtClean="0">
                <a:sym typeface="Webdings"/>
              </a:rPr>
              <a:t></a:t>
            </a:r>
            <a:r>
              <a:rPr lang="cs-CZ" i="1" dirty="0" err="1" smtClean="0">
                <a:sym typeface="Webdings"/>
              </a:rPr>
              <a:t>bismarckovský</a:t>
            </a:r>
            <a:r>
              <a:rPr lang="cs-CZ" i="1" dirty="0" smtClean="0">
                <a:sym typeface="Webdings"/>
              </a:rPr>
              <a:t> model </a:t>
            </a:r>
            <a:r>
              <a:rPr lang="cs-CZ" dirty="0" smtClean="0">
                <a:sym typeface="Webdings"/>
              </a:rPr>
              <a:t>(veřejné – povinné zdravotní  </a:t>
            </a:r>
          </a:p>
          <a:p>
            <a:pPr marL="0" indent="0">
              <a:buNone/>
            </a:pPr>
            <a:r>
              <a:rPr lang="cs-CZ" dirty="0">
                <a:sym typeface="Webdings"/>
              </a:rPr>
              <a:t> </a:t>
            </a:r>
            <a:r>
              <a:rPr lang="cs-CZ" dirty="0" smtClean="0">
                <a:sym typeface="Webdings"/>
              </a:rPr>
              <a:t>       pojištění</a:t>
            </a:r>
          </a:p>
          <a:p>
            <a:pPr marL="0" indent="0">
              <a:buNone/>
            </a:pPr>
            <a:r>
              <a:rPr lang="cs-CZ" dirty="0" smtClean="0">
                <a:sym typeface="Webdings"/>
              </a:rPr>
              <a:t>    </a:t>
            </a:r>
            <a:r>
              <a:rPr lang="cs-CZ" i="1" dirty="0" smtClean="0">
                <a:sym typeface="Webdings"/>
              </a:rPr>
              <a:t>liberální model </a:t>
            </a:r>
            <a:r>
              <a:rPr lang="cs-CZ" dirty="0" smtClean="0">
                <a:sym typeface="Webdings"/>
              </a:rPr>
              <a:t>(tržní zdravotnictví)- soukromé,        </a:t>
            </a:r>
          </a:p>
          <a:p>
            <a:pPr marL="0" indent="0">
              <a:buNone/>
            </a:pPr>
            <a:r>
              <a:rPr lang="cs-CZ" dirty="0">
                <a:sym typeface="Webdings"/>
              </a:rPr>
              <a:t> </a:t>
            </a:r>
            <a:r>
              <a:rPr lang="cs-CZ" dirty="0" smtClean="0">
                <a:sym typeface="Webdings"/>
              </a:rPr>
              <a:t>       (dobrovolné ZP)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36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Státní zdravotnictví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A) </a:t>
            </a:r>
            <a:r>
              <a:rPr lang="cs-CZ" b="1" dirty="0" err="1" smtClean="0">
                <a:solidFill>
                  <a:srgbClr val="0070C0"/>
                </a:solidFill>
              </a:rPr>
              <a:t>Beveridgeův</a:t>
            </a:r>
            <a:r>
              <a:rPr lang="cs-CZ" b="1" dirty="0" smtClean="0">
                <a:solidFill>
                  <a:srgbClr val="0070C0"/>
                </a:solidFill>
              </a:rPr>
              <a:t> model</a:t>
            </a:r>
          </a:p>
          <a:p>
            <a:r>
              <a:rPr lang="cs-CZ" dirty="0" smtClean="0"/>
              <a:t>Zdravotní péče financována z všeobecných daní, typickým představitelem modelu je Národní zdravotní služba (</a:t>
            </a:r>
            <a:r>
              <a:rPr lang="cs-CZ" dirty="0" err="1" smtClean="0"/>
              <a:t>National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Care) ve Velké Británii</a:t>
            </a:r>
          </a:p>
          <a:p>
            <a:r>
              <a:rPr lang="cs-CZ" dirty="0" smtClean="0"/>
              <a:t>Stát vlastní většinu zdravotnických zařízení, zejm. nemocnic a většina zdravotnických pracovníků jsou zaměstnanci NZS; soukromé zdravotnické služby existují, ale mají pouze doplňkový charakter (tvoří 15-20 %)</a:t>
            </a:r>
          </a:p>
          <a:p>
            <a:r>
              <a:rPr lang="cs-CZ" dirty="0" smtClean="0"/>
              <a:t>Jde o vysoce solidární model státem garantované zdravotní péče pro veškeré obyvatelstvo </a:t>
            </a:r>
          </a:p>
          <a:p>
            <a:r>
              <a:rPr lang="cs-CZ" dirty="0" smtClean="0"/>
              <a:t>Hlavní předností tohoto systému je všeobecná dostupnost zdravotní péče, důraz je kladen na rovnost a spravedlnost v distribuci zdrav. služeb; nízká je i spoluúčast pacientů</a:t>
            </a:r>
          </a:p>
          <a:p>
            <a:r>
              <a:rPr lang="cs-CZ" dirty="0" smtClean="0"/>
              <a:t>Mezi slabší stránky tohoto modelu patří delší čekací doby na dražší a náročnější výkony, pokud nemají akutní charakter (magnetická rezonance, výměna kyčelního kloubu, sonografická vyšetření apod.) </a:t>
            </a:r>
          </a:p>
          <a:p>
            <a:r>
              <a:rPr lang="cs-CZ" dirty="0" smtClean="0"/>
              <a:t>Funguje s různými modifikacemi např. v Norsku, Finsku, Dánsku, Švédsku, Španělsku, Portugalsku, Řecku, Itálii, Kanadě, Novém Zélandu, Austrálii…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66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Úvod, historie oboru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u="sng" dirty="0" smtClean="0"/>
              <a:t>Veřejné zdravotnictví </a:t>
            </a:r>
            <a:r>
              <a:rPr lang="cs-CZ" dirty="0" smtClean="0"/>
              <a:t>= multidisciplinární obor zabývající se zdravím </a:t>
            </a:r>
            <a:r>
              <a:rPr lang="cs-CZ" u="sng" dirty="0" smtClean="0"/>
              <a:t>populace</a:t>
            </a:r>
            <a:r>
              <a:rPr lang="cs-CZ" dirty="0" smtClean="0"/>
              <a:t> (populačních skupin) x klinické medicínské obory (důraz na individuální přístup k pacientovi)</a:t>
            </a:r>
          </a:p>
          <a:p>
            <a:r>
              <a:rPr lang="cs-CZ" dirty="0" smtClean="0"/>
              <a:t>Využívá poznatků různých vědních disciplín (sociální medicíny, hygieny, epidemiologie, demografie, statistiky, sociologie, psychologie…)</a:t>
            </a:r>
          </a:p>
          <a:p>
            <a:r>
              <a:rPr lang="cs-CZ" dirty="0" smtClean="0"/>
              <a:t>Náplní VZ je  pozitivní ovlivňování způsobu života obyvatel, životního a pracovního prostředí, prevence nemocí, prodlužování života člověka a posilování jeho zdraví s cílem dosáhnout </a:t>
            </a:r>
            <a:r>
              <a:rPr lang="cs-CZ" u="sng" dirty="0" smtClean="0"/>
              <a:t>co nejvyšší úrovně zdravotního stavu obyvatel daného státu</a:t>
            </a:r>
            <a:r>
              <a:rPr lang="cs-CZ" dirty="0" smtClean="0"/>
              <a:t> </a:t>
            </a:r>
          </a:p>
          <a:p>
            <a:endParaRPr lang="cs-CZ" dirty="0" smtClean="0"/>
          </a:p>
          <a:p>
            <a:r>
              <a:rPr lang="cs-CZ" dirty="0" smtClean="0"/>
              <a:t>Názvy: </a:t>
            </a:r>
            <a:r>
              <a:rPr lang="cs-CZ" i="1" dirty="0" smtClean="0"/>
              <a:t>komunitní medicína, péče o veřejné zdraví, „public </a:t>
            </a:r>
            <a:r>
              <a:rPr lang="cs-CZ" i="1" dirty="0" err="1" smtClean="0"/>
              <a:t>health</a:t>
            </a:r>
            <a:r>
              <a:rPr lang="cs-CZ" i="1" dirty="0" smtClean="0"/>
              <a:t>“, státní medicína, sociální hygiena, hygiena, epidemiologie, preventivní zdravotnictví </a:t>
            </a:r>
            <a:r>
              <a:rPr lang="cs-CZ" dirty="0" smtClean="0"/>
              <a:t>aj.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14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B) </a:t>
            </a:r>
            <a:r>
              <a:rPr lang="cs-CZ" b="1" dirty="0" err="1" smtClean="0">
                <a:solidFill>
                  <a:srgbClr val="0070C0"/>
                </a:solidFill>
              </a:rPr>
              <a:t>Semaškův</a:t>
            </a:r>
            <a:r>
              <a:rPr lang="cs-CZ" b="1" dirty="0" smtClean="0">
                <a:solidFill>
                  <a:srgbClr val="0070C0"/>
                </a:solidFill>
              </a:rPr>
              <a:t> model</a:t>
            </a:r>
          </a:p>
          <a:p>
            <a:r>
              <a:rPr lang="cs-CZ" dirty="0" smtClean="0"/>
              <a:t>Neexistence soukromých zdravotních služeb</a:t>
            </a:r>
          </a:p>
          <a:p>
            <a:r>
              <a:rPr lang="cs-CZ" dirty="0" smtClean="0"/>
              <a:t>Financování, poskytování a řízení zdravotní péče je plně v rukou státu</a:t>
            </a:r>
          </a:p>
          <a:p>
            <a:r>
              <a:rPr lang="cs-CZ" dirty="0" smtClean="0"/>
              <a:t>Tento model byl zaveden po 2. sv. válce ve všech zemích střední a východní Evropy vč. Československa, kde fungoval až do 90. let 20. stol.</a:t>
            </a:r>
          </a:p>
          <a:p>
            <a:r>
              <a:rPr lang="cs-CZ" dirty="0" smtClean="0"/>
              <a:t>Výhodou je garance dostupnosti veškeré potřebné zdravotní péče státem, rovnost v přístupu k péči o zdraví, nižší náklady a menší administrativní zatížení lékařů </a:t>
            </a:r>
          </a:p>
          <a:p>
            <a:r>
              <a:rPr lang="cs-CZ" dirty="0" smtClean="0"/>
              <a:t>nevýhodou  jsou dlouhé čekací doby na specializované výkony, omezená svobodná volba lékaře a zdravotnického zařízení, různá úroveň nemocnic...</a:t>
            </a:r>
          </a:p>
          <a:p>
            <a:r>
              <a:rPr lang="cs-CZ" dirty="0" smtClean="0"/>
              <a:t>V čisté podobě funguje např.na Kubě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839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Zdravotnický systém založený na všeobecném zdravotním pojištění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dirty="0" smtClean="0"/>
              <a:t>A) </a:t>
            </a:r>
            <a:r>
              <a:rPr lang="cs-CZ" b="1" dirty="0" err="1" smtClean="0">
                <a:solidFill>
                  <a:srgbClr val="0070C0"/>
                </a:solidFill>
              </a:rPr>
              <a:t>Bismarcovský</a:t>
            </a:r>
            <a:r>
              <a:rPr lang="cs-CZ" b="1" dirty="0" smtClean="0">
                <a:solidFill>
                  <a:srgbClr val="0070C0"/>
                </a:solidFill>
              </a:rPr>
              <a:t> model sociálního zdravotního pojištění</a:t>
            </a:r>
          </a:p>
          <a:p>
            <a:r>
              <a:rPr lang="cs-CZ" dirty="0" smtClean="0"/>
              <a:t>Historicky nejstarší model, vznikl koncem 19.stol. v Německu</a:t>
            </a:r>
          </a:p>
          <a:p>
            <a:r>
              <a:rPr lang="cs-CZ" dirty="0" smtClean="0"/>
              <a:t>V roce </a:t>
            </a:r>
            <a:r>
              <a:rPr lang="cs-CZ" dirty="0" smtClean="0"/>
              <a:t>1992 </a:t>
            </a:r>
            <a:r>
              <a:rPr lang="cs-CZ" dirty="0" smtClean="0"/>
              <a:t>zaveden i v ČR (uplatňován ve Francii, Rakousku, Nizozemí,...) </a:t>
            </a:r>
          </a:p>
          <a:p>
            <a:r>
              <a:rPr lang="cs-CZ" dirty="0" smtClean="0"/>
              <a:t>Zdravotní péče je hrazena z veřejného (povinného) zdravotního pojištění  </a:t>
            </a:r>
          </a:p>
          <a:p>
            <a:r>
              <a:rPr lang="cs-CZ" dirty="0" smtClean="0"/>
              <a:t>Založen na principu solidarity, kdy každý občan přispívá do základního fondu zdravotní pojišťovny  dle svých možností (obvykle určité procento z příjmu) a zdravotní péči čerpá  dle svých potřeb </a:t>
            </a:r>
          </a:p>
          <a:p>
            <a:r>
              <a:rPr lang="cs-CZ" dirty="0" smtClean="0"/>
              <a:t>Pojišťovny pak z takto vytvořeného fondu proplácejí lékařům a nemocnicím, se kterými mají uzavřené smlouvy, poskytnutou péči.</a:t>
            </a:r>
          </a:p>
          <a:p>
            <a:r>
              <a:rPr lang="cs-CZ" dirty="0" smtClean="0"/>
              <a:t>Zdravotní </a:t>
            </a:r>
            <a:r>
              <a:rPr lang="cs-CZ" dirty="0"/>
              <a:t>pojišťovny jsou většinou veřejné a neziskové, někdy také soukromé (Holandsko); jejich počet variuje (v Německu okolo tří set pojišťoven, v Rakousku osm, v Maďarsku jedna)</a:t>
            </a:r>
            <a:endParaRPr lang="cs-CZ" dirty="0" smtClean="0"/>
          </a:p>
          <a:p>
            <a:r>
              <a:rPr lang="cs-CZ" dirty="0" smtClean="0"/>
              <a:t>Výhodou je všeobecná dostupnost zdravotní péče, rovný přístup, jistota pojištěnce, že mu bude poskytnuta potřebná péče, svobodný výběr poskytovatelů</a:t>
            </a:r>
          </a:p>
          <a:p>
            <a:r>
              <a:rPr lang="cs-CZ" dirty="0" smtClean="0"/>
              <a:t>Nevýhodou je vysoká cena péče (dlouhodobě v řadě zemí přesahuje 10 % HDP), velké administrativní náklady na provoz pojišťoven, IT technologie apod.) a složitost vztahů pacient - poskytovatel </a:t>
            </a:r>
            <a:r>
              <a:rPr lang="cs-CZ" dirty="0" err="1" smtClean="0"/>
              <a:t>zdr</a:t>
            </a:r>
            <a:r>
              <a:rPr lang="cs-CZ" dirty="0" smtClean="0"/>
              <a:t>. péče - zdravotní pojišťovna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914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Autofit/>
          </a:bodyPr>
          <a:lstStyle/>
          <a:p>
            <a:r>
              <a:rPr lang="cs-CZ" sz="2000" dirty="0" smtClean="0"/>
              <a:t>B) </a:t>
            </a:r>
            <a:r>
              <a:rPr lang="cs-CZ" sz="2000" b="1" dirty="0" smtClean="0">
                <a:solidFill>
                  <a:srgbClr val="0070C0"/>
                </a:solidFill>
              </a:rPr>
              <a:t>tržní zdravotnictví –liberální model zdravotní péče</a:t>
            </a:r>
          </a:p>
          <a:p>
            <a:r>
              <a:rPr lang="cs-CZ" sz="2000" dirty="0" smtClean="0"/>
              <a:t>Vychází z předpokladu, že </a:t>
            </a:r>
            <a:r>
              <a:rPr lang="cs-CZ" sz="2000" b="1" dirty="0" smtClean="0"/>
              <a:t>péče o zdraví je záležitostí každého jednotlivce</a:t>
            </a:r>
            <a:r>
              <a:rPr lang="cs-CZ" sz="2000" dirty="0" smtClean="0"/>
              <a:t>, proto je zdravotní pojištění dobrovolné a nenárokové a zdravotní pojišťovna nemá povinnost žadatele pojistit (pokud např. již trpí zdravotními problémy) </a:t>
            </a:r>
          </a:p>
          <a:p>
            <a:r>
              <a:rPr lang="cs-CZ" sz="2000" dirty="0" smtClean="0"/>
              <a:t>Je založené na </a:t>
            </a:r>
            <a:r>
              <a:rPr lang="cs-CZ" sz="2000" b="1" dirty="0" smtClean="0"/>
              <a:t>principu volného trhu </a:t>
            </a:r>
            <a:r>
              <a:rPr lang="cs-CZ" sz="2000" dirty="0" smtClean="0"/>
              <a:t>– tj. považuje zdravotní péči za zboží s tržní cenou, hlavními atributy jsou konkurence, privatizace, nabídka - poptávka </a:t>
            </a:r>
          </a:p>
          <a:p>
            <a:r>
              <a:rPr lang="cs-CZ" sz="2000" dirty="0" smtClean="0"/>
              <a:t>Existuje ve 2 formách – </a:t>
            </a:r>
            <a:r>
              <a:rPr lang="cs-CZ" sz="2000" b="1" dirty="0" smtClean="0"/>
              <a:t>zaměstnanecké </a:t>
            </a:r>
            <a:r>
              <a:rPr lang="cs-CZ" sz="2000" dirty="0" smtClean="0"/>
              <a:t>nebo </a:t>
            </a:r>
            <a:r>
              <a:rPr lang="cs-CZ" sz="2000" b="1" dirty="0" smtClean="0"/>
              <a:t>individuální</a:t>
            </a:r>
            <a:r>
              <a:rPr lang="cs-CZ" sz="2000" dirty="0" smtClean="0"/>
              <a:t>, přičemž  zaměstnavatel částečně svým zaměstnancům na pojištění přispívá </a:t>
            </a:r>
          </a:p>
          <a:p>
            <a:r>
              <a:rPr lang="cs-CZ" sz="2000" dirty="0" smtClean="0"/>
              <a:t>Současně existují nezisková, charitativní či státní zdravotnická zařízení, která poskytují péči osobám bez zdravotního pojištění a dále specifické zdravotní programy pro vybrané populační skupiny (válečné veterány, indiánské obyvatelstvo, seniory…), jimž je poskytována péče bezplatně – např. </a:t>
            </a:r>
            <a:r>
              <a:rPr lang="cs-CZ" sz="2000" b="1" dirty="0" err="1" smtClean="0"/>
              <a:t>Medicare</a:t>
            </a:r>
            <a:r>
              <a:rPr lang="cs-CZ" sz="2000" b="1" dirty="0" smtClean="0"/>
              <a:t> </a:t>
            </a:r>
            <a:r>
              <a:rPr lang="cs-CZ" sz="2000" dirty="0" smtClean="0"/>
              <a:t>(nad 65 let a pro některé skupiny chronicky nemocných a tělesně postižených), </a:t>
            </a:r>
            <a:r>
              <a:rPr lang="cs-CZ" sz="2000" b="1" dirty="0" err="1" smtClean="0"/>
              <a:t>Medicaid</a:t>
            </a:r>
            <a:r>
              <a:rPr lang="cs-CZ" sz="2000" dirty="0" smtClean="0"/>
              <a:t> (pro chudé, zahrnuje </a:t>
            </a:r>
            <a:r>
              <a:rPr lang="cs-CZ" sz="2000" dirty="0" err="1" smtClean="0"/>
              <a:t>např</a:t>
            </a:r>
            <a:r>
              <a:rPr lang="cs-CZ" sz="2000" dirty="0" smtClean="0"/>
              <a:t> .očkování dětí, preferovanou klientelou jsou těhotné ženy, matky samoživitelky, slepci aj.)</a:t>
            </a:r>
          </a:p>
        </p:txBody>
      </p:sp>
    </p:spTree>
    <p:extLst>
      <p:ext uri="{BB962C8B-B14F-4D97-AF65-F5344CB8AC3E}">
        <p14:creationId xmlns:p14="http://schemas.microsoft.com/office/powerpoint/2010/main" val="13472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Typickým příkladem je USA</a:t>
            </a:r>
          </a:p>
          <a:p>
            <a:r>
              <a:rPr lang="cs-CZ" dirty="0"/>
              <a:t>Výhodou je vysoká kvalita poskytované péče v případě dostatečné pojistky, dostatek peněz pro vědu a výzkum</a:t>
            </a:r>
          </a:p>
          <a:p>
            <a:r>
              <a:rPr lang="cs-CZ" dirty="0" smtClean="0"/>
              <a:t>Nevýhodou </a:t>
            </a:r>
            <a:r>
              <a:rPr lang="cs-CZ" dirty="0"/>
              <a:t>je sociální nerovnost, snížená dostupnost zdravotní péče</a:t>
            </a:r>
            <a:r>
              <a:rPr lang="cs-CZ" dirty="0" smtClean="0"/>
              <a:t>, značná část péče je poskytována nadbytečně</a:t>
            </a:r>
          </a:p>
          <a:p>
            <a:r>
              <a:rPr lang="cs-CZ" dirty="0" smtClean="0"/>
              <a:t>Závažná </a:t>
            </a:r>
            <a:r>
              <a:rPr lang="cs-CZ" dirty="0"/>
              <a:t>nemoc vnímána jako ekonomické ohrožení jednotlivce i rodiny, je to nejčastější příčina osobních bankrotů, dále „podpojištění“ – jenom částečné pojištění, které v praxi nestačí na krytí nezbytné péče    </a:t>
            </a:r>
          </a:p>
          <a:p>
            <a:r>
              <a:rPr lang="cs-CZ" dirty="0" smtClean="0"/>
              <a:t>Nákladnost systému – v zemích s tímto modelem činí náklady na zdravotnictví cca 17 % HDP </a:t>
            </a:r>
          </a:p>
          <a:p>
            <a:r>
              <a:rPr lang="cs-CZ" dirty="0" smtClean="0"/>
              <a:t>Kolem 17</a:t>
            </a:r>
            <a:r>
              <a:rPr lang="cs-CZ" dirty="0"/>
              <a:t> % Američanů nemá zajištěné zdravotní pojištění (tj. </a:t>
            </a:r>
            <a:r>
              <a:rPr lang="cs-CZ" dirty="0" smtClean="0"/>
              <a:t>cca 47 </a:t>
            </a:r>
            <a:r>
              <a:rPr lang="cs-CZ" dirty="0"/>
              <a:t>miliónu nepojištěných, z toho 8,6 miliónů dětí), týká se to rodin s nižším příjmem, mladých lidí do 25 let, zaměstnanců malých </a:t>
            </a:r>
            <a:r>
              <a:rPr lang="cs-CZ" dirty="0" smtClean="0"/>
              <a:t>firem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09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Systém veřejného zdravotního pojištění v ČR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568"/>
          </a:xfrm>
        </p:spPr>
        <p:txBody>
          <a:bodyPr>
            <a:noAutofit/>
          </a:bodyPr>
          <a:lstStyle/>
          <a:p>
            <a:r>
              <a:rPr lang="cs-CZ" sz="2000" dirty="0" smtClean="0"/>
              <a:t>Založen na solidárním principu zdravých a nemocných a ekonomicky aktivních a neaktivních osob, „</a:t>
            </a:r>
            <a:r>
              <a:rPr lang="cs-CZ" sz="2000" dirty="0" err="1" smtClean="0"/>
              <a:t>Neobismarcovský</a:t>
            </a:r>
            <a:r>
              <a:rPr lang="cs-CZ" sz="2000" dirty="0" smtClean="0"/>
              <a:t> model“</a:t>
            </a:r>
          </a:p>
          <a:p>
            <a:r>
              <a:rPr lang="cs-CZ" sz="2000" dirty="0" smtClean="0"/>
              <a:t>Založen na 3 subjektech:</a:t>
            </a:r>
          </a:p>
          <a:p>
            <a:r>
              <a:rPr lang="cs-CZ" sz="2000" dirty="0" smtClean="0">
                <a:sym typeface="Wingdings"/>
              </a:rPr>
              <a:t> </a:t>
            </a:r>
            <a:r>
              <a:rPr lang="cs-CZ" sz="2000" b="1" dirty="0" smtClean="0">
                <a:sym typeface="Wingdings"/>
              </a:rPr>
              <a:t>pojištěnec</a:t>
            </a:r>
            <a:r>
              <a:rPr lang="cs-CZ" sz="2000" dirty="0" smtClean="0">
                <a:sym typeface="Wingdings"/>
              </a:rPr>
              <a:t> (příjemce zdravotní péče)</a:t>
            </a:r>
          </a:p>
          <a:p>
            <a:r>
              <a:rPr lang="cs-CZ" sz="2000" dirty="0" smtClean="0">
                <a:sym typeface="Wingdings"/>
              </a:rPr>
              <a:t> </a:t>
            </a:r>
            <a:r>
              <a:rPr lang="cs-CZ" sz="2000" b="1" dirty="0" smtClean="0">
                <a:sym typeface="Wingdings"/>
              </a:rPr>
              <a:t>poskytovatel zdravotních služeb </a:t>
            </a:r>
            <a:r>
              <a:rPr lang="cs-CZ" sz="2000" dirty="0" smtClean="0">
                <a:sym typeface="Wingdings"/>
              </a:rPr>
              <a:t>(= </a:t>
            </a:r>
            <a:r>
              <a:rPr lang="cs-CZ" sz="2000" dirty="0"/>
              <a:t>FO nebo PO, která má oprávnění k poskytování zdravotních služeb podle </a:t>
            </a:r>
            <a:r>
              <a:rPr lang="cs-CZ" sz="2000" dirty="0" smtClean="0"/>
              <a:t>zákona č. 372/2011 Sb., o zdravotních službách a podmínkách jejich poskytování)</a:t>
            </a:r>
          </a:p>
          <a:p>
            <a:r>
              <a:rPr lang="cs-CZ" sz="2000" dirty="0" smtClean="0">
                <a:sym typeface="Wingdings"/>
              </a:rPr>
              <a:t> </a:t>
            </a:r>
            <a:r>
              <a:rPr lang="cs-CZ" sz="2000" b="1" dirty="0" smtClean="0">
                <a:sym typeface="Wingdings"/>
              </a:rPr>
              <a:t>zdravotní pojišťovna</a:t>
            </a:r>
            <a:r>
              <a:rPr lang="cs-CZ" sz="2000" dirty="0" smtClean="0">
                <a:sym typeface="Wingdings"/>
              </a:rPr>
              <a:t> (= instituce, u níž je pojištěnec pojištěn) </a:t>
            </a:r>
          </a:p>
          <a:p>
            <a:r>
              <a:rPr lang="cs-CZ" sz="2000" dirty="0" smtClean="0">
                <a:sym typeface="Wingdings"/>
              </a:rPr>
              <a:t>V ČR jsou poskytovány zdravotní služby převážně na základě povinného zdravotního pojištění</a:t>
            </a:r>
          </a:p>
          <a:p>
            <a:r>
              <a:rPr lang="cs-CZ" sz="2000" dirty="0"/>
              <a:t>Podle zákona č. 592/1992 Sb. činí výše pojistného </a:t>
            </a:r>
            <a:r>
              <a:rPr lang="cs-CZ" sz="2000" b="1" dirty="0" smtClean="0"/>
              <a:t>13,5 </a:t>
            </a:r>
            <a:r>
              <a:rPr lang="cs-CZ" sz="2000" b="1" dirty="0"/>
              <a:t>% </a:t>
            </a:r>
            <a:r>
              <a:rPr lang="cs-CZ" sz="2000" b="1" dirty="0" smtClean="0"/>
              <a:t>z vyměřovacího </a:t>
            </a:r>
            <a:r>
              <a:rPr lang="cs-CZ" sz="2000" b="1" dirty="0"/>
              <a:t>základu</a:t>
            </a:r>
            <a:r>
              <a:rPr lang="cs-CZ" sz="2000" dirty="0" smtClean="0"/>
              <a:t>.</a:t>
            </a:r>
          </a:p>
          <a:p>
            <a:r>
              <a:rPr lang="cs-CZ" sz="2000" dirty="0"/>
              <a:t>V případě zaměstnanců 1/3 pojistného hradí zaměstnanec, 2/3 pojistného hradí zaměstnavatel, přičemž celou částku pojistného příslušné zdravotní pojišťovně odvádí zaměstnavatel</a:t>
            </a:r>
            <a:r>
              <a:rPr lang="cs-CZ" sz="2000" dirty="0" smtClean="0"/>
              <a:t>.</a:t>
            </a:r>
          </a:p>
          <a:p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612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5200" dirty="0"/>
              <a:t>Podle zákona č. 48/1997 Sb. je zaměstnavatel povinen nejpozději do osmi </a:t>
            </a:r>
            <a:r>
              <a:rPr lang="cs-CZ" sz="5200" dirty="0" smtClean="0"/>
              <a:t>dnů od nástupu zaměstnance do zaměstnání, </a:t>
            </a:r>
            <a:r>
              <a:rPr lang="cs-CZ" sz="5200" dirty="0"/>
              <a:t>provést u příslušné zdravotní </a:t>
            </a:r>
            <a:r>
              <a:rPr lang="cs-CZ" sz="5200" dirty="0" smtClean="0"/>
              <a:t>pojišťovny oznámení </a:t>
            </a:r>
            <a:r>
              <a:rPr lang="cs-CZ" sz="5200" dirty="0"/>
              <a:t>o nástupu zaměstnance do </a:t>
            </a:r>
            <a:r>
              <a:rPr lang="cs-CZ" sz="5200" dirty="0" smtClean="0"/>
              <a:t>zaměstnání, to platí i pro a </a:t>
            </a:r>
            <a:r>
              <a:rPr lang="cs-CZ" sz="5200" dirty="0"/>
              <a:t>jeho </a:t>
            </a:r>
            <a:r>
              <a:rPr lang="cs-CZ" sz="5200" dirty="0" smtClean="0"/>
              <a:t>ukončení a změnu zdravotní pojišťovny </a:t>
            </a:r>
            <a:endParaRPr lang="cs-CZ" sz="5200" dirty="0"/>
          </a:p>
          <a:p>
            <a:endParaRPr lang="cs-CZ" sz="5200" dirty="0"/>
          </a:p>
          <a:p>
            <a:r>
              <a:rPr lang="cs-CZ" sz="5200" b="1" dirty="0" smtClean="0"/>
              <a:t>OSVČ</a:t>
            </a:r>
            <a:r>
              <a:rPr lang="cs-CZ" sz="5200" dirty="0"/>
              <a:t> platí pojistné formou záloh a doplatku pojistného; vyměřovacím základem je u nich 50 % příjmu ze samostatné činnosti po odpočtu výdajů vynaložených na jeho dosažení, zajištění a udržení</a:t>
            </a:r>
            <a:r>
              <a:rPr lang="cs-CZ" sz="5200" dirty="0" smtClean="0"/>
              <a:t>.</a:t>
            </a:r>
          </a:p>
          <a:p>
            <a:endParaRPr lang="cs-CZ" sz="5200" dirty="0"/>
          </a:p>
          <a:p>
            <a:r>
              <a:rPr lang="cs-CZ" sz="5200" b="1" dirty="0"/>
              <a:t>OBZP</a:t>
            </a:r>
            <a:r>
              <a:rPr lang="cs-CZ" sz="5200" dirty="0"/>
              <a:t>, tj. osoby, které po celý kalendářní měsíc nejsou zaměstnanci, ani nejsou osobami samostatně výdělečně činnými a ani za ně neplatí pojistné stát, platí pojistné z vyměřovacího základu, kterým je minimální mzda stanovená nařízením vlády</a:t>
            </a:r>
            <a:r>
              <a:rPr lang="cs-CZ" sz="5200" dirty="0" smtClean="0"/>
              <a:t>.</a:t>
            </a:r>
          </a:p>
          <a:p>
            <a:endParaRPr lang="cs-CZ" sz="5200" dirty="0"/>
          </a:p>
          <a:p>
            <a:r>
              <a:rPr lang="cs-CZ" sz="5200" b="1" u="sng" dirty="0"/>
              <a:t>Plátci pojistného jsou:</a:t>
            </a:r>
          </a:p>
          <a:p>
            <a:r>
              <a:rPr lang="cs-CZ" sz="5200" b="1" i="1" dirty="0"/>
              <a:t>pojištěnci</a:t>
            </a:r>
          </a:p>
          <a:p>
            <a:r>
              <a:rPr lang="cs-CZ" sz="5200" b="1" i="1" dirty="0"/>
              <a:t>zaměstnavatelé</a:t>
            </a:r>
          </a:p>
          <a:p>
            <a:r>
              <a:rPr lang="cs-CZ" sz="5200" b="1" i="1" dirty="0"/>
              <a:t>stát</a:t>
            </a:r>
          </a:p>
          <a:p>
            <a:endParaRPr lang="cs-CZ" sz="5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507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</p:spPr>
        <p:txBody>
          <a:bodyPr>
            <a:noAutofit/>
          </a:bodyPr>
          <a:lstStyle/>
          <a:p>
            <a:r>
              <a:rPr lang="cs-CZ" sz="2000" dirty="0" smtClean="0"/>
              <a:t>Za </a:t>
            </a:r>
            <a:r>
              <a:rPr lang="cs-CZ" sz="2000" dirty="0"/>
              <a:t>jednoho pojištěnce může platit pojistné i více plátců současně, avšak vždy musí existovat alespoň jeden plátce – pojištěnec sám, zaměstnavatel nebo stát.</a:t>
            </a:r>
          </a:p>
          <a:p>
            <a:r>
              <a:rPr lang="cs-CZ" sz="2000" b="1" dirty="0"/>
              <a:t>Pojištěnci</a:t>
            </a:r>
            <a:r>
              <a:rPr lang="cs-CZ" sz="2000" dirty="0"/>
              <a:t> platí pojistné jako zaměstnanci, a to prostřednictvím svého zaměstnavatele, nebo si platí pojistné sami jako osoby samostatně výdělečně činné anebo jako osoby bez zdanitelných příjmů. </a:t>
            </a:r>
            <a:endParaRPr lang="cs-CZ" sz="2000" dirty="0" smtClean="0"/>
          </a:p>
          <a:p>
            <a:r>
              <a:rPr lang="cs-CZ" sz="2000" b="1" dirty="0"/>
              <a:t>Stát</a:t>
            </a:r>
            <a:r>
              <a:rPr lang="cs-CZ" sz="2000" dirty="0"/>
              <a:t> hradí pojistné za </a:t>
            </a:r>
            <a:r>
              <a:rPr lang="cs-CZ" sz="2000" dirty="0" smtClean="0"/>
              <a:t>nezaopatřené </a:t>
            </a:r>
            <a:r>
              <a:rPr lang="cs-CZ" sz="2000" dirty="0"/>
              <a:t>děti, </a:t>
            </a:r>
            <a:r>
              <a:rPr lang="cs-CZ" sz="2000" dirty="0" smtClean="0"/>
              <a:t>poživatele </a:t>
            </a:r>
            <a:r>
              <a:rPr lang="cs-CZ" sz="2000" dirty="0"/>
              <a:t>důchodů, ženy na </a:t>
            </a:r>
            <a:r>
              <a:rPr lang="cs-CZ" sz="2000" dirty="0" smtClean="0"/>
              <a:t>MD a osoby </a:t>
            </a:r>
            <a:r>
              <a:rPr lang="cs-CZ" sz="2000" dirty="0"/>
              <a:t>na </a:t>
            </a:r>
            <a:r>
              <a:rPr lang="cs-CZ" sz="2000" dirty="0" smtClean="0"/>
              <a:t>RD, příjemce </a:t>
            </a:r>
            <a:r>
              <a:rPr lang="cs-CZ" sz="2000" dirty="0"/>
              <a:t>rodičovského příspěvku, </a:t>
            </a:r>
            <a:r>
              <a:rPr lang="cs-CZ" sz="2000" dirty="0" smtClean="0"/>
              <a:t>uchazeče </a:t>
            </a:r>
            <a:r>
              <a:rPr lang="cs-CZ" sz="2000" dirty="0"/>
              <a:t>o zaměstnání, osoby pobírající dávku pomoci v hmotné nouzi, osoby, které jsou závislé na péči jiné osoby od II. stupně závislosti a osoby o ně pečující, osoby důchodového věku, které starobní důchod nepobírají, osoby celodenně pečující o děti. </a:t>
            </a:r>
            <a:endParaRPr lang="cs-CZ" sz="2000" dirty="0" smtClean="0"/>
          </a:p>
          <a:p>
            <a:r>
              <a:rPr lang="cs-CZ" sz="2000" dirty="0" smtClean="0"/>
              <a:t>Cizinec se účastní veřejného zdravotního pojištění, pokud má trvalý pobyt v ČR (pokud nemá TP, pak je-li zaměstnancem zaměstnavatele se sídlem v ČR).</a:t>
            </a:r>
          </a:p>
        </p:txBody>
      </p:sp>
    </p:spTree>
    <p:extLst>
      <p:ext uri="{BB962C8B-B14F-4D97-AF65-F5344CB8AC3E}">
        <p14:creationId xmlns:p14="http://schemas.microsoft.com/office/powerpoint/2010/main" val="131918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Zdravotní péče hrazená z veřejného zdravotního pojištění zahrnuje </a:t>
            </a:r>
            <a:r>
              <a:rPr lang="cs-CZ" dirty="0" err="1"/>
              <a:t>zdr</a:t>
            </a:r>
            <a:r>
              <a:rPr lang="cs-CZ" dirty="0"/>
              <a:t>. péči preventivní, dispenzární, diagnostickou, léčebnou, léčebně rehabilitační, lázeňskou léčebně-preventivní, posudkovou, ošetřovatelskou, paliativní, péči o dárce krve, tkání a buněk nebo orgánů souvisejících s jejich odběrem</a:t>
            </a:r>
          </a:p>
          <a:p>
            <a:r>
              <a:rPr lang="cs-CZ" dirty="0"/>
              <a:t>Existují výkony, na které si pojištěnci mohou přispět (tzv. nadstandard) – výkony, léčivé přípravky, zdravotnické prostředky poskytované nad rámec stanovený zákonem (plastické operace, vybrané stomatologické výkony apod.) </a:t>
            </a:r>
            <a:endParaRPr lang="cs-CZ" dirty="0" smtClean="0"/>
          </a:p>
          <a:p>
            <a:r>
              <a:rPr lang="cs-CZ" dirty="0" smtClean="0"/>
              <a:t>Pacient se finančně podílí určitou částí na úhradě některých léčivých přípravků (3 skupiny, v každé jeden zcela hrazený pojišťovnou).</a:t>
            </a:r>
          </a:p>
          <a:p>
            <a:r>
              <a:rPr lang="cs-CZ" dirty="0" smtClean="0"/>
              <a:t>Po dobu hospitalizace nehradí pojištěnec náklady na léčivé přípravky a zdravotnické prostředky – ty jsou hrazeny v plné výši pojišťovnou.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1860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Zdravotní služby a zdravotní péče</a:t>
            </a:r>
            <a:br>
              <a:rPr lang="cs-CZ" dirty="0" smtClean="0"/>
            </a:br>
            <a:r>
              <a:rPr lang="cs-CZ" dirty="0" smtClean="0"/>
              <a:t>(druhy a formy)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u="sng" dirty="0"/>
              <a:t>Druhy zdravotní péče podle </a:t>
            </a:r>
            <a:r>
              <a:rPr lang="cs-CZ" b="1" u="sng" dirty="0">
                <a:solidFill>
                  <a:srgbClr val="FF0000"/>
                </a:solidFill>
              </a:rPr>
              <a:t>časové naléhavosti jejího poskytnutí </a:t>
            </a:r>
            <a:r>
              <a:rPr lang="cs-CZ" dirty="0" smtClean="0"/>
              <a:t>jsou:</a:t>
            </a:r>
          </a:p>
          <a:p>
            <a:r>
              <a:rPr lang="cs-CZ" dirty="0" smtClean="0"/>
              <a:t>a) </a:t>
            </a:r>
            <a:r>
              <a:rPr lang="cs-CZ" b="1" u="sng" dirty="0" smtClean="0"/>
              <a:t>neodkladná péče </a:t>
            </a:r>
            <a:r>
              <a:rPr lang="cs-CZ" dirty="0" smtClean="0"/>
              <a:t>– jejím účelem je omezit  vliv náhlých stavů, které bezprostředně ohrožují život nebo zdraví pacienta či působí náhlou nebo intenzivní bolest; její poskytnutí nesmí být poskytovatelem odmítnuto;</a:t>
            </a:r>
          </a:p>
          <a:p>
            <a:r>
              <a:rPr lang="cs-CZ" dirty="0" smtClean="0"/>
              <a:t>b) </a:t>
            </a:r>
            <a:r>
              <a:rPr lang="cs-CZ" b="1" u="sng" dirty="0" smtClean="0"/>
              <a:t>akutní péče </a:t>
            </a:r>
            <a:r>
              <a:rPr lang="cs-CZ" dirty="0" smtClean="0"/>
              <a:t>- </a:t>
            </a:r>
            <a:r>
              <a:rPr lang="cs-CZ" dirty="0"/>
              <a:t>účelem je odvrácení </a:t>
            </a:r>
            <a:r>
              <a:rPr lang="cs-CZ" dirty="0" smtClean="0"/>
              <a:t>nebo snížení rizika vážného </a:t>
            </a:r>
            <a:r>
              <a:rPr lang="cs-CZ" dirty="0"/>
              <a:t>zhoršení zdravotního </a:t>
            </a:r>
            <a:r>
              <a:rPr lang="cs-CZ" dirty="0" smtClean="0"/>
              <a:t>stavu; </a:t>
            </a:r>
          </a:p>
          <a:p>
            <a:r>
              <a:rPr lang="cs-CZ" dirty="0" smtClean="0"/>
              <a:t>c) </a:t>
            </a:r>
            <a:r>
              <a:rPr lang="cs-CZ" b="1" u="sng" dirty="0" smtClean="0"/>
              <a:t>nezbytná péče </a:t>
            </a:r>
            <a:r>
              <a:rPr lang="cs-CZ" dirty="0" smtClean="0"/>
              <a:t>– péče, kterou vyžaduje </a:t>
            </a:r>
            <a:r>
              <a:rPr lang="cs-CZ" dirty="0"/>
              <a:t>zdravotní stav pacienta, který je zahraničním pojištěncem, s přihlédnutím k povaze dávek a k délce pobytu na území </a:t>
            </a:r>
            <a:r>
              <a:rPr lang="cs-CZ" dirty="0" smtClean="0"/>
              <a:t>ČR; </a:t>
            </a:r>
            <a:r>
              <a:rPr lang="cs-CZ" dirty="0"/>
              <a:t>v případě zahraničních pojištěnců z členského státu </a:t>
            </a:r>
            <a:r>
              <a:rPr lang="cs-CZ" dirty="0" smtClean="0"/>
              <a:t>EU, </a:t>
            </a:r>
            <a:r>
              <a:rPr lang="cs-CZ" dirty="0"/>
              <a:t>Evropského hospodářského prostoru nebo Švýcarské konfederace musí být zdravotní péče poskytnuta v takovém rozsahu, aby zahraniční pojištěnec nemusel vycestovat do země pojištění dříve, než původně </a:t>
            </a:r>
            <a:r>
              <a:rPr lang="cs-CZ" dirty="0" smtClean="0"/>
              <a:t>zamýšlel;</a:t>
            </a:r>
          </a:p>
          <a:p>
            <a:r>
              <a:rPr lang="cs-CZ" dirty="0" smtClean="0"/>
              <a:t>d) </a:t>
            </a:r>
            <a:r>
              <a:rPr lang="cs-CZ" b="1" u="sng" dirty="0" smtClean="0"/>
              <a:t>plánovaná péče </a:t>
            </a:r>
            <a:r>
              <a:rPr lang="cs-CZ" dirty="0" smtClean="0"/>
              <a:t>– jedná se o zdravotní péči, která není péčí uvedenou  pod písm. a)-c)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546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u="sng" dirty="0"/>
              <a:t>Druhy zdravotní péče </a:t>
            </a:r>
            <a:r>
              <a:rPr lang="cs-CZ" b="1" u="sng" dirty="0"/>
              <a:t>podle</a:t>
            </a:r>
            <a:r>
              <a:rPr lang="cs-CZ" b="1" u="sng" dirty="0">
                <a:solidFill>
                  <a:srgbClr val="FF0000"/>
                </a:solidFill>
              </a:rPr>
              <a:t> účelu jejího poskytnutí </a:t>
            </a:r>
            <a:r>
              <a:rPr lang="cs-CZ" b="1" u="sng" dirty="0" smtClean="0"/>
              <a:t>jsou:</a:t>
            </a:r>
          </a:p>
          <a:p>
            <a:r>
              <a:rPr lang="cs-CZ" dirty="0" smtClean="0"/>
              <a:t>a) </a:t>
            </a:r>
            <a:r>
              <a:rPr lang="cs-CZ" b="1" u="sng" dirty="0" smtClean="0"/>
              <a:t>preventivní péče </a:t>
            </a:r>
            <a:r>
              <a:rPr lang="cs-CZ" dirty="0" smtClean="0"/>
              <a:t>– účelem je včasné vyhledání faktorů, které jsou v příčinné souvislosti se vznikem nemoci nebo zhoršením zdrav. stavu; spočívá v provádění opatření směřujících k odstranění nebo minimalizaci vlivu těchto faktorů a předcházení jejich vzniku;</a:t>
            </a:r>
          </a:p>
          <a:p>
            <a:r>
              <a:rPr lang="cs-CZ" dirty="0" smtClean="0"/>
              <a:t>b) </a:t>
            </a:r>
            <a:r>
              <a:rPr lang="cs-CZ" b="1" u="sng" dirty="0"/>
              <a:t>diagnostická </a:t>
            </a:r>
            <a:r>
              <a:rPr lang="cs-CZ" b="1" u="sng" dirty="0" smtClean="0"/>
              <a:t>péče </a:t>
            </a:r>
            <a:r>
              <a:rPr lang="cs-CZ" dirty="0" smtClean="0"/>
              <a:t>= účelem </a:t>
            </a:r>
            <a:r>
              <a:rPr lang="cs-CZ" dirty="0"/>
              <a:t>je zjišťování zdravotního stavu pacienta a okolností, jež mají na zdravotní stav pacienta vliv, informací nutných ke zjištění nemoci, jejího stavu a závažnosti, dalších informací potřebných ke stanovení diagnózy, individuálního léčebného postupu a informací o účinku </a:t>
            </a:r>
            <a:r>
              <a:rPr lang="cs-CZ" dirty="0" smtClean="0"/>
              <a:t>léčby;</a:t>
            </a:r>
          </a:p>
          <a:p>
            <a:r>
              <a:rPr lang="cs-CZ" dirty="0" smtClean="0"/>
              <a:t>c) </a:t>
            </a:r>
            <a:r>
              <a:rPr lang="cs-CZ" b="1" u="sng" dirty="0" smtClean="0"/>
              <a:t>dispenzární péče </a:t>
            </a:r>
            <a:r>
              <a:rPr lang="cs-CZ" dirty="0" smtClean="0"/>
              <a:t>= účelem </a:t>
            </a:r>
            <a:r>
              <a:rPr lang="cs-CZ" dirty="0"/>
              <a:t>je aktivní a dlouhodobé sledování </a:t>
            </a:r>
            <a:r>
              <a:rPr lang="cs-CZ" dirty="0" smtClean="0"/>
              <a:t>zdrav. </a:t>
            </a:r>
            <a:r>
              <a:rPr lang="cs-CZ" dirty="0"/>
              <a:t>stavu pacienta ohroženého nebo trpícího nemocí nebo zhoršením </a:t>
            </a:r>
            <a:r>
              <a:rPr lang="cs-CZ" dirty="0" smtClean="0"/>
              <a:t>zdrav. stavu (sledování pacientů s diabetem, hypertenzí apod.)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11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u="sng" dirty="0" smtClean="0"/>
              <a:t>VZ je charakterizováno následujícími rysy:</a:t>
            </a:r>
          </a:p>
          <a:p>
            <a:r>
              <a:rPr lang="cs-CZ" dirty="0" smtClean="0">
                <a:sym typeface="Wingdings"/>
              </a:rPr>
              <a:t> zaměření na zdraví obyvatelstva a jeho populačních skupin</a:t>
            </a:r>
          </a:p>
          <a:p>
            <a:r>
              <a:rPr lang="cs-CZ" dirty="0" smtClean="0">
                <a:sym typeface="Wingdings"/>
              </a:rPr>
              <a:t> zlepšení zdravotního stavu obyvatelstva (cíl zdravotní politiky)</a:t>
            </a:r>
          </a:p>
          <a:p>
            <a:r>
              <a:rPr lang="cs-CZ" dirty="0" smtClean="0">
                <a:sym typeface="Wingdings"/>
              </a:rPr>
              <a:t> orientace na problematiku systému péče o zdraví (funkce, struktura zdravotnictví, aktivity jiných resortů, institucí aj.)</a:t>
            </a:r>
          </a:p>
          <a:p>
            <a:r>
              <a:rPr lang="cs-CZ" dirty="0" smtClean="0">
                <a:sym typeface="Wingdings"/>
              </a:rPr>
              <a:t> intervence směřující na ochranu a podporu zdraví (primární péče, opatření v oblasti výživy, úrazovosti, ekologie…)</a:t>
            </a:r>
          </a:p>
          <a:p>
            <a:r>
              <a:rPr lang="cs-CZ" dirty="0" smtClean="0">
                <a:sym typeface="Wingdings"/>
              </a:rPr>
              <a:t> interdisciplinární charakter oboru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08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d) </a:t>
            </a:r>
            <a:r>
              <a:rPr lang="cs-CZ" b="1" u="sng" dirty="0" smtClean="0"/>
              <a:t>léčebná péče </a:t>
            </a:r>
            <a:r>
              <a:rPr lang="cs-CZ" dirty="0" smtClean="0"/>
              <a:t>= účelem </a:t>
            </a:r>
            <a:r>
              <a:rPr lang="cs-CZ" dirty="0"/>
              <a:t>je příznivé ovlivnění </a:t>
            </a:r>
            <a:r>
              <a:rPr lang="cs-CZ" dirty="0" smtClean="0"/>
              <a:t>zdrav. </a:t>
            </a:r>
            <a:r>
              <a:rPr lang="cs-CZ" dirty="0"/>
              <a:t>stavu na základě realizace individuálního léčebného </a:t>
            </a:r>
            <a:r>
              <a:rPr lang="cs-CZ" dirty="0" smtClean="0"/>
              <a:t>postupu </a:t>
            </a:r>
            <a:r>
              <a:rPr lang="cs-CZ" dirty="0"/>
              <a:t>s cílem vyléčení nebo zmírnění důsledků nemoci a zabránění vzniku invalidity nebo </a:t>
            </a:r>
            <a:r>
              <a:rPr lang="cs-CZ" dirty="0" smtClean="0"/>
              <a:t>nesoběstačnosti </a:t>
            </a:r>
            <a:r>
              <a:rPr lang="cs-CZ" dirty="0"/>
              <a:t>nebo </a:t>
            </a:r>
            <a:r>
              <a:rPr lang="cs-CZ" dirty="0" smtClean="0"/>
              <a:t>zmírnění </a:t>
            </a:r>
            <a:r>
              <a:rPr lang="cs-CZ" dirty="0"/>
              <a:t>jejich </a:t>
            </a:r>
            <a:r>
              <a:rPr lang="cs-CZ" dirty="0" smtClean="0"/>
              <a:t>rozsahu;</a:t>
            </a:r>
          </a:p>
          <a:p>
            <a:r>
              <a:rPr lang="cs-CZ" dirty="0" smtClean="0"/>
              <a:t>e) </a:t>
            </a:r>
            <a:r>
              <a:rPr lang="cs-CZ" b="1" u="sng" dirty="0" smtClean="0"/>
              <a:t>posudková péče </a:t>
            </a:r>
            <a:r>
              <a:rPr lang="cs-CZ" dirty="0" smtClean="0"/>
              <a:t>= účelem posuzovat  zdrav. způsobilost k práci, např. zda nebude stav </a:t>
            </a:r>
            <a:r>
              <a:rPr lang="cs-CZ" dirty="0"/>
              <a:t>pacienta negativně ovlivněn nároky, které na něho klade výkon </a:t>
            </a:r>
            <a:r>
              <a:rPr lang="cs-CZ" dirty="0" smtClean="0"/>
              <a:t>práce či  a dále zda</a:t>
            </a:r>
            <a:r>
              <a:rPr lang="cs-CZ" dirty="0"/>
              <a:t> zdravotní stav pacienta je v souladu s předpoklady nebo požadavky stanovenými pro výkon práce, </a:t>
            </a:r>
            <a:r>
              <a:rPr lang="cs-CZ" dirty="0" smtClean="0"/>
              <a:t>služby či, povolání</a:t>
            </a:r>
          </a:p>
          <a:p>
            <a:r>
              <a:rPr lang="cs-CZ" dirty="0" smtClean="0"/>
              <a:t>Tyto služby hradí zaměstnavatel.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804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f) </a:t>
            </a:r>
            <a:r>
              <a:rPr lang="cs-CZ" b="1" u="sng" dirty="0"/>
              <a:t>léčebně rehabilitační </a:t>
            </a:r>
            <a:r>
              <a:rPr lang="cs-CZ" b="1" u="sng" dirty="0" smtClean="0"/>
              <a:t>péče </a:t>
            </a:r>
            <a:r>
              <a:rPr lang="cs-CZ" dirty="0" smtClean="0"/>
              <a:t>= účelem </a:t>
            </a:r>
            <a:r>
              <a:rPr lang="cs-CZ" dirty="0"/>
              <a:t>je maximální možné obnovení fyzických, poznávacích, řečových, smyslových a psychických funkcí pacienta cestou odstranění vzniklých funkčních </a:t>
            </a:r>
            <a:r>
              <a:rPr lang="cs-CZ" dirty="0" smtClean="0"/>
              <a:t>poruch, </a:t>
            </a:r>
            <a:r>
              <a:rPr lang="cs-CZ" dirty="0"/>
              <a:t>popřípadě zpomalení nebo zastavení nemoci a stabilizace jeho </a:t>
            </a:r>
            <a:r>
              <a:rPr lang="cs-CZ" dirty="0" smtClean="0"/>
              <a:t>zdrav. </a:t>
            </a:r>
            <a:r>
              <a:rPr lang="cs-CZ" dirty="0"/>
              <a:t>stavu; </a:t>
            </a:r>
            <a:r>
              <a:rPr lang="cs-CZ" dirty="0" smtClean="0"/>
              <a:t>jsou-li </a:t>
            </a:r>
            <a:r>
              <a:rPr lang="cs-CZ" dirty="0"/>
              <a:t>při jejím poskytování využívány přírodní léčivé zdroje nebo klimatické podmínky příznivé k léčení podle lázeňského </a:t>
            </a:r>
            <a:r>
              <a:rPr lang="cs-CZ" dirty="0" smtClean="0"/>
              <a:t>zákona, </a:t>
            </a:r>
            <a:r>
              <a:rPr lang="cs-CZ" dirty="0"/>
              <a:t>jde o </a:t>
            </a:r>
            <a:r>
              <a:rPr lang="cs-CZ" u="sng" dirty="0"/>
              <a:t>lázeňskou léčebně rehabilitační </a:t>
            </a:r>
            <a:r>
              <a:rPr lang="cs-CZ" u="sng" dirty="0" smtClean="0"/>
              <a:t>péči;</a:t>
            </a:r>
          </a:p>
          <a:p>
            <a:r>
              <a:rPr lang="cs-CZ" dirty="0" smtClean="0"/>
              <a:t>g) </a:t>
            </a:r>
            <a:r>
              <a:rPr lang="cs-CZ" b="1" u="sng" dirty="0"/>
              <a:t>ošetřovatelská </a:t>
            </a:r>
            <a:r>
              <a:rPr lang="cs-CZ" b="1" u="sng" dirty="0" smtClean="0"/>
              <a:t>péče </a:t>
            </a:r>
            <a:r>
              <a:rPr lang="cs-CZ" dirty="0" smtClean="0"/>
              <a:t>= účelem je zachování </a:t>
            </a:r>
            <a:r>
              <a:rPr lang="cs-CZ" dirty="0"/>
              <a:t>nebo navrácení soběstačnosti; její součástí je péče o nevyléčitelně nemocné, zmírňování jejich utrpení a zajištění klidného umírání a důstojné přirozené </a:t>
            </a:r>
            <a:r>
              <a:rPr lang="cs-CZ" dirty="0" smtClean="0"/>
              <a:t>smrti;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661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h) </a:t>
            </a:r>
            <a:r>
              <a:rPr lang="cs-CZ" b="1" u="sng" dirty="0"/>
              <a:t>paliativní </a:t>
            </a:r>
            <a:r>
              <a:rPr lang="cs-CZ" b="1" u="sng" dirty="0" smtClean="0"/>
              <a:t>péče</a:t>
            </a:r>
            <a:r>
              <a:rPr lang="cs-CZ" dirty="0" smtClean="0"/>
              <a:t> = účelem </a:t>
            </a:r>
            <a:r>
              <a:rPr lang="cs-CZ" dirty="0"/>
              <a:t>je zmírnění utrpení a zachování kvality života pacienta, který trpí nevyléčitelnou </a:t>
            </a:r>
            <a:r>
              <a:rPr lang="cs-CZ" dirty="0" smtClean="0"/>
              <a:t>nemocí (hospic – slouží k péči o nevyléčitelně nemocné a umožňuje těžce nemocnému intenzivní a nerušený kontakt s rodinou)</a:t>
            </a:r>
            <a:endParaRPr lang="cs-CZ" dirty="0"/>
          </a:p>
          <a:p>
            <a:r>
              <a:rPr lang="cs-CZ" dirty="0"/>
              <a:t>i) </a:t>
            </a:r>
            <a:r>
              <a:rPr lang="cs-CZ" b="1" u="sng" dirty="0"/>
              <a:t>lékárenská péče </a:t>
            </a:r>
            <a:r>
              <a:rPr lang="cs-CZ" dirty="0"/>
              <a:t>a </a:t>
            </a:r>
            <a:r>
              <a:rPr lang="cs-CZ" b="1" u="sng" dirty="0" err="1"/>
              <a:t>klinickofarmaceutická</a:t>
            </a:r>
            <a:r>
              <a:rPr lang="cs-CZ" b="1" u="sng" dirty="0"/>
              <a:t> péče</a:t>
            </a:r>
            <a:r>
              <a:rPr lang="cs-CZ" dirty="0"/>
              <a:t> </a:t>
            </a:r>
            <a:r>
              <a:rPr lang="cs-CZ" dirty="0" smtClean="0"/>
              <a:t> = účelem </a:t>
            </a:r>
            <a:r>
              <a:rPr lang="cs-CZ" dirty="0"/>
              <a:t>je zajišťování, příprava, úprava, </a:t>
            </a:r>
            <a:r>
              <a:rPr lang="cs-CZ" dirty="0" smtClean="0"/>
              <a:t>uchovávání a </a:t>
            </a:r>
            <a:r>
              <a:rPr lang="cs-CZ" u="sng" dirty="0"/>
              <a:t>kontrola a výdej </a:t>
            </a:r>
            <a:r>
              <a:rPr lang="cs-CZ" u="sng" dirty="0" smtClean="0"/>
              <a:t>léčiv,</a:t>
            </a:r>
            <a:r>
              <a:rPr lang="cs-CZ" dirty="0" smtClean="0"/>
              <a:t>  </a:t>
            </a:r>
            <a:r>
              <a:rPr lang="cs-CZ" u="sng" dirty="0" smtClean="0"/>
              <a:t>zdravot. prostředků </a:t>
            </a:r>
            <a:r>
              <a:rPr lang="cs-CZ" dirty="0" smtClean="0"/>
              <a:t>a </a:t>
            </a:r>
            <a:r>
              <a:rPr lang="cs-CZ" u="sng" dirty="0" smtClean="0"/>
              <a:t>potravin </a:t>
            </a:r>
            <a:r>
              <a:rPr lang="cs-CZ" u="sng" dirty="0"/>
              <a:t>pro zvláštní lékařské </a:t>
            </a:r>
            <a:r>
              <a:rPr lang="cs-CZ" u="sng" dirty="0" smtClean="0"/>
              <a:t>účely</a:t>
            </a:r>
            <a:r>
              <a:rPr lang="cs-CZ" dirty="0" smtClean="0"/>
              <a:t>;</a:t>
            </a:r>
          </a:p>
          <a:p>
            <a:r>
              <a:rPr lang="cs-CZ" dirty="0" smtClean="0"/>
              <a:t>Platnost lékařského předpisu: 1 den pro recepty z pohotovostí služby 5 dnů na antibiotika a 14 dnů pro ostatní recepty, neurčí-li předepisující lékař jinak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65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Formy </a:t>
            </a:r>
            <a:r>
              <a:rPr lang="cs-CZ" dirty="0"/>
              <a:t>zdravotní péče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a)</a:t>
            </a:r>
            <a:r>
              <a:rPr lang="cs-CZ" b="1" u="sng" dirty="0" smtClean="0"/>
              <a:t> ambulantní </a:t>
            </a:r>
            <a:r>
              <a:rPr lang="cs-CZ" dirty="0" smtClean="0"/>
              <a:t>= nevyžaduje se hospitalizace pacienta ani jeho přijetí na lůžko do zdravotnického zařízení</a:t>
            </a:r>
          </a:p>
          <a:p>
            <a:r>
              <a:rPr lang="cs-CZ" dirty="0" smtClean="0"/>
              <a:t>je poskytována jako </a:t>
            </a:r>
            <a:r>
              <a:rPr lang="cs-CZ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primární </a:t>
            </a:r>
            <a:r>
              <a:rPr lang="cs-CZ" u="sng" dirty="0"/>
              <a:t>ambulantní péče</a:t>
            </a:r>
            <a:r>
              <a:rPr lang="cs-CZ" dirty="0"/>
              <a:t>, jejímž účelem je poskytování preventivní, diagnostické, léčebné a posudkové péče a </a:t>
            </a:r>
            <a:r>
              <a:rPr lang="cs-CZ" dirty="0" smtClean="0"/>
              <a:t>konzultací; </a:t>
            </a:r>
            <a:r>
              <a:rPr lang="cs-CZ" dirty="0"/>
              <a:t>tuto zdravotní péči pacientovi poskytuje registrující </a:t>
            </a:r>
            <a:r>
              <a:rPr lang="cs-CZ" dirty="0" smtClean="0"/>
              <a:t>poskytovatel (praktický lékař pro dospělé/děti a dorost,   součástí je vždy návštěvní služba</a:t>
            </a:r>
            <a:endParaRPr lang="cs-CZ" dirty="0"/>
          </a:p>
          <a:p>
            <a:r>
              <a:rPr lang="cs-CZ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specializovaná</a:t>
            </a:r>
            <a:r>
              <a:rPr lang="cs-CZ" u="sng" dirty="0" smtClean="0"/>
              <a:t> </a:t>
            </a:r>
            <a:r>
              <a:rPr lang="cs-CZ" u="sng" dirty="0"/>
              <a:t>ambulantní péče</a:t>
            </a:r>
            <a:r>
              <a:rPr lang="cs-CZ" dirty="0"/>
              <a:t>, která je poskytovaná v rámci jednotlivých oborů zdravotní péče </a:t>
            </a:r>
            <a:r>
              <a:rPr lang="cs-CZ" dirty="0" smtClean="0"/>
              <a:t>a</a:t>
            </a:r>
          </a:p>
          <a:p>
            <a:r>
              <a:rPr lang="cs-CZ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stacionární </a:t>
            </a:r>
            <a:r>
              <a:rPr lang="cs-CZ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péče</a:t>
            </a:r>
            <a:r>
              <a:rPr lang="cs-CZ" dirty="0"/>
              <a:t>, </a:t>
            </a:r>
            <a:r>
              <a:rPr lang="cs-CZ" dirty="0" smtClean="0"/>
              <a:t>v zařízeních poskytujících službu za úhradu dětem i dospělým osobám se sníženou soběstačností z důvodu zdravotního postižení, chronického, duševního onemocnění či věku; docházkový program je buď celodenní či týdenní (spojený s ubytováním)</a:t>
            </a:r>
            <a:endParaRPr lang="cs-CZ" dirty="0"/>
          </a:p>
          <a:p>
            <a:r>
              <a:rPr lang="cs-CZ" dirty="0" smtClean="0"/>
              <a:t>b) </a:t>
            </a:r>
            <a:r>
              <a:rPr lang="cs-CZ" b="1" u="sng" dirty="0" smtClean="0"/>
              <a:t>jednodenní </a:t>
            </a:r>
            <a:r>
              <a:rPr lang="cs-CZ" dirty="0" smtClean="0"/>
              <a:t>= </a:t>
            </a:r>
            <a:r>
              <a:rPr lang="cs-CZ" dirty="0"/>
              <a:t>při </a:t>
            </a:r>
            <a:r>
              <a:rPr lang="cs-CZ" dirty="0" smtClean="0"/>
              <a:t>jejím poskytnutí </a:t>
            </a:r>
            <a:r>
              <a:rPr lang="cs-CZ" dirty="0"/>
              <a:t>se vyžaduje pobyt pacienta na lůžku po dobu kratší než 24 </a:t>
            </a:r>
            <a:r>
              <a:rPr lang="cs-CZ" dirty="0" smtClean="0"/>
              <a:t>hodin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7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c) </a:t>
            </a:r>
            <a:r>
              <a:rPr lang="cs-CZ" b="1" u="sng" dirty="0" smtClean="0"/>
              <a:t>lůžková </a:t>
            </a:r>
            <a:r>
              <a:rPr lang="cs-CZ" dirty="0" smtClean="0"/>
              <a:t>= nelze </a:t>
            </a:r>
            <a:r>
              <a:rPr lang="cs-CZ" dirty="0"/>
              <a:t>poskytnout ambulantně a pro její poskytnutí je nezbytná hospitalizace </a:t>
            </a:r>
            <a:r>
              <a:rPr lang="cs-CZ" dirty="0" smtClean="0"/>
              <a:t>pacienta; musí </a:t>
            </a:r>
            <a:r>
              <a:rPr lang="cs-CZ" dirty="0"/>
              <a:t>být poskytována v rámci nepřetržitého </a:t>
            </a:r>
            <a:r>
              <a:rPr lang="cs-CZ" dirty="0" smtClean="0"/>
              <a:t>provozu:</a:t>
            </a:r>
          </a:p>
          <a:p>
            <a:r>
              <a:rPr lang="cs-CZ" dirty="0" smtClean="0">
                <a:sym typeface="Wingdings"/>
              </a:rPr>
              <a:t> </a:t>
            </a:r>
            <a:r>
              <a:rPr lang="cs-CZ" u="sng" dirty="0" smtClean="0">
                <a:sym typeface="Wingdings"/>
              </a:rPr>
              <a:t>a</a:t>
            </a:r>
            <a:r>
              <a:rPr lang="cs-CZ" u="sng" dirty="0" smtClean="0"/>
              <a:t>kutní </a:t>
            </a:r>
            <a:r>
              <a:rPr lang="cs-CZ" u="sng" dirty="0"/>
              <a:t>lůžková péče </a:t>
            </a:r>
            <a:r>
              <a:rPr lang="cs-CZ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intenzivní</a:t>
            </a:r>
            <a:r>
              <a:rPr lang="cs-CZ" dirty="0" smtClean="0"/>
              <a:t> - poskytována </a:t>
            </a:r>
            <a:r>
              <a:rPr lang="cs-CZ" dirty="0"/>
              <a:t>pacientovi v případech náhlého selhávání nebo náhlého ohrožení základních životních </a:t>
            </a:r>
            <a:r>
              <a:rPr lang="cs-CZ" dirty="0" smtClean="0"/>
              <a:t>funkcí,</a:t>
            </a:r>
            <a:endParaRPr lang="cs-CZ" dirty="0"/>
          </a:p>
          <a:p>
            <a:r>
              <a:rPr lang="cs-CZ" dirty="0" smtClean="0">
                <a:sym typeface="Wingdings"/>
              </a:rPr>
              <a:t></a:t>
            </a:r>
            <a:r>
              <a:rPr lang="cs-CZ" dirty="0"/>
              <a:t> </a:t>
            </a:r>
            <a:r>
              <a:rPr lang="cs-CZ" u="sng" dirty="0"/>
              <a:t>akutní lůžková péče </a:t>
            </a:r>
            <a:r>
              <a:rPr lang="cs-CZ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standardní</a:t>
            </a:r>
            <a:r>
              <a:rPr lang="cs-CZ" dirty="0" smtClean="0"/>
              <a:t>  - poskytována pacientovi v případech, které sice vážně ohrožují zdraví, ale </a:t>
            </a:r>
            <a:r>
              <a:rPr lang="cs-CZ" dirty="0"/>
              <a:t>nevedou bezprostředně k selhávání životních </a:t>
            </a:r>
            <a:r>
              <a:rPr lang="cs-CZ" dirty="0" smtClean="0"/>
              <a:t>funkcí; dále za </a:t>
            </a:r>
            <a:r>
              <a:rPr lang="cs-CZ" dirty="0"/>
              <a:t>účelem provedení zdravotních výkonů, které nelze provést </a:t>
            </a:r>
            <a:r>
              <a:rPr lang="cs-CZ" dirty="0" smtClean="0"/>
              <a:t>ambulantně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719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>
                <a:sym typeface="Wingdings"/>
              </a:rPr>
              <a:t> </a:t>
            </a:r>
            <a:r>
              <a:rPr lang="cs-CZ" u="sng" dirty="0" smtClean="0"/>
              <a:t>následná </a:t>
            </a:r>
            <a:r>
              <a:rPr lang="cs-CZ" u="sng" dirty="0"/>
              <a:t>lůžková </a:t>
            </a:r>
            <a:r>
              <a:rPr lang="cs-CZ" u="sng" dirty="0" smtClean="0"/>
              <a:t>péče </a:t>
            </a:r>
            <a:r>
              <a:rPr lang="cs-CZ" dirty="0" smtClean="0"/>
              <a:t>= poskytována </a:t>
            </a:r>
            <a:r>
              <a:rPr lang="cs-CZ" dirty="0"/>
              <a:t>pacientovi, u kterého byla stanovena základní diagnóza a došlo ke stabilizaci jeho zdravotního </a:t>
            </a:r>
            <a:r>
              <a:rPr lang="cs-CZ" dirty="0" smtClean="0"/>
              <a:t>stavu a jeho zdrav. </a:t>
            </a:r>
            <a:r>
              <a:rPr lang="cs-CZ" dirty="0"/>
              <a:t>stav vyžaduje doléčení nebo poskytnutí zejména léčebně rehabilitační </a:t>
            </a:r>
            <a:r>
              <a:rPr lang="cs-CZ" dirty="0" smtClean="0"/>
              <a:t>péče, </a:t>
            </a:r>
            <a:endParaRPr lang="cs-CZ" dirty="0"/>
          </a:p>
          <a:p>
            <a:r>
              <a:rPr lang="cs-CZ" dirty="0" smtClean="0">
                <a:sym typeface="Wingdings"/>
              </a:rPr>
              <a:t></a:t>
            </a:r>
            <a:r>
              <a:rPr lang="cs-CZ" dirty="0"/>
              <a:t> </a:t>
            </a:r>
            <a:r>
              <a:rPr lang="cs-CZ" u="sng" dirty="0"/>
              <a:t>dlouhodobá lůžková </a:t>
            </a:r>
            <a:r>
              <a:rPr lang="cs-CZ" u="sng" dirty="0" smtClean="0"/>
              <a:t>péče</a:t>
            </a:r>
            <a:r>
              <a:rPr lang="cs-CZ" dirty="0" smtClean="0"/>
              <a:t> = </a:t>
            </a:r>
            <a:r>
              <a:rPr lang="cs-CZ" dirty="0"/>
              <a:t>je poskytována pacientovi, jehož zdravotní stav nelze léčebnou péčí podstatně zlepšit a bez soustavného poskytování ošetřovatelské péče se </a:t>
            </a:r>
            <a:r>
              <a:rPr lang="cs-CZ" dirty="0" smtClean="0"/>
              <a:t>zhoršuje</a:t>
            </a:r>
          </a:p>
          <a:p>
            <a:r>
              <a:rPr lang="cs-CZ" dirty="0" smtClean="0"/>
              <a:t>d)</a:t>
            </a:r>
            <a:r>
              <a:rPr lang="cs-CZ" b="1" dirty="0" smtClean="0"/>
              <a:t> </a:t>
            </a:r>
            <a:r>
              <a:rPr lang="cs-CZ" b="1" u="sng" dirty="0" smtClean="0"/>
              <a:t>zdravotní </a:t>
            </a:r>
            <a:r>
              <a:rPr lang="cs-CZ" b="1" u="sng" dirty="0"/>
              <a:t>péče poskytovaná ve vlastním sociálním prostředí </a:t>
            </a:r>
            <a:r>
              <a:rPr lang="cs-CZ" b="1" u="sng" dirty="0" smtClean="0"/>
              <a:t>pacienta </a:t>
            </a:r>
            <a:r>
              <a:rPr lang="cs-CZ" dirty="0" smtClean="0"/>
              <a:t>(patří sem návštěvní služba a </a:t>
            </a:r>
            <a:r>
              <a:rPr lang="cs-CZ" dirty="0"/>
              <a:t> domácí péče, kterou je ošetřovatelská péče, léčebně rehabilitační péče nebo paliativní </a:t>
            </a:r>
            <a:r>
              <a:rPr lang="cs-CZ" dirty="0" smtClean="0"/>
              <a:t>péče)</a:t>
            </a:r>
          </a:p>
          <a:p>
            <a:r>
              <a:rPr lang="cs-CZ" dirty="0" smtClean="0"/>
              <a:t>Domácí péče je od roku 1990 nedílnou součástí systému zdravotní péče v ČR a jejím cílem je co nejvíce omezit hospitalizaci pacientů; nárok na její poskytování má každý občan ČR bez rozdílu věku, diagnózy v jeho vlastním sociálním prostředí na základě doporučení registrujícího praktického lékaře pro dospělé/děti a dorost nebo ošetřujícího lékaře při hospitalizaci; tato péče je hrazena ze zdravotního pojištění.   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7081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Podle časové naléhavosti poskytnutí zdravotní péče</a:t>
            </a:r>
          </a:p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611560" y="2708920"/>
            <a:ext cx="7200800" cy="678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neodkladná</a:t>
            </a:r>
            <a:endParaRPr lang="cs-CZ" b="1" dirty="0"/>
          </a:p>
        </p:txBody>
      </p:sp>
      <p:sp>
        <p:nvSpPr>
          <p:cNvPr id="5" name="Zaoblený obdélník 4"/>
          <p:cNvSpPr/>
          <p:nvPr/>
        </p:nvSpPr>
        <p:spPr>
          <a:xfrm>
            <a:off x="577304" y="3617588"/>
            <a:ext cx="7200800" cy="678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akutní</a:t>
            </a:r>
            <a:endParaRPr lang="cs-CZ" b="1" dirty="0"/>
          </a:p>
        </p:txBody>
      </p:sp>
      <p:sp>
        <p:nvSpPr>
          <p:cNvPr id="6" name="Zaoblený obdélník 5"/>
          <p:cNvSpPr/>
          <p:nvPr/>
        </p:nvSpPr>
        <p:spPr>
          <a:xfrm>
            <a:off x="577304" y="4581128"/>
            <a:ext cx="7200800" cy="678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nezbytná</a:t>
            </a:r>
            <a:endParaRPr lang="cs-CZ" b="1" dirty="0"/>
          </a:p>
        </p:txBody>
      </p:sp>
      <p:sp>
        <p:nvSpPr>
          <p:cNvPr id="7" name="Zaoblený obdélník 6"/>
          <p:cNvSpPr/>
          <p:nvPr/>
        </p:nvSpPr>
        <p:spPr>
          <a:xfrm>
            <a:off x="577304" y="5517232"/>
            <a:ext cx="7200800" cy="6789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/>
              <a:t>plánovaná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2517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Podle účelu poskytnutí zdravotní péče 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395536" y="1628800"/>
            <a:ext cx="8208912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Preventivní</a:t>
            </a:r>
          </a:p>
          <a:p>
            <a:pPr algn="ctr"/>
            <a:r>
              <a:rPr lang="cs-CZ" sz="2400" b="1" dirty="0" smtClean="0"/>
              <a:t>Diagnostická</a:t>
            </a:r>
          </a:p>
          <a:p>
            <a:pPr algn="ctr"/>
            <a:r>
              <a:rPr lang="cs-CZ" sz="2400" b="1" dirty="0" smtClean="0"/>
              <a:t>Dispenzární</a:t>
            </a:r>
          </a:p>
          <a:p>
            <a:pPr algn="ctr"/>
            <a:r>
              <a:rPr lang="cs-CZ" sz="2400" b="1" dirty="0" smtClean="0"/>
              <a:t>Léčebná</a:t>
            </a:r>
          </a:p>
          <a:p>
            <a:pPr algn="ctr"/>
            <a:r>
              <a:rPr lang="cs-CZ" sz="2400" b="1" dirty="0" smtClean="0"/>
              <a:t>Posudková</a:t>
            </a:r>
          </a:p>
          <a:p>
            <a:pPr algn="ctr"/>
            <a:r>
              <a:rPr lang="cs-CZ" sz="2400" b="1" dirty="0" smtClean="0"/>
              <a:t>Léčebně rehabilitační (např. lázeňská péče) </a:t>
            </a:r>
          </a:p>
          <a:p>
            <a:pPr algn="ctr"/>
            <a:r>
              <a:rPr lang="cs-CZ" sz="2400" b="1" dirty="0" smtClean="0"/>
              <a:t>Ošetřovatelská</a:t>
            </a:r>
          </a:p>
          <a:p>
            <a:pPr algn="ctr"/>
            <a:r>
              <a:rPr lang="cs-CZ" sz="2400" b="1" dirty="0" smtClean="0"/>
              <a:t>Paliativní</a:t>
            </a:r>
          </a:p>
          <a:p>
            <a:pPr algn="ctr"/>
            <a:r>
              <a:rPr lang="cs-CZ" sz="2400" b="1" dirty="0" smtClean="0"/>
              <a:t>Lékárenská a </a:t>
            </a:r>
            <a:r>
              <a:rPr lang="cs-CZ" sz="2400" b="1" dirty="0" err="1" smtClean="0"/>
              <a:t>klinickofarmaceutická</a:t>
            </a:r>
            <a:endParaRPr lang="cs-CZ" sz="2400" b="1" dirty="0" smtClean="0"/>
          </a:p>
          <a:p>
            <a:pPr algn="ctr"/>
            <a:r>
              <a:rPr lang="cs-CZ" sz="2800" b="1" dirty="0" smtClean="0"/>
              <a:t> </a:t>
            </a: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3095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Shrnutí - formy zdravotní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aoblený obdélník 3"/>
          <p:cNvSpPr/>
          <p:nvPr/>
        </p:nvSpPr>
        <p:spPr>
          <a:xfrm>
            <a:off x="755576" y="2348880"/>
            <a:ext cx="165618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Ambulantní</a:t>
            </a:r>
            <a:endParaRPr lang="cs-CZ" dirty="0"/>
          </a:p>
        </p:txBody>
      </p:sp>
      <p:sp>
        <p:nvSpPr>
          <p:cNvPr id="5" name="Zaoblený obdélník 4"/>
          <p:cNvSpPr/>
          <p:nvPr/>
        </p:nvSpPr>
        <p:spPr>
          <a:xfrm>
            <a:off x="2627784" y="2348880"/>
            <a:ext cx="15624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Jednodenní</a:t>
            </a:r>
            <a:endParaRPr lang="cs-CZ" dirty="0"/>
          </a:p>
        </p:txBody>
      </p:sp>
      <p:sp>
        <p:nvSpPr>
          <p:cNvPr id="6" name="Zaoblený obdélník 5"/>
          <p:cNvSpPr/>
          <p:nvPr/>
        </p:nvSpPr>
        <p:spPr>
          <a:xfrm>
            <a:off x="4427984" y="2348880"/>
            <a:ext cx="151216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Lůžková</a:t>
            </a:r>
            <a:endParaRPr lang="cs-CZ" dirty="0"/>
          </a:p>
        </p:txBody>
      </p:sp>
      <p:sp>
        <p:nvSpPr>
          <p:cNvPr id="7" name="Zaoblený obdélník 6"/>
          <p:cNvSpPr/>
          <p:nvPr/>
        </p:nvSpPr>
        <p:spPr>
          <a:xfrm>
            <a:off x="6156176" y="2348880"/>
            <a:ext cx="252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Poskytovaná ve vlastním sociálním prostředí</a:t>
            </a:r>
            <a:endParaRPr lang="cs-CZ" dirty="0"/>
          </a:p>
        </p:txBody>
      </p:sp>
      <p:sp>
        <p:nvSpPr>
          <p:cNvPr id="8" name="Zaoblený obdélník 7"/>
          <p:cNvSpPr/>
          <p:nvPr/>
        </p:nvSpPr>
        <p:spPr>
          <a:xfrm>
            <a:off x="755576" y="3717032"/>
            <a:ext cx="1584176" cy="16561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Primární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Specializovaná</a:t>
            </a:r>
          </a:p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Stacionární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4499992" y="3429000"/>
            <a:ext cx="1512168" cy="295232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Akutní lůžková intenzivní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Akutní lůžková standardní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Následná lůžková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Dlouhodobá lůžková</a:t>
            </a:r>
          </a:p>
          <a:p>
            <a:pPr algn="ctr"/>
            <a:endParaRPr lang="cs-CZ" dirty="0"/>
          </a:p>
        </p:txBody>
      </p:sp>
      <p:sp>
        <p:nvSpPr>
          <p:cNvPr id="10" name="Zaoblený obdélník 9"/>
          <p:cNvSpPr/>
          <p:nvPr/>
        </p:nvSpPr>
        <p:spPr>
          <a:xfrm>
            <a:off x="6372200" y="3429000"/>
            <a:ext cx="1944216" cy="216024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Návštěvní služba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Domácí péče (ošetřovatelská péče, léčeně rehabilitační, paliativní péče)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7332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Práva a povinnosti účastníka veřejného zdravotního pojištění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r>
              <a:rPr lang="cs-CZ" sz="1850" b="1" i="1" dirty="0" smtClean="0"/>
              <a:t>Upravuje je  zákon č. 48/1997 Sb.,</a:t>
            </a:r>
            <a:r>
              <a:rPr lang="cs-CZ" sz="1850" b="1" i="1" dirty="0"/>
              <a:t> o veřejném zdravotním </a:t>
            </a:r>
            <a:r>
              <a:rPr lang="cs-CZ" sz="1850" b="1" i="1" dirty="0" smtClean="0"/>
              <a:t>pojištění: </a:t>
            </a:r>
          </a:p>
          <a:p>
            <a:r>
              <a:rPr lang="cs-CZ" sz="1850" b="1" u="sng" dirty="0" smtClean="0"/>
              <a:t>Práva pojištěnce:</a:t>
            </a:r>
          </a:p>
          <a:p>
            <a:r>
              <a:rPr lang="cs-CZ" sz="1850" b="1" dirty="0" smtClean="0"/>
              <a:t>Právo na </a:t>
            </a:r>
            <a:r>
              <a:rPr lang="cs-CZ" sz="1850" b="1" dirty="0"/>
              <a:t>výběr zdravotní </a:t>
            </a:r>
            <a:r>
              <a:rPr lang="cs-CZ" sz="1850" b="1" dirty="0" smtClean="0"/>
              <a:t>pojišťovny</a:t>
            </a:r>
            <a:r>
              <a:rPr lang="cs-CZ" sz="1850" dirty="0"/>
              <a:t> </a:t>
            </a:r>
            <a:r>
              <a:rPr lang="cs-CZ" sz="1850" dirty="0" smtClean="0"/>
              <a:t>(ZP </a:t>
            </a:r>
            <a:r>
              <a:rPr lang="cs-CZ" sz="1850" dirty="0"/>
              <a:t>lze změnit jednou za 12 měsíců, a to vždy jen k </a:t>
            </a:r>
            <a:r>
              <a:rPr lang="cs-CZ" sz="1850" dirty="0" smtClean="0"/>
              <a:t>1.1. nebo 1.6.) </a:t>
            </a:r>
          </a:p>
          <a:p>
            <a:r>
              <a:rPr lang="cs-CZ" sz="1850" b="1" dirty="0" smtClean="0"/>
              <a:t>Právo na </a:t>
            </a:r>
            <a:r>
              <a:rPr lang="cs-CZ" sz="1850" b="1" dirty="0"/>
              <a:t>výběr poskytovatele zdravotních </a:t>
            </a:r>
            <a:r>
              <a:rPr lang="cs-CZ" sz="1850" b="1" dirty="0" smtClean="0"/>
              <a:t>služeb</a:t>
            </a:r>
            <a:r>
              <a:rPr lang="cs-CZ" sz="1850" dirty="0" smtClean="0"/>
              <a:t>, </a:t>
            </a:r>
            <a:r>
              <a:rPr lang="cs-CZ" sz="1850" dirty="0"/>
              <a:t>který je ve smluvním vztahu k příslušné zdravotní </a:t>
            </a:r>
            <a:r>
              <a:rPr lang="cs-CZ" sz="1850" dirty="0" smtClean="0"/>
              <a:t>pojišťovně; </a:t>
            </a:r>
            <a:r>
              <a:rPr lang="cs-CZ" sz="1850" dirty="0"/>
              <a:t>v případě registrujícího poskytovatele </a:t>
            </a:r>
            <a:r>
              <a:rPr lang="cs-CZ" sz="1850" dirty="0" smtClean="0"/>
              <a:t>lze toto </a:t>
            </a:r>
            <a:r>
              <a:rPr lang="cs-CZ" sz="1850" dirty="0"/>
              <a:t>právo uplatnit jednou za 3 měsíce</a:t>
            </a:r>
            <a:r>
              <a:rPr lang="cs-CZ" sz="1850" dirty="0" smtClean="0"/>
              <a:t> </a:t>
            </a:r>
          </a:p>
          <a:p>
            <a:r>
              <a:rPr lang="cs-CZ" sz="1850" b="1" dirty="0" smtClean="0"/>
              <a:t>Právo na </a:t>
            </a:r>
            <a:r>
              <a:rPr lang="cs-CZ" sz="1850" b="1" dirty="0"/>
              <a:t>časovou a místní dostupnost </a:t>
            </a:r>
            <a:r>
              <a:rPr lang="cs-CZ" sz="1850" dirty="0"/>
              <a:t>hrazených služeb poskytovaných smluvními poskytovateli příslušné zdravotní pojišťovny</a:t>
            </a:r>
            <a:r>
              <a:rPr lang="cs-CZ" sz="1850" dirty="0" smtClean="0"/>
              <a:t>,</a:t>
            </a:r>
          </a:p>
          <a:p>
            <a:r>
              <a:rPr lang="cs-CZ" sz="1850" b="1" dirty="0" smtClean="0"/>
              <a:t>Právo </a:t>
            </a:r>
            <a:r>
              <a:rPr lang="cs-CZ" sz="1850" b="1" dirty="0"/>
              <a:t>na léčivé přípravky a potraviny pro zvláštní lékařské účely </a:t>
            </a:r>
            <a:r>
              <a:rPr lang="cs-CZ" sz="1850" dirty="0"/>
              <a:t>bez přímé úhrady, jde-li o léčivé přípravky a potraviny pro zvláštní lékařské účely hrazené ze zdravotního </a:t>
            </a:r>
            <a:r>
              <a:rPr lang="cs-CZ" sz="1850" dirty="0" smtClean="0"/>
              <a:t>pojištění,</a:t>
            </a:r>
            <a:r>
              <a:rPr lang="cs-CZ" sz="1850" dirty="0"/>
              <a:t> </a:t>
            </a:r>
            <a:endParaRPr lang="cs-CZ" sz="1850" dirty="0" smtClean="0"/>
          </a:p>
          <a:p>
            <a:r>
              <a:rPr lang="cs-CZ" sz="1850" b="1" dirty="0" smtClean="0"/>
              <a:t>Právo na </a:t>
            </a:r>
            <a:r>
              <a:rPr lang="cs-CZ" sz="1850" b="1" dirty="0"/>
              <a:t>poskytnutí hrazených služeb</a:t>
            </a:r>
            <a:r>
              <a:rPr lang="cs-CZ" sz="1850" dirty="0"/>
              <a:t> v rozsahu a za podmínek stanovených tímto zákonem, přičemž poskytovatel nesmí za tyto hrazené služby přijmout od pojištěnce žádnou </a:t>
            </a:r>
            <a:r>
              <a:rPr lang="cs-CZ" sz="1850" dirty="0" smtClean="0"/>
              <a:t>úhradu,</a:t>
            </a:r>
          </a:p>
          <a:p>
            <a:endParaRPr lang="cs-CZ" sz="1850" dirty="0"/>
          </a:p>
        </p:txBody>
      </p:sp>
    </p:spTree>
    <p:extLst>
      <p:ext uri="{BB962C8B-B14F-4D97-AF65-F5344CB8AC3E}">
        <p14:creationId xmlns:p14="http://schemas.microsoft.com/office/powerpoint/2010/main" val="280279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pPr algn="just"/>
            <a:r>
              <a:rPr lang="cs-CZ" sz="2300" dirty="0" smtClean="0"/>
              <a:t>Počátky již ve starověku (epidemie lepry), později se setkáváme s pojmem „</a:t>
            </a:r>
            <a:r>
              <a:rPr lang="cs-CZ" sz="2300" i="1" dirty="0" smtClean="0"/>
              <a:t>public </a:t>
            </a:r>
            <a:r>
              <a:rPr lang="cs-CZ" sz="2300" i="1" dirty="0" err="1" smtClean="0"/>
              <a:t>health</a:t>
            </a:r>
            <a:r>
              <a:rPr lang="cs-CZ" sz="2300" dirty="0" smtClean="0"/>
              <a:t>“ při řešení epidemií moru a cholery. </a:t>
            </a:r>
          </a:p>
          <a:p>
            <a:pPr algn="just"/>
            <a:r>
              <a:rPr lang="cs-CZ" sz="2300" dirty="0" smtClean="0"/>
              <a:t>Rozvoj VZ souvisí s rozvojem epidemiologie (John </a:t>
            </a:r>
            <a:r>
              <a:rPr lang="cs-CZ" sz="2300" dirty="0" err="1" smtClean="0"/>
              <a:t>Snow</a:t>
            </a:r>
            <a:r>
              <a:rPr lang="cs-CZ" sz="2300" dirty="0" smtClean="0"/>
              <a:t>, 1854).</a:t>
            </a:r>
          </a:p>
          <a:p>
            <a:pPr algn="just"/>
            <a:r>
              <a:rPr lang="cs-CZ" sz="2300" dirty="0" smtClean="0"/>
              <a:t>Tzv. „moderní“ éra VZ spadá do let kolem r. 1880 a je spjata s osobu R. Kocha, ve 20. stol. (zejm. v 2.pol.)  se podařilo ve vyspělých státech významně eliminovat výskyt infekčních onemocnění a VZ se začíná označovat jako „</a:t>
            </a:r>
            <a:r>
              <a:rPr lang="cs-CZ" sz="2300" i="1" dirty="0" smtClean="0"/>
              <a:t>New public </a:t>
            </a:r>
            <a:r>
              <a:rPr lang="cs-CZ" sz="2300" i="1" dirty="0" err="1" smtClean="0"/>
              <a:t>health</a:t>
            </a:r>
            <a:r>
              <a:rPr lang="cs-CZ" sz="2300" dirty="0" smtClean="0"/>
              <a:t>“ a začíná se soustředit především na intervence v oblasti neinfekčních onemocnění (hl. kardiovaskulárních onemocnění, novotvarů aj.).</a:t>
            </a:r>
          </a:p>
          <a:p>
            <a:pPr algn="just"/>
            <a:r>
              <a:rPr lang="cs-CZ" sz="2300" dirty="0" smtClean="0"/>
              <a:t>Od 80. let 20. stol. je pozornost věnována spíše sociálním determinantám zdraví a dochází tak k dalšímu posunu od individuálních determinant zdraví k populačním determinantám (chudoba, vzdělanost apod.).     </a:t>
            </a:r>
            <a:endParaRPr lang="cs-CZ" sz="2300" dirty="0"/>
          </a:p>
        </p:txBody>
      </p:sp>
    </p:spTree>
    <p:extLst>
      <p:ext uri="{BB962C8B-B14F-4D97-AF65-F5344CB8AC3E}">
        <p14:creationId xmlns:p14="http://schemas.microsoft.com/office/powerpoint/2010/main" val="24653869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Právo podílet se na kontrole </a:t>
            </a:r>
            <a:r>
              <a:rPr lang="cs-CZ" dirty="0"/>
              <a:t>poskytnuté zdravotní péče hrazené zdravotním pojištěním</a:t>
            </a:r>
          </a:p>
          <a:p>
            <a:endParaRPr lang="cs-CZ" b="1" u="sng" dirty="0" smtClean="0"/>
          </a:p>
          <a:p>
            <a:r>
              <a:rPr lang="cs-CZ" b="1" u="sng" dirty="0" smtClean="0"/>
              <a:t>Povinnosti pojištěnce:</a:t>
            </a:r>
          </a:p>
          <a:p>
            <a:r>
              <a:rPr lang="cs-CZ" b="1" dirty="0"/>
              <a:t>plnit oznamovací </a:t>
            </a:r>
            <a:r>
              <a:rPr lang="cs-CZ" b="1" dirty="0" smtClean="0"/>
              <a:t>povinnost</a:t>
            </a:r>
            <a:endParaRPr lang="cs-CZ" dirty="0"/>
          </a:p>
          <a:p>
            <a:r>
              <a:rPr lang="cs-CZ" b="1" dirty="0"/>
              <a:t>sdělit v den nástupu do zaměstnání svému zaměstnavateli, u které zdravotní pojišťovny je </a:t>
            </a:r>
            <a:r>
              <a:rPr lang="cs-CZ" b="1" dirty="0" smtClean="0"/>
              <a:t>pojištěn</a:t>
            </a:r>
          </a:p>
          <a:p>
            <a:r>
              <a:rPr lang="cs-CZ" b="1" dirty="0"/>
              <a:t>hradit příslušné zdravotní pojišťovně pojistné</a:t>
            </a:r>
            <a:r>
              <a:rPr lang="cs-CZ" dirty="0"/>
              <a:t>, pokud tento zákon nestanoví jinak,</a:t>
            </a:r>
          </a:p>
          <a:p>
            <a:r>
              <a:rPr lang="cs-CZ" b="1" dirty="0" smtClean="0"/>
              <a:t>poskytnout </a:t>
            </a:r>
            <a:r>
              <a:rPr lang="cs-CZ" b="1" dirty="0"/>
              <a:t>součinnost při poskytování zdravotních služeb</a:t>
            </a:r>
            <a:endParaRPr lang="cs-CZ" dirty="0"/>
          </a:p>
          <a:p>
            <a:r>
              <a:rPr lang="cs-CZ" b="1" dirty="0"/>
              <a:t>oznámit </a:t>
            </a:r>
            <a:r>
              <a:rPr lang="cs-CZ" dirty="0"/>
              <a:t>příslušné zdravotní pojišťovně </a:t>
            </a:r>
            <a:r>
              <a:rPr lang="cs-CZ" b="1" dirty="0"/>
              <a:t>změny jména, příjmení, trvalého pobytu nebo rodného čísla</a:t>
            </a:r>
            <a:r>
              <a:rPr lang="cs-CZ" dirty="0"/>
              <a:t>, a to do třiceti </a:t>
            </a:r>
            <a:r>
              <a:rPr lang="cs-CZ" dirty="0" smtClean="0"/>
              <a:t>dnů </a:t>
            </a:r>
            <a:r>
              <a:rPr lang="cs-CZ" dirty="0"/>
              <a:t>ode dne, kdy ke změně došlo</a:t>
            </a:r>
          </a:p>
        </p:txBody>
      </p:sp>
    </p:spTree>
    <p:extLst>
      <p:ext uri="{BB962C8B-B14F-4D97-AF65-F5344CB8AC3E}">
        <p14:creationId xmlns:p14="http://schemas.microsoft.com/office/powerpoint/2010/main" val="361145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Výdaje na zdravotnictví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Autofit/>
          </a:bodyPr>
          <a:lstStyle/>
          <a:p>
            <a:r>
              <a:rPr lang="cs-CZ" sz="2000" dirty="0" smtClean="0"/>
              <a:t>Celkové </a:t>
            </a:r>
            <a:r>
              <a:rPr lang="cs-CZ" sz="2000" dirty="0"/>
              <a:t>výdaje na zdravotní </a:t>
            </a:r>
            <a:r>
              <a:rPr lang="cs-CZ" sz="2000" dirty="0" smtClean="0"/>
              <a:t>péči (především </a:t>
            </a:r>
            <a:r>
              <a:rPr lang="cs-CZ" sz="2000" dirty="0"/>
              <a:t>pro mezinárodní </a:t>
            </a:r>
            <a:r>
              <a:rPr lang="cs-CZ" sz="2000" dirty="0" smtClean="0"/>
              <a:t>srovnání) se </a:t>
            </a:r>
            <a:r>
              <a:rPr lang="cs-CZ" sz="2000" dirty="0"/>
              <a:t>poměřují nejčastěji </a:t>
            </a:r>
            <a:r>
              <a:rPr lang="cs-CZ" sz="2000" dirty="0" smtClean="0"/>
              <a:t>buď:</a:t>
            </a:r>
          </a:p>
          <a:p>
            <a:r>
              <a:rPr lang="cs-CZ" sz="2000" dirty="0" smtClean="0">
                <a:sym typeface="Wingdings"/>
              </a:rPr>
              <a:t> </a:t>
            </a:r>
            <a:r>
              <a:rPr lang="cs-CZ" sz="2000" b="1" dirty="0" smtClean="0">
                <a:sym typeface="Wingdings"/>
              </a:rPr>
              <a:t>k hrubému domácímu produktu </a:t>
            </a:r>
            <a:r>
              <a:rPr lang="cs-CZ" sz="2000" dirty="0" smtClean="0">
                <a:sym typeface="Wingdings"/>
              </a:rPr>
              <a:t>(HDP)</a:t>
            </a:r>
          </a:p>
          <a:p>
            <a:r>
              <a:rPr lang="cs-CZ" sz="2000" dirty="0" smtClean="0">
                <a:sym typeface="Wingdings"/>
              </a:rPr>
              <a:t> </a:t>
            </a:r>
            <a:r>
              <a:rPr lang="cs-CZ" sz="2000" b="1" dirty="0"/>
              <a:t>celkové výdaje na zdravotní péči připadající na jednoho obyvatele</a:t>
            </a:r>
            <a:endParaRPr lang="cs-CZ" sz="2000" b="1" dirty="0" smtClean="0"/>
          </a:p>
          <a:p>
            <a:r>
              <a:rPr lang="cs-CZ" sz="2000" dirty="0" smtClean="0"/>
              <a:t>Výdaje ČR na zdravotní péči jsou dlouhodobě o cca 1/3 nižší než je průměr v EU, ale vyšší než ve většině ostatních novějších členských států.  </a:t>
            </a:r>
          </a:p>
          <a:p>
            <a:r>
              <a:rPr lang="cs-CZ" sz="2000" dirty="0"/>
              <a:t>V letech 2017–2019 se podíl výdajů na zdravotní péči na HDP v Česku </a:t>
            </a:r>
            <a:r>
              <a:rPr lang="cs-CZ" sz="2000" dirty="0" smtClean="0"/>
              <a:t>výrazně </a:t>
            </a:r>
            <a:r>
              <a:rPr lang="cs-CZ" sz="2000" dirty="0"/>
              <a:t>neměnil a činil v průměru 7,5 %, což bylo </a:t>
            </a:r>
            <a:r>
              <a:rPr lang="cs-CZ" sz="2000" dirty="0" smtClean="0"/>
              <a:t>pod </a:t>
            </a:r>
            <a:r>
              <a:rPr lang="cs-CZ" sz="2000" dirty="0"/>
              <a:t>průměrem </a:t>
            </a:r>
            <a:r>
              <a:rPr lang="cs-CZ" sz="2000" dirty="0" smtClean="0"/>
              <a:t>EU </a:t>
            </a:r>
            <a:r>
              <a:rPr lang="cs-CZ" sz="2000" dirty="0"/>
              <a:t>(9,88 % za roky 2017-2019</a:t>
            </a:r>
            <a:r>
              <a:rPr lang="cs-CZ" sz="2000" dirty="0" smtClean="0"/>
              <a:t>) </a:t>
            </a:r>
          </a:p>
          <a:p>
            <a:r>
              <a:rPr lang="cs-CZ" sz="2000" dirty="0" smtClean="0"/>
              <a:t>V </a:t>
            </a:r>
            <a:r>
              <a:rPr lang="cs-CZ" sz="2000" dirty="0"/>
              <a:t>roce 2020 </a:t>
            </a:r>
            <a:r>
              <a:rPr lang="cs-CZ" sz="2000" dirty="0" smtClean="0"/>
              <a:t>se podíl výdajů skokově zvýšil na </a:t>
            </a:r>
            <a:r>
              <a:rPr lang="cs-CZ" sz="2000" dirty="0"/>
              <a:t>9,2 % </a:t>
            </a:r>
            <a:r>
              <a:rPr lang="cs-CZ" sz="2000" dirty="0" smtClean="0"/>
              <a:t>HDP a </a:t>
            </a:r>
            <a:r>
              <a:rPr lang="cs-CZ" sz="2000" dirty="0"/>
              <a:t>byl zapříčiněn nejen rekordním nárůstem výdajů na zdravotní péči, </a:t>
            </a:r>
            <a:r>
              <a:rPr lang="cs-CZ" sz="2000" dirty="0" smtClean="0"/>
              <a:t>ale i poklesem naší ekonomiky.</a:t>
            </a:r>
            <a:endParaRPr lang="cs-CZ" sz="2000" dirty="0"/>
          </a:p>
          <a:p>
            <a:r>
              <a:rPr lang="cs-CZ" sz="2000" dirty="0" smtClean="0"/>
              <a:t>Mezi </a:t>
            </a:r>
            <a:r>
              <a:rPr lang="cs-CZ" sz="2000" dirty="0"/>
              <a:t>lety 2017–2019 se výdaje zvyšovaly v průměru o 8 % </a:t>
            </a:r>
            <a:r>
              <a:rPr lang="cs-CZ" sz="2000" dirty="0" smtClean="0"/>
              <a:t>ročně; v r. </a:t>
            </a:r>
            <a:r>
              <a:rPr lang="cs-CZ" sz="2000" dirty="0"/>
              <a:t>2020 přesáhly celkové výdaje na zdravotní </a:t>
            </a:r>
            <a:r>
              <a:rPr lang="cs-CZ" sz="2000" dirty="0" smtClean="0"/>
              <a:t>péči </a:t>
            </a:r>
            <a:r>
              <a:rPr lang="cs-CZ" sz="2000" dirty="0"/>
              <a:t>v </a:t>
            </a:r>
            <a:r>
              <a:rPr lang="cs-CZ" sz="2000" dirty="0" smtClean="0"/>
              <a:t>ČR hranici </a:t>
            </a:r>
            <a:r>
              <a:rPr lang="cs-CZ" sz="2000" dirty="0"/>
              <a:t>500 mld. Kč </a:t>
            </a:r>
            <a:r>
              <a:rPr lang="cs-CZ" sz="2000" dirty="0" smtClean="0"/>
              <a:t>(526,2 </a:t>
            </a:r>
            <a:r>
              <a:rPr lang="cs-CZ" sz="2000" dirty="0"/>
              <a:t>mld. </a:t>
            </a:r>
            <a:r>
              <a:rPr lang="cs-CZ" sz="2000" dirty="0" smtClean="0"/>
              <a:t>Kč) - meziročně  tak vzrostly </a:t>
            </a:r>
            <a:r>
              <a:rPr lang="cs-CZ" sz="2000" dirty="0"/>
              <a:t>o 19,5 % (86 mld. Kč). 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29603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Nárůst </a:t>
            </a:r>
            <a:r>
              <a:rPr lang="cs-CZ" dirty="0"/>
              <a:t>výdajů v roce 2020 značně ovlivnila pandemie onemocnění </a:t>
            </a:r>
            <a:r>
              <a:rPr lang="cs-CZ" b="1" dirty="0"/>
              <a:t>covid-19</a:t>
            </a:r>
          </a:p>
          <a:p>
            <a:r>
              <a:rPr lang="cs-CZ" dirty="0" smtClean="0"/>
              <a:t>Podle </a:t>
            </a:r>
            <a:r>
              <a:rPr lang="cs-CZ" dirty="0"/>
              <a:t>druhu poskytnuté zdravotní péče </a:t>
            </a:r>
            <a:r>
              <a:rPr lang="cs-CZ" b="1" dirty="0"/>
              <a:t>nejvíce vzrostly výdaje na lůžkovou léčebnou péči</a:t>
            </a:r>
            <a:r>
              <a:rPr lang="cs-CZ" dirty="0" smtClean="0"/>
              <a:t>.</a:t>
            </a:r>
          </a:p>
          <a:p>
            <a:r>
              <a:rPr lang="cs-CZ" dirty="0"/>
              <a:t>mezi lety 2017–2019 docházelo k postupnému zvyšování výdajů v běžných cenách na zdravotní péči v přepočtu na jednoho obyvatele, a to z 35,6 tis. Kč v roce 2017 na 41,2 tisíc v roce 2019. Výrazněji se výdaje na 1 obyvatele změnily v roce 2020, kdy došlo meziročně ke zvýšení o 19 % (8 tis. Kč) na </a:t>
            </a:r>
            <a:r>
              <a:rPr lang="cs-CZ" b="1" dirty="0"/>
              <a:t>49,2 tis. Kč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8451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Výdaje na zdravotní péči podle zdrojů financování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62500" lnSpcReduction="20000"/>
          </a:bodyPr>
          <a:lstStyle/>
          <a:p>
            <a:r>
              <a:rPr lang="cs-CZ" b="1" u="sng" dirty="0" smtClean="0"/>
              <a:t>Tři </a:t>
            </a:r>
            <a:r>
              <a:rPr lang="cs-CZ" b="1" u="sng" dirty="0"/>
              <a:t>základní zdroje financování zdravotní </a:t>
            </a:r>
            <a:r>
              <a:rPr lang="cs-CZ" b="1" u="sng" dirty="0" smtClean="0"/>
              <a:t>péče: </a:t>
            </a:r>
          </a:p>
          <a:p>
            <a:endParaRPr lang="cs-CZ" b="1" u="sng" dirty="0" smtClean="0"/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70C0"/>
                </a:solidFill>
              </a:rPr>
              <a:t>veřejné zdroje </a:t>
            </a:r>
            <a:r>
              <a:rPr lang="cs-CZ" sz="3600" dirty="0" smtClean="0"/>
              <a:t>(</a:t>
            </a:r>
            <a:r>
              <a:rPr lang="cs-CZ" dirty="0" smtClean="0"/>
              <a:t>prostředky </a:t>
            </a:r>
            <a:r>
              <a:rPr lang="cs-CZ" dirty="0"/>
              <a:t>získané v rámci povinného zdravotního pojištění, prostředky z veřejných </a:t>
            </a:r>
            <a:r>
              <a:rPr lang="cs-CZ" dirty="0" smtClean="0"/>
              <a:t>rozpočtů)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70C0"/>
                </a:solidFill>
              </a:rPr>
              <a:t>soukromé </a:t>
            </a:r>
            <a:r>
              <a:rPr lang="cs-CZ" b="1" dirty="0">
                <a:solidFill>
                  <a:srgbClr val="0070C0"/>
                </a:solidFill>
              </a:rPr>
              <a:t>zdroje bez přímých plateb domácností</a:t>
            </a:r>
            <a:r>
              <a:rPr lang="cs-CZ" dirty="0"/>
              <a:t> </a:t>
            </a:r>
            <a:r>
              <a:rPr lang="cs-CZ" dirty="0" smtClean="0"/>
              <a:t>(dobrovolné </a:t>
            </a:r>
            <a:r>
              <a:rPr lang="cs-CZ" dirty="0"/>
              <a:t>platby na zdravotní péči neziskových institucí, dobrovolné zdravotní </a:t>
            </a:r>
            <a:r>
              <a:rPr lang="cs-CZ" dirty="0" smtClean="0"/>
              <a:t>pojištění, např. cestovní a </a:t>
            </a:r>
            <a:r>
              <a:rPr lang="cs-CZ" dirty="0"/>
              <a:t>závodní </a:t>
            </a:r>
            <a:r>
              <a:rPr lang="cs-CZ" dirty="0" smtClean="0"/>
              <a:t>preventivní péče)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smtClean="0">
                <a:solidFill>
                  <a:srgbClr val="0070C0"/>
                </a:solidFill>
              </a:rPr>
              <a:t>přímé </a:t>
            </a:r>
            <a:r>
              <a:rPr lang="cs-CZ" b="1" dirty="0">
                <a:solidFill>
                  <a:srgbClr val="0070C0"/>
                </a:solidFill>
              </a:rPr>
              <a:t>platby </a:t>
            </a:r>
            <a:r>
              <a:rPr lang="cs-CZ" b="1" dirty="0" smtClean="0">
                <a:solidFill>
                  <a:srgbClr val="0070C0"/>
                </a:solidFill>
              </a:rPr>
              <a:t>domácností</a:t>
            </a:r>
            <a:r>
              <a:rPr lang="cs-CZ" dirty="0" smtClean="0"/>
              <a:t> </a:t>
            </a:r>
            <a:r>
              <a:rPr lang="cs-CZ" sz="3900" dirty="0" smtClean="0"/>
              <a:t>(</a:t>
            </a:r>
            <a:r>
              <a:rPr lang="cs-CZ" dirty="0"/>
              <a:t>přímé výdaje </a:t>
            </a:r>
            <a:r>
              <a:rPr lang="cs-CZ" dirty="0" smtClean="0"/>
              <a:t>pacientů  </a:t>
            </a:r>
            <a:r>
              <a:rPr lang="cs-CZ" dirty="0"/>
              <a:t>nebo jejich </a:t>
            </a:r>
            <a:r>
              <a:rPr lang="cs-CZ" dirty="0" smtClean="0"/>
              <a:t>případná spoluúčast) </a:t>
            </a:r>
          </a:p>
          <a:p>
            <a:r>
              <a:rPr lang="cs-CZ" dirty="0"/>
              <a:t>V letech 2017 až 2019 se </a:t>
            </a:r>
            <a:r>
              <a:rPr lang="cs-CZ" b="1" dirty="0">
                <a:solidFill>
                  <a:srgbClr val="C00000"/>
                </a:solidFill>
              </a:rPr>
              <a:t>veřejné zdroje</a:t>
            </a:r>
            <a:r>
              <a:rPr lang="cs-CZ" dirty="0"/>
              <a:t> podílely z 85 % na </a:t>
            </a:r>
            <a:r>
              <a:rPr lang="cs-CZ" dirty="0" smtClean="0"/>
              <a:t>financování zdravotní péče v ČR, v r. </a:t>
            </a:r>
            <a:r>
              <a:rPr lang="cs-CZ" dirty="0"/>
              <a:t>2020 už to bylo 87,7 % (461,3 mld. </a:t>
            </a:r>
            <a:r>
              <a:rPr lang="cs-CZ" dirty="0" smtClean="0"/>
              <a:t>Kč), </a:t>
            </a:r>
            <a:r>
              <a:rPr lang="cs-CZ" dirty="0"/>
              <a:t>tj. </a:t>
            </a:r>
            <a:r>
              <a:rPr lang="cs-CZ" dirty="0" smtClean="0"/>
              <a:t>v </a:t>
            </a:r>
            <a:r>
              <a:rPr lang="cs-CZ" dirty="0"/>
              <a:t>přepočtu na jednoho obyvatele </a:t>
            </a:r>
            <a:r>
              <a:rPr lang="cs-CZ" dirty="0" smtClean="0"/>
              <a:t>v </a:t>
            </a:r>
            <a:r>
              <a:rPr lang="cs-CZ" dirty="0"/>
              <a:t>roce 2020 </a:t>
            </a:r>
            <a:r>
              <a:rPr lang="cs-CZ" dirty="0" smtClean="0"/>
              <a:t>činily výdaje v </a:t>
            </a:r>
            <a:r>
              <a:rPr lang="cs-CZ" dirty="0"/>
              <a:t>průměru 43,1 tis. </a:t>
            </a:r>
            <a:r>
              <a:rPr lang="cs-CZ" dirty="0" smtClean="0"/>
              <a:t>Kč, zatímco v r. 2019 to bylo o 8 tis. Kč méně </a:t>
            </a:r>
          </a:p>
          <a:p>
            <a:r>
              <a:rPr lang="cs-CZ" dirty="0"/>
              <a:t>Celkově bylo z veřejných zdrojů na zdravotní péči za poslední 4 roky (2017 až 2020) vydáno celkem 1,5 bilionu Kč. </a:t>
            </a:r>
            <a:endParaRPr lang="cs-CZ" dirty="0" smtClean="0"/>
          </a:p>
          <a:p>
            <a:r>
              <a:rPr lang="cs-CZ" dirty="0"/>
              <a:t>80 % z celkových výdajů z veřejných zdrojů na zdravotní </a:t>
            </a:r>
            <a:r>
              <a:rPr lang="cs-CZ" dirty="0" smtClean="0"/>
              <a:t>péči vydaly veřejné zdravotní pojišťovny (369,4 </a:t>
            </a:r>
            <a:r>
              <a:rPr lang="cs-CZ" dirty="0"/>
              <a:t>mld. </a:t>
            </a:r>
            <a:r>
              <a:rPr lang="cs-CZ" dirty="0" smtClean="0"/>
              <a:t>Kč). </a:t>
            </a:r>
          </a:p>
        </p:txBody>
      </p:sp>
    </p:spTree>
    <p:extLst>
      <p:ext uri="{BB962C8B-B14F-4D97-AF65-F5344CB8AC3E}">
        <p14:creationId xmlns:p14="http://schemas.microsoft.com/office/powerpoint/2010/main" val="15423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Ze státního rozpočtu šlo v roce 2020 na zdravotní péči celkem 78,9 mld. Kč. Meziročně došlo ke zvýšení o 31,3 mld. Kč (o 65,8 %). V </a:t>
            </a:r>
            <a:r>
              <a:rPr lang="cs-CZ" dirty="0" err="1"/>
              <a:t>předcovidových</a:t>
            </a:r>
            <a:r>
              <a:rPr lang="cs-CZ" dirty="0"/>
              <a:t> letech došlo k meziročnímu zvýšení o 13,4 % v roce 2018 a o 11,1 % v roce 2019. Výdaje na jednoho obyvatele na zdravotní péči financované ze státního rozpočtu se meziročně zvedly o 3 tis. Kč na </a:t>
            </a:r>
            <a:r>
              <a:rPr lang="cs-CZ" b="1" dirty="0"/>
              <a:t>7 376 Kč v roce 2020</a:t>
            </a:r>
            <a:r>
              <a:rPr lang="cs-CZ" dirty="0"/>
              <a:t>.</a:t>
            </a:r>
          </a:p>
          <a:p>
            <a:r>
              <a:rPr lang="cs-CZ" dirty="0" smtClean="0"/>
              <a:t>Krajské </a:t>
            </a:r>
            <a:r>
              <a:rPr lang="cs-CZ" dirty="0"/>
              <a:t>a obecní rozpočty se na financování zdravotní péče z veřejných zdrojů podílejí nejméně, cca okolo 2 %, v r. 2020 došlo ke zvýšení na cca 3 % (13 mld. Kč).</a:t>
            </a:r>
            <a:endParaRPr lang="cs-CZ" b="1" dirty="0" smtClean="0">
              <a:solidFill>
                <a:srgbClr val="C00000"/>
              </a:solidFill>
            </a:endParaRPr>
          </a:p>
          <a:p>
            <a:r>
              <a:rPr lang="cs-CZ" b="1" dirty="0" smtClean="0">
                <a:solidFill>
                  <a:srgbClr val="C00000"/>
                </a:solidFill>
              </a:rPr>
              <a:t>výdaje </a:t>
            </a:r>
            <a:r>
              <a:rPr lang="cs-CZ" b="1" dirty="0">
                <a:solidFill>
                  <a:srgbClr val="C00000"/>
                </a:solidFill>
              </a:rPr>
              <a:t>ze soukromých </a:t>
            </a:r>
            <a:r>
              <a:rPr lang="cs-CZ" b="1" dirty="0" smtClean="0">
                <a:solidFill>
                  <a:srgbClr val="C00000"/>
                </a:solidFill>
              </a:rPr>
              <a:t>zdrojů bez přímých plateb domácností</a:t>
            </a:r>
            <a:r>
              <a:rPr lang="cs-CZ" dirty="0" smtClean="0"/>
              <a:t> činily </a:t>
            </a:r>
            <a:r>
              <a:rPr lang="cs-CZ" dirty="0"/>
              <a:t>v roce 2020 jen 4,2 mld. </a:t>
            </a:r>
            <a:r>
              <a:rPr lang="cs-CZ" dirty="0" smtClean="0"/>
              <a:t>Kč (tj. necelé </a:t>
            </a:r>
            <a:r>
              <a:rPr lang="cs-CZ" dirty="0"/>
              <a:t>1 % z celkových výdajů na zdravotní </a:t>
            </a:r>
            <a:r>
              <a:rPr lang="cs-CZ" dirty="0" smtClean="0"/>
              <a:t>péči).</a:t>
            </a:r>
          </a:p>
          <a:p>
            <a:r>
              <a:rPr lang="cs-CZ" dirty="0" smtClean="0"/>
              <a:t>Neziskové </a:t>
            </a:r>
            <a:r>
              <a:rPr lang="cs-CZ" dirty="0"/>
              <a:t>organizace vydaly na zdravotní péči 2,3 mld. </a:t>
            </a:r>
            <a:r>
              <a:rPr lang="cs-CZ" dirty="0" smtClean="0"/>
              <a:t>Kč; větší </a:t>
            </a:r>
            <a:r>
              <a:rPr lang="cs-CZ" dirty="0"/>
              <a:t>část výdajů jde na sociální </a:t>
            </a:r>
            <a:r>
              <a:rPr lang="cs-CZ" dirty="0" smtClean="0"/>
              <a:t>služby</a:t>
            </a:r>
          </a:p>
          <a:p>
            <a:r>
              <a:rPr lang="cs-CZ" dirty="0" smtClean="0"/>
              <a:t>V </a:t>
            </a:r>
            <a:r>
              <a:rPr lang="cs-CZ" dirty="0"/>
              <a:t>roce 2020 činily výdaje za závodní preventivní péči celkem 1,3 mld. Kč. </a:t>
            </a:r>
            <a:endParaRPr lang="cs-CZ" dirty="0" smtClean="0"/>
          </a:p>
          <a:p>
            <a:r>
              <a:rPr lang="cs-CZ" dirty="0" smtClean="0"/>
              <a:t>Podíl dobrovolného zdravotního </a:t>
            </a:r>
            <a:r>
              <a:rPr lang="cs-CZ" dirty="0"/>
              <a:t>pojištění </a:t>
            </a:r>
            <a:r>
              <a:rPr lang="cs-CZ" dirty="0" smtClean="0"/>
              <a:t>na </a:t>
            </a:r>
            <a:r>
              <a:rPr lang="cs-CZ" dirty="0"/>
              <a:t>celkových nákladech na zdravotní péči je </a:t>
            </a:r>
            <a:r>
              <a:rPr lang="cs-CZ" dirty="0" smtClean="0"/>
              <a:t>v ČR </a:t>
            </a:r>
            <a:r>
              <a:rPr lang="cs-CZ" dirty="0"/>
              <a:t>zcela </a:t>
            </a:r>
            <a:r>
              <a:rPr lang="cs-CZ" dirty="0" smtClean="0"/>
              <a:t>zanedbatelný (512 </a:t>
            </a:r>
            <a:r>
              <a:rPr lang="cs-CZ" dirty="0"/>
              <a:t>mil. Kč</a:t>
            </a:r>
            <a:r>
              <a:rPr lang="cs-CZ" dirty="0" smtClean="0"/>
              <a:t>.)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725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24536"/>
          </a:xfrm>
        </p:spPr>
        <p:txBody>
          <a:bodyPr>
            <a:noAutofit/>
          </a:bodyPr>
          <a:lstStyle/>
          <a:p>
            <a:r>
              <a:rPr lang="cs-CZ" sz="2300" b="1" dirty="0" smtClean="0">
                <a:solidFill>
                  <a:srgbClr val="C00000"/>
                </a:solidFill>
              </a:rPr>
              <a:t>Přímé platby domácností </a:t>
            </a:r>
            <a:r>
              <a:rPr lang="cs-CZ" sz="2300" dirty="0" smtClean="0"/>
              <a:t>v </a:t>
            </a:r>
            <a:r>
              <a:rPr lang="cs-CZ" sz="2300" dirty="0"/>
              <a:t>roce 2020 </a:t>
            </a:r>
            <a:r>
              <a:rPr lang="cs-CZ" sz="2300" dirty="0" smtClean="0"/>
              <a:t>oproti </a:t>
            </a:r>
            <a:r>
              <a:rPr lang="cs-CZ" sz="2300" dirty="0"/>
              <a:t>předchozímu roku </a:t>
            </a:r>
            <a:r>
              <a:rPr lang="cs-CZ" sz="2300" b="1" dirty="0"/>
              <a:t>klesly</a:t>
            </a:r>
            <a:r>
              <a:rPr lang="cs-CZ" sz="2300" dirty="0"/>
              <a:t> </a:t>
            </a:r>
            <a:r>
              <a:rPr lang="cs-CZ" sz="2300" dirty="0" smtClean="0"/>
              <a:t>a jejich podíl činil </a:t>
            </a:r>
            <a:r>
              <a:rPr lang="cs-CZ" sz="2300" dirty="0"/>
              <a:t>celkem 12 </a:t>
            </a:r>
            <a:r>
              <a:rPr lang="cs-CZ" sz="2300" dirty="0" smtClean="0"/>
              <a:t>% celkových výdajů. </a:t>
            </a:r>
            <a:r>
              <a:rPr lang="cs-CZ" sz="2300" dirty="0"/>
              <a:t>Od </a:t>
            </a:r>
            <a:r>
              <a:rPr lang="cs-CZ" sz="2300" dirty="0" smtClean="0"/>
              <a:t>r. </a:t>
            </a:r>
            <a:r>
              <a:rPr lang="cs-CZ" sz="2300" dirty="0"/>
              <a:t>2017 </a:t>
            </a:r>
            <a:r>
              <a:rPr lang="cs-CZ" sz="2300" dirty="0" smtClean="0"/>
              <a:t>tak došlo </a:t>
            </a:r>
            <a:r>
              <a:rPr lang="cs-CZ" sz="2300" dirty="0"/>
              <a:t>ke snížení tohoto podílu o 3 procentní body</a:t>
            </a:r>
            <a:r>
              <a:rPr lang="cs-CZ" sz="2300" dirty="0" smtClean="0"/>
              <a:t>.</a:t>
            </a:r>
          </a:p>
          <a:p>
            <a:r>
              <a:rPr lang="cs-CZ" sz="2300" dirty="0" smtClean="0"/>
              <a:t>Výdaje </a:t>
            </a:r>
            <a:r>
              <a:rPr lang="cs-CZ" sz="2300" dirty="0"/>
              <a:t>domácností na zdravotní péči v roce 2020 činily celkem 60,6 mld. Kč</a:t>
            </a:r>
            <a:r>
              <a:rPr lang="cs-CZ" sz="2300" dirty="0" smtClean="0"/>
              <a:t>.; meziročně tak </a:t>
            </a:r>
            <a:r>
              <a:rPr lang="cs-CZ" sz="2300" dirty="0"/>
              <a:t>došlo ke snížení o 1,4 mld. Kč, což bylo především způsobeno snížením výdajů za ambulantní a </a:t>
            </a:r>
            <a:r>
              <a:rPr lang="cs-CZ" sz="2300" dirty="0" smtClean="0"/>
              <a:t>lůžkovou péči.</a:t>
            </a:r>
          </a:p>
          <a:p>
            <a:r>
              <a:rPr lang="cs-CZ" sz="2300" dirty="0"/>
              <a:t>Z plateb domácností jde dlouhodobě nejvíce peněz na </a:t>
            </a:r>
            <a:r>
              <a:rPr lang="cs-CZ" sz="2300" b="1" dirty="0"/>
              <a:t>léky a zdravotnické prostředky a ambulantní léčebnou péči</a:t>
            </a:r>
            <a:r>
              <a:rPr lang="cs-CZ" sz="2300" dirty="0"/>
              <a:t> </a:t>
            </a:r>
            <a:r>
              <a:rPr lang="cs-CZ" sz="2300" dirty="0" smtClean="0"/>
              <a:t>(jde např</a:t>
            </a:r>
            <a:r>
              <a:rPr lang="cs-CZ" sz="2300" dirty="0"/>
              <a:t>. </a:t>
            </a:r>
            <a:r>
              <a:rPr lang="cs-CZ" sz="2300" dirty="0" smtClean="0"/>
              <a:t>o </a:t>
            </a:r>
            <a:r>
              <a:rPr lang="cs-CZ" sz="2300" dirty="0"/>
              <a:t>platby u stomatologů za nadstandardní služby a materiál</a:t>
            </a:r>
            <a:r>
              <a:rPr lang="cs-CZ" sz="2300" dirty="0" smtClean="0"/>
              <a:t>); dále o platby za </a:t>
            </a:r>
            <a:r>
              <a:rPr lang="cs-CZ" sz="2300" b="1" dirty="0"/>
              <a:t>lázeňské pobyty</a:t>
            </a:r>
            <a:r>
              <a:rPr lang="cs-CZ" sz="2300" dirty="0"/>
              <a:t>, </a:t>
            </a:r>
            <a:r>
              <a:rPr lang="cs-CZ" sz="2300" b="1" dirty="0"/>
              <a:t>nadstandardně vybavené pokoje</a:t>
            </a:r>
            <a:r>
              <a:rPr lang="cs-CZ" sz="2300" dirty="0"/>
              <a:t> v nemocnicích nebo platby za různá potvrzení např. u praktických lékařů a regulační poplatky za pohotovostní služby.</a:t>
            </a:r>
          </a:p>
        </p:txBody>
      </p:sp>
    </p:spTree>
    <p:extLst>
      <p:ext uri="{BB962C8B-B14F-4D97-AF65-F5344CB8AC3E}">
        <p14:creationId xmlns:p14="http://schemas.microsoft.com/office/powerpoint/2010/main" val="134372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dirty="0"/>
              <a:t>Celkové výdaje na zdravotní péči v </a:t>
            </a:r>
            <a:r>
              <a:rPr lang="cs-CZ" sz="3200" dirty="0" smtClean="0"/>
              <a:t>ČR </a:t>
            </a:r>
            <a:r>
              <a:rPr lang="cs-CZ" sz="3200" dirty="0"/>
              <a:t>podle zdroje financování, 2017–2020</a:t>
            </a: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061461"/>
              </p:ext>
            </p:extLst>
          </p:nvPr>
        </p:nvGraphicFramePr>
        <p:xfrm>
          <a:off x="467544" y="1484784"/>
          <a:ext cx="8208913" cy="4680518"/>
        </p:xfrm>
        <a:graphic>
          <a:graphicData uri="http://schemas.openxmlformats.org/drawingml/2006/table">
            <a:tbl>
              <a:tblPr/>
              <a:tblGrid>
                <a:gridCol w="3090645"/>
                <a:gridCol w="807111"/>
                <a:gridCol w="807111"/>
                <a:gridCol w="807111"/>
                <a:gridCol w="807111"/>
                <a:gridCol w="944912"/>
                <a:gridCol w="944912"/>
              </a:tblGrid>
              <a:tr h="45099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 mld. Kč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830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Zdroj financování (HF)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Meziroční změna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8989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mld.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Veřejné zdroje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318,3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343,1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 Veřejné rozpočty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1.1.1 Státní rozpočet</a:t>
                      </a:r>
                    </a:p>
                  </a:txBody>
                  <a:tcPr marL="18288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1.1.2 Krajské a obecní rozpočty</a:t>
                      </a:r>
                    </a:p>
                  </a:txBody>
                  <a:tcPr marL="18288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 Zdravotní pojišťovny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272,7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291,8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369,4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Soukromé zdroje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03192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 Dobrovolné zdravotní pojištění 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 Neziskové organizace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 Závodní preventivní péče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Domácnosti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54,9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18351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377,2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2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3249807"/>
              </p:ext>
            </p:extLst>
          </p:nvPr>
        </p:nvGraphicFramePr>
        <p:xfrm>
          <a:off x="467543" y="1124742"/>
          <a:ext cx="8208913" cy="4968553"/>
        </p:xfrm>
        <a:graphic>
          <a:graphicData uri="http://schemas.openxmlformats.org/drawingml/2006/table">
            <a:tbl>
              <a:tblPr/>
              <a:tblGrid>
                <a:gridCol w="3036424"/>
                <a:gridCol w="792952"/>
                <a:gridCol w="792952"/>
                <a:gridCol w="792952"/>
                <a:gridCol w="792952"/>
                <a:gridCol w="928333"/>
                <a:gridCol w="1072348"/>
              </a:tblGrid>
              <a:tr h="1281781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b) v průměru na 1 obyvatele 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ČR </a:t>
                      </a:r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(v Kč)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142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Zdroj financování (HF)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8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Meziroční změna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30356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Veřejné zdroje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30 002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32 215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34 995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43 108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8 113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 Veřejné rozpočty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4 295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5 315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8 590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3 276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1.1.1 Státní rozpočet</a:t>
                      </a:r>
                    </a:p>
                  </a:txBody>
                  <a:tcPr marL="18288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3 561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4 023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7 376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2 925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1.1.2 Krajské a obecní rozpočty</a:t>
                      </a:r>
                    </a:p>
                  </a:txBody>
                  <a:tcPr marL="18288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1 215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 Zdravotní pojišťovny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25 706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27 400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29 681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34 517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4 837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Soukromé zdroje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64284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 Dobrovolné zdravotní pojištění 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 Neziskové organizace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 Závodní preventivní péče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Domácnosti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5 172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5 385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5 803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5 666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7749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35 552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37 955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41 177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49 166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1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606024"/>
              </p:ext>
            </p:extLst>
          </p:nvPr>
        </p:nvGraphicFramePr>
        <p:xfrm>
          <a:off x="467544" y="908720"/>
          <a:ext cx="8136905" cy="5824763"/>
        </p:xfrm>
        <a:graphic>
          <a:graphicData uri="http://schemas.openxmlformats.org/drawingml/2006/table">
            <a:tbl>
              <a:tblPr/>
              <a:tblGrid>
                <a:gridCol w="2877238"/>
                <a:gridCol w="751381"/>
                <a:gridCol w="751381"/>
                <a:gridCol w="751381"/>
                <a:gridCol w="751381"/>
                <a:gridCol w="751381"/>
                <a:gridCol w="751381"/>
                <a:gridCol w="751381"/>
              </a:tblGrid>
              <a:tr h="1325109"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c) Struktura – podíl na výdajích na zdravotní péči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 (v %; Celkem = 100)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836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Zdroj financování (HF)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Veřejné zdroje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87,7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 Veřejné rozpočty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1.1.1 Státní rozpočet</a:t>
                      </a:r>
                    </a:p>
                  </a:txBody>
                  <a:tcPr marL="18288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1.1.2 Krajské a obecní rozpočty</a:t>
                      </a:r>
                    </a:p>
                  </a:txBody>
                  <a:tcPr marL="18288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1.2 Zdravotní pojišťovny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Soukromé zdroje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297455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 Dobrovolné zdravotní pojištění 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 Neziskové organizace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 Závodní preventivní péče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Domácnosti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DCDB"/>
                    </a:solidFill>
                  </a:tcPr>
                </a:tc>
              </a:tr>
              <a:tr h="31232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56945"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91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Zdroj: ČSÚ 2022, Zdravotnické účty ČR 2017–2020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0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Výdaje na zdravotnictví podle druhu </a:t>
            </a:r>
            <a:r>
              <a:rPr lang="pl-PL" dirty="0" smtClean="0"/>
              <a:t>poskytnuté péče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100" dirty="0"/>
              <a:t>53 % celkových výdajů na zdravotní péči směřuje v ČR na </a:t>
            </a:r>
            <a:r>
              <a:rPr lang="cs-CZ" sz="2100" b="1" dirty="0">
                <a:solidFill>
                  <a:srgbClr val="C00000"/>
                </a:solidFill>
              </a:rPr>
              <a:t>léčebnou </a:t>
            </a:r>
            <a:r>
              <a:rPr lang="cs-CZ" sz="2100" b="1" dirty="0" smtClean="0">
                <a:solidFill>
                  <a:srgbClr val="C00000"/>
                </a:solidFill>
              </a:rPr>
              <a:t>péči</a:t>
            </a:r>
            <a:r>
              <a:rPr lang="cs-CZ" sz="2100" dirty="0" smtClean="0"/>
              <a:t> (zahrnuje </a:t>
            </a:r>
            <a:r>
              <a:rPr lang="cs-CZ" sz="2100" dirty="0"/>
              <a:t>lůžkovou, denní, domácí a </a:t>
            </a:r>
            <a:r>
              <a:rPr lang="cs-CZ" sz="2100" dirty="0" smtClean="0"/>
              <a:t>ambulantní péči); </a:t>
            </a:r>
            <a:r>
              <a:rPr lang="cs-CZ" sz="2100" dirty="0"/>
              <a:t>v r. 2020 na ni bylo vynaloženo celkem 279,2 mld. Kč (meziroční navýšení o 51,2 mld. Kč, tj. o 22 %) – </a:t>
            </a:r>
            <a:r>
              <a:rPr lang="cs-CZ" sz="2100" dirty="0" err="1"/>
              <a:t>Covid</a:t>
            </a:r>
            <a:r>
              <a:rPr lang="cs-CZ" sz="2100" dirty="0"/>
              <a:t>! </a:t>
            </a:r>
          </a:p>
          <a:p>
            <a:r>
              <a:rPr lang="cs-CZ" sz="2100" dirty="0" smtClean="0"/>
              <a:t>V </a:t>
            </a:r>
            <a:r>
              <a:rPr lang="cs-CZ" sz="2100" dirty="0" err="1" smtClean="0"/>
              <a:t>obd</a:t>
            </a:r>
            <a:r>
              <a:rPr lang="cs-CZ" sz="2100" dirty="0" smtClean="0"/>
              <a:t>. </a:t>
            </a:r>
            <a:r>
              <a:rPr lang="cs-CZ" sz="2100" dirty="0"/>
              <a:t>2017–2020 byly celkové výdaje na léčebnou péči 909 mld. Kč. </a:t>
            </a:r>
            <a:endParaRPr lang="cs-CZ" sz="2100" dirty="0" smtClean="0"/>
          </a:p>
          <a:p>
            <a:r>
              <a:rPr lang="cs-CZ" sz="2100" dirty="0" smtClean="0"/>
              <a:t>V r. </a:t>
            </a:r>
            <a:r>
              <a:rPr lang="cs-CZ" sz="2100" dirty="0"/>
              <a:t>2020 činily </a:t>
            </a:r>
            <a:r>
              <a:rPr lang="cs-CZ" sz="2100" b="1" dirty="0"/>
              <a:t>výdaje na </a:t>
            </a:r>
            <a:r>
              <a:rPr lang="cs-CZ" sz="2100" b="1" dirty="0" smtClean="0"/>
              <a:t>1 </a:t>
            </a:r>
            <a:r>
              <a:rPr lang="cs-CZ" sz="2100" b="1" dirty="0"/>
              <a:t>obyvatele na léčebnou péči 26 tis. </a:t>
            </a:r>
            <a:r>
              <a:rPr lang="cs-CZ" sz="2100" b="1" dirty="0" smtClean="0"/>
              <a:t>Kč </a:t>
            </a:r>
            <a:r>
              <a:rPr lang="cs-CZ" sz="2100" dirty="0" smtClean="0"/>
              <a:t>(tj. o </a:t>
            </a:r>
            <a:r>
              <a:rPr lang="cs-CZ" sz="2100" dirty="0"/>
              <a:t>4,8 tis. Kč více než v roce předchozím</a:t>
            </a:r>
            <a:r>
              <a:rPr lang="cs-CZ" sz="2100" dirty="0" smtClean="0"/>
              <a:t>.</a:t>
            </a:r>
          </a:p>
          <a:p>
            <a:r>
              <a:rPr lang="cs-CZ" sz="2100" dirty="0" smtClean="0"/>
              <a:t>Každoročně  jde nejvyšší </a:t>
            </a:r>
            <a:r>
              <a:rPr lang="cs-CZ" sz="2100" dirty="0"/>
              <a:t>podíl výdajů na léčebnou </a:t>
            </a:r>
            <a:r>
              <a:rPr lang="cs-CZ" sz="2100" dirty="0">
                <a:solidFill>
                  <a:srgbClr val="C00000"/>
                </a:solidFill>
              </a:rPr>
              <a:t>péči lůžkovou </a:t>
            </a:r>
            <a:r>
              <a:rPr lang="cs-CZ" sz="2100" dirty="0"/>
              <a:t>(každoročně 49 </a:t>
            </a:r>
            <a:r>
              <a:rPr lang="cs-CZ" sz="2100" dirty="0" smtClean="0"/>
              <a:t>%, v r. 2020 navýšení na 54 %)</a:t>
            </a:r>
          </a:p>
          <a:p>
            <a:r>
              <a:rPr lang="cs-CZ" sz="2100" dirty="0" smtClean="0"/>
              <a:t>Výdaje na </a:t>
            </a:r>
            <a:r>
              <a:rPr lang="cs-CZ" sz="2100" dirty="0"/>
              <a:t>a</a:t>
            </a:r>
            <a:r>
              <a:rPr lang="cs-CZ" sz="2100" dirty="0">
                <a:solidFill>
                  <a:srgbClr val="C00000"/>
                </a:solidFill>
              </a:rPr>
              <a:t>mbulantní</a:t>
            </a:r>
            <a:r>
              <a:rPr lang="cs-CZ" sz="2100" dirty="0"/>
              <a:t> léčebnou péči v roce 2020 vzrostly o 11 % na 121,7 mld. </a:t>
            </a:r>
            <a:r>
              <a:rPr lang="cs-CZ" sz="2100" dirty="0" smtClean="0"/>
              <a:t>Kč (tj. 11 </a:t>
            </a:r>
            <a:r>
              <a:rPr lang="cs-CZ" sz="2100" dirty="0"/>
              <a:t>375 Kč na </a:t>
            </a:r>
            <a:r>
              <a:rPr lang="cs-CZ" sz="2100" dirty="0" smtClean="0"/>
              <a:t>1 obyvatele; z celkových výdajů na </a:t>
            </a:r>
            <a:r>
              <a:rPr lang="cs-CZ" sz="2100" dirty="0"/>
              <a:t>ambulantní péči </a:t>
            </a:r>
            <a:r>
              <a:rPr lang="cs-CZ" sz="2100" dirty="0" smtClean="0"/>
              <a:t>šla největší </a:t>
            </a:r>
            <a:r>
              <a:rPr lang="cs-CZ" sz="2100" dirty="0"/>
              <a:t>část na specializovanou ambulantní </a:t>
            </a:r>
            <a:r>
              <a:rPr lang="cs-CZ" sz="2100" dirty="0" smtClean="0"/>
              <a:t>péči.</a:t>
            </a:r>
            <a:endParaRPr lang="cs-CZ" sz="2100" dirty="0"/>
          </a:p>
          <a:p>
            <a:r>
              <a:rPr lang="cs-CZ" sz="2100" dirty="0" smtClean="0"/>
              <a:t>Nejmenší </a:t>
            </a:r>
            <a:r>
              <a:rPr lang="cs-CZ" sz="2100" dirty="0"/>
              <a:t>část výdajů </a:t>
            </a:r>
            <a:r>
              <a:rPr lang="cs-CZ" sz="2100" dirty="0" smtClean="0"/>
              <a:t>tvoří </a:t>
            </a:r>
            <a:r>
              <a:rPr lang="cs-CZ" sz="2100" dirty="0"/>
              <a:t>výdaje za </a:t>
            </a:r>
            <a:r>
              <a:rPr lang="cs-CZ" sz="2100" dirty="0">
                <a:solidFill>
                  <a:srgbClr val="C00000"/>
                </a:solidFill>
              </a:rPr>
              <a:t>domácí léčebnou péči</a:t>
            </a:r>
            <a:r>
              <a:rPr lang="cs-CZ" sz="2100" dirty="0"/>
              <a:t>, za kterou bylo v roce 2020 vydáno </a:t>
            </a:r>
            <a:r>
              <a:rPr lang="cs-CZ" sz="2100" dirty="0" smtClean="0"/>
              <a:t>celkem 369 mil. Kč.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201761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VZ u nás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Počátky VZ na našem území sahají do 18. stol. </a:t>
            </a:r>
          </a:p>
          <a:p>
            <a:r>
              <a:rPr lang="cs-CZ" dirty="0" smtClean="0"/>
              <a:t>1770 – vydává Marie Terezie „zdravotní řád“, zřizuje státní zdravotní službu a vznikají základní předpisy týkající se hygienických a sanitárních opatření</a:t>
            </a:r>
          </a:p>
          <a:p>
            <a:r>
              <a:rPr lang="cs-CZ" dirty="0" smtClean="0"/>
              <a:t>Strategie zdravotní politiky 19. stol.  byla zaměřena do dvou hlavních směrů: </a:t>
            </a:r>
          </a:p>
          <a:p>
            <a:r>
              <a:rPr lang="cs-CZ" dirty="0" smtClean="0">
                <a:sym typeface="Wingdings"/>
              </a:rPr>
              <a:t> do prevence infekčních nemocí jako nejpočetnější a nejvíce nebezpečných příčin úmrtnosti a nemocnosti</a:t>
            </a:r>
          </a:p>
          <a:p>
            <a:r>
              <a:rPr lang="cs-CZ" dirty="0" smtClean="0">
                <a:sym typeface="Wingdings"/>
              </a:rPr>
              <a:t>do zajištění ekonomické dostupnosti základní léčebné péče</a:t>
            </a:r>
          </a:p>
          <a:p>
            <a:r>
              <a:rPr lang="cs-CZ" dirty="0" smtClean="0"/>
              <a:t>1887 – V Rakousku-Uhersku přijat zákon o veřejné zdravotní službě, na jehož základě vznikla i v českých zemích síť institucí s čele s úředními lékaři k zabezpečení (a kontrole) </a:t>
            </a:r>
            <a:r>
              <a:rPr lang="cs-CZ" dirty="0" err="1" smtClean="0"/>
              <a:t>hyg</a:t>
            </a:r>
            <a:r>
              <a:rPr lang="cs-CZ" dirty="0" smtClean="0"/>
              <a:t>., protiepidemických a preventivních opatření</a:t>
            </a:r>
          </a:p>
          <a:p>
            <a:r>
              <a:rPr lang="cs-CZ" dirty="0" smtClean="0"/>
              <a:t>1888 – V Rakousku-Uhersku vč. českých zemí zaveden systém nemocenského zdravotního pojištění navržený Otto von Bismarckem založený na principu solidarity a implementovaný do právního řádu samostatného Československa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589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Za </a:t>
            </a:r>
            <a:r>
              <a:rPr lang="cs-CZ" b="1" dirty="0">
                <a:solidFill>
                  <a:srgbClr val="C00000"/>
                </a:solidFill>
              </a:rPr>
              <a:t>léky a zdravotnické prostředky </a:t>
            </a:r>
            <a:r>
              <a:rPr lang="cs-CZ" dirty="0"/>
              <a:t>bylo v r. 2020 vynaloženo 17 % z celkových výdajů na zdravotní péči; průměrné výdaje na léčiva a zdravotnické výrobky na 1 obyvatele dosáhly v roce 2020 částky 8,5 tis. Kč.</a:t>
            </a:r>
          </a:p>
          <a:p>
            <a:r>
              <a:rPr lang="cs-CZ" dirty="0" smtClean="0"/>
              <a:t>Za </a:t>
            </a:r>
            <a:r>
              <a:rPr lang="cs-CZ" b="1" dirty="0">
                <a:solidFill>
                  <a:srgbClr val="C00000"/>
                </a:solidFill>
              </a:rPr>
              <a:t>dlouhodobou zdravotní péči </a:t>
            </a:r>
            <a:r>
              <a:rPr lang="cs-CZ" dirty="0"/>
              <a:t>bylo v roce 2020 vydáno celkem 67,2 mld. </a:t>
            </a:r>
            <a:r>
              <a:rPr lang="cs-CZ" dirty="0" smtClean="0"/>
              <a:t>Kč (od r. </a:t>
            </a:r>
            <a:r>
              <a:rPr lang="cs-CZ" dirty="0"/>
              <a:t>2017 došlo ke zvýšení o 42 %, meziročně pak o 14 </a:t>
            </a:r>
            <a:r>
              <a:rPr lang="cs-CZ" dirty="0" smtClean="0"/>
              <a:t>%); za </a:t>
            </a:r>
            <a:r>
              <a:rPr lang="cs-CZ" dirty="0"/>
              <a:t>období 2017-2020 bylo na tuto péči vynaloženo celkem 227 mld. Kč</a:t>
            </a:r>
            <a:r>
              <a:rPr lang="cs-CZ" dirty="0" smtClean="0"/>
              <a:t>.</a:t>
            </a:r>
          </a:p>
          <a:p>
            <a:r>
              <a:rPr lang="cs-CZ" dirty="0" smtClean="0"/>
              <a:t>V </a:t>
            </a:r>
            <a:r>
              <a:rPr lang="cs-CZ" dirty="0"/>
              <a:t>přepočtu na </a:t>
            </a:r>
            <a:r>
              <a:rPr lang="cs-CZ" b="1" dirty="0" smtClean="0"/>
              <a:t>1 </a:t>
            </a:r>
            <a:r>
              <a:rPr lang="cs-CZ" b="1" dirty="0"/>
              <a:t>obyvatele byly průměrné výdaje </a:t>
            </a:r>
            <a:r>
              <a:rPr lang="cs-CZ" dirty="0"/>
              <a:t>za dlouhodobou péči v roce 2020 </a:t>
            </a:r>
            <a:r>
              <a:rPr lang="cs-CZ" b="1" dirty="0"/>
              <a:t>6,3 tis. Kč</a:t>
            </a:r>
            <a:r>
              <a:rPr lang="cs-CZ" dirty="0" smtClean="0"/>
              <a:t>.</a:t>
            </a:r>
          </a:p>
          <a:p>
            <a:r>
              <a:rPr lang="pt-BR" dirty="0"/>
              <a:t>Výdaje na </a:t>
            </a:r>
            <a:r>
              <a:rPr lang="pt-BR" b="1" dirty="0">
                <a:solidFill>
                  <a:srgbClr val="C00000"/>
                </a:solidFill>
              </a:rPr>
              <a:t>rehabilitační </a:t>
            </a:r>
            <a:r>
              <a:rPr lang="pt-BR" b="1" dirty="0" smtClean="0">
                <a:solidFill>
                  <a:srgbClr val="C00000"/>
                </a:solidFill>
              </a:rPr>
              <a:t>péči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r>
              <a:rPr lang="pt-BR" dirty="0" smtClean="0"/>
              <a:t>se </a:t>
            </a:r>
            <a:r>
              <a:rPr lang="pt-BR" dirty="0"/>
              <a:t>v roce 2020 </a:t>
            </a:r>
            <a:r>
              <a:rPr lang="pt-BR" u="sng" dirty="0" smtClean="0"/>
              <a:t>snížily</a:t>
            </a:r>
            <a:r>
              <a:rPr lang="cs-CZ" dirty="0"/>
              <a:t>; </a:t>
            </a:r>
            <a:r>
              <a:rPr lang="cs-CZ" dirty="0" smtClean="0"/>
              <a:t>v </a:t>
            </a:r>
            <a:r>
              <a:rPr lang="cs-CZ" dirty="0"/>
              <a:t>roce 2020 poprvé za poslední 4 roky převažovala ambulantní rehabilitační péče nad lůžkovou. Na lůžkovou rehabilitační </a:t>
            </a:r>
            <a:r>
              <a:rPr lang="cs-CZ" dirty="0" smtClean="0"/>
              <a:t>péči (především </a:t>
            </a:r>
            <a:r>
              <a:rPr lang="cs-CZ" dirty="0"/>
              <a:t>lázeňská </a:t>
            </a:r>
            <a:r>
              <a:rPr lang="cs-CZ" dirty="0" smtClean="0"/>
              <a:t>péče), </a:t>
            </a:r>
            <a:r>
              <a:rPr lang="cs-CZ" dirty="0"/>
              <a:t>bylo v roce 2020 celkem vydáno necelých 11,1 mld. Kč, což je o 1,7 mld. Kč </a:t>
            </a:r>
            <a:r>
              <a:rPr lang="cs-CZ" dirty="0" smtClean="0"/>
              <a:t>méně než v předchozím roce – Covid-19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41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Autofit/>
          </a:bodyPr>
          <a:lstStyle/>
          <a:p>
            <a:r>
              <a:rPr lang="cs-CZ" sz="2100" dirty="0"/>
              <a:t>Výdaje na </a:t>
            </a:r>
            <a:r>
              <a:rPr lang="cs-CZ" sz="2100" b="1" dirty="0">
                <a:solidFill>
                  <a:srgbClr val="C00000"/>
                </a:solidFill>
              </a:rPr>
              <a:t>preventivní péči </a:t>
            </a:r>
            <a:r>
              <a:rPr lang="cs-CZ" sz="2100" dirty="0"/>
              <a:t>meziročně vzrostly o 57 </a:t>
            </a:r>
            <a:r>
              <a:rPr lang="cs-CZ" sz="2100" dirty="0" smtClean="0"/>
              <a:t>%; nejvíce </a:t>
            </a:r>
            <a:r>
              <a:rPr lang="cs-CZ" sz="2100" dirty="0"/>
              <a:t>prostředků </a:t>
            </a:r>
            <a:r>
              <a:rPr lang="cs-CZ" sz="2100" dirty="0" smtClean="0"/>
              <a:t>bylo </a:t>
            </a:r>
            <a:r>
              <a:rPr lang="cs-CZ" sz="2100" dirty="0"/>
              <a:t>vydáno za programy pro sledování zdravotního stavu </a:t>
            </a:r>
            <a:r>
              <a:rPr lang="cs-CZ" sz="2100" dirty="0" smtClean="0"/>
              <a:t>obyvatelstva</a:t>
            </a:r>
          </a:p>
          <a:p>
            <a:r>
              <a:rPr lang="cs-CZ" sz="2100" dirty="0"/>
              <a:t>v roce </a:t>
            </a:r>
            <a:r>
              <a:rPr lang="cs-CZ" sz="2100" dirty="0" smtClean="0"/>
              <a:t>2020 bylo zaplaceno za tuto péči 8,2 </a:t>
            </a:r>
            <a:r>
              <a:rPr lang="cs-CZ" sz="2100" dirty="0"/>
              <a:t>mld. </a:t>
            </a:r>
            <a:r>
              <a:rPr lang="cs-CZ" sz="2100" dirty="0" smtClean="0"/>
              <a:t>Kč, tj. v </a:t>
            </a:r>
            <a:r>
              <a:rPr lang="cs-CZ" sz="2100" dirty="0"/>
              <a:t>průměru 768 Kč na </a:t>
            </a:r>
            <a:r>
              <a:rPr lang="cs-CZ" sz="2100" dirty="0" smtClean="0"/>
              <a:t>1 obyvatele.</a:t>
            </a:r>
          </a:p>
          <a:p>
            <a:r>
              <a:rPr lang="cs-CZ" sz="2100" dirty="0"/>
              <a:t>V roce 2020 byly poprvé </a:t>
            </a:r>
            <a:r>
              <a:rPr lang="cs-CZ" sz="2100" dirty="0" smtClean="0"/>
              <a:t>zaznamenány v rámci preventivní péče </a:t>
            </a:r>
            <a:r>
              <a:rPr lang="cs-CZ" sz="2100" dirty="0"/>
              <a:t>výdaje (6 mld. Kč) na </a:t>
            </a:r>
            <a:r>
              <a:rPr lang="cs-CZ" sz="2100" dirty="0">
                <a:solidFill>
                  <a:srgbClr val="C00000"/>
                </a:solidFill>
              </a:rPr>
              <a:t>epidemiologický dohled a programy pro kontrolu rizik a </a:t>
            </a:r>
            <a:r>
              <a:rPr lang="cs-CZ" sz="2100" dirty="0" smtClean="0">
                <a:solidFill>
                  <a:srgbClr val="C00000"/>
                </a:solidFill>
              </a:rPr>
              <a:t>nemocí </a:t>
            </a:r>
            <a:r>
              <a:rPr lang="cs-CZ" sz="2100" dirty="0" smtClean="0"/>
              <a:t>(souvisí s pandemií covid-19, </a:t>
            </a:r>
            <a:r>
              <a:rPr lang="pl-PL" sz="2100" dirty="0"/>
              <a:t>zahrnuje i výdaje na PCR a antigenní </a:t>
            </a:r>
            <a:r>
              <a:rPr lang="pl-PL" sz="2100" dirty="0" smtClean="0"/>
              <a:t>testy)</a:t>
            </a:r>
          </a:p>
          <a:p>
            <a:r>
              <a:rPr lang="cs-CZ" sz="2100" dirty="0"/>
              <a:t>Výdaje za </a:t>
            </a:r>
            <a:r>
              <a:rPr lang="cs-CZ" sz="2100" b="1" dirty="0">
                <a:solidFill>
                  <a:srgbClr val="C00000"/>
                </a:solidFill>
              </a:rPr>
              <a:t>doplňkové služby </a:t>
            </a:r>
            <a:r>
              <a:rPr lang="cs-CZ" sz="2100" dirty="0"/>
              <a:t>v roce 2020 činily necelých 28 mld. Kč, patří sem </a:t>
            </a:r>
            <a:r>
              <a:rPr lang="cs-CZ" sz="2100" dirty="0" smtClean="0"/>
              <a:t>laboratorní </a:t>
            </a:r>
            <a:r>
              <a:rPr lang="cs-CZ" sz="2100" dirty="0"/>
              <a:t>služby, zobrazovací metody a doprava </a:t>
            </a:r>
            <a:r>
              <a:rPr lang="cs-CZ" sz="2100" dirty="0" smtClean="0"/>
              <a:t>pacientů</a:t>
            </a:r>
          </a:p>
          <a:p>
            <a:r>
              <a:rPr lang="cs-CZ" sz="2100" dirty="0" smtClean="0"/>
              <a:t>Z hlediska typu  </a:t>
            </a:r>
            <a:r>
              <a:rPr lang="cs-CZ" sz="2100" b="1" dirty="0"/>
              <a:t>poskytovatele zdravotních služeb</a:t>
            </a:r>
            <a:r>
              <a:rPr lang="cs-CZ" sz="2100" dirty="0"/>
              <a:t> </a:t>
            </a:r>
            <a:r>
              <a:rPr lang="cs-CZ" sz="2100" dirty="0" smtClean="0"/>
              <a:t>směřovala téměř </a:t>
            </a:r>
            <a:r>
              <a:rPr lang="cs-CZ" sz="2100" dirty="0"/>
              <a:t>polovina celkových výdajů na zdravotní péči v </a:t>
            </a:r>
            <a:r>
              <a:rPr lang="cs-CZ" sz="2100" dirty="0" smtClean="0"/>
              <a:t>ČR do nemocnic (</a:t>
            </a:r>
            <a:r>
              <a:rPr lang="pl-PL" sz="2100" dirty="0" smtClean="0"/>
              <a:t>v r. </a:t>
            </a:r>
            <a:r>
              <a:rPr lang="pl-PL" sz="2100" dirty="0"/>
              <a:t>2020 to bylo 45 % </a:t>
            </a:r>
            <a:r>
              <a:rPr lang="pl-PL" sz="2100" dirty="0" smtClean="0"/>
              <a:t>- 239,2 </a:t>
            </a:r>
            <a:r>
              <a:rPr lang="pl-PL" sz="2100" dirty="0"/>
              <a:t>mld. </a:t>
            </a:r>
            <a:r>
              <a:rPr lang="pl-PL" sz="2100" dirty="0" smtClean="0"/>
              <a:t>Kč; poté </a:t>
            </a:r>
            <a:r>
              <a:rPr lang="cs-CZ" sz="2100" dirty="0" smtClean="0"/>
              <a:t>poskytovatelům </a:t>
            </a:r>
            <a:r>
              <a:rPr lang="cs-CZ" sz="2100" dirty="0"/>
              <a:t>ambulantní </a:t>
            </a:r>
            <a:r>
              <a:rPr lang="cs-CZ" sz="2100" dirty="0" smtClean="0"/>
              <a:t>péče (dlouhodobě </a:t>
            </a:r>
            <a:r>
              <a:rPr lang="pl-PL" sz="2100" dirty="0" smtClean="0"/>
              <a:t>okolo </a:t>
            </a:r>
            <a:r>
              <a:rPr lang="pl-PL" sz="2100" dirty="0"/>
              <a:t>20 </a:t>
            </a:r>
            <a:r>
              <a:rPr lang="pl-PL" sz="2100" dirty="0" smtClean="0"/>
              <a:t>%, v </a:t>
            </a:r>
            <a:r>
              <a:rPr lang="pl-PL" sz="2100" dirty="0"/>
              <a:t>roce </a:t>
            </a:r>
            <a:r>
              <a:rPr lang="pl-PL" sz="2100" dirty="0" smtClean="0"/>
              <a:t>2020 21 %).</a:t>
            </a:r>
            <a:endParaRPr lang="cs-CZ" sz="2100" dirty="0"/>
          </a:p>
        </p:txBody>
      </p:sp>
    </p:spTree>
    <p:extLst>
      <p:ext uri="{BB962C8B-B14F-4D97-AF65-F5344CB8AC3E}">
        <p14:creationId xmlns:p14="http://schemas.microsoft.com/office/powerpoint/2010/main" val="67463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Celkové výdaje na zdravotní péči v ČR podle druhu péče, 2017-2020 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1129177"/>
              </p:ext>
            </p:extLst>
          </p:nvPr>
        </p:nvGraphicFramePr>
        <p:xfrm>
          <a:off x="323530" y="1772820"/>
          <a:ext cx="8352928" cy="4536498"/>
        </p:xfrm>
        <a:graphic>
          <a:graphicData uri="http://schemas.openxmlformats.org/drawingml/2006/table">
            <a:tbl>
              <a:tblPr/>
              <a:tblGrid>
                <a:gridCol w="3412822"/>
                <a:gridCol w="773070"/>
                <a:gridCol w="773070"/>
                <a:gridCol w="773070"/>
                <a:gridCol w="773070"/>
                <a:gridCol w="923913"/>
                <a:gridCol w="923913"/>
              </a:tblGrid>
              <a:tr h="1279190">
                <a:tc>
                  <a:txBody>
                    <a:bodyPr/>
                    <a:lstStyle/>
                    <a:p>
                      <a:pPr algn="l" fontAlgn="b"/>
                      <a:r>
                        <a:rPr lang="cs-CZ" sz="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průměru 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na 1 obyvatele ČR 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(v Kč)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6937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Druh zdravotní péče (HC)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400" b="1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Meziroční změna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7693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1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Léčebná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18 257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19 573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21 320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26 091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4 771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Rehabilitační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1 762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2 130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Dlouhodobá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4 470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5 022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5 515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3750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Doplňkové služby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1 923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Léky a zdravotnické prostředky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7 013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7 141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7 501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8 520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Preventivní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1 078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1 175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Správa systému zdravotní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 Ostatní nebo jinde nezařazené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6937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35 552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41 177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24188"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48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3803081"/>
              </p:ext>
            </p:extLst>
          </p:nvPr>
        </p:nvGraphicFramePr>
        <p:xfrm>
          <a:off x="395538" y="1988836"/>
          <a:ext cx="8136902" cy="4559860"/>
        </p:xfrm>
        <a:graphic>
          <a:graphicData uri="http://schemas.openxmlformats.org/drawingml/2006/table">
            <a:tbl>
              <a:tblPr/>
              <a:tblGrid>
                <a:gridCol w="4268926"/>
                <a:gridCol w="966994"/>
                <a:gridCol w="966994"/>
                <a:gridCol w="966994"/>
                <a:gridCol w="966994"/>
              </a:tblGrid>
              <a:tr h="39727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Struktura – podíl na výdajích na zdravotní péči celkem  (</a:t>
                      </a:r>
                      <a:r>
                        <a:rPr lang="cs-CZ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 %,</a:t>
                      </a:r>
                      <a:r>
                        <a:rPr lang="cs-CZ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celkem =100)</a:t>
                      </a:r>
                    </a:p>
                    <a:p>
                      <a:pPr algn="l" fontAlgn="b"/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81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Druh zdravotní péče (HC)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Léčebná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Rehabilitační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Dlouhodobá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Doplňkové služby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Léky a zdravotnické prostředky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Preventivní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Správa systému zdravotní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 Ostatní nebo jinde nezařazené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2598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49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Celkové výdaje v ČR na zdravotní péči podle typu poskytovatele, 2017-2020</a:t>
            </a:r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0526566"/>
              </p:ext>
            </p:extLst>
          </p:nvPr>
        </p:nvGraphicFramePr>
        <p:xfrm>
          <a:off x="395536" y="1556792"/>
          <a:ext cx="8136909" cy="4703545"/>
        </p:xfrm>
        <a:graphic>
          <a:graphicData uri="http://schemas.openxmlformats.org/drawingml/2006/table">
            <a:tbl>
              <a:tblPr/>
              <a:tblGrid>
                <a:gridCol w="3728649"/>
                <a:gridCol w="734710"/>
                <a:gridCol w="734710"/>
                <a:gridCol w="734710"/>
                <a:gridCol w="734710"/>
                <a:gridCol w="734710"/>
                <a:gridCol w="734710"/>
              </a:tblGrid>
              <a:tr h="348057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a) mld. Kč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36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 poskytovatele zdravotní péče (HP)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Meziroční změna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480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mld.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Nemocnice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165,3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179,3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Lůžková zařízení dlouhodobé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Poskytovatelé ambulantní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108,8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Poskytovatelé doplňkových služeb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413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Lékárny a výdejny PZT 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67,2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Poskytovatelé preventivní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Poskytovatelé správy a financování zdravotnictví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Ostatní organizace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 Zahraniční poskytovatelé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58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 Ostatní a jinde nezařazené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46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377,2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404,2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440,3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526,2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013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08912" cy="43204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3491554"/>
              </p:ext>
            </p:extLst>
          </p:nvPr>
        </p:nvGraphicFramePr>
        <p:xfrm>
          <a:off x="467541" y="720917"/>
          <a:ext cx="8213657" cy="4626520"/>
        </p:xfrm>
        <a:graphic>
          <a:graphicData uri="http://schemas.openxmlformats.org/drawingml/2006/table">
            <a:tbl>
              <a:tblPr/>
              <a:tblGrid>
                <a:gridCol w="3763817"/>
                <a:gridCol w="741640"/>
                <a:gridCol w="741640"/>
                <a:gridCol w="741640"/>
                <a:gridCol w="741640"/>
                <a:gridCol w="741640"/>
                <a:gridCol w="741640"/>
              </a:tblGrid>
              <a:tr h="112390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průměru na 1 obyvatele ČR (v Kč)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576">
                <a:tc row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 poskytovatele zdravotní péče (HP)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cs-CZ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Meziroční změna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v Kč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 %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Nemocnice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15 579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16 837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18 264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22 350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4 087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Lůžková zařízení dlouhodobé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2 679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3 050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3 363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3 920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Poskytovatelé ambulantní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8 397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9 164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10 168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Poskytovatelé doplňkových služeb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1 373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1 474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1 587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2 092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Lékárny a výdejny PZT 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5 833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5 927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6 282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6 668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Poskytovatelé preventivní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4893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Poskytovatelé správy a financování zdravotnictví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1 009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Ostatní organizace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685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790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 Zahraniční poskytovatelé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-25,4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576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 Ostatní a jinde nezařazené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1 855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1 233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35 552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37 955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41 177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49 166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7 989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41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1430140"/>
              </p:ext>
            </p:extLst>
          </p:nvPr>
        </p:nvGraphicFramePr>
        <p:xfrm>
          <a:off x="395536" y="1772816"/>
          <a:ext cx="8136903" cy="4435689"/>
        </p:xfrm>
        <a:graphic>
          <a:graphicData uri="http://schemas.openxmlformats.org/drawingml/2006/table">
            <a:tbl>
              <a:tblPr/>
              <a:tblGrid>
                <a:gridCol w="4550391"/>
                <a:gridCol w="896628"/>
                <a:gridCol w="896628"/>
                <a:gridCol w="896628"/>
                <a:gridCol w="896628"/>
              </a:tblGrid>
              <a:tr h="391139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Struktura – podíl na výdajích na zdravotní péči celkem  (</a:t>
                      </a:r>
                      <a:r>
                        <a:rPr lang="cs-CZ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 %,</a:t>
                      </a:r>
                      <a:r>
                        <a:rPr lang="cs-CZ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celkem =100)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97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Typ poskytovatele zdravotní péče (HP)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2019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2020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 Nemocnice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43,8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 Lůžková zařízení dlouhodobé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 Poskytovatelé ambulantní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 Poskytovatelé doplňkových služeb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pl-P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 Lékárny a výdejny PZT </a:t>
                      </a:r>
                      <a:r>
                        <a:rPr lang="pl-PL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2)</a:t>
                      </a:r>
                      <a:endParaRPr lang="pl-PL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16,4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 Poskytovatelé preventivní péče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 Poskytovatelé správy a financování zdravotnictví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 Ostatní organizace 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 Zahraniční poskytovatelé</a:t>
                      </a:r>
                      <a:r>
                        <a:rPr lang="cs-CZ" sz="14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4)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0,1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2468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 Ostatní a jinde nezařazené 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1,5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0695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Celkem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100,0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28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Národní zdravotnický informační systém (NZIS)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§ 70 zákona č. 372/2011 Sb. -  </a:t>
            </a:r>
            <a:r>
              <a:rPr lang="cs-CZ" b="1" dirty="0" smtClean="0"/>
              <a:t>jednotný celostátní informační systém veřejné správy </a:t>
            </a:r>
            <a:r>
              <a:rPr lang="cs-CZ" dirty="0" smtClean="0"/>
              <a:t>určený ke zpracování údajů o zdravotním stavu obyvatelstva, o činnosti poskytovatelů zdravotní péče, o zdravotnických pracovnících, o úhradách zdravotních služeb hrazených z veřejného zdravotního pojištění, a to za účelem získání informací o rozsahu a kvalitě poskytovaných zdravotních služeb, pro řízení zdravotnictví a pro tvorbu zdravotní politiky.</a:t>
            </a:r>
          </a:p>
          <a:p>
            <a:r>
              <a:rPr lang="cs-CZ" dirty="0" smtClean="0"/>
              <a:t>Současně slouží k zajištění </a:t>
            </a:r>
            <a:r>
              <a:rPr lang="cs-CZ" b="1" dirty="0" smtClean="0"/>
              <a:t>transparentnosti poskytování a financování zdravotních služeb</a:t>
            </a:r>
            <a:r>
              <a:rPr lang="cs-CZ" dirty="0" smtClean="0"/>
              <a:t>, zajištění </a:t>
            </a:r>
            <a:r>
              <a:rPr lang="cs-CZ" b="1" dirty="0" smtClean="0"/>
              <a:t>rovného přístupu ke zdravotním službám</a:t>
            </a:r>
            <a:r>
              <a:rPr lang="cs-CZ" dirty="0" smtClean="0"/>
              <a:t> a hodnocení indikátorů </a:t>
            </a:r>
            <a:r>
              <a:rPr lang="cs-CZ" b="1" dirty="0" smtClean="0"/>
              <a:t>kvality a bezpečnosti zdravotních služeb</a:t>
            </a:r>
            <a:r>
              <a:rPr lang="cs-CZ" dirty="0" smtClean="0"/>
              <a:t> a k </a:t>
            </a:r>
            <a:r>
              <a:rPr lang="cs-CZ" dirty="0"/>
              <a:t>vedení </a:t>
            </a:r>
            <a:r>
              <a:rPr lang="cs-CZ" b="1" dirty="0"/>
              <a:t>Národních zdravotních registrů</a:t>
            </a:r>
            <a:r>
              <a:rPr lang="cs-CZ" dirty="0"/>
              <a:t> a zpracování údajů v nich </a:t>
            </a:r>
            <a:r>
              <a:rPr lang="cs-CZ" dirty="0" smtClean="0"/>
              <a:t>vedených.</a:t>
            </a:r>
          </a:p>
          <a:p>
            <a:r>
              <a:rPr lang="cs-CZ" dirty="0" smtClean="0"/>
              <a:t>Zřizovatelem je Ministerstvo zdravotnictví ČR, které správou pověřilo Ústav zdravotnických informací a statistiky ČR (ÚZIS).</a:t>
            </a:r>
          </a:p>
          <a:p>
            <a:r>
              <a:rPr lang="cs-CZ" dirty="0" smtClean="0"/>
              <a:t>Údaje do NZIS předávají poskytovatelé zdravotních služeb, zdravotní pojišťovny a další subjekty vymezené zákonem č. 372 – údaje se předávají pouze v elektronické podobě.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5291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cs-CZ" sz="5500" b="1" u="sng" dirty="0"/>
              <a:t>Součástí NZIS jsou</a:t>
            </a:r>
            <a:r>
              <a:rPr lang="cs-CZ" sz="5500" dirty="0" smtClean="0"/>
              <a:t>: Národní </a:t>
            </a:r>
            <a:r>
              <a:rPr lang="cs-CZ" sz="5500" dirty="0"/>
              <a:t>registr </a:t>
            </a:r>
            <a:r>
              <a:rPr lang="cs-CZ" sz="5500" dirty="0" smtClean="0"/>
              <a:t>poskytovatelů, Národní </a:t>
            </a:r>
            <a:r>
              <a:rPr lang="cs-CZ" sz="5500" dirty="0"/>
              <a:t>registr zdravotnických </a:t>
            </a:r>
            <a:r>
              <a:rPr lang="cs-CZ" sz="5500" dirty="0" smtClean="0"/>
              <a:t>pracovníků, Národní </a:t>
            </a:r>
            <a:r>
              <a:rPr lang="cs-CZ" sz="5500" dirty="0"/>
              <a:t>registr hrazených zdravotních </a:t>
            </a:r>
            <a:r>
              <a:rPr lang="cs-CZ" sz="5500" dirty="0" smtClean="0"/>
              <a:t>služeb, </a:t>
            </a:r>
            <a:r>
              <a:rPr lang="cs-CZ" sz="5500" b="1" dirty="0" smtClean="0">
                <a:solidFill>
                  <a:schemeClr val="accent1"/>
                </a:solidFill>
              </a:rPr>
              <a:t>Národní </a:t>
            </a:r>
            <a:r>
              <a:rPr lang="cs-CZ" sz="5500" b="1" dirty="0">
                <a:solidFill>
                  <a:schemeClr val="accent1"/>
                </a:solidFill>
              </a:rPr>
              <a:t>zdravotní </a:t>
            </a:r>
            <a:r>
              <a:rPr lang="cs-CZ" sz="5500" b="1" dirty="0" smtClean="0">
                <a:solidFill>
                  <a:schemeClr val="accent1"/>
                </a:solidFill>
              </a:rPr>
              <a:t>registry</a:t>
            </a:r>
            <a:r>
              <a:rPr lang="cs-CZ" sz="5500" dirty="0" smtClean="0"/>
              <a:t>, data </a:t>
            </a:r>
            <a:r>
              <a:rPr lang="cs-CZ" sz="5500" dirty="0"/>
              <a:t>z Listů o prohlídce zemřelého </a:t>
            </a:r>
            <a:r>
              <a:rPr lang="cs-CZ" sz="5500" dirty="0" smtClean="0"/>
              <a:t>; NZIS  </a:t>
            </a:r>
            <a:r>
              <a:rPr lang="cs-CZ" sz="5500" dirty="0"/>
              <a:t>zpracovává údaje v nich vedené</a:t>
            </a:r>
          </a:p>
          <a:p>
            <a:endParaRPr lang="cs-CZ" sz="5500" b="1" u="sng" dirty="0" smtClean="0"/>
          </a:p>
          <a:p>
            <a:r>
              <a:rPr lang="cs-CZ" sz="5500" b="1" u="sng" dirty="0" smtClean="0"/>
              <a:t>Účelem </a:t>
            </a:r>
            <a:r>
              <a:rPr lang="cs-CZ" sz="5500" b="1" u="sng" dirty="0"/>
              <a:t>zdravotnických registrů </a:t>
            </a:r>
            <a:r>
              <a:rPr lang="cs-CZ" sz="5500" b="1" u="sng" dirty="0" smtClean="0"/>
              <a:t>je:</a:t>
            </a:r>
            <a:endParaRPr lang="cs-CZ" sz="5500" b="1" u="sng" dirty="0"/>
          </a:p>
          <a:p>
            <a:r>
              <a:rPr lang="cs-CZ" sz="5500" b="1" dirty="0"/>
              <a:t>a)</a:t>
            </a:r>
            <a:r>
              <a:rPr lang="cs-CZ" sz="5500" dirty="0"/>
              <a:t> </a:t>
            </a:r>
            <a:r>
              <a:rPr lang="cs-CZ" sz="5500" b="1" i="1" dirty="0"/>
              <a:t>sběr informací k hodnocení zdravotního stavu obyvatelstva</a:t>
            </a:r>
            <a:r>
              <a:rPr lang="cs-CZ" sz="5500" dirty="0"/>
              <a:t> a jeho vývoje, </a:t>
            </a:r>
            <a:r>
              <a:rPr lang="cs-CZ" sz="5500" b="1" i="1" dirty="0" smtClean="0"/>
              <a:t>sledování </a:t>
            </a:r>
            <a:r>
              <a:rPr lang="cs-CZ" sz="5500" b="1" i="1" dirty="0"/>
              <a:t>incidence</a:t>
            </a:r>
            <a:r>
              <a:rPr lang="cs-CZ" sz="5500" dirty="0"/>
              <a:t>, okolností </a:t>
            </a:r>
            <a:r>
              <a:rPr lang="cs-CZ" sz="5500" b="1" i="1" dirty="0"/>
              <a:t>vzniku a šíření společensky závažných nemocí </a:t>
            </a:r>
            <a:r>
              <a:rPr lang="cs-CZ" sz="5500" dirty="0"/>
              <a:t>a jejich důsledků; zároveň slouží jako podklad pro hodnocení účelnosti a efektivity diagnostických a léčebných postupů a podporu nebo usměrnění jejich rozvoje s návazně možnou podporou vybavenosti zdravotnických zařízení přístrojovou technikou,</a:t>
            </a:r>
          </a:p>
          <a:p>
            <a:r>
              <a:rPr lang="cs-CZ" sz="5500" b="1" dirty="0"/>
              <a:t>b)</a:t>
            </a:r>
            <a:r>
              <a:rPr lang="cs-CZ" sz="5500" dirty="0"/>
              <a:t> </a:t>
            </a:r>
            <a:r>
              <a:rPr lang="cs-CZ" sz="5500" b="1" i="1" dirty="0"/>
              <a:t>sledovat vývoj, příčiny a důsledky nejenom závažných onemocnění</a:t>
            </a:r>
            <a:r>
              <a:rPr lang="cs-CZ" sz="5500" dirty="0"/>
              <a:t>, a to včetně důsledků ekonomických, a jejich </a:t>
            </a:r>
            <a:r>
              <a:rPr lang="cs-CZ" sz="5500" b="1" i="1" dirty="0"/>
              <a:t>dopady do sociální sféry a ekonomiky</a:t>
            </a:r>
            <a:r>
              <a:rPr lang="cs-CZ" sz="5500" dirty="0"/>
              <a:t> sociálního systému,</a:t>
            </a:r>
          </a:p>
          <a:p>
            <a:r>
              <a:rPr lang="cs-CZ" sz="5500" b="1" dirty="0"/>
              <a:t>c)</a:t>
            </a:r>
            <a:r>
              <a:rPr lang="cs-CZ" sz="5500" dirty="0"/>
              <a:t> </a:t>
            </a:r>
            <a:r>
              <a:rPr lang="cs-CZ" sz="5500" b="1" i="1" dirty="0"/>
              <a:t>evidence a sledování pacientů, včetně zemřelých, s vybranými společensky závažnými nemocemi</a:t>
            </a:r>
            <a:r>
              <a:rPr lang="cs-CZ" sz="5500" dirty="0"/>
              <a:t>, sledování výskytu, vývoje, příčin a důsledků těchto nemocí a návaznosti další péče, a </a:t>
            </a:r>
            <a:r>
              <a:rPr lang="cs-CZ" sz="5500" b="1" i="1" dirty="0"/>
              <a:t>evidence a sledování pacientů s úrazy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12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Národní zdravotní registry (upraveny v příloze k zákonu č. 372/2011 Sb.)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onkologický registr</a:t>
            </a:r>
          </a:p>
          <a:p>
            <a:r>
              <a:rPr lang="cs-CZ" dirty="0" smtClean="0"/>
              <a:t>Kromě osobních údajů potřebných pro identifikaci obsahuje sociodemografické </a:t>
            </a:r>
            <a:r>
              <a:rPr lang="cs-CZ" dirty="0"/>
              <a:t>údaje (věk, pohlaví, zaměstnání) ovlivňující zdravotní stav pacienta, údaje vztahující se k onemocnění a jeho léčbě, osobní a </a:t>
            </a:r>
            <a:r>
              <a:rPr lang="cs-CZ" dirty="0" smtClean="0"/>
              <a:t>rodinnou anamnézu </a:t>
            </a:r>
            <a:r>
              <a:rPr lang="cs-CZ" dirty="0"/>
              <a:t>pacienta související s onemocněním, </a:t>
            </a:r>
            <a:r>
              <a:rPr lang="cs-CZ" dirty="0" smtClean="0"/>
              <a:t>klasifikaci </a:t>
            </a:r>
            <a:r>
              <a:rPr lang="cs-CZ" dirty="0"/>
              <a:t>novotvaru, údaje o léčbě (operace, radioterapie, chemoterapie, hormonální, jiná), poskytování dispenzární péče </a:t>
            </a:r>
            <a:r>
              <a:rPr lang="cs-CZ" dirty="0" smtClean="0"/>
              <a:t>a informaci </a:t>
            </a:r>
            <a:r>
              <a:rPr lang="cs-CZ" dirty="0"/>
              <a:t>o úmrtí </a:t>
            </a:r>
            <a:r>
              <a:rPr lang="cs-CZ" dirty="0" smtClean="0"/>
              <a:t>pacienta.</a:t>
            </a:r>
          </a:p>
          <a:p>
            <a:r>
              <a:rPr lang="cs-CZ" b="1" dirty="0">
                <a:solidFill>
                  <a:srgbClr val="FF0000"/>
                </a:solidFill>
              </a:rPr>
              <a:t>Národní registr hospitalizovaných</a:t>
            </a:r>
          </a:p>
          <a:p>
            <a:r>
              <a:rPr lang="cs-CZ" dirty="0" smtClean="0"/>
              <a:t>Údaje potřebné </a:t>
            </a:r>
            <a:r>
              <a:rPr lang="cs-CZ" dirty="0"/>
              <a:t>pro identifikaci pacienta; </a:t>
            </a:r>
            <a:r>
              <a:rPr lang="cs-CZ" dirty="0" err="1" smtClean="0"/>
              <a:t>sociodem</a:t>
            </a:r>
            <a:r>
              <a:rPr lang="cs-CZ" dirty="0" smtClean="0"/>
              <a:t>. údaje vztahující se </a:t>
            </a:r>
            <a:r>
              <a:rPr lang="cs-CZ" dirty="0"/>
              <a:t>k hospitalizaci, </a:t>
            </a:r>
            <a:r>
              <a:rPr lang="cs-CZ" dirty="0" smtClean="0"/>
              <a:t>údaje o </a:t>
            </a:r>
            <a:r>
              <a:rPr lang="cs-CZ" dirty="0"/>
              <a:t>přijetí, diagnostické údaje o průběhu a léčbě nemoci (operace, komplikace, nákazy), osobní anamnéza, stav pacienta při propuštění a potřeba dalších zdravotních </a:t>
            </a:r>
            <a:r>
              <a:rPr lang="cs-CZ" dirty="0" smtClean="0"/>
              <a:t>služeb.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3841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republika 1918-1938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Počátkem 20. stol. se mění spektrum nemocí (tuberkulóza, kardiovaskulární nemoci, nemoci dýchacího ústrojí, nádorová onemocnění aj.)</a:t>
            </a:r>
          </a:p>
          <a:p>
            <a:r>
              <a:rPr lang="cs-CZ" dirty="0" smtClean="0"/>
              <a:t>1924 – přijat zákon č. 221/1924 Sb., </a:t>
            </a:r>
            <a:r>
              <a:rPr lang="cs-CZ" dirty="0"/>
              <a:t>o pojištění zaměstnanců pro případ nemoci, invalidity a stáří</a:t>
            </a:r>
            <a:r>
              <a:rPr lang="cs-CZ" dirty="0" smtClean="0"/>
              <a:t> (platil až do r. 1948)</a:t>
            </a:r>
          </a:p>
          <a:p>
            <a:r>
              <a:rPr lang="cs-CZ" dirty="0" smtClean="0"/>
              <a:t> zdravotní pojištění se týkalo pouze námezdně pracujících, existovalo cca 300 zdravotních pojišťoven, výše pojistného byla 6 % mzdy</a:t>
            </a:r>
          </a:p>
          <a:p>
            <a:r>
              <a:rPr lang="cs-CZ" dirty="0" smtClean="0"/>
              <a:t>VZ v této době kladlo důraz na infekční onemocnění, jejich prevenci a sociální faktory ovlivňující výskyt a šíření těchto onemocnění v populaci</a:t>
            </a:r>
          </a:p>
          <a:p>
            <a:r>
              <a:rPr lang="cs-CZ" dirty="0" smtClean="0"/>
              <a:t>1925 – založen Státní zdravotní ústav (prof. Hynek Pelc)</a:t>
            </a:r>
          </a:p>
          <a:p>
            <a:r>
              <a:rPr lang="cs-CZ" dirty="0" smtClean="0"/>
              <a:t>Pozornost se v této době již koncentruje na zdravotní stav populace a možnosti jeho pozitivního ovlivnění; vznikají v té době i nové medicínské obory (</a:t>
            </a:r>
            <a:r>
              <a:rPr lang="cs-CZ" dirty="0" err="1" smtClean="0"/>
              <a:t>hyg</a:t>
            </a:r>
            <a:r>
              <a:rPr lang="cs-CZ" dirty="0" smtClean="0"/>
              <a:t>. výživy, </a:t>
            </a:r>
            <a:r>
              <a:rPr lang="cs-CZ" dirty="0" err="1" smtClean="0"/>
              <a:t>hyg</a:t>
            </a:r>
            <a:r>
              <a:rPr lang="cs-CZ" dirty="0" smtClean="0"/>
              <a:t>. práce, HOK, HDM)     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7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</a:t>
            </a:r>
            <a:r>
              <a:rPr lang="cs-CZ" b="1" dirty="0" smtClean="0">
                <a:solidFill>
                  <a:srgbClr val="FF0000"/>
                </a:solidFill>
              </a:rPr>
              <a:t>registr reprodukčního zdraví</a:t>
            </a:r>
          </a:p>
          <a:p>
            <a:r>
              <a:rPr lang="cs-CZ" dirty="0" smtClean="0"/>
              <a:t>Údaje potřebné </a:t>
            </a:r>
            <a:r>
              <a:rPr lang="cs-CZ" dirty="0"/>
              <a:t>pro identifikaci těhotné ženy, rodičky a narozeného dítěte, ženy, u níž se provádí umělé oplodnění, ženy, </a:t>
            </a:r>
            <a:r>
              <a:rPr lang="cs-CZ" dirty="0" smtClean="0"/>
              <a:t>umělé </a:t>
            </a:r>
            <a:r>
              <a:rPr lang="cs-CZ" dirty="0"/>
              <a:t>přerušení </a:t>
            </a:r>
            <a:r>
              <a:rPr lang="cs-CZ" dirty="0" smtClean="0"/>
              <a:t>těhotenství apod., </a:t>
            </a:r>
            <a:r>
              <a:rPr lang="cs-CZ" dirty="0"/>
              <a:t>sociodemografické </a:t>
            </a:r>
            <a:r>
              <a:rPr lang="cs-CZ" dirty="0" smtClean="0"/>
              <a:t>údaje ovlivňující </a:t>
            </a:r>
            <a:r>
              <a:rPr lang="cs-CZ" dirty="0"/>
              <a:t>zdravotní stav </a:t>
            </a:r>
            <a:r>
              <a:rPr lang="cs-CZ" dirty="0" smtClean="0"/>
              <a:t>ženy</a:t>
            </a:r>
            <a:r>
              <a:rPr lang="cs-CZ" dirty="0"/>
              <a:t>, </a:t>
            </a:r>
            <a:r>
              <a:rPr lang="cs-CZ" dirty="0" smtClean="0"/>
              <a:t>osobní </a:t>
            </a:r>
            <a:r>
              <a:rPr lang="cs-CZ" dirty="0"/>
              <a:t>a rodinná anamnéza, diagnostické údaje, údaje </a:t>
            </a:r>
            <a:r>
              <a:rPr lang="cs-CZ" dirty="0" smtClean="0"/>
              <a:t>o zdravotním stavu souvisejícím s těhotenstvím/ porodem/ potratem, údaje o neplodném páru vč. poskytnutých metod </a:t>
            </a:r>
            <a:r>
              <a:rPr lang="cs-CZ" dirty="0"/>
              <a:t>asistované </a:t>
            </a:r>
            <a:r>
              <a:rPr lang="cs-CZ" dirty="0" smtClean="0"/>
              <a:t>reprodukce; dále </a:t>
            </a:r>
            <a:r>
              <a:rPr lang="cs-CZ" dirty="0"/>
              <a:t>údaje o umělém přerušení těhotenství, samovolných </a:t>
            </a:r>
            <a:r>
              <a:rPr lang="cs-CZ" dirty="0" smtClean="0"/>
              <a:t>potratech</a:t>
            </a:r>
            <a:r>
              <a:rPr lang="cs-CZ" dirty="0"/>
              <a:t>, o </a:t>
            </a:r>
            <a:r>
              <a:rPr lang="cs-CZ" dirty="0" smtClean="0"/>
              <a:t>způsobu jejich provedení, důvodu </a:t>
            </a:r>
            <a:r>
              <a:rPr lang="cs-CZ" dirty="0"/>
              <a:t>ukončení umělého přerušení </a:t>
            </a:r>
            <a:r>
              <a:rPr lang="cs-CZ" dirty="0" smtClean="0"/>
              <a:t>těhotenství…</a:t>
            </a:r>
          </a:p>
          <a:p>
            <a:r>
              <a:rPr lang="cs-CZ" dirty="0" smtClean="0"/>
              <a:t>Údaje </a:t>
            </a:r>
            <a:r>
              <a:rPr lang="cs-CZ" dirty="0"/>
              <a:t>o zjištěných vrozených a vývojových vadách a geneticky podmíněných nemocech u plodů a osob, údaje potřebné k identifikaci poskytovatele, v jehož zdravotnickém zařízení došlo k </a:t>
            </a:r>
            <a:r>
              <a:rPr lang="cs-CZ" dirty="0" smtClean="0"/>
              <a:t>porodu/umělému přerušení těhotenství/ošetření po porodu/asistované reprodukci…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249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registr kardiovaskulárních operací a intervencí</a:t>
            </a:r>
          </a:p>
          <a:p>
            <a:r>
              <a:rPr lang="cs-CZ" dirty="0" smtClean="0"/>
              <a:t>Údaje </a:t>
            </a:r>
            <a:r>
              <a:rPr lang="cs-CZ" dirty="0"/>
              <a:t>potřebné pro identifikaci pacienta; údaje související se zdravotním stavem pacienta ve vztahu k onemocnění, předoperační informace (osobní a rodinná anamnéza, diagnostické údaje o léčbě a průběhu nemoci, důvod, typ a plán předpokládané operace), operační informace (datum operace, identifikace zdravotnického pracovníka provádějícího operaci, odborné údaje o provedené operaci) a pooperační </a:t>
            </a:r>
            <a:r>
              <a:rPr lang="cs-CZ" dirty="0" smtClean="0"/>
              <a:t>informace (např. pobyt na JIP, příp. úmrtí); </a:t>
            </a:r>
            <a:r>
              <a:rPr lang="cs-CZ" b="1" dirty="0"/>
              <a:t>datum provedení kardiovaskulární intervence koronárních cév katetrizací </a:t>
            </a:r>
            <a:r>
              <a:rPr lang="cs-CZ" dirty="0"/>
              <a:t>(indikace, průběh obtíží, osobní anamnéza, výsledky angiografie, popis výkonu včetně procedur, přidružených výkonů a status), </a:t>
            </a:r>
            <a:r>
              <a:rPr lang="cs-CZ" b="1" dirty="0"/>
              <a:t>údaje o případných nekoronárních cévních intervencích </a:t>
            </a:r>
            <a:r>
              <a:rPr lang="cs-CZ" dirty="0"/>
              <a:t>(končetin); údaje potřebné k identifikaci poskytovatele, v jehož zdravotnickém zařízení byly provedeny kardiovaskulární operace a intervence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231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registr kloubních náhrad</a:t>
            </a:r>
          </a:p>
          <a:p>
            <a:r>
              <a:rPr lang="cs-CZ" dirty="0" smtClean="0"/>
              <a:t>Údaje potřebné </a:t>
            </a:r>
            <a:r>
              <a:rPr lang="cs-CZ" dirty="0"/>
              <a:t>pro identifikaci pacienta; údaje související se zdravotním stavem pacienta ve vztahu k onemocnění, předoperační informace (osobní a rodinná anamnéza, diagnostické údaje o léčbě a průběhu nemoci, důvod, typ a plán předpokládané operace), operační informace (datum operace, identifikace zdravotnického pracovníka provádějícího operaci, odborné údaje o provedené operaci včetně </a:t>
            </a:r>
            <a:r>
              <a:rPr lang="cs-CZ" b="1" dirty="0"/>
              <a:t>identifikace kloubu a podrobné identifikace všech komponent použité umělé kloubní náhrady</a:t>
            </a:r>
            <a:r>
              <a:rPr lang="cs-CZ" dirty="0"/>
              <a:t>); údaje potřebné k identifikaci poskytovatele, v jehož zdravotnickém zařízení byla implantace provedena.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819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registr nemocí z povolání</a:t>
            </a:r>
          </a:p>
          <a:p>
            <a:r>
              <a:rPr lang="cs-CZ" dirty="0" smtClean="0"/>
              <a:t>Údaje </a:t>
            </a:r>
            <a:r>
              <a:rPr lang="cs-CZ" dirty="0"/>
              <a:t>potřebné pro identifikaci pacienta; </a:t>
            </a:r>
            <a:r>
              <a:rPr lang="cs-CZ" dirty="0" err="1" smtClean="0"/>
              <a:t>sociodem</a:t>
            </a:r>
            <a:r>
              <a:rPr lang="cs-CZ" dirty="0" smtClean="0"/>
              <a:t>. </a:t>
            </a:r>
            <a:r>
              <a:rPr lang="cs-CZ" dirty="0"/>
              <a:t>údaje související se zdravotním stavem pacienta, údaje o nemoci z povolání (datum zjištění nemoci z povolání, diagnóza </a:t>
            </a:r>
            <a:r>
              <a:rPr lang="cs-CZ" dirty="0" smtClean="0"/>
              <a:t>nemoci…); </a:t>
            </a:r>
            <a:r>
              <a:rPr lang="cs-CZ" dirty="0"/>
              <a:t>údaje potřebné pro charakterizaci rizika onemocnění nemocí z povolání (zaměstnání, při jehož výkonu nemoc z povolání vznikla, rizikový faktor pracovních podmínek, který nemoc z povolání způsobil, expozice tomuto faktoru, kategorie práce), identifikace zaměstnavatele (adresa sídla, identifikační číslo organizace, odvětvová klasifikace ekonomické činnosti); identifikace poskytovatele a datum vyhotovení hlášení.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473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registr léčby uživatelů drog</a:t>
            </a:r>
          </a:p>
          <a:p>
            <a:r>
              <a:rPr lang="cs-CZ" dirty="0" smtClean="0"/>
              <a:t>Údaje potřebné </a:t>
            </a:r>
            <a:r>
              <a:rPr lang="cs-CZ" dirty="0"/>
              <a:t>k identifikaci vícečetných záznamů o tomtéž pacientovi podstupujícímu odbornou péči podle zákona o ochraně zdraví před škodlivými účinky návykových látek, u různých poskytovatelů v jednom kalendářním roce (rodné číslo - pokud se jedná o substituční nebo detoxifikační </a:t>
            </a:r>
            <a:r>
              <a:rPr lang="cs-CZ" dirty="0" smtClean="0"/>
              <a:t>léčbu) </a:t>
            </a:r>
            <a:r>
              <a:rPr lang="cs-CZ" dirty="0"/>
              <a:t>a další údaje: kód a název obce bydliště, okres a kraj místa bydliště, státní příslušnost, národnost, věk, pohlaví, rodinný </a:t>
            </a:r>
            <a:r>
              <a:rPr lang="cs-CZ" dirty="0" smtClean="0"/>
              <a:t>stav…informace </a:t>
            </a:r>
            <a:r>
              <a:rPr lang="cs-CZ" dirty="0"/>
              <a:t>o předchozí léčbě, zaměstnání, nejvyšší dosažené vzdělání, charakter bydlení (stálé, přechodné bydliště, v zařízení, bezdomovec, neznámé), informace o užívání drog v současnosti a v minulosti, rizikové faktory aplikace drog(y), vyšetření na HIV a další infekce (virové hepatitidy) a jejich výsledky, typ léčby, průběžný závěr léčby, informace o ukončení léčby; údaje potřebné pro identifikaci hlásícího poskytovatele. Dále jsou sledovány specifické informace o substituční </a:t>
            </a:r>
            <a:r>
              <a:rPr lang="cs-CZ" dirty="0" smtClean="0"/>
              <a:t>léčbě.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72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registr úrazů</a:t>
            </a:r>
          </a:p>
          <a:p>
            <a:r>
              <a:rPr lang="cs-CZ" dirty="0" smtClean="0"/>
              <a:t>Údaje potřebné </a:t>
            </a:r>
            <a:r>
              <a:rPr lang="cs-CZ" dirty="0"/>
              <a:t>pro identifikaci pacienta, údaje týkající se úrazů ošetřených při hospitalizaci, údaje související se zdravotním stavem pacienta ve vztahu k </a:t>
            </a:r>
            <a:r>
              <a:rPr lang="cs-CZ" dirty="0" smtClean="0"/>
              <a:t>úrazu, </a:t>
            </a:r>
            <a:r>
              <a:rPr lang="cs-CZ" dirty="0"/>
              <a:t>léčbě, okolností, za kterých se úraz stal, jeho příčiny, podrobný popis místa a času úrazu, rychlost zásahu poskytovatele zdravotnické záchranné služby, údaje o primárním </a:t>
            </a:r>
            <a:r>
              <a:rPr lang="cs-CZ" dirty="0" smtClean="0"/>
              <a:t>transportu </a:t>
            </a:r>
            <a:r>
              <a:rPr lang="cs-CZ" dirty="0"/>
              <a:t>a údaje potřebné pro identifikaci poskytovatele lůžkové zdravotní péče, v jehož zdravotnickém zařízení byl pacient </a:t>
            </a:r>
            <a:r>
              <a:rPr lang="cs-CZ" dirty="0" smtClean="0"/>
              <a:t>hospitalizován.</a:t>
            </a:r>
          </a:p>
          <a:p>
            <a:r>
              <a:rPr lang="cs-CZ" b="1" dirty="0">
                <a:solidFill>
                  <a:srgbClr val="FF0000"/>
                </a:solidFill>
              </a:rPr>
              <a:t>Národní registr osob trvale vyloučených z dárcovství krve</a:t>
            </a:r>
          </a:p>
          <a:p>
            <a:r>
              <a:rPr lang="cs-CZ" dirty="0" smtClean="0"/>
              <a:t>Údaje potřebné </a:t>
            </a:r>
            <a:r>
              <a:rPr lang="cs-CZ" dirty="0"/>
              <a:t>k identifikaci osoby trvale vyloučené z dárcovství </a:t>
            </a:r>
            <a:r>
              <a:rPr lang="cs-CZ" dirty="0" smtClean="0"/>
              <a:t>krve. Údaje do registru vkládá </a:t>
            </a:r>
            <a:r>
              <a:rPr lang="cs-CZ" dirty="0"/>
              <a:t>zařízení transfúzní služby, které dárce z dárcovství trvale vyloučilo, spolu s kódovaným důvodem vyloučení z </a:t>
            </a:r>
            <a:r>
              <a:rPr lang="cs-CZ" dirty="0" smtClean="0"/>
              <a:t>dárcovství.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119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500" b="1" dirty="0" smtClean="0">
                <a:solidFill>
                  <a:srgbClr val="FF0000"/>
                </a:solidFill>
              </a:rPr>
              <a:t>Národní </a:t>
            </a:r>
            <a:r>
              <a:rPr lang="cs-CZ" sz="3500" b="1" dirty="0">
                <a:solidFill>
                  <a:srgbClr val="FF0000"/>
                </a:solidFill>
              </a:rPr>
              <a:t>registr pitev a toxikologických vyšetření prováděných na oddělení soudního lékařství</a:t>
            </a:r>
          </a:p>
          <a:p>
            <a:r>
              <a:rPr lang="cs-CZ" sz="3500" dirty="0" smtClean="0"/>
              <a:t>Osobní údaje potřebné </a:t>
            </a:r>
            <a:r>
              <a:rPr lang="cs-CZ" sz="3500" dirty="0"/>
              <a:t>pro identifikaci zemřelého; údaje související se stavem zemřelého ve vztahu k příčině smrti, a to osobní anamnéza, údaje o zaměstnání, údaje o hodině, datu, místu a dalších okolnostech smrti, informace získané pitvou (datum pitvy, číslo pitevního protokolu, odborné údaje o provedené pitvě včetně </a:t>
            </a:r>
            <a:r>
              <a:rPr lang="cs-CZ" sz="3500" dirty="0" smtClean="0"/>
              <a:t>bezprostřední </a:t>
            </a:r>
            <a:r>
              <a:rPr lang="cs-CZ" sz="3500" dirty="0"/>
              <a:t>příčiny smrti a vedlejších onemocněních, které přispěly ke smrti, mechanismu smrti a toxikologického vyšetření); údaje potřebné pro identifikaci poskytovatele </a:t>
            </a:r>
            <a:r>
              <a:rPr lang="cs-CZ" sz="3500" dirty="0" smtClean="0"/>
              <a:t>a lékaře provádějícího pitvu.</a:t>
            </a:r>
          </a:p>
          <a:p>
            <a:r>
              <a:rPr lang="cs-CZ" sz="3500" b="1" dirty="0">
                <a:solidFill>
                  <a:srgbClr val="FF0000"/>
                </a:solidFill>
              </a:rPr>
              <a:t>Národní diabetologický registr</a:t>
            </a:r>
          </a:p>
          <a:p>
            <a:r>
              <a:rPr lang="cs-CZ" sz="3500" dirty="0" smtClean="0"/>
              <a:t>Osobní </a:t>
            </a:r>
            <a:r>
              <a:rPr lang="cs-CZ" sz="3500" dirty="0"/>
              <a:t>údaje potřebné pro identifikaci pacienta; </a:t>
            </a:r>
            <a:r>
              <a:rPr lang="cs-CZ" sz="3500" dirty="0" err="1" smtClean="0"/>
              <a:t>sociodem</a:t>
            </a:r>
            <a:r>
              <a:rPr lang="cs-CZ" sz="3500" dirty="0" smtClean="0"/>
              <a:t>. údaje ovlivňující </a:t>
            </a:r>
            <a:r>
              <a:rPr lang="cs-CZ" sz="3500" dirty="0"/>
              <a:t>zdravotní stav pacienta, rizikové a prognostické faktory onemocnění, údaje vztahující se k onemocnění a jeho léčbě, osobní a rodinná anamnéza pacienta související s onemocněním, včetně klasifikace typu a stavu diabetu a laboratorních hodnot, poskytování dispenzární péče a o úmrtí pacienta; údaje potřebné pro identifikaci poskytovatele diagnostikujícího, léčícího a poskytujícího dispenzární péči.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072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Národní registr intenzivní péče</a:t>
            </a:r>
          </a:p>
          <a:p>
            <a:r>
              <a:rPr lang="cs-CZ" dirty="0" smtClean="0"/>
              <a:t>Osobní </a:t>
            </a:r>
            <a:r>
              <a:rPr lang="cs-CZ" dirty="0"/>
              <a:t>údaje potřebné pro identifikaci pacienta; </a:t>
            </a:r>
            <a:r>
              <a:rPr lang="cs-CZ" dirty="0" err="1" smtClean="0"/>
              <a:t>sociodem</a:t>
            </a:r>
            <a:r>
              <a:rPr lang="cs-CZ" dirty="0" smtClean="0"/>
              <a:t>. údaje </a:t>
            </a:r>
            <a:r>
              <a:rPr lang="cs-CZ" dirty="0"/>
              <a:t>ovlivňující zdravotní stav pacienta, rizikové a prognostické faktory onemocnění, údaje vztahující se k onemocnění a jeho léčbě, osobní a rodinná anamnéza pacienta související s onemocněním, diagnóza onemocnění včetně laboratorních hodnot, poskytování dispenzární péče a o úmrtí pacienta; údaje potřebné pro identifikaci poskytovatele diagnostikujícího a poskytujícího akutní lůžkovou péči intenzivní a následnou intenzivní péči</a:t>
            </a:r>
            <a:r>
              <a:rPr lang="cs-CZ" dirty="0" smtClean="0"/>
              <a:t>.</a:t>
            </a:r>
          </a:p>
          <a:p>
            <a:endParaRPr lang="cs-CZ" dirty="0" smtClean="0"/>
          </a:p>
          <a:p>
            <a:r>
              <a:rPr lang="cs-CZ" dirty="0" smtClean="0"/>
              <a:t>Údaje v registrech se po uplynutí doby stanovené pro jednotlivé registry (5-25 let od úmrtí pacienta) </a:t>
            </a:r>
            <a:r>
              <a:rPr lang="cs-CZ" b="1" dirty="0" smtClean="0"/>
              <a:t>anonymizují</a:t>
            </a:r>
            <a:r>
              <a:rPr lang="cs-CZ" dirty="0" smtClean="0"/>
              <a:t>!</a:t>
            </a:r>
            <a:endParaRPr lang="cs-CZ" dirty="0"/>
          </a:p>
          <a:p>
            <a:r>
              <a:rPr lang="cs-CZ" dirty="0" smtClean="0"/>
              <a:t>Údaje o nemocech z povolání se uchovávají 40 let od nahlášení, údaje z registru reprodukčního zdraví 30 let od nahlášení.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602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Zdravotní stav obyvatelstva a jeho studium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Zdravotní stav obyvatelstva </a:t>
            </a:r>
            <a:r>
              <a:rPr lang="cs-CZ" dirty="0" smtClean="0"/>
              <a:t>– stav zdraví jedinců nebo skupin lidí, v širším smyslu k němu patří i determinanty zdraví, které ho určují</a:t>
            </a:r>
          </a:p>
          <a:p>
            <a:r>
              <a:rPr lang="cs-CZ" dirty="0" smtClean="0"/>
              <a:t>Pro hodnocení zdraví jedince existuje dostatek objektivních kritérií, zatímco u hodnocení zdravotního stavu populace je situace odlišná – </a:t>
            </a:r>
            <a:r>
              <a:rPr lang="cs-CZ" b="1" u="sng" dirty="0" smtClean="0"/>
              <a:t>měřítkem je nejvyšší dosažitelná úroveň zdraví na světě či v regionu.</a:t>
            </a:r>
          </a:p>
          <a:p>
            <a:r>
              <a:rPr lang="cs-CZ" dirty="0" smtClean="0"/>
              <a:t>Kritérium dobrého zdravotního stavu nemá absolutní, neměnnou úroveň, je naopak </a:t>
            </a:r>
            <a:r>
              <a:rPr lang="cs-CZ" b="1" i="1" dirty="0" smtClean="0"/>
              <a:t>relativn</a:t>
            </a:r>
            <a:r>
              <a:rPr lang="cs-CZ" dirty="0" smtClean="0"/>
              <a:t>í a mění se s rostoucí vyspělostí </a:t>
            </a:r>
            <a:r>
              <a:rPr lang="cs-CZ" dirty="0" err="1" smtClean="0"/>
              <a:t>lidstava</a:t>
            </a:r>
            <a:r>
              <a:rPr lang="cs-CZ" dirty="0" smtClean="0"/>
              <a:t>.</a:t>
            </a:r>
          </a:p>
          <a:p>
            <a:r>
              <a:rPr lang="cs-CZ" dirty="0" smtClean="0"/>
              <a:t>ZS obyvatelstva vyjadřujeme pomocí množství měřitelných ukazatelů – </a:t>
            </a:r>
            <a:r>
              <a:rPr lang="cs-CZ" b="1" i="1" dirty="0" smtClean="0"/>
              <a:t>statistických ukazatelů </a:t>
            </a:r>
            <a:r>
              <a:rPr lang="cs-CZ" dirty="0" smtClean="0"/>
              <a:t>(užívají se k hodnocení úrovně zdraví v jednotlivých zemích i k mezinárodním srovnáváním). </a:t>
            </a:r>
          </a:p>
          <a:p>
            <a:endParaRPr lang="cs-CZ" dirty="0" smtClean="0"/>
          </a:p>
          <a:p>
            <a:r>
              <a:rPr lang="cs-CZ" dirty="0" smtClean="0"/>
              <a:t>Zdravotní </a:t>
            </a:r>
            <a:r>
              <a:rPr lang="cs-CZ" dirty="0"/>
              <a:t>stav obyvatel je </a:t>
            </a:r>
            <a:r>
              <a:rPr lang="cs-CZ" dirty="0" smtClean="0"/>
              <a:t>mj. ovlivňován </a:t>
            </a:r>
            <a:r>
              <a:rPr lang="cs-CZ" dirty="0"/>
              <a:t>kvalitou </a:t>
            </a:r>
            <a:r>
              <a:rPr lang="cs-CZ" dirty="0" smtClean="0"/>
              <a:t>zdravotnictví, systémem </a:t>
            </a:r>
            <a:r>
              <a:rPr lang="cs-CZ" dirty="0"/>
              <a:t>zdravotnické </a:t>
            </a:r>
            <a:r>
              <a:rPr lang="cs-CZ" dirty="0" smtClean="0"/>
              <a:t>péče, environmentálním aspektem aj.</a:t>
            </a:r>
            <a:r>
              <a:rPr lang="cs-CZ" dirty="0" smtClean="0">
                <a:sym typeface="Wingdings"/>
              </a:rPr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95723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Informace o zdravotním stavu získáváme ze dvou hlavních zdrojů:</a:t>
            </a:r>
          </a:p>
          <a:p>
            <a:r>
              <a:rPr lang="cs-CZ" dirty="0">
                <a:sym typeface="Wingdings"/>
              </a:rPr>
              <a:t> </a:t>
            </a:r>
            <a:r>
              <a:rPr lang="cs-CZ" b="1" dirty="0">
                <a:solidFill>
                  <a:srgbClr val="0070C0"/>
                </a:solidFill>
                <a:sym typeface="Wingdings"/>
              </a:rPr>
              <a:t>běžně prováděné (rutinní) statistiky </a:t>
            </a:r>
            <a:r>
              <a:rPr lang="cs-CZ" dirty="0">
                <a:sym typeface="Wingdings"/>
              </a:rPr>
              <a:t>založené na využití údajů demografické statistiky a statistik nemocnosti;</a:t>
            </a:r>
          </a:p>
          <a:p>
            <a:r>
              <a:rPr lang="cs-CZ" dirty="0">
                <a:sym typeface="Wingdings"/>
              </a:rPr>
              <a:t> </a:t>
            </a:r>
            <a:r>
              <a:rPr lang="cs-CZ" b="1" dirty="0">
                <a:solidFill>
                  <a:srgbClr val="0070C0"/>
                </a:solidFill>
                <a:sym typeface="Wingdings"/>
              </a:rPr>
              <a:t>epidemiologické studie, výběrová šetření</a:t>
            </a:r>
            <a:r>
              <a:rPr lang="cs-CZ" dirty="0">
                <a:sym typeface="Wingdings"/>
              </a:rPr>
              <a:t> → </a:t>
            </a:r>
            <a:r>
              <a:rPr lang="cs-CZ" b="1" dirty="0">
                <a:solidFill>
                  <a:srgbClr val="00B050"/>
                </a:solidFill>
                <a:sym typeface="Wingdings"/>
              </a:rPr>
              <a:t>průřezová </a:t>
            </a:r>
            <a:r>
              <a:rPr lang="cs-CZ" dirty="0">
                <a:sym typeface="Wingdings"/>
              </a:rPr>
              <a:t>(</a:t>
            </a:r>
            <a:r>
              <a:rPr lang="cs-CZ" b="1" dirty="0">
                <a:solidFill>
                  <a:srgbClr val="00B050"/>
                </a:solidFill>
                <a:sym typeface="Wingdings"/>
              </a:rPr>
              <a:t>okamžiková</a:t>
            </a:r>
            <a:r>
              <a:rPr lang="cs-CZ" dirty="0">
                <a:sym typeface="Wingdings"/>
              </a:rPr>
              <a:t>),</a:t>
            </a:r>
            <a:endParaRPr lang="cs-CZ" dirty="0" smtClean="0"/>
          </a:p>
          <a:p>
            <a:r>
              <a:rPr lang="cs-CZ" dirty="0" smtClean="0"/>
              <a:t>tzn., že informují o úrovni nemocnosti k určitému datu </a:t>
            </a:r>
          </a:p>
          <a:p>
            <a:r>
              <a:rPr lang="cs-CZ" dirty="0"/>
              <a:t>→</a:t>
            </a:r>
            <a:r>
              <a:rPr lang="cs-CZ" dirty="0" smtClean="0"/>
              <a:t> </a:t>
            </a:r>
            <a:r>
              <a:rPr lang="cs-CZ" b="1" dirty="0" smtClean="0">
                <a:solidFill>
                  <a:srgbClr val="00B050"/>
                </a:solidFill>
              </a:rPr>
              <a:t>longitudinální </a:t>
            </a:r>
            <a:r>
              <a:rPr lang="cs-CZ" dirty="0" smtClean="0"/>
              <a:t>(</a:t>
            </a:r>
            <a:r>
              <a:rPr lang="cs-CZ" b="1" dirty="0" smtClean="0">
                <a:solidFill>
                  <a:srgbClr val="00B050"/>
                </a:solidFill>
              </a:rPr>
              <a:t>dlouhodobá</a:t>
            </a:r>
            <a:r>
              <a:rPr lang="cs-CZ" dirty="0" smtClean="0"/>
              <a:t>), tzn. Že probíhají delší dobu (i několik let) a složí k hodnocení vztahu mezi rizikovým faktorem a vznikem nemoci  </a:t>
            </a:r>
          </a:p>
          <a:p>
            <a:r>
              <a:rPr lang="cs-CZ" dirty="0" smtClean="0"/>
              <a:t>Statistické proměnné (dříve se užíval pojem „ukazatel“)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267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1948-1989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1948</a:t>
            </a:r>
            <a:r>
              <a:rPr lang="cs-CZ" dirty="0" smtClean="0"/>
              <a:t> – přijat zákon č. 99/1949 Sb., o národním pojištění (sjednotil nemocenské a důchodové pojištění do jednoho povinného systému)</a:t>
            </a:r>
          </a:p>
          <a:p>
            <a:r>
              <a:rPr lang="cs-CZ" b="1" dirty="0" smtClean="0"/>
              <a:t>1951</a:t>
            </a:r>
            <a:r>
              <a:rPr lang="cs-CZ" dirty="0" smtClean="0"/>
              <a:t> – převzata koncepce zdravotnictví ze Sovětského svazu – tzv. </a:t>
            </a:r>
            <a:r>
              <a:rPr lang="cs-CZ" i="1" u="sng" dirty="0" err="1" smtClean="0"/>
              <a:t>Semaškův</a:t>
            </a:r>
            <a:r>
              <a:rPr lang="cs-CZ" i="1" u="sng" dirty="0" smtClean="0"/>
              <a:t> model </a:t>
            </a:r>
            <a:r>
              <a:rPr lang="cs-CZ" dirty="0" smtClean="0"/>
              <a:t>→ systém povinného zdravotního pojištění byl zrušen, nemocnice, léčebné ústavy, zdravotnický průmysl vč. výroby léčiv byly znárodněny a zestátněny</a:t>
            </a:r>
          </a:p>
          <a:p>
            <a:r>
              <a:rPr lang="cs-CZ" dirty="0" smtClean="0"/>
              <a:t>Zdravotní péče se stala pro občana „bezplatnou“, bez přímé úhrady a byla financována pouze z daní občanů prostřednictvím st. rozpočtu</a:t>
            </a:r>
          </a:p>
          <a:p>
            <a:r>
              <a:rPr lang="cs-CZ" dirty="0" smtClean="0"/>
              <a:t>Vznikly </a:t>
            </a:r>
            <a:r>
              <a:rPr lang="cs-CZ" b="1" dirty="0" smtClean="0"/>
              <a:t>KÚNZ, OÚNZ </a:t>
            </a:r>
            <a:r>
              <a:rPr lang="cs-CZ" dirty="0" smtClean="0"/>
              <a:t>zabezpečující veškerou léčebně preventivní péči ambulantní, závodní a nemocniční</a:t>
            </a:r>
          </a:p>
          <a:p>
            <a:r>
              <a:rPr lang="cs-CZ" b="1" dirty="0" smtClean="0"/>
              <a:t>1952</a:t>
            </a:r>
            <a:r>
              <a:rPr lang="cs-CZ" dirty="0" smtClean="0"/>
              <a:t> – vznik </a:t>
            </a:r>
            <a:r>
              <a:rPr lang="cs-CZ" b="1" dirty="0" smtClean="0"/>
              <a:t>hygienické služby </a:t>
            </a:r>
            <a:r>
              <a:rPr lang="cs-CZ" dirty="0" smtClean="0"/>
              <a:t>(KHS, OHS) jako orgánu určeného ke kontrole dodržování zásad hygieny a prevence šíření infekčních nemocí</a:t>
            </a:r>
          </a:p>
          <a:p>
            <a:r>
              <a:rPr lang="cs-CZ" dirty="0" smtClean="0"/>
              <a:t>SZÚ přejmenován na IHE (institut hygieny a epidemiologie)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29252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Ukazatele zdravotního stavu (statistické proměnné)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000" dirty="0" smtClean="0"/>
              <a:t>Zdravotní stav obyvatelstva můžeme hodnotit na základě celé řady demograficko-statistických ukazatelů (proměnných), např.:</a:t>
            </a:r>
          </a:p>
          <a:p>
            <a:r>
              <a:rPr lang="cs-CZ" sz="2000" b="1" u="sng" dirty="0" smtClean="0">
                <a:solidFill>
                  <a:srgbClr val="C00000"/>
                </a:solidFill>
              </a:rPr>
              <a:t>ukazatele úmrtnosti</a:t>
            </a:r>
          </a:p>
          <a:p>
            <a:r>
              <a:rPr lang="cs-CZ" sz="2000" dirty="0" smtClean="0"/>
              <a:t>Základním ukazatelem úmrtnosti je </a:t>
            </a:r>
            <a:r>
              <a:rPr lang="cs-CZ" sz="2000" b="1" dirty="0" smtClean="0">
                <a:solidFill>
                  <a:srgbClr val="0070C0"/>
                </a:solidFill>
              </a:rPr>
              <a:t>celková úmrtnost</a:t>
            </a:r>
            <a:r>
              <a:rPr lang="cs-CZ" sz="2000" dirty="0" smtClean="0"/>
              <a:t>, hrubá, mortalita = udává </a:t>
            </a:r>
            <a:r>
              <a:rPr lang="cs-CZ" sz="2000" b="1" dirty="0" smtClean="0"/>
              <a:t>počet zemřelých za určité období</a:t>
            </a:r>
            <a:r>
              <a:rPr lang="cs-CZ" sz="2000" dirty="0" smtClean="0"/>
              <a:t> (nejčastěji jeden kalendářní rok) připadajících </a:t>
            </a:r>
            <a:r>
              <a:rPr lang="cs-CZ" sz="2000" b="1" dirty="0" smtClean="0"/>
              <a:t>na 1000 obyvatel</a:t>
            </a:r>
            <a:r>
              <a:rPr lang="cs-CZ" sz="2000" dirty="0" smtClean="0"/>
              <a:t>;  tento ukazatel je závislý na věkové struktuře obyvatelstva, není proto spolehlivý pro srovnání úmrtnosti v různých populacích ani ve stejné populaci v delším časovém období –tuto nestejnorodost odstraňujeme tzv. </a:t>
            </a:r>
            <a:r>
              <a:rPr lang="cs-CZ" sz="2000" dirty="0"/>
              <a:t>standardizací </a:t>
            </a:r>
            <a:r>
              <a:rPr lang="cs-CZ" sz="2000" dirty="0" smtClean="0"/>
              <a:t>→</a:t>
            </a:r>
            <a:r>
              <a:rPr lang="cs-CZ" sz="2000" b="1" dirty="0" smtClean="0">
                <a:solidFill>
                  <a:srgbClr val="0070C0"/>
                </a:solidFill>
              </a:rPr>
              <a:t>standardizovaná úmrtnost</a:t>
            </a:r>
            <a:r>
              <a:rPr lang="cs-CZ" sz="2000" dirty="0" smtClean="0"/>
              <a:t> (vyloučí </a:t>
            </a:r>
            <a:r>
              <a:rPr lang="cs-CZ" sz="2000" dirty="0"/>
              <a:t>zkreslující vliv nestejné </a:t>
            </a:r>
            <a:r>
              <a:rPr lang="cs-CZ" sz="2000" dirty="0" smtClean="0"/>
              <a:t>struktury) </a:t>
            </a:r>
          </a:p>
          <a:p>
            <a:r>
              <a:rPr lang="cs-CZ" sz="2000" b="1" dirty="0" smtClean="0">
                <a:solidFill>
                  <a:srgbClr val="0070C0"/>
                </a:solidFill>
              </a:rPr>
              <a:t>specifická úmrtnost -</a:t>
            </a:r>
            <a:r>
              <a:rPr lang="cs-CZ" sz="2000" b="1" dirty="0" smtClean="0"/>
              <a:t> </a:t>
            </a:r>
            <a:r>
              <a:rPr lang="cs-CZ" sz="2000" dirty="0" smtClean="0"/>
              <a:t>počet </a:t>
            </a:r>
            <a:r>
              <a:rPr lang="cs-CZ" sz="2000" dirty="0"/>
              <a:t>zemřelých na dané onemocnění v </a:t>
            </a:r>
            <a:r>
              <a:rPr lang="cs-CZ" sz="2000" b="1" dirty="0"/>
              <a:t>určité, dobře definované skupině </a:t>
            </a:r>
            <a:r>
              <a:rPr lang="cs-CZ" sz="2000" dirty="0"/>
              <a:t>obyvatelstva, vymezené např. </a:t>
            </a:r>
            <a:r>
              <a:rPr lang="cs-CZ" sz="2000" b="1" dirty="0"/>
              <a:t>věkem, profesí, pohlavím apod</a:t>
            </a:r>
            <a:r>
              <a:rPr lang="cs-CZ" sz="2000" b="1" dirty="0" smtClean="0"/>
              <a:t>. na 1000 obyvatel této skupiny</a:t>
            </a:r>
          </a:p>
          <a:p>
            <a:endParaRPr lang="pl-PL" sz="1900" dirty="0" smtClean="0"/>
          </a:p>
        </p:txBody>
      </p:sp>
    </p:spTree>
    <p:extLst>
      <p:ext uri="{BB962C8B-B14F-4D97-AF65-F5344CB8AC3E}">
        <p14:creationId xmlns:p14="http://schemas.microsoft.com/office/powerpoint/2010/main" val="283792943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cs-CZ" sz="1900" b="1" dirty="0">
                <a:solidFill>
                  <a:srgbClr val="0070C0"/>
                </a:solidFill>
              </a:rPr>
              <a:t>kojenecká úmrtnost </a:t>
            </a:r>
            <a:r>
              <a:rPr lang="cs-CZ" sz="1900" dirty="0"/>
              <a:t>– počet zemřelých dětí do jednoho roku života v období jednoho kalendářního roku připadajících na 1000 živě narozených v témže období</a:t>
            </a:r>
          </a:p>
          <a:p>
            <a:r>
              <a:rPr lang="cs-CZ" sz="1900" b="1" dirty="0" smtClean="0">
                <a:solidFill>
                  <a:srgbClr val="0070C0"/>
                </a:solidFill>
              </a:rPr>
              <a:t>perinatální </a:t>
            </a:r>
            <a:r>
              <a:rPr lang="cs-CZ" sz="1900" b="1" dirty="0">
                <a:solidFill>
                  <a:srgbClr val="0070C0"/>
                </a:solidFill>
              </a:rPr>
              <a:t>úmrtnost </a:t>
            </a:r>
            <a:r>
              <a:rPr lang="cs-CZ" sz="1900" dirty="0"/>
              <a:t>– součet </a:t>
            </a:r>
            <a:r>
              <a:rPr lang="pl-PL" sz="1900" dirty="0"/>
              <a:t>mrtvorozených a zemřelých dětí do 7. dne po porodu na 1000 všech narozených v daném roce</a:t>
            </a:r>
          </a:p>
          <a:p>
            <a:r>
              <a:rPr lang="pl-PL" sz="1900" b="1" dirty="0" smtClean="0">
                <a:solidFill>
                  <a:srgbClr val="0070C0"/>
                </a:solidFill>
              </a:rPr>
              <a:t>poporodní</a:t>
            </a:r>
            <a:r>
              <a:rPr lang="pl-PL" sz="1900" dirty="0" smtClean="0"/>
              <a:t> </a:t>
            </a:r>
            <a:r>
              <a:rPr lang="pl-PL" sz="1900" dirty="0"/>
              <a:t>ú. (od 3 dnů), </a:t>
            </a:r>
            <a:r>
              <a:rPr lang="pl-PL" sz="1900" b="1" dirty="0">
                <a:solidFill>
                  <a:srgbClr val="0070C0"/>
                </a:solidFill>
              </a:rPr>
              <a:t>časná novorozenecká</a:t>
            </a:r>
            <a:r>
              <a:rPr lang="pl-PL" sz="1900" dirty="0"/>
              <a:t> ú.(do 7 dnů), </a:t>
            </a:r>
            <a:r>
              <a:rPr lang="pl-PL" sz="1900" b="1" dirty="0">
                <a:solidFill>
                  <a:srgbClr val="0070C0"/>
                </a:solidFill>
              </a:rPr>
              <a:t>pozdní novorozenecká</a:t>
            </a:r>
            <a:r>
              <a:rPr lang="pl-PL" sz="1900" dirty="0"/>
              <a:t> ú. (do 28 dnů), </a:t>
            </a:r>
            <a:r>
              <a:rPr lang="pl-PL" sz="1900" b="1" dirty="0">
                <a:solidFill>
                  <a:srgbClr val="0070C0"/>
                </a:solidFill>
              </a:rPr>
              <a:t>ponovorozencká</a:t>
            </a:r>
            <a:r>
              <a:rPr lang="pl-PL" sz="1900" dirty="0"/>
              <a:t> ú. (do 29 dnů – 1 rok), </a:t>
            </a:r>
            <a:r>
              <a:rPr lang="pl-PL" sz="1900" b="1" dirty="0">
                <a:solidFill>
                  <a:srgbClr val="0070C0"/>
                </a:solidFill>
              </a:rPr>
              <a:t>mateřská</a:t>
            </a:r>
            <a:r>
              <a:rPr lang="pl-PL" sz="1900" dirty="0"/>
              <a:t> ú. (počet žen zemřelých v souvislosti s těhotenstvím, porodem a šestinedělím za jeden kalendářní rok připadající na 1000 živě narozených dětí)    </a:t>
            </a:r>
            <a:endParaRPr lang="pl-PL" sz="1900" dirty="0" smtClean="0"/>
          </a:p>
          <a:p>
            <a:r>
              <a:rPr lang="cs-CZ" sz="2000" b="1" dirty="0">
                <a:solidFill>
                  <a:srgbClr val="0070C0"/>
                </a:solidFill>
              </a:rPr>
              <a:t>předčasná úmrtnost</a:t>
            </a:r>
            <a:r>
              <a:rPr lang="cs-CZ" sz="2000" dirty="0"/>
              <a:t> – úmrtnost celková a podle příčin ve věku do 65. roku</a:t>
            </a:r>
          </a:p>
          <a:p>
            <a:r>
              <a:rPr lang="cs-CZ" sz="1900" dirty="0" smtClean="0"/>
              <a:t>Počet </a:t>
            </a:r>
            <a:r>
              <a:rPr lang="cs-CZ" sz="1900" dirty="0"/>
              <a:t>zemřelých měl dlouhodobě klesající trend od počátku 80. let 20. století, kdy roční úhrn převyšoval 130 tis. osob. Minimum, 104,4 tis., připadlo na rok 2006</a:t>
            </a:r>
            <a:r>
              <a:rPr lang="cs-CZ" sz="1900" dirty="0" smtClean="0"/>
              <a:t>. </a:t>
            </a:r>
            <a:r>
              <a:rPr lang="cs-CZ" sz="2000" dirty="0"/>
              <a:t>Počet úmrtí měl během poslední dekády vymezené lety 2012–2021 rostoucí tendenci, se dvěma výkyvy v roce 2014 a 2016. </a:t>
            </a:r>
            <a:endParaRPr lang="cs-CZ" sz="2000" dirty="0" smtClean="0"/>
          </a:p>
          <a:p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13166463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cs-CZ" sz="1900" dirty="0"/>
              <a:t>Hlavní příčinou rostoucího počtu zemřelých bylo stárnutí obyvatel, resp. změny věkové struktury populace, v posledních dvou letech pak zejména pandemie onemocnění covid-19. </a:t>
            </a:r>
            <a:endParaRPr lang="cs-CZ" sz="1900" dirty="0" smtClean="0"/>
          </a:p>
          <a:p>
            <a:r>
              <a:rPr lang="cs-CZ" sz="1900" dirty="0" smtClean="0"/>
              <a:t>Celkový </a:t>
            </a:r>
            <a:r>
              <a:rPr lang="cs-CZ" sz="1900" dirty="0"/>
              <a:t>počet úmrtí v roce 2021 oproti předchozímu roku vzrostl o 10 602 Počet zemřelých v r. 2021  činil 139,9 tisíce a byl nejvyšší od konce druhé světové </a:t>
            </a:r>
            <a:r>
              <a:rPr lang="cs-CZ" sz="1900" dirty="0" smtClean="0"/>
              <a:t>války!</a:t>
            </a:r>
          </a:p>
          <a:p>
            <a:r>
              <a:rPr lang="cs-CZ" sz="1900" dirty="0" smtClean="0"/>
              <a:t>Ve </a:t>
            </a:r>
            <a:r>
              <a:rPr lang="cs-CZ" sz="1900" dirty="0"/>
              <a:t>srovnání s průměrem let 2015 až 2019 byl vyšší o celou jednu čtvrtinu. K výraznému meziročnímu nárůstu došlo podruhé v řadě </a:t>
            </a:r>
            <a:r>
              <a:rPr lang="cs-CZ" sz="1900" dirty="0" smtClean="0"/>
              <a:t>(v </a:t>
            </a:r>
            <a:r>
              <a:rPr lang="cs-CZ" sz="1900" dirty="0"/>
              <a:t>roce 2021 o 8 </a:t>
            </a:r>
            <a:r>
              <a:rPr lang="cs-CZ" sz="1900" dirty="0" smtClean="0"/>
              <a:t>%).</a:t>
            </a:r>
          </a:p>
          <a:p>
            <a:r>
              <a:rPr lang="cs-CZ" sz="1900" dirty="0" smtClean="0"/>
              <a:t>Ročně </a:t>
            </a:r>
            <a:r>
              <a:rPr lang="cs-CZ" sz="1900" dirty="0"/>
              <a:t>umírá v ČR přes 100 tisíc osob (trvale vyšší hodnoty úmrtnosti jsou v severních Čechách a na severní Moravě, nejnižší v Praze, jižní Moravě a na Vysočině. </a:t>
            </a:r>
            <a:endParaRPr lang="cs-CZ" sz="1900" dirty="0" smtClean="0"/>
          </a:p>
          <a:p>
            <a:r>
              <a:rPr lang="cs-CZ" sz="1900" dirty="0"/>
              <a:t>Standardně </a:t>
            </a:r>
            <a:r>
              <a:rPr lang="cs-CZ" sz="1900" dirty="0" smtClean="0"/>
              <a:t>k </a:t>
            </a:r>
            <a:r>
              <a:rPr lang="cs-CZ" sz="1900" dirty="0"/>
              <a:t>nejvyšším počtům úmrtí dochází v zimních měsících roku a v březnu, méně se umírá od května do </a:t>
            </a:r>
            <a:r>
              <a:rPr lang="cs-CZ" sz="1900" dirty="0" smtClean="0"/>
              <a:t>září; rok </a:t>
            </a:r>
            <a:r>
              <a:rPr lang="cs-CZ" sz="1900" dirty="0"/>
              <a:t>2020 se od tohoto sezónního profilu odchýlil, když následkem plného propuknutí onemocnění covid-19 bylo nejvíce úmrtí </a:t>
            </a:r>
            <a:r>
              <a:rPr lang="cs-CZ" sz="1900" dirty="0" smtClean="0"/>
              <a:t>v </a:t>
            </a:r>
            <a:r>
              <a:rPr lang="cs-CZ" sz="1900" dirty="0"/>
              <a:t>podzimních </a:t>
            </a:r>
            <a:r>
              <a:rPr lang="cs-CZ" sz="1900" dirty="0" smtClean="0"/>
              <a:t>měsících</a:t>
            </a:r>
            <a:endParaRPr lang="pl-PL" sz="1900" dirty="0"/>
          </a:p>
        </p:txBody>
      </p:sp>
    </p:spTree>
    <p:extLst>
      <p:ext uri="{BB962C8B-B14F-4D97-AF65-F5344CB8AC3E}">
        <p14:creationId xmlns:p14="http://schemas.microsoft.com/office/powerpoint/2010/main" val="41661066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b="1" dirty="0"/>
              <a:t>Kojenecká úmrtnost </a:t>
            </a:r>
            <a:r>
              <a:rPr lang="cs-CZ" dirty="0"/>
              <a:t>s hodnotou 2,2 ‰ dosáhla </a:t>
            </a:r>
            <a:r>
              <a:rPr lang="cs-CZ" b="1" dirty="0"/>
              <a:t>historického minima </a:t>
            </a:r>
            <a:r>
              <a:rPr lang="cs-CZ" dirty="0"/>
              <a:t>a je dlouhodobě jedna z nejnižších v celé Evropě (kolem 3 kojenců na tisíc živě narozených dětí</a:t>
            </a:r>
            <a:r>
              <a:rPr lang="cs-CZ" dirty="0" smtClean="0"/>
              <a:t>); standardně bývá </a:t>
            </a:r>
            <a:r>
              <a:rPr lang="cs-CZ" dirty="0"/>
              <a:t>vyšší u chlapců než dívek, v roce </a:t>
            </a:r>
            <a:r>
              <a:rPr lang="cs-CZ" dirty="0" smtClean="0"/>
              <a:t>2021 </a:t>
            </a:r>
            <a:r>
              <a:rPr lang="en-US" dirty="0" err="1"/>
              <a:t>dosáhla</a:t>
            </a:r>
            <a:r>
              <a:rPr lang="en-US" dirty="0"/>
              <a:t> </a:t>
            </a:r>
            <a:r>
              <a:rPr lang="en-US" dirty="0" err="1"/>
              <a:t>hodnot</a:t>
            </a:r>
            <a:r>
              <a:rPr lang="en-US" dirty="0"/>
              <a:t> 2,6 ‰ a 1,8 ‰</a:t>
            </a:r>
            <a:endParaRPr lang="cs-CZ" dirty="0" smtClean="0"/>
          </a:p>
          <a:p>
            <a:r>
              <a:rPr lang="cs-CZ" dirty="0" smtClean="0"/>
              <a:t>V </a:t>
            </a:r>
            <a:r>
              <a:rPr lang="cs-CZ" dirty="0"/>
              <a:t>Evropě mají dlouhodobě nejnižší standardizovanou úmrtnost severské státy a Švýcarsko, ČR stále za nejlepšími státy Evropy výrazně zaostává. </a:t>
            </a:r>
            <a:endParaRPr lang="cs-CZ" dirty="0" smtClean="0"/>
          </a:p>
          <a:p>
            <a:r>
              <a:rPr lang="cs-CZ" dirty="0" smtClean="0"/>
              <a:t>Významný </a:t>
            </a:r>
            <a:r>
              <a:rPr lang="cs-CZ" dirty="0"/>
              <a:t>rozdíl existuje mezi úmrtností mužů a žen, trvale </a:t>
            </a:r>
            <a:r>
              <a:rPr lang="cs-CZ" b="1" dirty="0"/>
              <a:t>vyšší úmrtnost mají muži</a:t>
            </a:r>
            <a:r>
              <a:rPr lang="cs-CZ" dirty="0" smtClean="0"/>
              <a:t>.</a:t>
            </a:r>
          </a:p>
          <a:p>
            <a:r>
              <a:rPr lang="cs-CZ" b="1" dirty="0"/>
              <a:t>Věková struktura </a:t>
            </a:r>
            <a:r>
              <a:rPr lang="cs-CZ" dirty="0"/>
              <a:t>zemřelých v roce 2020 se </a:t>
            </a:r>
            <a:r>
              <a:rPr lang="cs-CZ" dirty="0" smtClean="0"/>
              <a:t>ve </a:t>
            </a:r>
            <a:r>
              <a:rPr lang="cs-CZ" dirty="0"/>
              <a:t>srovnání s předešlými lety zásadně nezměnila, </a:t>
            </a:r>
            <a:r>
              <a:rPr lang="cs-CZ" dirty="0" smtClean="0"/>
              <a:t>dětských </a:t>
            </a:r>
            <a:r>
              <a:rPr lang="cs-CZ" dirty="0"/>
              <a:t>úmrtí (ve věku 0–14 let</a:t>
            </a:r>
            <a:r>
              <a:rPr lang="cs-CZ" dirty="0" smtClean="0"/>
              <a:t>) bylo </a:t>
            </a:r>
            <a:r>
              <a:rPr lang="cs-CZ" dirty="0"/>
              <a:t>397 a tvořila jen 0,31 % z celkového počtu zemřelých, </a:t>
            </a:r>
            <a:r>
              <a:rPr lang="cs-CZ" dirty="0" smtClean="0"/>
              <a:t> zemřelí </a:t>
            </a:r>
            <a:r>
              <a:rPr lang="cs-CZ" dirty="0"/>
              <a:t>ve věku 15–64 představovali v úhrnu 15,2 % </a:t>
            </a:r>
            <a:r>
              <a:rPr lang="cs-CZ" dirty="0" smtClean="0"/>
              <a:t>(19 648 osob) a na </a:t>
            </a:r>
            <a:r>
              <a:rPr lang="cs-CZ" dirty="0"/>
              <a:t>věkovou skupinu 65 a více let pak připadlo 84,5 % </a:t>
            </a:r>
            <a:r>
              <a:rPr lang="cs-CZ" dirty="0" smtClean="0"/>
              <a:t>zemřelých.</a:t>
            </a:r>
          </a:p>
          <a:p>
            <a:r>
              <a:rPr lang="cs-CZ" dirty="0" smtClean="0"/>
              <a:t>Osob </a:t>
            </a:r>
            <a:r>
              <a:rPr lang="cs-CZ" dirty="0"/>
              <a:t>ve věku 65 a více let zemřelo v roce 2020 o 17,3 % více než v roce 2019 a o 19,9 % více oproti průměru předchozí pětiletky </a:t>
            </a:r>
            <a:r>
              <a:rPr lang="cs-CZ" dirty="0" smtClean="0"/>
              <a:t>(covid-19)</a:t>
            </a:r>
            <a:endParaRPr lang="pl-PL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141288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2123"/>
            <a:ext cx="7992888" cy="5709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77173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3600"/>
            <a:ext cx="8424936" cy="477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57548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Úmrtí podle příčin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3500" dirty="0" smtClean="0"/>
              <a:t>Nejčastější příčinou úmrtí v ČR dlouhodobě zůstávají </a:t>
            </a:r>
            <a:r>
              <a:rPr lang="cs-CZ" sz="3500" b="1" dirty="0" smtClean="0"/>
              <a:t>nemoci oběhové soustavy</a:t>
            </a:r>
            <a:r>
              <a:rPr lang="cs-CZ" sz="3500" dirty="0" smtClean="0"/>
              <a:t> – v roce 2021 na ně zemřelo cca 48 tisíc osob (tj. 34 % všech úmrtí), z toho nejvíce na </a:t>
            </a:r>
            <a:r>
              <a:rPr lang="cs-CZ" sz="3500" b="1" dirty="0" smtClean="0"/>
              <a:t>ischemickou chorobu srdeční </a:t>
            </a:r>
            <a:r>
              <a:rPr lang="cs-CZ" sz="3500" dirty="0" smtClean="0"/>
              <a:t>(15,6 % všech úmrtí), dále </a:t>
            </a:r>
            <a:r>
              <a:rPr lang="cs-CZ" sz="3500" b="1" dirty="0" smtClean="0"/>
              <a:t>cévní nemoci mozku </a:t>
            </a:r>
            <a:r>
              <a:rPr lang="cs-CZ" sz="3500" dirty="0" smtClean="0"/>
              <a:t>a </a:t>
            </a:r>
            <a:r>
              <a:rPr lang="cs-CZ" sz="3500" b="1" dirty="0" smtClean="0"/>
              <a:t>selhání srdce</a:t>
            </a:r>
            <a:r>
              <a:rPr lang="cs-CZ" sz="3500" dirty="0" smtClean="0"/>
              <a:t>.</a:t>
            </a:r>
          </a:p>
          <a:p>
            <a:r>
              <a:rPr lang="cs-CZ" sz="3500" dirty="0" smtClean="0"/>
              <a:t>Druhou nejčastější příčinou byly </a:t>
            </a:r>
            <a:r>
              <a:rPr lang="cs-CZ" sz="3500" b="1" dirty="0" smtClean="0"/>
              <a:t>novotvary</a:t>
            </a:r>
            <a:r>
              <a:rPr lang="cs-CZ" sz="3500" dirty="0" smtClean="0"/>
              <a:t>, které způsobily 27,7 tisíce úmrtí (19,8 %), z nich nejpočetnější byly zhoubné novotvary </a:t>
            </a:r>
            <a:r>
              <a:rPr lang="cs-CZ" sz="3500" b="1" dirty="0" smtClean="0"/>
              <a:t>průdušnice, průdušky a plíce</a:t>
            </a:r>
            <a:r>
              <a:rPr lang="cs-CZ" sz="3500" dirty="0" smtClean="0"/>
              <a:t> (3,5 % všech úmrtí).</a:t>
            </a:r>
          </a:p>
          <a:p>
            <a:r>
              <a:rPr lang="cs-CZ" sz="3500" dirty="0" smtClean="0"/>
              <a:t>Třetí místo patří </a:t>
            </a:r>
            <a:r>
              <a:rPr lang="cs-CZ" sz="3500" b="1" dirty="0" smtClean="0"/>
              <a:t>covid-19</a:t>
            </a:r>
            <a:r>
              <a:rPr lang="cs-CZ" sz="3500" dirty="0" smtClean="0"/>
              <a:t>, na něž zemřelo do konce srpna 2021 30 400 osob, dále pak nemoci </a:t>
            </a:r>
            <a:r>
              <a:rPr lang="cs-CZ" sz="3500" b="1" dirty="0" smtClean="0"/>
              <a:t>dýchací soustavy </a:t>
            </a:r>
            <a:r>
              <a:rPr lang="cs-CZ" sz="3500" dirty="0" smtClean="0"/>
              <a:t>a nemoci endokrinní, výživy a přeměny látek (zejména </a:t>
            </a:r>
            <a:r>
              <a:rPr lang="cs-CZ" sz="3500" b="1" dirty="0" smtClean="0"/>
              <a:t>diabetes </a:t>
            </a:r>
            <a:r>
              <a:rPr lang="cs-CZ" sz="3500" b="1" dirty="0" err="1" smtClean="0"/>
              <a:t>mellitus</a:t>
            </a:r>
            <a:r>
              <a:rPr lang="cs-CZ" sz="3500" dirty="0" smtClean="0"/>
              <a:t>), na 6. místě nemoci </a:t>
            </a:r>
            <a:r>
              <a:rPr lang="cs-CZ" sz="3500" b="1" dirty="0" smtClean="0"/>
              <a:t>trávicí soustavy</a:t>
            </a:r>
            <a:r>
              <a:rPr lang="cs-CZ" sz="3500" dirty="0" smtClean="0"/>
              <a:t>.</a:t>
            </a:r>
          </a:p>
          <a:p>
            <a:r>
              <a:rPr lang="cs-CZ" sz="3500" dirty="0" smtClean="0"/>
              <a:t>Při odhlédnutí od covid-19, který ve statistice figuruje až od r. 2020, byly první tři příčiny  smrti od roku 2012 až do r. 2021 stejné.</a:t>
            </a:r>
          </a:p>
          <a:p>
            <a:r>
              <a:rPr lang="cs-CZ" sz="3500" dirty="0" smtClean="0"/>
              <a:t>I přes neustálý pokles úmrtnosti na kardiovaskulární choroby zásluhou účinnějších diagnostických metod, zůstává úmrtnost na tyto choroby v ČR dvakrát vyšší než ve vyspělých západoevropských zemích!   </a:t>
            </a:r>
          </a:p>
          <a:p>
            <a:r>
              <a:rPr lang="cs-CZ" sz="3500" dirty="0" smtClean="0"/>
              <a:t>Úmrtnost na kardiovaskulární choroby je stále o cca třetinu vyšší u mužů než u žen, ale rozdíl se stále snižuje.</a:t>
            </a:r>
          </a:p>
        </p:txBody>
      </p:sp>
    </p:spTree>
    <p:extLst>
      <p:ext uri="{BB962C8B-B14F-4D97-AF65-F5344CB8AC3E}">
        <p14:creationId xmlns:p14="http://schemas.microsoft.com/office/powerpoint/2010/main" val="415297626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Pokud jde o nádory, </a:t>
            </a:r>
            <a:r>
              <a:rPr lang="cs-CZ" i="1" dirty="0"/>
              <a:t>nejvyšší úmrtnost je způsobena nádory plic</a:t>
            </a:r>
            <a:r>
              <a:rPr lang="cs-CZ" dirty="0"/>
              <a:t>.</a:t>
            </a:r>
          </a:p>
          <a:p>
            <a:r>
              <a:rPr lang="cs-CZ" dirty="0" smtClean="0"/>
              <a:t>V porovnání celkové úmrtnosti na nádorová onemocnění ČR mezi státy EU zaostává.</a:t>
            </a:r>
          </a:p>
          <a:p>
            <a:r>
              <a:rPr lang="cs-CZ" dirty="0" smtClean="0"/>
              <a:t>Nejčastějším typem rakoviny byla u mužů rakovina prostaty a rakovina </a:t>
            </a:r>
            <a:r>
              <a:rPr lang="cs-CZ" dirty="0" err="1" smtClean="0"/>
              <a:t>kolorekta</a:t>
            </a:r>
            <a:r>
              <a:rPr lang="cs-CZ" dirty="0" smtClean="0"/>
              <a:t> a u žen rakovina prsu a též rakovina </a:t>
            </a:r>
            <a:r>
              <a:rPr lang="cs-CZ" dirty="0" err="1" smtClean="0"/>
              <a:t>kolorekta</a:t>
            </a:r>
            <a:r>
              <a:rPr lang="cs-CZ" dirty="0" smtClean="0"/>
              <a:t>.  </a:t>
            </a:r>
          </a:p>
          <a:p>
            <a:r>
              <a:rPr lang="cs-CZ" dirty="0" smtClean="0"/>
              <a:t>Úmrtnost na </a:t>
            </a:r>
            <a:r>
              <a:rPr lang="cs-CZ" b="1" dirty="0" smtClean="0"/>
              <a:t>infekční onemocnění </a:t>
            </a:r>
            <a:r>
              <a:rPr lang="cs-CZ" dirty="0" smtClean="0"/>
              <a:t>mírně stoupá, může zde spolupůsobit faktor stárnutí populace a zvýšené riziko úmrtnosti u seniorů (v souvislosti s </a:t>
            </a:r>
            <a:r>
              <a:rPr lang="cs-CZ" b="1" dirty="0" smtClean="0"/>
              <a:t>chřipkou</a:t>
            </a:r>
            <a:r>
              <a:rPr lang="cs-CZ" dirty="0" smtClean="0"/>
              <a:t> ročně zemře cca 2000 osob).</a:t>
            </a:r>
          </a:p>
          <a:p>
            <a:r>
              <a:rPr lang="cs-CZ" dirty="0" smtClean="0"/>
              <a:t>Téměř polovinu všech úmrtí v ČR v r. 2019 lze přičíst rizikových faktorům (špatné stravování, kouření, alkohol); míra obezity se za posledních 15 let zvyšovala a u dospělých se nyní pohybuje okolo 20 %.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33867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87" y="1891269"/>
            <a:ext cx="6485057" cy="4130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76105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Pro srovnání úmrtnosti se často používá tzv. </a:t>
            </a:r>
            <a:r>
              <a:rPr lang="cs-CZ" b="1" u="sng" dirty="0">
                <a:solidFill>
                  <a:srgbClr val="C00000"/>
                </a:solidFill>
              </a:rPr>
              <a:t>střední délka života</a:t>
            </a:r>
            <a:r>
              <a:rPr lang="cs-CZ" u="sng" dirty="0"/>
              <a:t> </a:t>
            </a:r>
            <a:r>
              <a:rPr lang="cs-CZ" dirty="0"/>
              <a:t>(</a:t>
            </a:r>
            <a:r>
              <a:rPr lang="cs-CZ" b="1" i="1" dirty="0">
                <a:solidFill>
                  <a:schemeClr val="accent1"/>
                </a:solidFill>
              </a:rPr>
              <a:t>naděje dožití, </a:t>
            </a:r>
            <a:r>
              <a:rPr lang="cs-CZ" b="1" i="1" dirty="0" err="1">
                <a:solidFill>
                  <a:schemeClr val="accent1"/>
                </a:solidFill>
              </a:rPr>
              <a:t>Life</a:t>
            </a:r>
            <a:r>
              <a:rPr lang="cs-CZ" b="1" i="1" dirty="0">
                <a:solidFill>
                  <a:schemeClr val="accent1"/>
                </a:solidFill>
              </a:rPr>
              <a:t> </a:t>
            </a:r>
            <a:r>
              <a:rPr lang="cs-CZ" b="1" i="1" dirty="0" err="1">
                <a:solidFill>
                  <a:schemeClr val="accent1"/>
                </a:solidFill>
              </a:rPr>
              <a:t>Expectancy</a:t>
            </a:r>
            <a:r>
              <a:rPr lang="cs-CZ" b="1" i="1" dirty="0">
                <a:solidFill>
                  <a:schemeClr val="accent1"/>
                </a:solidFill>
              </a:rPr>
              <a:t>-LE</a:t>
            </a:r>
            <a:r>
              <a:rPr lang="cs-CZ" dirty="0"/>
              <a:t>) – udává </a:t>
            </a:r>
            <a:r>
              <a:rPr lang="cs-CZ" b="1" dirty="0"/>
              <a:t>počet let, který má naději prožít osoba v určitém věku při zachování specifických úmrtností dané populace ve sledovaném roce. </a:t>
            </a:r>
          </a:p>
          <a:p>
            <a:r>
              <a:rPr lang="cs-CZ" dirty="0"/>
              <a:t>Pro mezinárodní srovnání se většinou používá střední délka života při narození, ve 45 a 65 letech.</a:t>
            </a:r>
          </a:p>
          <a:p>
            <a:r>
              <a:rPr lang="cs-CZ" dirty="0" smtClean="0"/>
              <a:t>Střední délka života je odlišná pro obě pohlaví; u  žen je vyšší než u mužů.</a:t>
            </a:r>
          </a:p>
          <a:p>
            <a:r>
              <a:rPr lang="cs-CZ" dirty="0"/>
              <a:t>V posledních dvaceti letech měla naděje dožití jednoznačně rostoucí trend, průměrně o 0,2 roku </a:t>
            </a:r>
            <a:r>
              <a:rPr lang="cs-CZ" dirty="0" smtClean="0"/>
              <a:t>ročně – za posledních 20 let vzrostla při narození u mužů o 5,8 roku a u žen o 4,8 roku</a:t>
            </a:r>
          </a:p>
          <a:p>
            <a:r>
              <a:rPr lang="cs-CZ" dirty="0" smtClean="0"/>
              <a:t>V roce 2020 se SDŽ zkrátila u žen o 0,7 roku a u mužů o 1,0 rok, čímž se vrátila na úroveň z roku 2013 – jedná se o největší pokles od 2. sv. války.</a:t>
            </a:r>
          </a:p>
          <a:p>
            <a:r>
              <a:rPr lang="cs-CZ" dirty="0" smtClean="0"/>
              <a:t>Za nejlepšími státy EU je však ČR stále o 4-5 let pozadu. </a:t>
            </a:r>
          </a:p>
          <a:p>
            <a:r>
              <a:rPr lang="cs-CZ" dirty="0" smtClean="0"/>
              <a:t>V EU v roce 2020 byla naděje dožití u žen o 5,7 roku delší než u mužů a   činila u žen 83,2 roku a u mužů 77,5 roku</a:t>
            </a:r>
          </a:p>
          <a:p>
            <a:r>
              <a:rPr lang="cs-CZ" dirty="0" smtClean="0"/>
              <a:t>Nejvyšší naději dožití mají </a:t>
            </a:r>
          </a:p>
        </p:txBody>
      </p:sp>
    </p:spTree>
    <p:extLst>
      <p:ext uri="{BB962C8B-B14F-4D97-AF65-F5344CB8AC3E}">
        <p14:creationId xmlns:p14="http://schemas.microsoft.com/office/powerpoint/2010/main" val="158507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400" b="1" dirty="0" smtClean="0"/>
              <a:t>1952</a:t>
            </a:r>
            <a:r>
              <a:rPr lang="cs-CZ" sz="3400" dirty="0" smtClean="0"/>
              <a:t> – vznik nových institucí: Ústav sociálního lékařství a organizace zdravotnictví, Ústav zdravotní výchovy</a:t>
            </a:r>
          </a:p>
          <a:p>
            <a:r>
              <a:rPr lang="cs-CZ" sz="3400" dirty="0" smtClean="0"/>
              <a:t>Důraz v této době kladen především na prevenci infekčních onemocnění očkováním, méně však na prevenci kardiovaskulárních a nádorových onemocnění </a:t>
            </a:r>
          </a:p>
          <a:p>
            <a:r>
              <a:rPr lang="cs-CZ" sz="3400" b="1" dirty="0" smtClean="0"/>
              <a:t>1953</a:t>
            </a:r>
            <a:r>
              <a:rPr lang="cs-CZ" sz="3400" dirty="0" smtClean="0"/>
              <a:t> – rozdělení lékařské fakulty UK na tři samostatné fakulty (f. všeobecného lékařství, f. dětského lékařství a lékařskou fakultu hygienickou -  v r. 1990 z ní byla vytvořena současná 3. LF)</a:t>
            </a:r>
          </a:p>
          <a:p>
            <a:r>
              <a:rPr lang="cs-CZ" sz="3400" dirty="0" smtClean="0"/>
              <a:t>S pádem socialistického režimu v roce 1989 skončila i centralizovaná organizace zdravotnických služeb sovětského typu a začal proces porevoluční transformace českého zdravotnictví, které se začalo opět ubírat směrem k </a:t>
            </a:r>
            <a:r>
              <a:rPr lang="cs-CZ" sz="3400" dirty="0" err="1" smtClean="0"/>
              <a:t>bismarckovskému</a:t>
            </a:r>
            <a:r>
              <a:rPr lang="cs-CZ" sz="3400" dirty="0" smtClean="0"/>
              <a:t> modelu </a:t>
            </a:r>
            <a:r>
              <a:rPr lang="cs-CZ" dirty="0" smtClean="0"/>
              <a:t>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74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44622"/>
            <a:ext cx="5832648" cy="570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90310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49" y="1556792"/>
            <a:ext cx="7775097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98609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136903" cy="501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406550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7540"/>
            <a:ext cx="7416824" cy="6710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3204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u="sng" dirty="0" smtClean="0">
                <a:solidFill>
                  <a:srgbClr val="C00000"/>
                </a:solidFill>
              </a:rPr>
              <a:t>Nemocnost</a:t>
            </a:r>
            <a:r>
              <a:rPr lang="cs-CZ" dirty="0" smtClean="0"/>
              <a:t> (</a:t>
            </a:r>
            <a:r>
              <a:rPr lang="cs-CZ" b="1" dirty="0" smtClean="0">
                <a:solidFill>
                  <a:srgbClr val="0070C0"/>
                </a:solidFill>
              </a:rPr>
              <a:t>morbidita</a:t>
            </a:r>
            <a:r>
              <a:rPr lang="cs-CZ" dirty="0" smtClean="0"/>
              <a:t>) – udává, </a:t>
            </a:r>
            <a:r>
              <a:rPr lang="cs-CZ" b="1" dirty="0" smtClean="0"/>
              <a:t>jak často a čím lidé onemocní</a:t>
            </a:r>
            <a:r>
              <a:rPr lang="cs-CZ" dirty="0" smtClean="0"/>
              <a:t>.</a:t>
            </a:r>
          </a:p>
          <a:p>
            <a:r>
              <a:rPr lang="cs-CZ" dirty="0" smtClean="0"/>
              <a:t>Vyjadřuje se jako </a:t>
            </a:r>
            <a:r>
              <a:rPr lang="cs-CZ" b="1" i="1" u="sng" dirty="0" smtClean="0">
                <a:solidFill>
                  <a:srgbClr val="0070C0"/>
                </a:solidFill>
              </a:rPr>
              <a:t>incidence</a:t>
            </a:r>
            <a:r>
              <a:rPr lang="cs-CZ" dirty="0" smtClean="0"/>
              <a:t> (tj. počet </a:t>
            </a:r>
            <a:r>
              <a:rPr lang="cs-CZ" b="1" dirty="0" smtClean="0"/>
              <a:t>nově vzniklých/hlášených onemocnění </a:t>
            </a:r>
            <a:r>
              <a:rPr lang="cs-CZ" dirty="0" smtClean="0"/>
              <a:t>za určité období, k určitému datu (nejčastěji rok) vztažený na daný počet obyvatel (nejčastěji 100 tisíc) anebo </a:t>
            </a:r>
            <a:r>
              <a:rPr lang="cs-CZ" b="1" u="sng" dirty="0" smtClean="0">
                <a:solidFill>
                  <a:srgbClr val="0070C0"/>
                </a:solidFill>
              </a:rPr>
              <a:t>prevalence </a:t>
            </a:r>
            <a:r>
              <a:rPr lang="cs-CZ" dirty="0" smtClean="0"/>
              <a:t>(tj. </a:t>
            </a:r>
            <a:r>
              <a:rPr lang="cs-CZ" b="1" dirty="0" smtClean="0"/>
              <a:t>počet všech případů </a:t>
            </a:r>
            <a:r>
              <a:rPr lang="cs-CZ" dirty="0" smtClean="0"/>
              <a:t>daného onemocnění za určité období/k určitému okamžiku, vztažený na daný počet obyvatel – 100 tisíc)</a:t>
            </a:r>
          </a:p>
          <a:p>
            <a:r>
              <a:rPr lang="cs-CZ" dirty="0" smtClean="0"/>
              <a:t>Ukazatele nemocnosti spojené s pracovní neschopností, ukazatele invalidity, ukazatele sociální a mentální patologie (sebevražednost, drogová závislost, alkoholismus…) </a:t>
            </a:r>
            <a:r>
              <a:rPr lang="cs-CZ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770533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Nejčastější příčiny nemocnosti v ČR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dirty="0" smtClean="0"/>
              <a:t>Nemoci oběhové soustavy, následuje diabetes </a:t>
            </a:r>
            <a:r>
              <a:rPr lang="cs-CZ" dirty="0" err="1" smtClean="0"/>
              <a:t>mellitus</a:t>
            </a:r>
            <a:r>
              <a:rPr lang="cs-CZ" dirty="0" smtClean="0"/>
              <a:t> a zhoubné novotvary.</a:t>
            </a:r>
          </a:p>
          <a:p>
            <a:r>
              <a:rPr lang="cs-CZ" dirty="0" smtClean="0"/>
              <a:t>Setrvale roste počet nově diagnostikovaných novotvarů, každý rok je jich hlášeno téměř 100 tisíc, nejčastěji se jedná u obou pohlaví o </a:t>
            </a:r>
            <a:r>
              <a:rPr lang="cs-CZ" dirty="0" err="1" smtClean="0"/>
              <a:t>nemelanomové</a:t>
            </a:r>
            <a:r>
              <a:rPr lang="cs-CZ" dirty="0" smtClean="0"/>
              <a:t> zhoubné kožní nádory s nízkou úmrtností.</a:t>
            </a:r>
          </a:p>
          <a:p>
            <a:r>
              <a:rPr lang="cs-CZ" dirty="0" smtClean="0"/>
              <a:t>Pozitivní je, že rostoucí incidence nádorových onemocnění je provázena mírným poklesem úmrtnosti.    </a:t>
            </a:r>
          </a:p>
          <a:p>
            <a:r>
              <a:rPr lang="cs-CZ" dirty="0"/>
              <a:t>Za ekonomicky aktivní část populace lze získat přehled o nemocnosti z evidence pracovní neschopnosti (PN) ze zdrojů ČSSZ a ČSÚ. Počet ukončených případů PN na 100 tisíc pojištěnců se zvýšil na více než 38 tisíc. Zároveň však v roce 2019 došlo i k prodloužení průměrné délky trvání </a:t>
            </a:r>
            <a:r>
              <a:rPr lang="cs-CZ" dirty="0" smtClean="0"/>
              <a:t> PN </a:t>
            </a:r>
            <a:r>
              <a:rPr lang="cs-CZ" dirty="0"/>
              <a:t>o 0,8 na 40,6 dne. Nejčastější příčinou PN zůstávají nemoci dýchací soustavy, které v roce 2019 tvořily 37,1 % všech případů PN, tj. 668,0 tisíce.  </a:t>
            </a:r>
            <a:endParaRPr lang="cs-CZ" dirty="0" smtClean="0"/>
          </a:p>
          <a:p>
            <a:r>
              <a:rPr lang="cs-CZ" dirty="0" smtClean="0"/>
              <a:t>Situaci ve výskytu infekčních nemocí evidují registry hygienické služby ( EPIDAT, ISIN…) – dominují střevní infekce, plané neštovice, </a:t>
            </a:r>
            <a:r>
              <a:rPr lang="cs-CZ" dirty="0" err="1" smtClean="0"/>
              <a:t>splaničky</a:t>
            </a:r>
            <a:r>
              <a:rPr lang="cs-CZ" dirty="0" smtClean="0"/>
              <a:t>, dávivý kašel, nemoci přenášení klíšťaty, ročně kolem 500 případů TBC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1115327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b="1" u="sng" dirty="0">
                <a:solidFill>
                  <a:srgbClr val="C00000"/>
                </a:solidFill>
              </a:rPr>
              <a:t>naděje dožití ve zdraví </a:t>
            </a:r>
            <a:r>
              <a:rPr lang="cs-CZ" dirty="0"/>
              <a:t>(</a:t>
            </a:r>
            <a:r>
              <a:rPr lang="cs-CZ" b="1" dirty="0" err="1">
                <a:solidFill>
                  <a:schemeClr val="accent1"/>
                </a:solidFill>
              </a:rPr>
              <a:t>Healthy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Life</a:t>
            </a:r>
            <a:r>
              <a:rPr lang="cs-CZ" b="1" dirty="0">
                <a:solidFill>
                  <a:schemeClr val="accent1"/>
                </a:solidFill>
              </a:rPr>
              <a:t> </a:t>
            </a:r>
            <a:r>
              <a:rPr lang="cs-CZ" b="1" dirty="0" err="1">
                <a:solidFill>
                  <a:schemeClr val="accent1"/>
                </a:solidFill>
              </a:rPr>
              <a:t>Expectancy</a:t>
            </a:r>
            <a:r>
              <a:rPr lang="cs-CZ" b="1" dirty="0">
                <a:solidFill>
                  <a:schemeClr val="accent1"/>
                </a:solidFill>
              </a:rPr>
              <a:t>-HLE</a:t>
            </a:r>
            <a:r>
              <a:rPr lang="cs-CZ" dirty="0"/>
              <a:t>) – ukazatel vyjadřuje počet let, který v průměru zbývá osobě v určitém věku k prožití ve zdraví (tj. bez nemocí a omezení, v dobrém zdravotním stavu); tento ukazatel je tvořen pro obyvatelstvo při narození a ve věku 65 let</a:t>
            </a:r>
          </a:p>
          <a:p>
            <a:r>
              <a:rPr lang="cs-CZ" dirty="0"/>
              <a:t>V EU </a:t>
            </a:r>
            <a:r>
              <a:rPr lang="cs-CZ" dirty="0" smtClean="0"/>
              <a:t>je </a:t>
            </a:r>
            <a:r>
              <a:rPr lang="cs-CZ" dirty="0"/>
              <a:t>nejpříznivější </a:t>
            </a:r>
            <a:r>
              <a:rPr lang="cs-CZ" dirty="0" smtClean="0"/>
              <a:t>situace </a:t>
            </a:r>
            <a:r>
              <a:rPr lang="cs-CZ" dirty="0"/>
              <a:t>u </a:t>
            </a:r>
            <a:r>
              <a:rPr lang="cs-CZ" dirty="0" smtClean="0"/>
              <a:t>mužů i žen ve Švédsku, naopak nejnižších </a:t>
            </a:r>
            <a:r>
              <a:rPr lang="cs-CZ" dirty="0"/>
              <a:t>hodnot dosahují postkomunistické země </a:t>
            </a:r>
            <a:r>
              <a:rPr lang="cs-CZ" dirty="0" smtClean="0"/>
              <a:t>(Litva</a:t>
            </a:r>
            <a:r>
              <a:rPr lang="cs-CZ" dirty="0"/>
              <a:t>, </a:t>
            </a:r>
            <a:r>
              <a:rPr lang="cs-CZ" dirty="0" smtClean="0"/>
              <a:t>Lotyšsko, Slovensko)</a:t>
            </a:r>
            <a:endParaRPr lang="cs-CZ" dirty="0"/>
          </a:p>
          <a:p>
            <a:r>
              <a:rPr lang="cs-CZ" b="1" dirty="0"/>
              <a:t>Ženy prožívají v průměru život ve zdraví déle než </a:t>
            </a:r>
            <a:r>
              <a:rPr lang="cs-CZ" b="1" dirty="0" smtClean="0"/>
              <a:t>muži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375444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44017"/>
            <a:ext cx="6624735" cy="662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79955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Zdravotnické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Program ve zdravotnictví </a:t>
            </a:r>
            <a:r>
              <a:rPr lang="cs-CZ" dirty="0" smtClean="0"/>
              <a:t>= organizované úsilí zaměřené na eliminování jednoho nebo více problémů z oblasti populačního zdraví, zdravotnických služeb a podpůrných zdravotnických činností </a:t>
            </a:r>
          </a:p>
          <a:p>
            <a:r>
              <a:rPr lang="cs-CZ" b="1" dirty="0" smtClean="0"/>
              <a:t>3 typy:</a:t>
            </a:r>
          </a:p>
          <a:p>
            <a:r>
              <a:rPr lang="cs-CZ" dirty="0" smtClean="0">
                <a:sym typeface="Wingdings"/>
              </a:rPr>
              <a:t> </a:t>
            </a:r>
            <a:r>
              <a:rPr lang="cs-CZ" b="1" u="sng" dirty="0" smtClean="0">
                <a:sym typeface="Wingdings"/>
              </a:rPr>
              <a:t>programy zaměřené na jednotlivé nemoci nebo skupiny nemocí</a:t>
            </a:r>
            <a:r>
              <a:rPr lang="cs-CZ" dirty="0" smtClean="0">
                <a:sym typeface="Wingdings"/>
              </a:rPr>
              <a:t> – kladou si za cíl zmenšit ukazatel nemocnosti/úmrtnosti určité diagnózy či skupiny nemocí; patří sem programy zaměřené  proti zhoubným nádorům, kardiovaskulárních chorobám, AIDS, drogovým závislostem apod.</a:t>
            </a:r>
          </a:p>
          <a:p>
            <a:r>
              <a:rPr lang="cs-CZ" dirty="0" smtClean="0">
                <a:sym typeface="Wingdings"/>
              </a:rPr>
              <a:t> </a:t>
            </a:r>
            <a:r>
              <a:rPr lang="cs-CZ" b="1" u="sng" dirty="0" smtClean="0">
                <a:sym typeface="Wingdings"/>
              </a:rPr>
              <a:t>populačně skupinové programy </a:t>
            </a:r>
            <a:r>
              <a:rPr lang="cs-CZ" dirty="0" smtClean="0">
                <a:sym typeface="Wingdings"/>
              </a:rPr>
              <a:t>– orientovány na různé skupiny obyvatel definované demograficky nebo u kterých existuje zvýšené riziko zdravotního poškození; např. programy zaměřené na děti, matky, seniory, zaměstnance rizikových pracovišť apod.</a:t>
            </a:r>
          </a:p>
          <a:p>
            <a:r>
              <a:rPr lang="cs-CZ" dirty="0" smtClean="0">
                <a:sym typeface="Wingdings"/>
              </a:rPr>
              <a:t> </a:t>
            </a:r>
            <a:r>
              <a:rPr lang="cs-CZ" b="1" u="sng" dirty="0" smtClean="0">
                <a:sym typeface="Wingdings"/>
              </a:rPr>
              <a:t>globálně komplexí programy </a:t>
            </a:r>
            <a:r>
              <a:rPr lang="cs-CZ" dirty="0" smtClean="0">
                <a:sym typeface="Wingdings"/>
              </a:rPr>
              <a:t>– orientovány na celou populaci a mají za cíl komplexně řešit sociálně zdravotní problematiku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742126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Národní zdravotnické programy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62500" lnSpcReduction="20000"/>
          </a:bodyPr>
          <a:lstStyle/>
          <a:p>
            <a:r>
              <a:rPr lang="cs-CZ" b="1" u="sng" dirty="0" smtClean="0"/>
              <a:t>Národní kardiovaskulární program</a:t>
            </a:r>
          </a:p>
          <a:p>
            <a:r>
              <a:rPr lang="cs-CZ" dirty="0" smtClean="0"/>
              <a:t>Jeho cílem je stanovit globální rámec v péči o nemocné  s kardiovaskulárními chorobami v ČR a snížit nemocnost a úmrtnost na tyto choroby a</a:t>
            </a:r>
            <a:r>
              <a:rPr lang="pt-BR" dirty="0" smtClean="0"/>
              <a:t> prodlouž</a:t>
            </a:r>
            <a:r>
              <a:rPr lang="cs-CZ" dirty="0" err="1" smtClean="0"/>
              <a:t>it</a:t>
            </a:r>
            <a:r>
              <a:rPr lang="pt-BR" dirty="0" smtClean="0"/>
              <a:t> celkov</a:t>
            </a:r>
            <a:r>
              <a:rPr lang="cs-CZ" dirty="0" smtClean="0"/>
              <a:t>ou</a:t>
            </a:r>
            <a:r>
              <a:rPr lang="pt-BR" dirty="0" smtClean="0"/>
              <a:t> délk</a:t>
            </a:r>
            <a:r>
              <a:rPr lang="cs-CZ" dirty="0" smtClean="0"/>
              <a:t>u</a:t>
            </a:r>
            <a:r>
              <a:rPr lang="pt-BR" dirty="0" smtClean="0"/>
              <a:t> </a:t>
            </a:r>
            <a:r>
              <a:rPr lang="pt-BR" dirty="0"/>
              <a:t>života a </a:t>
            </a:r>
            <a:r>
              <a:rPr lang="cs-CZ" dirty="0" err="1" smtClean="0"/>
              <a:t>zl</a:t>
            </a:r>
            <a:r>
              <a:rPr lang="pt-BR" dirty="0" smtClean="0"/>
              <a:t>epš</a:t>
            </a:r>
            <a:r>
              <a:rPr lang="cs-CZ" dirty="0" err="1" smtClean="0"/>
              <a:t>it</a:t>
            </a:r>
            <a:r>
              <a:rPr lang="pt-BR" dirty="0" smtClean="0"/>
              <a:t> </a:t>
            </a:r>
            <a:r>
              <a:rPr lang="pt-BR" dirty="0"/>
              <a:t>jeho </a:t>
            </a:r>
            <a:r>
              <a:rPr lang="pt-BR" dirty="0" smtClean="0"/>
              <a:t>kvalit</a:t>
            </a:r>
            <a:r>
              <a:rPr lang="cs-CZ" dirty="0" smtClean="0"/>
              <a:t>u; základními principy jsou dostupnost péče, mezioborová spolupráce v péči o nemocné, podpora výzkumu v </a:t>
            </a:r>
            <a:r>
              <a:rPr lang="cs-CZ" dirty="0"/>
              <a:t>této oblasti a vysoce </a:t>
            </a:r>
            <a:r>
              <a:rPr lang="cs-CZ" dirty="0" smtClean="0"/>
              <a:t>odbornou péči, </a:t>
            </a:r>
            <a:r>
              <a:rPr lang="cs-CZ" dirty="0"/>
              <a:t>odpovídající standardním evropským </a:t>
            </a:r>
            <a:r>
              <a:rPr lang="cs-CZ" dirty="0" smtClean="0"/>
              <a:t>postupům</a:t>
            </a:r>
          </a:p>
          <a:p>
            <a:endParaRPr lang="cs-CZ" dirty="0" smtClean="0"/>
          </a:p>
          <a:p>
            <a:r>
              <a:rPr lang="cs-CZ" b="1" u="sng" dirty="0" smtClean="0"/>
              <a:t>Národní onkologický program</a:t>
            </a:r>
          </a:p>
          <a:p>
            <a:r>
              <a:rPr lang="cs-CZ" dirty="0" smtClean="0"/>
              <a:t>Cílem je snižování incidence a úmrtnosti nádorových onemocnění, racionalizace nákladů na diagnostiku a léčbu NO, snižování vlivu rizikových faktorů zodpovědných za vznik nádorového bujení, zajištění včasné a efektivní diagnostiky NO, dostupnost péče…</a:t>
            </a:r>
          </a:p>
          <a:p>
            <a:endParaRPr lang="cs-CZ" dirty="0"/>
          </a:p>
          <a:p>
            <a:r>
              <a:rPr lang="cs-CZ" b="1" u="sng" dirty="0"/>
              <a:t>Národní diabetologický program</a:t>
            </a:r>
          </a:p>
          <a:p>
            <a:r>
              <a:rPr lang="cs-CZ" dirty="0"/>
              <a:t>Cílem je realizace opatření pro prevenci diabetu, včasná diagnostika, léčba a prevence – prevence diabetu se překrývá s prevencí </a:t>
            </a:r>
            <a:r>
              <a:rPr lang="cs-CZ" dirty="0" smtClean="0"/>
              <a:t>obezity.</a:t>
            </a:r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383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VZ po roce 1989 a v současnosti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112568"/>
          </a:xfrm>
        </p:spPr>
        <p:txBody>
          <a:bodyPr>
            <a:noAutofit/>
          </a:bodyPr>
          <a:lstStyle/>
          <a:p>
            <a:r>
              <a:rPr lang="cs-CZ" sz="1600" b="1" dirty="0" smtClean="0"/>
              <a:t>Po r. 1989 </a:t>
            </a:r>
            <a:r>
              <a:rPr lang="cs-CZ" sz="1600" dirty="0" smtClean="0"/>
              <a:t>ustanoven tým odborníků – studie „Návrh nového systému zdravotní péče“, ve které byly zformulovány zásady reformy zdravotnictví</a:t>
            </a:r>
          </a:p>
          <a:p>
            <a:r>
              <a:rPr lang="cs-CZ" sz="1600" dirty="0" smtClean="0"/>
              <a:t>Vznik celé řady zdravotnických zařízení</a:t>
            </a:r>
          </a:p>
          <a:p>
            <a:r>
              <a:rPr lang="cs-CZ" sz="1600" b="1" dirty="0" smtClean="0"/>
              <a:t>1990</a:t>
            </a:r>
            <a:r>
              <a:rPr lang="cs-CZ" sz="1600" dirty="0" smtClean="0"/>
              <a:t> – zrušeny KÚNZ</a:t>
            </a:r>
          </a:p>
          <a:p>
            <a:r>
              <a:rPr lang="cs-CZ" sz="1600" b="1" dirty="0" smtClean="0"/>
              <a:t>1991</a:t>
            </a:r>
            <a:r>
              <a:rPr lang="cs-CZ" sz="1600" dirty="0" smtClean="0"/>
              <a:t> – OÚNZ se rozpadly na samostatná zdravotnická zařízení a okresní </a:t>
            </a:r>
            <a:r>
              <a:rPr lang="cs-CZ" sz="1600" dirty="0" err="1" smtClean="0"/>
              <a:t>hyg</a:t>
            </a:r>
            <a:r>
              <a:rPr lang="cs-CZ" sz="1600" dirty="0" smtClean="0"/>
              <a:t>.  stanice přestaly být podřízeny OÚNZ   </a:t>
            </a:r>
          </a:p>
          <a:p>
            <a:r>
              <a:rPr lang="cs-CZ" sz="1600" dirty="0" smtClean="0"/>
              <a:t>Změna typu financování zdravotnictví; zavedeno všeobecné zdravotní pojištění </a:t>
            </a:r>
            <a:r>
              <a:rPr lang="cs-CZ" sz="1600" b="1" i="1" dirty="0" err="1" smtClean="0"/>
              <a:t>bismarckovského</a:t>
            </a:r>
            <a:r>
              <a:rPr lang="cs-CZ" sz="1600" b="1" i="1" dirty="0" smtClean="0"/>
              <a:t> typu</a:t>
            </a:r>
            <a:r>
              <a:rPr lang="cs-CZ" sz="1600" dirty="0" smtClean="0"/>
              <a:t> – povinné a solidární</a:t>
            </a:r>
          </a:p>
          <a:p>
            <a:r>
              <a:rPr lang="cs-CZ" sz="1600" u="sng" dirty="0" smtClean="0"/>
              <a:t>Během 90. let přijata celá řada nových zákonů:</a:t>
            </a:r>
          </a:p>
          <a:p>
            <a:r>
              <a:rPr lang="cs-CZ" sz="1600" dirty="0" smtClean="0"/>
              <a:t>Zákon č. 550/1991 Sb., o všeobecném zdravotním pojištění</a:t>
            </a:r>
          </a:p>
          <a:p>
            <a:r>
              <a:rPr lang="cs-CZ" sz="1600" dirty="0" smtClean="0"/>
              <a:t>Zákon č. 48/1997 Sb., o veřejném zdravotním pojištění</a:t>
            </a:r>
          </a:p>
          <a:p>
            <a:r>
              <a:rPr lang="cs-CZ" sz="1600" dirty="0" smtClean="0"/>
              <a:t>Zákon č. 551/1991 </a:t>
            </a:r>
            <a:r>
              <a:rPr lang="cs-CZ" sz="1600" dirty="0" err="1" smtClean="0"/>
              <a:t>Sb</a:t>
            </a:r>
            <a:r>
              <a:rPr lang="cs-CZ" sz="1600" dirty="0" smtClean="0"/>
              <a:t>, o Všeobecné zdravotní pojišťovně</a:t>
            </a:r>
          </a:p>
          <a:p>
            <a:r>
              <a:rPr lang="cs-CZ" sz="1600" dirty="0" smtClean="0"/>
              <a:t>Zákon č. 592/1992 Sb., o pojistném na všeobecné zdravotní pojištění</a:t>
            </a:r>
          </a:p>
          <a:p>
            <a:r>
              <a:rPr lang="cs-CZ" sz="1600" dirty="0" smtClean="0"/>
              <a:t>Tyto zákony vytvořily právní rámec pro nový systém financování</a:t>
            </a:r>
          </a:p>
          <a:p>
            <a:r>
              <a:rPr lang="cs-CZ" sz="1600" dirty="0" smtClean="0"/>
              <a:t>V současné době tvoří pojistné </a:t>
            </a:r>
            <a:r>
              <a:rPr lang="cs-CZ" sz="1600" b="1" dirty="0" smtClean="0"/>
              <a:t>13,5 % vyměřovacího základu </a:t>
            </a:r>
            <a:r>
              <a:rPr lang="cs-CZ" sz="1600" dirty="0" smtClean="0"/>
              <a:t>(zaměstnavatel odvádí za zaměstnance 9 % z hrubé mzdy, zaměstnanec 4,5 % z hrubé mzdy, OSVČ platí 13, 5 % z vyměřovacího základu, pro osoby bez zdanitelných příjmů činí pojistné pro rok 2022 částku 2187 Kč a z</a:t>
            </a:r>
            <a:r>
              <a:rPr lang="pl-PL" sz="1600" dirty="0" smtClean="0"/>
              <a:t>a pro osoby</a:t>
            </a:r>
            <a:r>
              <a:rPr lang="pl-PL" sz="1600" dirty="0"/>
              <a:t>, za které </a:t>
            </a:r>
            <a:r>
              <a:rPr lang="pl-PL" sz="1600" dirty="0" smtClean="0"/>
              <a:t>hradí pojistné stát činí jeho výše 1967 Kč). </a:t>
            </a:r>
            <a:r>
              <a:rPr lang="cs-CZ" sz="1600" dirty="0" smtClean="0"/>
              <a:t>  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95315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Screeningové programy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err="1" smtClean="0">
                <a:solidFill>
                  <a:srgbClr val="0070C0"/>
                </a:solidFill>
              </a:rPr>
              <a:t>Screening</a:t>
            </a:r>
            <a:r>
              <a:rPr lang="cs-CZ" dirty="0" smtClean="0"/>
              <a:t> = metoda vyhledávání neznámých nemocných a osob v riziku (např. se zvýšeným krevním tlakem, cholesterolem…) za účelem zavedení preventivních opatření před vznikem nemoci</a:t>
            </a:r>
          </a:p>
          <a:p>
            <a:r>
              <a:rPr lang="cs-CZ" dirty="0" smtClean="0"/>
              <a:t>Cílem </a:t>
            </a:r>
            <a:r>
              <a:rPr lang="cs-CZ" dirty="0" err="1" smtClean="0"/>
              <a:t>screeningu</a:t>
            </a:r>
            <a:r>
              <a:rPr lang="cs-CZ" dirty="0" smtClean="0"/>
              <a:t> je zjistit skutečný počet nemocných, vyhledat neznámé nemocné a „rizikové“ osoby, tj. ty</a:t>
            </a:r>
            <a:r>
              <a:rPr lang="cs-CZ" smtClean="0"/>
              <a:t>, které </a:t>
            </a:r>
            <a:r>
              <a:rPr lang="cs-CZ" dirty="0" smtClean="0"/>
              <a:t>mají rizikové faktory vzniku nemocí a jejich včasnou prevencí zabránit jejich vzniku. </a:t>
            </a:r>
          </a:p>
          <a:p>
            <a:r>
              <a:rPr lang="cs-CZ" b="1" u="sng" dirty="0" smtClean="0"/>
              <a:t>Druhy </a:t>
            </a:r>
            <a:r>
              <a:rPr lang="cs-CZ" b="1" u="sng" dirty="0" err="1" smtClean="0"/>
              <a:t>screeningu</a:t>
            </a:r>
            <a:r>
              <a:rPr lang="cs-CZ" dirty="0" smtClean="0"/>
              <a:t> podle počtu osob, místa a frekvence:</a:t>
            </a:r>
          </a:p>
          <a:p>
            <a:r>
              <a:rPr lang="cs-CZ" dirty="0" smtClean="0">
                <a:sym typeface="Wingdings"/>
              </a:rPr>
              <a:t> masový – provádí se v celé populaci (státu, kraji, městě…)</a:t>
            </a:r>
          </a:p>
          <a:p>
            <a:r>
              <a:rPr lang="cs-CZ" dirty="0" smtClean="0">
                <a:sym typeface="Wingdings"/>
              </a:rPr>
              <a:t> cílený – na určitou populační skupinu (těhotné ženy, žáci SŠ, senioři…)</a:t>
            </a:r>
          </a:p>
          <a:p>
            <a:r>
              <a:rPr lang="cs-CZ" dirty="0" smtClean="0">
                <a:sym typeface="Wingdings"/>
              </a:rPr>
              <a:t> jednostupňový – jedna akce na vyhledání nemocných</a:t>
            </a:r>
          </a:p>
          <a:p>
            <a:r>
              <a:rPr lang="cs-CZ" dirty="0" smtClean="0">
                <a:sym typeface="Wingdings"/>
              </a:rPr>
              <a:t> vícestupňový – opakovaný v určitých časových intervalech ve stejné populaci (je zaměřený buď na jednu nemoc nebo vícero nemocí)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503163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b="1" u="sng" dirty="0" smtClean="0"/>
              <a:t>Kdy má </a:t>
            </a:r>
            <a:r>
              <a:rPr lang="cs-CZ" b="1" u="sng" dirty="0" err="1" smtClean="0"/>
              <a:t>screening</a:t>
            </a:r>
            <a:r>
              <a:rPr lang="cs-CZ" b="1" u="sng" dirty="0" smtClean="0"/>
              <a:t> smysl:</a:t>
            </a:r>
          </a:p>
          <a:p>
            <a:r>
              <a:rPr lang="cs-CZ" dirty="0" smtClean="0"/>
              <a:t>Určitá nemoc je závažná z důvodu vysoké úmrtnosti, smrtnosti, invalidity, výskytu v dětské populaci apod.</a:t>
            </a:r>
          </a:p>
          <a:p>
            <a:r>
              <a:rPr lang="cs-CZ" dirty="0" smtClean="0"/>
              <a:t>Náročnost zdravotnické péče</a:t>
            </a:r>
          </a:p>
          <a:p>
            <a:r>
              <a:rPr lang="cs-CZ" dirty="0" smtClean="0"/>
              <a:t>Daná nemoc a její počáteční znaky jsou </a:t>
            </a:r>
            <a:r>
              <a:rPr lang="cs-CZ" dirty="0" err="1" smtClean="0"/>
              <a:t>diagnostikovatelné</a:t>
            </a:r>
            <a:r>
              <a:rPr lang="cs-CZ" dirty="0" smtClean="0"/>
              <a:t>     </a:t>
            </a:r>
          </a:p>
          <a:p>
            <a:r>
              <a:rPr lang="cs-CZ" dirty="0" smtClean="0"/>
              <a:t>Daná nemoc je léčitelná, je možnost sledování její progrese a paliativní intervence</a:t>
            </a:r>
          </a:p>
          <a:p>
            <a:r>
              <a:rPr lang="cs-CZ" dirty="0" smtClean="0"/>
              <a:t>Jsou známy možnosti primárních preventivních opatření</a:t>
            </a:r>
          </a:p>
          <a:p>
            <a:r>
              <a:rPr lang="cs-CZ" dirty="0" smtClean="0"/>
              <a:t>Metody a testy jsou spolehlivé, opakovatelné, technicky a finančně přiměřeně náročné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357488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0000" lnSpcReduction="20000"/>
          </a:bodyPr>
          <a:lstStyle/>
          <a:p>
            <a:r>
              <a:rPr lang="cs-CZ" b="1" u="sng" dirty="0" smtClean="0">
                <a:solidFill>
                  <a:srgbClr val="0070C0"/>
                </a:solidFill>
              </a:rPr>
              <a:t>Screeningové onkologické programy v ČR</a:t>
            </a:r>
          </a:p>
          <a:p>
            <a:r>
              <a:rPr lang="cs-CZ" dirty="0" smtClean="0"/>
              <a:t>V současné době se provádí v ČR mamografický </a:t>
            </a:r>
            <a:r>
              <a:rPr lang="cs-CZ" dirty="0" err="1" smtClean="0"/>
              <a:t>screening</a:t>
            </a:r>
            <a:r>
              <a:rPr lang="cs-CZ" dirty="0" smtClean="0"/>
              <a:t>, </a:t>
            </a:r>
            <a:r>
              <a:rPr lang="cs-CZ" dirty="0" err="1" smtClean="0"/>
              <a:t>screening</a:t>
            </a:r>
            <a:r>
              <a:rPr lang="cs-CZ" dirty="0" smtClean="0"/>
              <a:t> karcinomu děložního čípku a karcinomu tlustého střeva.</a:t>
            </a:r>
          </a:p>
          <a:p>
            <a:r>
              <a:rPr lang="cs-CZ" dirty="0" smtClean="0"/>
              <a:t>V roce 2014 bylo zahájeno adresné zvaní občanů do programů </a:t>
            </a:r>
            <a:r>
              <a:rPr lang="cs-CZ" dirty="0" err="1" smtClean="0"/>
              <a:t>screeningu</a:t>
            </a:r>
            <a:r>
              <a:rPr lang="cs-CZ" dirty="0" smtClean="0"/>
              <a:t> zhoubných nádorů, a to proto, že vysoké procento nádorů je odhaleno až v pokročilém klinickém stádiu.</a:t>
            </a:r>
          </a:p>
          <a:p>
            <a:r>
              <a:rPr lang="cs-CZ" dirty="0" smtClean="0"/>
              <a:t>Míra účasti u </a:t>
            </a:r>
            <a:r>
              <a:rPr lang="cs-CZ" dirty="0" err="1" smtClean="0"/>
              <a:t>screeningu</a:t>
            </a:r>
            <a:r>
              <a:rPr lang="cs-CZ" dirty="0" smtClean="0"/>
              <a:t> kolorektálního karcinomu je pouze 27 %, současně organizované </a:t>
            </a:r>
            <a:r>
              <a:rPr lang="cs-CZ" dirty="0" err="1" smtClean="0"/>
              <a:t>screeningy</a:t>
            </a:r>
            <a:r>
              <a:rPr lang="cs-CZ" dirty="0" smtClean="0"/>
              <a:t> karcinomu prsu a děložního hrdla, které dosahují v populaci žen 55-60 %.  </a:t>
            </a:r>
          </a:p>
          <a:p>
            <a:endParaRPr lang="cs-CZ" dirty="0" smtClean="0"/>
          </a:p>
          <a:p>
            <a:r>
              <a:rPr lang="cs-CZ" b="1" dirty="0" smtClean="0"/>
              <a:t>Cervix.cz</a:t>
            </a:r>
            <a:r>
              <a:rPr lang="cs-CZ" dirty="0" smtClean="0"/>
              <a:t> </a:t>
            </a:r>
            <a:r>
              <a:rPr lang="cs-CZ" dirty="0"/>
              <a:t>– </a:t>
            </a:r>
            <a:r>
              <a:rPr lang="cs-CZ" dirty="0" smtClean="0"/>
              <a:t>program</a:t>
            </a:r>
            <a:r>
              <a:rPr lang="cs-CZ" dirty="0"/>
              <a:t> cervikálního </a:t>
            </a:r>
            <a:r>
              <a:rPr lang="cs-CZ" dirty="0" err="1"/>
              <a:t>screeningu</a:t>
            </a:r>
            <a:r>
              <a:rPr lang="cs-CZ" dirty="0"/>
              <a:t> v České republice.</a:t>
            </a:r>
          </a:p>
          <a:p>
            <a:r>
              <a:rPr lang="cs-CZ" b="1" dirty="0"/>
              <a:t>Kolorektum.cz</a:t>
            </a:r>
            <a:r>
              <a:rPr lang="cs-CZ" dirty="0"/>
              <a:t> – </a:t>
            </a:r>
            <a:r>
              <a:rPr lang="cs-CZ" dirty="0" smtClean="0"/>
              <a:t>program</a:t>
            </a:r>
            <a:r>
              <a:rPr lang="cs-CZ" dirty="0"/>
              <a:t> kolorektálního </a:t>
            </a:r>
            <a:r>
              <a:rPr lang="cs-CZ" dirty="0" err="1"/>
              <a:t>screeningu</a:t>
            </a:r>
            <a:r>
              <a:rPr lang="cs-CZ" dirty="0"/>
              <a:t> v České republice.</a:t>
            </a:r>
          </a:p>
          <a:p>
            <a:r>
              <a:rPr lang="cs-CZ" b="1" dirty="0"/>
              <a:t>Mamo.cz</a:t>
            </a:r>
            <a:r>
              <a:rPr lang="cs-CZ" dirty="0"/>
              <a:t> – </a:t>
            </a:r>
            <a:r>
              <a:rPr lang="cs-CZ" dirty="0" smtClean="0"/>
              <a:t>program</a:t>
            </a:r>
            <a:r>
              <a:rPr lang="cs-CZ" dirty="0"/>
              <a:t> mamografického </a:t>
            </a:r>
            <a:r>
              <a:rPr lang="cs-CZ" dirty="0" err="1"/>
              <a:t>screeningu</a:t>
            </a:r>
            <a:r>
              <a:rPr lang="cs-CZ" dirty="0"/>
              <a:t> v České republice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107282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Mamografický </a:t>
            </a:r>
            <a:r>
              <a:rPr lang="cs-CZ" dirty="0" err="1" smtClean="0"/>
              <a:t>screening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cs-CZ" b="1" dirty="0" smtClean="0"/>
              <a:t>ZN prsu je nejčastějším diagnostikovaným nádorem u žen</a:t>
            </a:r>
          </a:p>
          <a:p>
            <a:r>
              <a:rPr lang="cs-CZ" dirty="0" smtClean="0"/>
              <a:t>Incidence </a:t>
            </a:r>
            <a:r>
              <a:rPr lang="cs-CZ" dirty="0"/>
              <a:t>ZN prsu u žen v dlouhodobém trendu narůstá, v posledních </a:t>
            </a:r>
            <a:r>
              <a:rPr lang="cs-CZ" dirty="0" smtClean="0"/>
              <a:t>letech ale </a:t>
            </a:r>
            <a:r>
              <a:rPr lang="cs-CZ" dirty="0"/>
              <a:t>pozorujeme zpomalení růstu a náznak </a:t>
            </a:r>
            <a:r>
              <a:rPr lang="cs-CZ" dirty="0" smtClean="0"/>
              <a:t>stabilizace (ročně kolem 7000 nově diagnostikovaných případů)</a:t>
            </a:r>
          </a:p>
          <a:p>
            <a:r>
              <a:rPr lang="cs-CZ" dirty="0" smtClean="0"/>
              <a:t>Mortalita v důsledku </a:t>
            </a:r>
            <a:r>
              <a:rPr lang="cs-CZ" dirty="0"/>
              <a:t>ZN prsu u žen v posledních letech vykazuje mírný pokles</a:t>
            </a:r>
            <a:endParaRPr lang="cs-CZ" dirty="0" smtClean="0"/>
          </a:p>
          <a:p>
            <a:r>
              <a:rPr lang="cs-CZ" dirty="0" smtClean="0"/>
              <a:t>Mezi příčinami úmrtí ve věkové kategorii 20-54 let zaujímá 1. místo!</a:t>
            </a:r>
          </a:p>
          <a:p>
            <a:r>
              <a:rPr lang="cs-CZ" dirty="0" smtClean="0"/>
              <a:t>Mamografický </a:t>
            </a:r>
            <a:r>
              <a:rPr lang="cs-CZ" dirty="0" err="1" smtClean="0"/>
              <a:t>screening</a:t>
            </a:r>
            <a:r>
              <a:rPr lang="cs-CZ" dirty="0" smtClean="0"/>
              <a:t> od r. 2002 </a:t>
            </a:r>
            <a:r>
              <a:rPr lang="cs-CZ" dirty="0"/>
              <a:t>– provádí se </a:t>
            </a:r>
            <a:r>
              <a:rPr lang="cs-CZ" b="1" dirty="0"/>
              <a:t>pro nerizikovou ženskou populaci od věku 45 let ve dvouletých </a:t>
            </a:r>
            <a:r>
              <a:rPr lang="cs-CZ" b="1" dirty="0" smtClean="0"/>
              <a:t>intervalech, hrazen z veřejného zdravotního pojištění</a:t>
            </a:r>
          </a:p>
          <a:p>
            <a:r>
              <a:rPr lang="cs-CZ" dirty="0" smtClean="0"/>
              <a:t>Důležitá prevence samovyšetřením (instruktážní videa, edukační karty…)!</a:t>
            </a:r>
            <a:endParaRPr lang="cs-CZ" dirty="0"/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5970010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7432"/>
            <a:ext cx="8622434" cy="445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83597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Kolorektální </a:t>
            </a:r>
            <a:r>
              <a:rPr lang="cs-CZ" dirty="0" err="1" smtClean="0"/>
              <a:t>screening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Incidence kolorektálního karcinomu neustále stoupá, ročně je diagnostikováno kolem 8000 nových případů a téměř 4000 pacientů zemře</a:t>
            </a:r>
          </a:p>
          <a:p>
            <a:r>
              <a:rPr lang="cs-CZ" dirty="0" smtClean="0"/>
              <a:t>U mužů je incidence dlouhodobě vyšší než u žen</a:t>
            </a:r>
          </a:p>
          <a:p>
            <a:r>
              <a:rPr lang="cs-CZ" dirty="0" smtClean="0"/>
              <a:t>Plošný </a:t>
            </a:r>
            <a:r>
              <a:rPr lang="cs-CZ" dirty="0" err="1" smtClean="0"/>
              <a:t>screening</a:t>
            </a:r>
            <a:r>
              <a:rPr lang="cs-CZ" dirty="0" smtClean="0"/>
              <a:t> u nás zahájen na začátku r. 2009 </a:t>
            </a:r>
          </a:p>
          <a:p>
            <a:r>
              <a:rPr lang="cs-CZ" dirty="0" smtClean="0"/>
              <a:t>Na screeningové vyšetření má právo každý muž a žena (asymptomatičtí) ve věku nad 50 let</a:t>
            </a:r>
          </a:p>
          <a:p>
            <a:r>
              <a:rPr lang="cs-CZ" dirty="0" err="1" smtClean="0"/>
              <a:t>Screening</a:t>
            </a:r>
            <a:r>
              <a:rPr lang="cs-CZ" dirty="0" smtClean="0"/>
              <a:t> je založen na pravidelných testech okultního krvácení do stolice (TOKS), to se provádí 1x ročně – v případě pozitivního nálezu je pacient odeslán na screeningovou kolonoskopii</a:t>
            </a:r>
          </a:p>
          <a:p>
            <a:r>
              <a:rPr lang="cs-CZ" dirty="0" smtClean="0"/>
              <a:t>Lidé starší 55 let s negativním výsledkem TOKS mohou pokračovat v pravidelných intervalech (1x za dva roky) anebo 1x za deset let absolvovat  primární screeningovou  kolonoskopii.   </a:t>
            </a:r>
          </a:p>
          <a:p>
            <a:r>
              <a:rPr lang="cs-CZ" dirty="0" smtClean="0"/>
              <a:t>Adresné zvaní osob, míra účasti na </a:t>
            </a:r>
            <a:r>
              <a:rPr lang="cs-CZ" dirty="0" err="1" smtClean="0"/>
              <a:t>screeningu</a:t>
            </a:r>
            <a:r>
              <a:rPr lang="cs-CZ" dirty="0" smtClean="0"/>
              <a:t> je necelých 22 %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6019884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8276796" cy="42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2308235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Cervikální </a:t>
            </a:r>
            <a:r>
              <a:rPr lang="cs-CZ" dirty="0" err="1" smtClean="0"/>
              <a:t>screening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Autofit/>
          </a:bodyPr>
          <a:lstStyle/>
          <a:p>
            <a:r>
              <a:rPr lang="cs-CZ" sz="1900" dirty="0" smtClean="0"/>
              <a:t>Národní program </a:t>
            </a:r>
            <a:r>
              <a:rPr lang="cs-CZ" sz="1900" dirty="0" err="1" smtClean="0"/>
              <a:t>screeningu</a:t>
            </a:r>
            <a:r>
              <a:rPr lang="cs-CZ" sz="1900" dirty="0" smtClean="0"/>
              <a:t> karcinomu děložního hrdla se zaměřuje na časnou detekci nádorového onemocnění děložního čípku</a:t>
            </a:r>
          </a:p>
          <a:p>
            <a:r>
              <a:rPr lang="cs-CZ" sz="1900" dirty="0" smtClean="0"/>
              <a:t>V ČR byl program zahájen v roce 2014 a mají na něj nárok všechny ženy starší 15 let</a:t>
            </a:r>
          </a:p>
          <a:p>
            <a:r>
              <a:rPr lang="cs-CZ" sz="1900" dirty="0" smtClean="0"/>
              <a:t>Probíhá při preventivní gynekologické prohlídce u registrujícího gynekologa, vzorek stěru je zaslán na screeningové cytologické vyšetření do akreditované laboratoře</a:t>
            </a:r>
          </a:p>
          <a:p>
            <a:r>
              <a:rPr lang="cs-CZ" sz="1900" dirty="0" smtClean="0"/>
              <a:t>V ČR je diagnostikováno cca 900 případů rakoviny děložního čípku a přibližně 400 žen na toto onemocnění zemře</a:t>
            </a:r>
          </a:p>
          <a:p>
            <a:r>
              <a:rPr lang="cs-CZ" sz="1900" dirty="0" smtClean="0"/>
              <a:t>Incidence na 100 tisíc žen za jeden rok je dlouhodobě okolo 20, v posledních letech dochází k mírnému poklesu</a:t>
            </a:r>
          </a:p>
          <a:p>
            <a:r>
              <a:rPr lang="cs-CZ" sz="1900" dirty="0"/>
              <a:t>V rámci </a:t>
            </a:r>
            <a:r>
              <a:rPr lang="cs-CZ" sz="1900" dirty="0" smtClean="0"/>
              <a:t>EU </a:t>
            </a:r>
            <a:r>
              <a:rPr lang="cs-CZ" sz="1900" dirty="0"/>
              <a:t>jsou patrné značné </a:t>
            </a:r>
            <a:r>
              <a:rPr lang="cs-CZ" sz="1900" dirty="0" smtClean="0"/>
              <a:t>rozdíly, v </a:t>
            </a:r>
            <a:r>
              <a:rPr lang="cs-CZ" sz="1900" dirty="0"/>
              <a:t>postkomunistických zemích je toto onemocnění rozšířené mnohem </a:t>
            </a:r>
            <a:r>
              <a:rPr lang="cs-CZ" sz="1900" dirty="0" smtClean="0"/>
              <a:t>více, zatímco </a:t>
            </a:r>
            <a:r>
              <a:rPr lang="cs-CZ" sz="1900" dirty="0"/>
              <a:t>v západoevropských zemích již dávno fungují programy cervikálního </a:t>
            </a:r>
            <a:r>
              <a:rPr lang="cs-CZ" sz="1900" dirty="0" err="1"/>
              <a:t>screeningu</a:t>
            </a:r>
            <a:r>
              <a:rPr lang="cs-CZ" sz="1900" dirty="0"/>
              <a:t>, v zemích bývalého východního bloku se tyto programy začaly systematicky prosazovat teprve nedávno</a:t>
            </a:r>
            <a:r>
              <a:rPr lang="cs-CZ" sz="1900" dirty="0" smtClean="0"/>
              <a:t> , u nás od  r. </a:t>
            </a:r>
            <a:r>
              <a:rPr lang="cs-CZ" sz="1900" dirty="0"/>
              <a:t>2008 a od </a:t>
            </a:r>
            <a:r>
              <a:rPr lang="cs-CZ" sz="1900" dirty="0" smtClean="0"/>
              <a:t>r. </a:t>
            </a:r>
            <a:r>
              <a:rPr lang="cs-CZ" sz="1900" dirty="0"/>
              <a:t>2014 probíhá adresné zvaní k </a:t>
            </a:r>
            <a:r>
              <a:rPr lang="cs-CZ" sz="1900" dirty="0" smtClean="0"/>
              <a:t>preventivní prohlídce</a:t>
            </a:r>
            <a:endParaRPr lang="cs-CZ" sz="1900" dirty="0"/>
          </a:p>
        </p:txBody>
      </p:sp>
    </p:spTree>
    <p:extLst>
      <p:ext uri="{BB962C8B-B14F-4D97-AF65-F5344CB8AC3E}">
        <p14:creationId xmlns:p14="http://schemas.microsoft.com/office/powerpoint/2010/main" val="21245048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40187"/>
            <a:ext cx="8352927" cy="4320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3979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Kardiovaskulární </a:t>
            </a:r>
            <a:r>
              <a:rPr lang="cs-CZ" dirty="0" err="1" smtClean="0"/>
              <a:t>screening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U osob nad 18 let by měla být měřena v rámci celkového vyšetření koncentrace </a:t>
            </a:r>
            <a:r>
              <a:rPr lang="cs-CZ" b="1" dirty="0" smtClean="0"/>
              <a:t>celkového cholesterolu </a:t>
            </a:r>
            <a:r>
              <a:rPr lang="cs-CZ" dirty="0" smtClean="0"/>
              <a:t>(opakovat ve věku 30,40,50,60 let), vyšetření </a:t>
            </a:r>
            <a:r>
              <a:rPr lang="cs-CZ" b="1" dirty="0" smtClean="0"/>
              <a:t>základního souboru lipidů</a:t>
            </a:r>
            <a:r>
              <a:rPr lang="cs-CZ" dirty="0" smtClean="0"/>
              <a:t> by pak mělo být provedeno u vybraných skupin populace (např. u osob s hypertenzí, diabetem, obezitou, chronickým onemocněním ledvin…)</a:t>
            </a:r>
          </a:p>
          <a:p>
            <a:r>
              <a:rPr lang="cs-CZ" dirty="0" smtClean="0"/>
              <a:t>Vždy je vhodné doplnit vyšetření stanovením glykemie</a:t>
            </a:r>
          </a:p>
          <a:p>
            <a:r>
              <a:rPr lang="cs-CZ" dirty="0" smtClean="0"/>
              <a:t>Poruchy metabolismu lipidů jsou jedním z nejzávažnějších  faktorů rozvoje kardiovaskulárních onemocnění, především ischemické choroby srdeční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3254877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43353</TotalTime>
  <Words>12987</Words>
  <Application>Microsoft Office PowerPoint</Application>
  <PresentationFormat>Předvádění na obrazovce (4:3)</PresentationFormat>
  <Paragraphs>1401</Paragraphs>
  <Slides>143</Slides>
  <Notes>2</Notes>
  <HiddenSlides>0</HiddenSlides>
  <MMClips>1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143</vt:i4>
      </vt:variant>
    </vt:vector>
  </HeadingPairs>
  <TitlesOfParts>
    <vt:vector size="144" baseType="lpstr">
      <vt:lpstr>Motiv systému Office</vt:lpstr>
      <vt:lpstr>Veřejné zdravotnictví</vt:lpstr>
      <vt:lpstr>Úvod, historie oboru</vt:lpstr>
      <vt:lpstr>Prezentace aplikace PowerPoint</vt:lpstr>
      <vt:lpstr>Prezentace aplikace PowerPoint</vt:lpstr>
      <vt:lpstr>Vývoj VZ u nás</vt:lpstr>
      <vt:lpstr>První republika 1918-1938</vt:lpstr>
      <vt:lpstr>1948-1989</vt:lpstr>
      <vt:lpstr>Prezentace aplikace PowerPoint</vt:lpstr>
      <vt:lpstr>VZ po roce 1989 a v současnosti</vt:lpstr>
      <vt:lpstr>Prezentace aplikace PowerPoint</vt:lpstr>
      <vt:lpstr> Vývoj zdravotního stavu české populace </vt:lpstr>
      <vt:lpstr>Prezentace aplikace PowerPoint</vt:lpstr>
      <vt:lpstr>Prezentace aplikace PowerPoint</vt:lpstr>
      <vt:lpstr>Zdraví a jeho determinanty</vt:lpstr>
      <vt:lpstr>Prezentace aplikace PowerPoint</vt:lpstr>
      <vt:lpstr>Prezentace aplikace PowerPoint</vt:lpstr>
      <vt:lpstr>Systémy financování péče o zdraví - vývoj</vt:lpstr>
      <vt:lpstr>Základní modely zdravotnických systémů</vt:lpstr>
      <vt:lpstr>Státní zdravotnictví</vt:lpstr>
      <vt:lpstr>Prezentace aplikace PowerPoint</vt:lpstr>
      <vt:lpstr>Zdravotnický systém založený na všeobecném zdravotním pojištění</vt:lpstr>
      <vt:lpstr>Prezentace aplikace PowerPoint</vt:lpstr>
      <vt:lpstr>Prezentace aplikace PowerPoint</vt:lpstr>
      <vt:lpstr>Systém veřejného zdravotního pojištění v ČR  </vt:lpstr>
      <vt:lpstr>Prezentace aplikace PowerPoint</vt:lpstr>
      <vt:lpstr>Prezentace aplikace PowerPoint</vt:lpstr>
      <vt:lpstr>Prezentace aplikace PowerPoint</vt:lpstr>
      <vt:lpstr>Zdravotní služby a zdravotní péče (druhy a formy) </vt:lpstr>
      <vt:lpstr>Prezentace aplikace PowerPoint</vt:lpstr>
      <vt:lpstr>Prezentace aplikace PowerPoint</vt:lpstr>
      <vt:lpstr>Prezentace aplikace PowerPoint</vt:lpstr>
      <vt:lpstr>Prezentace aplikace PowerPoint</vt:lpstr>
      <vt:lpstr> Formy zdravotní péče </vt:lpstr>
      <vt:lpstr>Prezentace aplikace PowerPoint</vt:lpstr>
      <vt:lpstr>Prezentace aplikace PowerPoint</vt:lpstr>
      <vt:lpstr>Shrnutí</vt:lpstr>
      <vt:lpstr>Podle účelu poskytnutí zdravotní péče </vt:lpstr>
      <vt:lpstr>Shrnutí - formy zdravotní péče</vt:lpstr>
      <vt:lpstr>Práva a povinnosti účastníka veřejného zdravotního pojištění </vt:lpstr>
      <vt:lpstr>Prezentace aplikace PowerPoint</vt:lpstr>
      <vt:lpstr>Výdaje na zdravotnictví v ČR</vt:lpstr>
      <vt:lpstr>Prezentace aplikace PowerPoint</vt:lpstr>
      <vt:lpstr>Výdaje na zdravotní péči podle zdrojů financování</vt:lpstr>
      <vt:lpstr>Prezentace aplikace PowerPoint</vt:lpstr>
      <vt:lpstr>Prezentace aplikace PowerPoint</vt:lpstr>
      <vt:lpstr>Celkové výdaje na zdravotní péči v ČR podle zdroje financování, 2017–2020</vt:lpstr>
      <vt:lpstr>Prezentace aplikace PowerPoint</vt:lpstr>
      <vt:lpstr>Prezentace aplikace PowerPoint</vt:lpstr>
      <vt:lpstr>Výdaje na zdravotnictví podle druhu poskytnuté péče</vt:lpstr>
      <vt:lpstr>Prezentace aplikace PowerPoint</vt:lpstr>
      <vt:lpstr>Prezentace aplikace PowerPoint</vt:lpstr>
      <vt:lpstr>Celkové výdaje na zdravotní péči v ČR podle druhu péče, 2017-2020 </vt:lpstr>
      <vt:lpstr>Prezentace aplikace PowerPoint</vt:lpstr>
      <vt:lpstr>Celkové výdaje v ČR na zdravotní péči podle typu poskytovatele, 2017-2020</vt:lpstr>
      <vt:lpstr>Prezentace aplikace PowerPoint</vt:lpstr>
      <vt:lpstr>Prezentace aplikace PowerPoint</vt:lpstr>
      <vt:lpstr>Národní zdravotnický informační systém (NZIS)</vt:lpstr>
      <vt:lpstr>Prezentace aplikace PowerPoint</vt:lpstr>
      <vt:lpstr>Národní zdravotní registry (upraveny v příloze k zákonu č. 372/2011 Sb.)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Zdravotní stav obyvatelstva a jeho studium </vt:lpstr>
      <vt:lpstr>Prezentace aplikace PowerPoint</vt:lpstr>
      <vt:lpstr>Ukazatele zdravotního stavu (statistické proměnné)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Úmrtí podle příčin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Nejčastější příčiny nemocnosti v ČR</vt:lpstr>
      <vt:lpstr>Prezentace aplikace PowerPoint</vt:lpstr>
      <vt:lpstr>Prezentace aplikace PowerPoint</vt:lpstr>
      <vt:lpstr>Zdravotnické programy</vt:lpstr>
      <vt:lpstr>Národní zdravotnické programy</vt:lpstr>
      <vt:lpstr>Screeningové programy </vt:lpstr>
      <vt:lpstr>Prezentace aplikace PowerPoint</vt:lpstr>
      <vt:lpstr>Prezentace aplikace PowerPoint</vt:lpstr>
      <vt:lpstr>Mamografický screening</vt:lpstr>
      <vt:lpstr>Prezentace aplikace PowerPoint</vt:lpstr>
      <vt:lpstr>Kolorektální screening</vt:lpstr>
      <vt:lpstr>Prezentace aplikace PowerPoint</vt:lpstr>
      <vt:lpstr>Cervikální screening</vt:lpstr>
      <vt:lpstr>Prezentace aplikace PowerPoint</vt:lpstr>
      <vt:lpstr>Kardiovaskulární screening</vt:lpstr>
      <vt:lpstr>Diabetický screening</vt:lpstr>
      <vt:lpstr>WHO  a podpora veřejného zdraví</vt:lpstr>
      <vt:lpstr>Úloha WHO v podpoře veřejného zdraví</vt:lpstr>
      <vt:lpstr>Prezentace aplikace PowerPoint</vt:lpstr>
      <vt:lpstr>Prezentace aplikace PowerPoint</vt:lpstr>
      <vt:lpstr>EU a podpora veřejného zdraví</vt:lpstr>
      <vt:lpstr>Programy pro zdraví EU</vt:lpstr>
      <vt:lpstr>Prezentace aplikace PowerPoint</vt:lpstr>
      <vt:lpstr>Prezentace aplikace PowerPoint</vt:lpstr>
      <vt:lpstr>Prezentace aplikace PowerPoint</vt:lpstr>
      <vt:lpstr>Hlavní cíle veřejného zdravotnictví EU</vt:lpstr>
      <vt:lpstr>Prezentace aplikace PowerPoint</vt:lpstr>
      <vt:lpstr>Současné trendy v péči o zdraví v rámci veřejného zdravotnictví</vt:lpstr>
      <vt:lpstr>Zákon č. 258/2000 Sb. o ochraně veřejného zdraví a o změně některých souvisejících zákonů </vt:lpstr>
      <vt:lpstr>Základní pojmy v ochraně veřejného zdraví dle zákona č. 258/2000 Sb.</vt:lpstr>
      <vt:lpstr>Prezentace aplikace PowerPoint</vt:lpstr>
      <vt:lpstr>Prezentace aplikace PowerPoint</vt:lpstr>
      <vt:lpstr>Prezentace aplikace PowerPoint</vt:lpstr>
      <vt:lpstr>                          Krajská hygienická stanice                                     (správní úřad) </vt:lpstr>
      <vt:lpstr>Hygiena obecná a komunální</vt:lpstr>
      <vt:lpstr>Hygiena výživy a předmětů běžného užívání</vt:lpstr>
      <vt:lpstr>Prezentace aplikace PowerPoint</vt:lpstr>
      <vt:lpstr>Prezentace aplikace PowerPoint</vt:lpstr>
      <vt:lpstr>Prezentace aplikace PowerPoint</vt:lpstr>
      <vt:lpstr>Prezentace aplikace PowerPoint</vt:lpstr>
      <vt:lpstr>             Hygiena práce                           </vt:lpstr>
      <vt:lpstr>     Hygiena dětí a mladistvých</vt:lpstr>
      <vt:lpstr>Epidemiologie </vt:lpstr>
      <vt:lpstr>Provozní  řád ambulantního  zdravotnického  zařízení </vt:lpstr>
      <vt:lpstr> </vt:lpstr>
      <vt:lpstr> </vt:lpstr>
      <vt:lpstr>Provozní  řád ambulantního zdravotnického  zařízení  </vt:lpstr>
      <vt:lpstr>Prezentace aplikace PowerPoint</vt:lpstr>
      <vt:lpstr>  </vt:lpstr>
      <vt:lpstr>Prezentace aplikace PowerPoint</vt:lpstr>
      <vt:lpstr>Prezentace aplikace PowerPoint</vt:lpstr>
      <vt:lpstr>   </vt:lpstr>
      <vt:lpstr>Provozní  řád ambulantního zdravotnického  zařízení </vt:lpstr>
      <vt:lpstr>             Povinnosti osob, které vykonávají činnosti epidemiologicky závažné </vt:lpstr>
      <vt:lpstr> Povinnosti osob, které vykonávají činnosti epidemiologicky závažné  </vt:lpstr>
      <vt:lpstr> Povinnosti osob, které vykonávají činnosti epidemiologicky závažné  </vt:lpstr>
      <vt:lpstr>Povinnosti osob, které vykonávají činnosti epidemiologicky závažné 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Veřejné zdravotnictví</dc:title>
  <dc:creator>M</dc:creator>
  <cp:lastModifiedBy>M</cp:lastModifiedBy>
  <cp:revision>243</cp:revision>
  <dcterms:created xsi:type="dcterms:W3CDTF">2022-09-26T07:31:41Z</dcterms:created>
  <dcterms:modified xsi:type="dcterms:W3CDTF">2022-12-12T21:49:02Z</dcterms:modified>
</cp:coreProperties>
</file>