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27" r:id="rId2"/>
    <p:sldId id="528" r:id="rId3"/>
    <p:sldId id="529" r:id="rId4"/>
    <p:sldId id="560" r:id="rId5"/>
    <p:sldId id="531" r:id="rId6"/>
    <p:sldId id="532" r:id="rId7"/>
    <p:sldId id="533" r:id="rId8"/>
    <p:sldId id="534" r:id="rId9"/>
    <p:sldId id="561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35" r:id="rId20"/>
    <p:sldId id="537" r:id="rId21"/>
    <p:sldId id="538" r:id="rId22"/>
  </p:sldIdLst>
  <p:sldSz cx="12192000" cy="6858000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AA"/>
    <a:srgbClr val="1EBEA0"/>
    <a:srgbClr val="EB3680"/>
    <a:srgbClr val="A12557"/>
    <a:srgbClr val="A30947"/>
    <a:srgbClr val="9A0B46"/>
    <a:srgbClr val="5E5E5E"/>
    <a:srgbClr val="0077BD"/>
    <a:srgbClr val="00AD83"/>
    <a:srgbClr val="F48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73294" autoAdjust="0"/>
  </p:normalViewPr>
  <p:slideViewPr>
    <p:cSldViewPr snapToGrid="0">
      <p:cViewPr varScale="1">
        <p:scale>
          <a:sx n="80" d="100"/>
          <a:sy n="80" d="100"/>
        </p:scale>
        <p:origin x="52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CF966-3F90-4C1E-B41E-154C9A32AB13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09EC-61C4-4771-90FC-D1584250C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6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A781-E60E-4478-B3FC-B2F1E7BABD7D}" type="datetimeFigureOut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9326-D750-4081-80E1-F0BE785FC9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PLoS-ONE-1932-620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esearchgate.net/deref/http:/www.ncbi.nlm.nih.gov/pubmed/26061796" TargetMode="External"/><Relationship Id="rId4" Type="http://schemas.openxmlformats.org/officeDocument/2006/relationships/hyperlink" Target="http://dx.doi.org/10.1371/journal.pone.012853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B9326-D750-4081-80E1-F0BE785FC93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2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- Získáme jistotu</a:t>
            </a:r>
            <a:r>
              <a:rPr lang="cs-CZ" altLang="cs-CZ" baseline="0" dirty="0"/>
              <a:t> a nevyhýbáme se</a:t>
            </a: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Použití omezovacích opatření nepůsobí terapeuticky, zejména v dlouhodobém horizontu péče o pacienta, předpokládám, že všemi námi je </a:t>
            </a:r>
            <a:r>
              <a:rPr lang="cs-CZ" altLang="cs-CZ" dirty="0" err="1"/>
              <a:t>chápano</a:t>
            </a:r>
            <a:r>
              <a:rPr lang="cs-CZ" altLang="cs-CZ" dirty="0"/>
              <a:t> jako krajní řešení v nejnutnějších situacích, kdy potřebujeme zvládnout pacienta aby skutečně neohrožoval BEZPROSTŘEDNĚ sebe nebo okolí  a když selhali všechny ostatní možnosti. Systém bohužel někdy přivádí personál k použití omezovacích </a:t>
            </a:r>
            <a:r>
              <a:rPr lang="cs-CZ" altLang="cs-CZ" dirty="0" err="1"/>
              <a:t>postředků</a:t>
            </a:r>
            <a:r>
              <a:rPr lang="cs-CZ" altLang="cs-CZ" dirty="0"/>
              <a:t> z důvodu nedostatků znalostí či počtu personálu.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82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2. </a:t>
            </a:r>
            <a:r>
              <a:rPr lang="en-US" dirty="0"/>
              <a:t>Prevalence and Risk Factors of Violence by Psychiatric Acute Inpatients: A Systematic Review and Meta-Analysis</a:t>
            </a:r>
          </a:p>
          <a:p>
            <a:pPr eaLnBrk="1" hangingPunct="1">
              <a:defRPr/>
            </a:pPr>
            <a:r>
              <a:rPr lang="cs-CZ" dirty="0"/>
              <a:t>June 2015</a:t>
            </a:r>
          </a:p>
          <a:p>
            <a:pPr eaLnBrk="1" hangingPunct="1">
              <a:defRPr/>
            </a:pPr>
            <a:r>
              <a:rPr lang="cs-CZ" u="sng" dirty="0" err="1">
                <a:hlinkClick r:id="rId3"/>
              </a:rPr>
              <a:t>PLoS</a:t>
            </a:r>
            <a:r>
              <a:rPr lang="cs-CZ" u="sng" dirty="0">
                <a:hlinkClick r:id="rId3"/>
              </a:rPr>
              <a:t> ONE</a:t>
            </a:r>
            <a:r>
              <a:rPr lang="cs-CZ" dirty="0"/>
              <a:t> 10(6):e0128536</a:t>
            </a:r>
          </a:p>
          <a:p>
            <a:pPr eaLnBrk="1" hangingPunct="1">
              <a:defRPr/>
            </a:pPr>
            <a:r>
              <a:rPr lang="cs-CZ" dirty="0"/>
              <a:t>DOI:</a:t>
            </a:r>
            <a:r>
              <a:rPr lang="cs-CZ" u="sng" dirty="0">
                <a:hlinkClick r:id="rId4"/>
              </a:rPr>
              <a:t>10.1371/journal.pone.0128536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Source</a:t>
            </a:r>
          </a:p>
          <a:p>
            <a:pPr eaLnBrk="1" hangingPunct="1">
              <a:defRPr/>
            </a:pPr>
            <a:r>
              <a:rPr lang="cs-CZ" u="sng" dirty="0" err="1">
                <a:hlinkClick r:id="rId5"/>
              </a:rPr>
              <a:t>PubMed</a:t>
            </a:r>
            <a:endParaRPr lang="cs-CZ" dirty="0"/>
          </a:p>
          <a:p>
            <a:pPr eaLnBrk="1" hangingPunct="1">
              <a:defRPr/>
            </a:pPr>
            <a:r>
              <a:rPr lang="cs-CZ" b="1" dirty="0" err="1"/>
              <a:t>Authors</a:t>
            </a:r>
            <a:r>
              <a:rPr lang="cs-CZ" b="1" dirty="0"/>
              <a:t>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18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1995-2014</a:t>
            </a:r>
          </a:p>
          <a:p>
            <a:r>
              <a:rPr lang="cs-CZ" altLang="cs-CZ" dirty="0"/>
              <a:t>24 tis pacientů z 35 zemí, rozvinutých</a:t>
            </a:r>
            <a:endParaRPr lang="en-US" altLang="cs-CZ" dirty="0"/>
          </a:p>
          <a:p>
            <a:endParaRPr lang="cs-CZ" dirty="0"/>
          </a:p>
          <a:p>
            <a:r>
              <a:rPr lang="cs-CZ"/>
              <a:t>Nenechat </a:t>
            </a:r>
            <a:r>
              <a:rPr lang="cs-CZ" dirty="0"/>
              <a:t>dítě dlouho čekat</a:t>
            </a:r>
          </a:p>
          <a:p>
            <a:r>
              <a:rPr lang="cs-CZ" dirty="0"/>
              <a:t>Malé děti - seznámení (hra, hračky, obrázky..)</a:t>
            </a:r>
          </a:p>
          <a:p>
            <a:r>
              <a:rPr lang="cs-CZ" dirty="0"/>
              <a:t>Adolescenti - nerozveselovat za každou cenu, nevolit infantilní hry</a:t>
            </a:r>
          </a:p>
          <a:p>
            <a:r>
              <a:rPr lang="cs-CZ" dirty="0"/>
              <a:t>Horizontální </a:t>
            </a:r>
            <a:r>
              <a:rPr lang="cs-CZ" dirty="0" err="1"/>
              <a:t>posturologie</a:t>
            </a:r>
            <a:endParaRPr lang="cs-CZ" dirty="0"/>
          </a:p>
          <a:p>
            <a:r>
              <a:rPr lang="cs-CZ" dirty="0"/>
              <a:t>Neignorovat otázky dítěte, odpovídat přiměřeně jeho věku a vždy pravdivě</a:t>
            </a:r>
          </a:p>
          <a:p>
            <a:pPr lvl="0"/>
            <a:r>
              <a:rPr lang="cs-CZ" dirty="0"/>
              <a:t>Nikdy nesrovnáváme s ostatními dětmi </a:t>
            </a:r>
          </a:p>
          <a:p>
            <a:pPr lvl="0"/>
            <a:r>
              <a:rPr lang="cs-CZ" dirty="0"/>
              <a:t>Důležitá pochvala, ocenění </a:t>
            </a:r>
          </a:p>
          <a:p>
            <a:pPr lvl="0"/>
            <a:r>
              <a:rPr lang="cs-CZ" dirty="0"/>
              <a:t>Významná je přítomnost rodičů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6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I. (odhad stádia konfliktu) </a:t>
            </a:r>
          </a:p>
          <a:p>
            <a:pPr eaLnBrk="1" hangingPunct="1"/>
            <a:r>
              <a:rPr lang="cs-CZ" altLang="cs-CZ" dirty="0">
                <a:ea typeface="Open Sans"/>
                <a:cs typeface="Arial" panose="020B0604020202020204" pitchFamily="34" charset="0"/>
              </a:rPr>
              <a:t>II. (</a:t>
            </a:r>
            <a:r>
              <a:rPr lang="cs-CZ" altLang="cs-CZ" dirty="0"/>
              <a:t>verbální i neverbální)</a:t>
            </a:r>
          </a:p>
          <a:p>
            <a:pPr eaLnBrk="1" hangingPunct="1"/>
            <a:r>
              <a:rPr lang="cs-CZ" altLang="cs-CZ" dirty="0">
                <a:ea typeface="Open Sans"/>
                <a:cs typeface="Open Sans"/>
              </a:rPr>
              <a:t>III. (</a:t>
            </a:r>
            <a:r>
              <a:rPr lang="cs-CZ" altLang="cs-CZ" dirty="0"/>
              <a:t>změnit konfrontaci na diskusi)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44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desatero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62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Pacient má právo být rozzuřený stejně jako má právo být veselý, či plačtivý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dirty="0"/>
              <a:t>To že člověka uznáte a přijmete rozhněvaného, je prvním krokem k uvolnění situace, protože jsou vyslyšeni.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dirty="0"/>
              <a:t> Nejčastější příčinou eskalace napětí je, že člověka nikdo neposlouchá, proto orientujte pozornost na ně, nabídněte otázku, co potřebuje, co můžete pro něj udělat.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dirty="0"/>
              <a:t> nabídnutí volby znamená: potřebujete si zavolat? Potřebujete se najíst napít? Nešel by jste si například na chvíli lehnout? Nepotřebujete si zakouřit a poté se na to znovu spolu podíváme?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85A4-5B03-4E47-B1A5-A01B7B1B9CA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9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9422-287A-4D9D-95B3-3DA63DDC5B2D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6347-8A00-4BD5-9305-B9814847ECE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ame an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37167" y="6523566"/>
            <a:ext cx="2963319" cy="334433"/>
          </a:xfrm>
          <a:prstGeom prst="rect">
            <a:avLst/>
          </a:prstGeom>
          <a:solidFill>
            <a:srgbClr val="1E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1485053" y="728118"/>
            <a:ext cx="1077343" cy="336548"/>
          </a:xfrm>
          <a:prstGeom prst="rect">
            <a:avLst/>
          </a:prstGeom>
          <a:solidFill>
            <a:srgbClr val="1EB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11487351" y="753480"/>
            <a:ext cx="1053595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Strana </a:t>
            </a:r>
            <a:fld id="{B1682947-B7BA-4888-A7AF-CB0A05217C98}" type="slidenum">
              <a:rPr lang="en-US" sz="1067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ctr"/>
              <a:t>‹#›</a:t>
            </a:fld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37167" y="6531308"/>
            <a:ext cx="2963320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PSYCHIATRICKÁ NEMOCNICE BOHNICE</a:t>
            </a:r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5" y="-18752"/>
            <a:ext cx="1527539" cy="1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37167" y="6523566"/>
            <a:ext cx="2963319" cy="334433"/>
          </a:xfrm>
          <a:prstGeom prst="rect">
            <a:avLst/>
          </a:prstGeom>
          <a:solidFill>
            <a:srgbClr val="1E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1485053" y="728118"/>
            <a:ext cx="1077343" cy="336548"/>
          </a:xfrm>
          <a:prstGeom prst="rect">
            <a:avLst/>
          </a:prstGeom>
          <a:solidFill>
            <a:srgbClr val="1EB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11487351" y="753480"/>
            <a:ext cx="1053595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Strana </a:t>
            </a:r>
            <a:fld id="{B1682947-B7BA-4888-A7AF-CB0A05217C98}" type="slidenum">
              <a:rPr lang="en-US" sz="1067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ctr"/>
              <a:t>‹#›</a:t>
            </a:fld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37167" y="6531308"/>
            <a:ext cx="2963320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PSYCHIATRICKÁ NEMOCNICE BOHNICE</a:t>
            </a:r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7" y="1619238"/>
            <a:ext cx="6180848" cy="3777735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953252" y="1904990"/>
            <a:ext cx="3714749" cy="2190761"/>
          </a:xfrm>
        </p:spPr>
        <p:txBody>
          <a:bodyPr/>
          <a:lstStyle>
            <a:lvl1pPr algn="l" rtl="0">
              <a:defRPr/>
            </a:lvl1pPr>
          </a:lstStyle>
          <a:p>
            <a:endParaRPr lang="x-non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5" y="-18752"/>
            <a:ext cx="1527539" cy="1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851" y="1183432"/>
            <a:ext cx="6765365" cy="483785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37167" y="6523566"/>
            <a:ext cx="2963319" cy="334433"/>
          </a:xfrm>
          <a:prstGeom prst="rect">
            <a:avLst/>
          </a:prstGeom>
          <a:solidFill>
            <a:srgbClr val="1E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1485053" y="728118"/>
            <a:ext cx="1077343" cy="336548"/>
          </a:xfrm>
          <a:prstGeom prst="rect">
            <a:avLst/>
          </a:prstGeom>
          <a:solidFill>
            <a:srgbClr val="1EB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x-none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11487351" y="753480"/>
            <a:ext cx="1053595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Strana </a:t>
            </a:r>
            <a:fld id="{B1682947-B7BA-4888-A7AF-CB0A05217C98}" type="slidenum">
              <a:rPr lang="en-US" sz="1067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ctr"/>
              <a:t>‹#›</a:t>
            </a:fld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37167" y="6531308"/>
            <a:ext cx="2963320" cy="256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67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PSYCHIATRICKÁ NEMOCNICE BOHNICE</a:t>
            </a:r>
            <a:endParaRPr lang="x-none" sz="1067" dirty="0">
              <a:solidFill>
                <a:prstClr val="white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681134" y="1768954"/>
            <a:ext cx="4889500" cy="3661833"/>
          </a:xfrm>
        </p:spPr>
        <p:txBody>
          <a:bodyPr/>
          <a:lstStyle>
            <a:lvl1pPr algn="l" rtl="0">
              <a:defRPr/>
            </a:lvl1pPr>
          </a:lstStyle>
          <a:p>
            <a:endParaRPr lang="x-non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5" y="-18752"/>
            <a:ext cx="1527539" cy="1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9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 rtl="0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780ECC-9D64-46E1-883A-94D6B09215A0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ECFE-83E6-4ED8-BA9D-B4D1A9E8DA9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281AA88-58ED-4FDB-8F8A-B43C9003F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5666228"/>
            <a:ext cx="1300613" cy="9113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563CF69-A1FB-4240-9A21-D94BA65EB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98" y="5966201"/>
            <a:ext cx="2440420" cy="5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1104901" y="1258888"/>
            <a:ext cx="106553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FBA29422-287A-4D9D-95B3-3DA63DDC5B2D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12.04.2022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03B6347-8A00-4BD5-9305-B9814847ECE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2128965" y="1345311"/>
            <a:ext cx="7920037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8800" b="1" dirty="0">
                <a:solidFill>
                  <a:sysClr val="windowText" lastClr="000000"/>
                </a:solidFill>
                <a:latin typeface="Calibri"/>
              </a:rPr>
              <a:t>Deeskalace</a:t>
            </a:r>
            <a:endParaRPr lang="en-GB" sz="8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 bwMode="auto">
          <a:xfrm>
            <a:off x="2888583" y="289864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ysClr val="windowText" lastClr="000000"/>
                </a:solidFill>
              </a:rPr>
              <a:t>MUDr. Pavel Trančík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14511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Respect</a:t>
            </a:r>
            <a:r>
              <a:rPr lang="cs-CZ" b="1" dirty="0"/>
              <a:t> </a:t>
            </a:r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Space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Use </a:t>
            </a:r>
            <a:r>
              <a:rPr lang="cs-CZ" b="1" dirty="0" err="1"/>
              <a:t>Nonthreatening</a:t>
            </a:r>
            <a:r>
              <a:rPr lang="cs-CZ" b="1" dirty="0"/>
              <a:t> </a:t>
            </a:r>
            <a:r>
              <a:rPr lang="cs-CZ" b="1" dirty="0" err="1"/>
              <a:t>Nonverbals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Keep Your Emotional Brain in Check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Focus</a:t>
            </a:r>
            <a:r>
              <a:rPr lang="cs-CZ" b="1" dirty="0"/>
              <a:t> on </a:t>
            </a:r>
            <a:r>
              <a:rPr lang="cs-CZ" b="1" dirty="0" err="1"/>
              <a:t>Feelings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Ignore</a:t>
            </a:r>
            <a:r>
              <a:rPr lang="cs-CZ" b="1" dirty="0"/>
              <a:t> </a:t>
            </a:r>
            <a:r>
              <a:rPr lang="cs-CZ" b="1" dirty="0" err="1"/>
              <a:t>Challenging</a:t>
            </a:r>
            <a:r>
              <a:rPr lang="cs-CZ" b="1" dirty="0"/>
              <a:t> </a:t>
            </a:r>
            <a:r>
              <a:rPr lang="cs-CZ" b="1" dirty="0" err="1"/>
              <a:t>Questions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Set </a:t>
            </a:r>
            <a:r>
              <a:rPr lang="cs-CZ" b="1" dirty="0" err="1"/>
              <a:t>Limits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Choose Wisely What You Insist Upon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Allow</a:t>
            </a:r>
            <a:r>
              <a:rPr lang="cs-CZ" b="1" dirty="0"/>
              <a:t> Silence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Reflection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Allow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Decisions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trancik\Desktop\rozlobené dítě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751267"/>
            <a:ext cx="4032250" cy="3919538"/>
          </a:xfrm>
          <a:noFill/>
        </p:spPr>
      </p:pic>
      <p:pic>
        <p:nvPicPr>
          <p:cNvPr id="6" name="Picture 5" descr="C:\Users\ptrancik\Desktop\dospělý muž naštvan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68" y="1740155"/>
            <a:ext cx="39608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3"/>
          <p:cNvSpPr txBox="1">
            <a:spLocks noChangeArrowheads="1"/>
          </p:cNvSpPr>
          <p:nvPr/>
        </p:nvSpPr>
        <p:spPr bwMode="auto">
          <a:xfrm>
            <a:off x="1913192" y="5871718"/>
            <a:ext cx="604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Zdroj fotografii: www.parentstakecharge.com, </a:t>
            </a:r>
            <a:r>
              <a:rPr lang="cs-CZ" altLang="cs-CZ" sz="1200" dirty="0" err="1"/>
              <a:t>Giulio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Fornasar</a:t>
            </a:r>
            <a:r>
              <a:rPr lang="cs-CZ" altLang="cs-CZ" sz="1200" dirty="0"/>
              <a:t> via </a:t>
            </a:r>
            <a:r>
              <a:rPr lang="cs-CZ" altLang="cs-CZ" sz="1200" dirty="0" err="1"/>
              <a:t>Thinkstock</a:t>
            </a:r>
            <a:endParaRPr lang="cs-CZ" altLang="cs-CZ" sz="1200" dirty="0"/>
          </a:p>
          <a:p>
            <a:pPr eaLnBrk="1" hangingPunct="1"/>
            <a:br>
              <a:rPr lang="cs-CZ" altLang="cs-CZ" dirty="0"/>
            </a:br>
            <a:endParaRPr lang="cs-CZ" alt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Dítě není malý dospělý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3700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Obsah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deeskalace?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b="1" dirty="0">
                <a:solidFill>
                  <a:sysClr val="windowText" lastClr="000000"/>
                </a:solidFill>
              </a:rPr>
              <a:t>Proč</a:t>
            </a:r>
            <a:r>
              <a:rPr lang="cs-CZ" altLang="cs-CZ" dirty="0">
                <a:solidFill>
                  <a:sysClr val="windowText" lastClr="000000"/>
                </a:solidFill>
              </a:rPr>
              <a:t> </a:t>
            </a:r>
            <a:r>
              <a:rPr lang="cs-CZ" altLang="cs-CZ" dirty="0" err="1">
                <a:solidFill>
                  <a:sysClr val="windowText" lastClr="000000"/>
                </a:solidFill>
              </a:rPr>
              <a:t>deeskalujeme</a:t>
            </a:r>
            <a:r>
              <a:rPr lang="cs-CZ" altLang="cs-CZ" dirty="0">
                <a:solidFill>
                  <a:sysClr val="windowText" lastClr="000000"/>
                </a:solidFill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Kdo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deeskaluje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Koho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deeskalujeme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deeskalujeme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Praktický závěr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317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630936" y="1778635"/>
            <a:ext cx="8513064" cy="27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deeskalace „10 minut“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omezení farmaky „30 min“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kurty „hodiny“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izolace „dny“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C:\Users\pavel_t48n8wr\OneDrive\Plocha\stopwat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12" y="1778635"/>
            <a:ext cx="30575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Deeskalace vs. omezení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27048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621791" y="1764792"/>
            <a:ext cx="94731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uznat a potvrdit člověku, že je rozčílený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není důležité kdo má v dané situaci pravdu, ale co je nejlepší pro pacienta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trénovat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dostatek času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Praktický závěr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9992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323850" y="1600200"/>
            <a:ext cx="8820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zmírnění konfliktu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efektivní komunikace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je deeskalace?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27543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667512" y="1572578"/>
            <a:ext cx="9144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získáme jistotu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zmírníme nebo úplně eliminujeme konflikt</a:t>
            </a:r>
            <a:r>
              <a:rPr kumimoji="0" lang="cs-CZ" altLang="cs-CZ" sz="3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2560320" y="5216462"/>
            <a:ext cx="9308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Zdroj: 1. </a:t>
            </a:r>
            <a:r>
              <a:rPr lang="en-US" altLang="cs-CZ" sz="1200" dirty="0"/>
              <a:t>Characteristics of aggressive incidents in emergency primary health care described by the Staff Observation Aggression Scale – Revised Emergency (SOAS-RE)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Grethe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E.Johnsen</a:t>
            </a:r>
            <a:r>
              <a:rPr lang="cs-CZ" altLang="cs-CZ" sz="1200" dirty="0"/>
              <a:t> et al., BMC </a:t>
            </a:r>
            <a:r>
              <a:rPr lang="cs-CZ" altLang="cs-CZ" sz="1200" dirty="0" err="1"/>
              <a:t>Health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Services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Reasearch</a:t>
            </a:r>
            <a:r>
              <a:rPr lang="cs-CZ" altLang="cs-CZ" sz="1200" dirty="0"/>
              <a:t> </a:t>
            </a:r>
            <a:r>
              <a:rPr lang="en-US" altLang="cs-CZ" sz="1200" dirty="0"/>
              <a:t>volume 20, Article number: 33 (2020)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Proč </a:t>
            </a:r>
            <a:r>
              <a:rPr kumimoji="0" lang="cs-CZ" sz="6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deeskalujeme</a:t>
            </a: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15761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468313" y="2565400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24-80% personálu na psychiatrii zažije agresi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3968496" y="5216462"/>
            <a:ext cx="790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alt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en-US" altLang="cs-CZ" sz="1200" kern="0" dirty="0" err="1">
                <a:solidFill>
                  <a:prstClr val="black"/>
                </a:solidFill>
              </a:rPr>
              <a:t>D'Ettorre</a:t>
            </a:r>
            <a:r>
              <a:rPr lang="en-US" altLang="cs-CZ" sz="1200" kern="0" dirty="0">
                <a:solidFill>
                  <a:prstClr val="black"/>
                </a:solidFill>
              </a:rPr>
              <a:t> G, </a:t>
            </a:r>
            <a:r>
              <a:rPr lang="en-US" altLang="cs-CZ" sz="1200" kern="0" dirty="0" err="1">
                <a:solidFill>
                  <a:prstClr val="black"/>
                </a:solidFill>
              </a:rPr>
              <a:t>Pellicani</a:t>
            </a:r>
            <a:r>
              <a:rPr lang="en-US" altLang="cs-CZ" sz="1200" kern="0" dirty="0">
                <a:solidFill>
                  <a:prstClr val="black"/>
                </a:solidFill>
              </a:rPr>
              <a:t> V. Workplace Violence Toward Mental Healthcare Workers Employed in Psychiatric Wards. </a:t>
            </a:r>
            <a:r>
              <a:rPr lang="en-US" altLang="cs-CZ" sz="1200" kern="0" dirty="0" err="1">
                <a:solidFill>
                  <a:prstClr val="black"/>
                </a:solidFill>
              </a:rPr>
              <a:t>Saf</a:t>
            </a:r>
            <a:r>
              <a:rPr lang="en-US" altLang="cs-CZ" sz="1200" kern="0" dirty="0">
                <a:solidFill>
                  <a:prstClr val="black"/>
                </a:solidFill>
              </a:rPr>
              <a:t> Health Work. 2017;8(4):337–42</a:t>
            </a:r>
            <a:endParaRPr kumimoji="0" lang="en-US" alt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Kdo </a:t>
            </a:r>
            <a:r>
              <a:rPr kumimoji="0" lang="cs-CZ" sz="6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deeskaluje</a:t>
            </a: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22638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z 5 pacientů přijatých na akutní psychiatrické oddělení se může projevit násilně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3968496" y="5216462"/>
            <a:ext cx="790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Zdroj: </a:t>
            </a:r>
            <a:r>
              <a:rPr lang="en-US" altLang="cs-CZ" sz="1200" dirty="0"/>
              <a:t>Prevalence and Risk Factors of Violence by Psychiatric Acute Inpatients: A Systematic Review and Meta-Analysis </a:t>
            </a:r>
            <a:r>
              <a:rPr lang="cs-CZ" altLang="cs-CZ" sz="1200" dirty="0"/>
              <a:t>Laura </a:t>
            </a:r>
            <a:r>
              <a:rPr lang="cs-CZ" altLang="cs-CZ" sz="1200" dirty="0" err="1"/>
              <a:t>Iozzino</a:t>
            </a:r>
            <a:r>
              <a:rPr lang="cs-CZ" altLang="cs-CZ" sz="1200" dirty="0"/>
              <a:t> et al., June 2015 </a:t>
            </a:r>
            <a:r>
              <a:rPr lang="cs-CZ" altLang="cs-CZ" sz="1200" dirty="0" err="1"/>
              <a:t>PLoS</a:t>
            </a:r>
            <a:r>
              <a:rPr lang="cs-CZ" altLang="cs-CZ" sz="1200" dirty="0"/>
              <a:t> ONE 10(6):e0128536 DOI: 10.1371/journal.pone.0128536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Koho </a:t>
            </a:r>
            <a:r>
              <a:rPr kumimoji="0" lang="cs-CZ" sz="6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deeskalujeme</a:t>
            </a: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26347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457200" y="157257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Krok I.: vyhodnocení situace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/>
                <a:cs typeface="Arial" panose="020B0604020202020204" pitchFamily="34" charset="0"/>
              </a:rPr>
              <a:t>Krok II.: správná komunikace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Open Sans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/>
                <a:cs typeface="Arial" panose="020B0604020202020204" pitchFamily="34" charset="0"/>
              </a:rPr>
              <a:t>Krok III.: taktika vyjednávání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Jak </a:t>
            </a:r>
            <a:r>
              <a:rPr lang="cs-CZ" sz="6000" dirty="0" err="1">
                <a:solidFill>
                  <a:sysClr val="windowText" lastClr="000000"/>
                </a:solidFill>
                <a:latin typeface="Calibri"/>
              </a:rPr>
              <a:t>d</a:t>
            </a:r>
            <a:r>
              <a:rPr kumimoji="0" lang="cs-CZ" sz="6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eeskalujeme</a:t>
            </a: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10339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94360" y="1600201"/>
            <a:ext cx="8370253" cy="41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Respekt k osobní zóně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Neprovokovat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Navázat verbální kontakt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Stručnost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Zjistit potřeby a pocity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Aktivně naslouchat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Vyjádřit souhlas nebo potvrdit nesouhlas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Nastavit pravidla a jasné hranice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Nabízet volbu a naději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Debriefing</a:t>
            </a: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Open Sans" pitchFamily="34" charset="0"/>
                <a:cs typeface="Arial" panose="020B0604020202020204" pitchFamily="34" charset="0"/>
              </a:rPr>
              <a:t> s nemocným i personálem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57201" y="348615"/>
            <a:ext cx="8854580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Desatero</a:t>
            </a: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2991" y="6511398"/>
            <a:ext cx="2342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1E64AA"/>
                </a:solidFill>
                <a:cs typeface="Arial" panose="020B0604020202020204" pitchFamily="34" charset="0"/>
              </a:rPr>
              <a:t>VYSOKÁ ŠKOLA ZDRAVOTNICKÁ</a:t>
            </a:r>
          </a:p>
        </p:txBody>
      </p:sp>
    </p:spTree>
    <p:extLst>
      <p:ext uri="{BB962C8B-B14F-4D97-AF65-F5344CB8AC3E}">
        <p14:creationId xmlns:p14="http://schemas.microsoft.com/office/powerpoint/2010/main" val="23780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174F9-905B-49CB-812E-7B10D5F64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Empathic</a:t>
            </a:r>
            <a:r>
              <a:rPr lang="cs-CZ" b="1" dirty="0"/>
              <a:t> and </a:t>
            </a:r>
            <a:r>
              <a:rPr lang="cs-CZ" b="1" dirty="0" err="1"/>
              <a:t>Nonjudgmental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086E7-B250-4088-99E6-1A7BEF9B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12191</TotalTime>
  <Words>675</Words>
  <Application>Microsoft Office PowerPoint</Application>
  <PresentationFormat>Širokoúhlá obrazovka</PresentationFormat>
  <Paragraphs>120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 Empathic and Nonjudgmental</vt:lpstr>
      <vt:lpstr>Respect Personal Space</vt:lpstr>
      <vt:lpstr>Use Nonthreatening Nonverbals</vt:lpstr>
      <vt:lpstr>Keep Your Emotional Brain in Check</vt:lpstr>
      <vt:lpstr>Focus on Feelings</vt:lpstr>
      <vt:lpstr>Ignore Challenging Questions</vt:lpstr>
      <vt:lpstr>Set Limits</vt:lpstr>
      <vt:lpstr>Choose Wisely What You Insist Upon</vt:lpstr>
      <vt:lpstr>Allow Silence for Reflection</vt:lpstr>
      <vt:lpstr>Allow Time for Decisions</vt:lpstr>
      <vt:lpstr>Prezentace aplikace PowerPoint</vt:lpstr>
      <vt:lpstr>Prezentace aplikace PowerPoint</vt:lpstr>
      <vt:lpstr>Prezentace aplikace PowerPoint</vt:lpstr>
    </vt:vector>
  </TitlesOfParts>
  <Company>PL Bohnice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Běhounek</dc:creator>
  <cp:lastModifiedBy>Pekara</cp:lastModifiedBy>
  <cp:revision>970</cp:revision>
  <cp:lastPrinted>2020-02-21T10:01:36Z</cp:lastPrinted>
  <dcterms:created xsi:type="dcterms:W3CDTF">2016-08-04T10:23:23Z</dcterms:created>
  <dcterms:modified xsi:type="dcterms:W3CDTF">2022-04-13T06:48:30Z</dcterms:modified>
</cp:coreProperties>
</file>