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j7AUVuaDrg3J9Y6UP/hLSD2rwr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Opáčko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0"/>
          <p:cNvSpPr txBox="1">
            <a:spLocks noGrp="1"/>
          </p:cNvSpPr>
          <p:nvPr>
            <p:ph type="body" idx="1"/>
          </p:nvPr>
        </p:nvSpPr>
        <p:spPr>
          <a:xfrm>
            <a:off x="457200" y="404664"/>
            <a:ext cx="8229600" cy="6192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s-CZ"/>
              <a:t>9. VL – Vedoucí lékař</a:t>
            </a: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Je určen VZS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Koordinuje medicínskou část zásahu třídění a ošetřování zraněných na stanovišti neodkladné péče. 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Stanovuje rozsah poskytované péče zraněným s ohledem na kapacitní možnosti.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1"/>
          <p:cNvSpPr txBox="1">
            <a:spLocks noGrp="1"/>
          </p:cNvSpPr>
          <p:nvPr>
            <p:ph type="body" idx="1"/>
          </p:nvPr>
        </p:nvSpPr>
        <p:spPr>
          <a:xfrm>
            <a:off x="457200" y="428604"/>
            <a:ext cx="8229600" cy="5697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s-CZ"/>
              <a:t>10. Třídění</a:t>
            </a:r>
            <a:endParaRPr/>
          </a:p>
        </p:txBody>
      </p:sp>
      <p:pic>
        <p:nvPicPr>
          <p:cNvPr id="137" name="Google Shape;137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86050" y="1074"/>
            <a:ext cx="5243531" cy="6856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2"/>
          <p:cNvSpPr txBox="1">
            <a:spLocks noGrp="1"/>
          </p:cNvSpPr>
          <p:nvPr>
            <p:ph type="body" idx="1"/>
          </p:nvPr>
        </p:nvSpPr>
        <p:spPr>
          <a:xfrm>
            <a:off x="457200" y="548680"/>
            <a:ext cx="8229600" cy="5577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s-CZ"/>
              <a:t>11. Priority třídění</a:t>
            </a: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Č. 4 – </a:t>
            </a:r>
            <a:r>
              <a:rPr lang="cs-CZ" b="1"/>
              <a:t>černá</a:t>
            </a:r>
            <a:r>
              <a:rPr lang="cs-CZ"/>
              <a:t>: mrtví, poranění neslučitelné se životem.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Č. 3 – </a:t>
            </a:r>
            <a:r>
              <a:rPr lang="cs-CZ" b="1">
                <a:solidFill>
                  <a:srgbClr val="00B050"/>
                </a:solidFill>
              </a:rPr>
              <a:t>zelená</a:t>
            </a:r>
            <a:r>
              <a:rPr lang="cs-CZ"/>
              <a:t>: samostatný odchod nebo se vzájemnou pomocí.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Č. 1 – </a:t>
            </a:r>
            <a:r>
              <a:rPr lang="cs-CZ" b="1">
                <a:solidFill>
                  <a:srgbClr val="FF0000"/>
                </a:solidFill>
              </a:rPr>
              <a:t>červená</a:t>
            </a:r>
            <a:r>
              <a:rPr lang="cs-CZ"/>
              <a:t>: neodkladná první pomoc a přednostní transport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Č. 2 – </a:t>
            </a:r>
            <a:r>
              <a:rPr lang="cs-CZ" b="1">
                <a:solidFill>
                  <a:srgbClr val="FFC000"/>
                </a:solidFill>
              </a:rPr>
              <a:t>žlutá</a:t>
            </a:r>
            <a:r>
              <a:rPr lang="cs-CZ"/>
              <a:t>: „odkladná“ první pomoc a transport až po č. 1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3"/>
          <p:cNvSpPr txBox="1">
            <a:spLocks noGrp="1"/>
          </p:cNvSpPr>
          <p:nvPr>
            <p:ph type="body" idx="1"/>
          </p:nvPr>
        </p:nvSpPr>
        <p:spPr>
          <a:xfrm>
            <a:off x="457200" y="357166"/>
            <a:ext cx="8229600" cy="5768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s-CZ">
                <a:latin typeface="Calibri"/>
                <a:ea typeface="Calibri"/>
                <a:cs typeface="Calibri"/>
                <a:sym typeface="Calibri"/>
              </a:rPr>
              <a:t>12. VO – Vedoucí odsunu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Určuje jej VZS.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Zajišťuje správný transport pacientů podle určených priorit.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Eviduje všechny odsunuté pacienty do sumáře.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Komunikuje se ZOS a VL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body" idx="1"/>
          </p:nvPr>
        </p:nvSpPr>
        <p:spPr>
          <a:xfrm>
            <a:off x="457200" y="285728"/>
            <a:ext cx="8229600" cy="628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3500">
                <a:latin typeface="Calibri"/>
                <a:ea typeface="Calibri"/>
                <a:cs typeface="Calibri"/>
                <a:sym typeface="Calibri"/>
              </a:rPr>
              <a:t>1. Základní právní předpisy pro činnost IZS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b="1">
                <a:latin typeface="Calibri"/>
                <a:ea typeface="Calibri"/>
                <a:cs typeface="Calibri"/>
                <a:sym typeface="Calibri"/>
              </a:rPr>
              <a:t>Zákon č. 239/2000 Sb., </a:t>
            </a:r>
            <a:r>
              <a:rPr lang="cs-CZ">
                <a:latin typeface="Calibri"/>
                <a:ea typeface="Calibri"/>
                <a:cs typeface="Calibri"/>
                <a:sym typeface="Calibri"/>
              </a:rPr>
              <a:t>o integrovaném záchranném systému,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b="1">
                <a:latin typeface="Calibri"/>
                <a:ea typeface="Calibri"/>
                <a:cs typeface="Calibri"/>
                <a:sym typeface="Calibri"/>
              </a:rPr>
              <a:t>Vyhláška č. 328/2001 Sb., </a:t>
            </a:r>
            <a:r>
              <a:rPr lang="cs-CZ">
                <a:latin typeface="Calibri"/>
                <a:ea typeface="Calibri"/>
                <a:cs typeface="Calibri"/>
                <a:sym typeface="Calibri"/>
              </a:rPr>
              <a:t>o některých podrobnostech zabezpečení integrovaného záchranného systému,</a:t>
            </a:r>
            <a:endParaRPr/>
          </a:p>
          <a:p>
            <a:pPr marL="342900" lvl="0" indent="-342900" algn="just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b="1">
                <a:latin typeface="Calibri"/>
                <a:ea typeface="Calibri"/>
                <a:cs typeface="Calibri"/>
                <a:sym typeface="Calibri"/>
              </a:rPr>
              <a:t>Zákon č. 374/2011 Sb</a:t>
            </a:r>
            <a:r>
              <a:rPr lang="cs-CZ">
                <a:latin typeface="Calibri"/>
                <a:ea typeface="Calibri"/>
                <a:cs typeface="Calibri"/>
                <a:sym typeface="Calibri"/>
              </a:rPr>
              <a:t>., o ZZS,</a:t>
            </a:r>
            <a:endParaRPr/>
          </a:p>
          <a:p>
            <a:pPr marL="342900" lvl="0" indent="-342900" algn="just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b="1">
                <a:latin typeface="Calibri"/>
                <a:ea typeface="Calibri"/>
                <a:cs typeface="Calibri"/>
                <a:sym typeface="Calibri"/>
              </a:rPr>
              <a:t>Zákon č. 320/2015 Sb</a:t>
            </a:r>
            <a:r>
              <a:rPr lang="cs-CZ">
                <a:latin typeface="Calibri"/>
                <a:ea typeface="Calibri"/>
                <a:cs typeface="Calibri"/>
                <a:sym typeface="Calibri"/>
              </a:rPr>
              <a:t>., o HZS,</a:t>
            </a:r>
            <a:endParaRPr/>
          </a:p>
          <a:p>
            <a:pPr marL="342900" lvl="0" indent="-342900" algn="just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b="1">
                <a:latin typeface="Calibri"/>
                <a:ea typeface="Calibri"/>
                <a:cs typeface="Calibri"/>
                <a:sym typeface="Calibri"/>
              </a:rPr>
              <a:t>Zákon č. 273/2008 Sb.,</a:t>
            </a:r>
            <a:r>
              <a:rPr lang="cs-CZ">
                <a:latin typeface="Calibri"/>
                <a:ea typeface="Calibri"/>
                <a:cs typeface="Calibri"/>
                <a:sym typeface="Calibri"/>
              </a:rPr>
              <a:t> o PČR,</a:t>
            </a:r>
            <a:endParaRPr/>
          </a:p>
          <a:p>
            <a:pPr marL="342900" lvl="0" indent="-342900" algn="just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b="1">
                <a:latin typeface="Calibri"/>
                <a:ea typeface="Calibri"/>
                <a:cs typeface="Calibri"/>
                <a:sym typeface="Calibri"/>
              </a:rPr>
              <a:t>Zákon č. 240/2000 Sb., </a:t>
            </a:r>
            <a:r>
              <a:rPr lang="cs-CZ">
                <a:latin typeface="Calibri"/>
                <a:ea typeface="Calibri"/>
                <a:cs typeface="Calibri"/>
                <a:sym typeface="Calibri"/>
              </a:rPr>
              <a:t>o krizovém řízení a o změně některých zákonů (krizový zákon),</a:t>
            </a:r>
            <a:endParaRPr/>
          </a:p>
          <a:p>
            <a:pPr marL="342900" lvl="0" indent="-342900" algn="just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b="1">
                <a:latin typeface="Calibri"/>
                <a:ea typeface="Calibri"/>
                <a:cs typeface="Calibri"/>
                <a:sym typeface="Calibri"/>
              </a:rPr>
              <a:t>Zákon č. 241/2000 Sb., </a:t>
            </a:r>
            <a:r>
              <a:rPr lang="cs-CZ">
                <a:latin typeface="Calibri"/>
                <a:ea typeface="Calibri"/>
                <a:cs typeface="Calibri"/>
                <a:sym typeface="Calibri"/>
              </a:rPr>
              <a:t>o hospodářských opatřeních pro krizové stavy</a:t>
            </a:r>
            <a:endParaRPr/>
          </a:p>
          <a:p>
            <a:pPr marL="342900" lvl="0" indent="-15494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342900" lvl="0" indent="-15494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>
            <a:spLocks noGrp="1"/>
          </p:cNvSpPr>
          <p:nvPr>
            <p:ph type="body" idx="1"/>
          </p:nvPr>
        </p:nvSpPr>
        <p:spPr>
          <a:xfrm>
            <a:off x="285720" y="428604"/>
            <a:ext cx="8229600" cy="57404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s-CZ"/>
              <a:t>2. Dokumentace IZS</a:t>
            </a:r>
            <a:endParaRPr/>
          </a:p>
          <a:p>
            <a:pPr marL="514350" lvl="0" indent="-514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 b="1" cap="none"/>
              <a:t>TYPOVÉ ČINNOSTI</a:t>
            </a:r>
            <a:endParaRPr sz="2400" cap="none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 b="1" cap="none"/>
              <a:t>HAVARIJNÍ PLÁN KRAJŮ A VNĚJŠÍ HAVARIJNÍ PLÁN</a:t>
            </a:r>
            <a:endParaRPr sz="2400" cap="none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 b="1" cap="none"/>
              <a:t>DOHODA O POSKYTNUTÍ POMOCI</a:t>
            </a:r>
            <a:endParaRPr sz="2400" cap="none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 b="1" cap="none"/>
              <a:t>DOKUMENTACE O SPOLEČNÝCH ZÁCHRANNÝCH A LIKVIDAČNÍCH PRACÍCH A STATISTICKÉ PŘEHLEDY</a:t>
            </a:r>
            <a:endParaRPr sz="2400" cap="none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 b="1" cap="none"/>
              <a:t>DOKUMENTACE O SPOLEČNÝCH ŠKOLENÍCH, INSTRUKTÁŽÍCH A CVIČENÍ SLOŽEK IZS</a:t>
            </a:r>
            <a:endParaRPr sz="2400" cap="none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 b="1" cap="none"/>
              <a:t>POPLACHOVÝ PLÁN IZS</a:t>
            </a:r>
            <a:endParaRPr sz="2400" cap="none"/>
          </a:p>
          <a:p>
            <a:pPr marL="514350" lvl="0" indent="-3111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"/>
          <p:cNvSpPr txBox="1">
            <a:spLocks noGrp="1"/>
          </p:cNvSpPr>
          <p:nvPr>
            <p:ph type="body" idx="1"/>
          </p:nvPr>
        </p:nvSpPr>
        <p:spPr>
          <a:xfrm>
            <a:off x="457200" y="357166"/>
            <a:ext cx="8229600" cy="5768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3800"/>
              <a:t>3. Typové činnosti</a:t>
            </a:r>
            <a:endParaRPr/>
          </a:p>
          <a:p>
            <a:pPr marL="342900" lvl="0" indent="-1701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-1270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 Typová činnost obsahuje postup složek IZS při záchranných a likvidačních pracích s ohledem na druh a charakter mimořádné události.</a:t>
            </a:r>
            <a:endParaRPr/>
          </a:p>
          <a:p>
            <a:pPr marL="0" lvl="0" indent="-1270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 16</a:t>
            </a:r>
            <a:endParaRPr/>
          </a:p>
          <a:p>
            <a:pPr marL="0" lvl="0" indent="-1270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 </a:t>
            </a:r>
            <a:r>
              <a:rPr lang="cs-CZ" b="1"/>
              <a:t>STČ 02/IZS  Demonstrování úmyslu sebevraždy</a:t>
            </a:r>
            <a:r>
              <a:rPr lang="cs-CZ"/>
              <a:t> </a:t>
            </a:r>
            <a:endParaRPr/>
          </a:p>
          <a:p>
            <a:pPr marL="0" lvl="0" indent="-1270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b="1"/>
              <a:t> STČ 04/IZS  Zásah složek IZS u mimořádné události Letecká nehoda</a:t>
            </a:r>
            <a:endParaRPr/>
          </a:p>
          <a:p>
            <a:pPr marL="0" lvl="0" indent="-1270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b="1"/>
              <a:t> STČ 08/IZS  Dopravní nehoda</a:t>
            </a:r>
            <a:endParaRPr/>
          </a:p>
          <a:p>
            <a:pPr marL="0" lvl="0" indent="-1270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b="1"/>
              <a:t> STČ 09/IZS  STČ 09 - Zásah složek IZS u mimořádné události s velkým počtem zraněných osob</a:t>
            </a:r>
            <a:endParaRPr/>
          </a:p>
          <a:p>
            <a:pPr marL="0" lvl="0" indent="-1270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b="1"/>
              <a:t> STČ  13/IZS Reakce na chemický útok v metru</a:t>
            </a: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"/>
          <p:cNvSpPr txBox="1">
            <a:spLocks noGrp="1"/>
          </p:cNvSpPr>
          <p:nvPr>
            <p:ph type="body" idx="1"/>
          </p:nvPr>
        </p:nvSpPr>
        <p:spPr>
          <a:xfrm>
            <a:off x="457200" y="214290"/>
            <a:ext cx="8229600" cy="6429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4100"/>
              <a:t>4. Traumaplán</a:t>
            </a:r>
            <a:endParaRPr sz="4100"/>
          </a:p>
          <a:p>
            <a:pPr marL="342900" lvl="0" indent="-34290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-15748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 Stanoví opatření a postupy uplatňované poskytovatelem zdravotnické záchranné služby při zajišťování a poskytování přednemocniční neodkladné péče v případě hromadných neštěstí. </a:t>
            </a:r>
            <a:endParaRPr/>
          </a:p>
          <a:p>
            <a:pPr marL="0" lvl="0" indent="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b="1"/>
          </a:p>
          <a:p>
            <a:pPr marL="342900" lvl="0" indent="-34290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b="1"/>
              <a:t>Druhy traumatologického plánu</a:t>
            </a:r>
            <a:endParaRPr/>
          </a:p>
          <a:p>
            <a:pPr marL="342900" lvl="0" indent="-34290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havarijní plány krajů</a:t>
            </a:r>
            <a:endParaRPr/>
          </a:p>
          <a:p>
            <a:pPr marL="342900" lvl="0" indent="-34290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vnější havarijní plány </a:t>
            </a:r>
            <a:endParaRPr/>
          </a:p>
          <a:p>
            <a:pPr marL="742950" lvl="1" indent="-28575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cs-CZ"/>
              <a:t>provozovatelé jaderných zařízení</a:t>
            </a:r>
            <a:endParaRPr/>
          </a:p>
          <a:p>
            <a:pPr marL="742950" lvl="1" indent="-28575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cs-CZ"/>
              <a:t>provozovatelé objektů s rizikem vzniku závažné průmyslové havárie</a:t>
            </a:r>
            <a:endParaRPr/>
          </a:p>
          <a:p>
            <a:pPr marL="342900" lvl="0" indent="-34290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vnitřní havarijní plán provozovatelů objektů s rizikovou činností</a:t>
            </a:r>
            <a:endParaRPr/>
          </a:p>
          <a:p>
            <a:pPr marL="342900" lvl="0" indent="-34290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plán poskytovatelů zdravotnické záchranné služby</a:t>
            </a:r>
            <a:endParaRPr/>
          </a:p>
          <a:p>
            <a:pPr marL="342900" lvl="0" indent="-34290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plán poskytovatelů jednodenní a lůžkové zdravotní péče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"/>
          <p:cNvSpPr txBox="1">
            <a:spLocks noGrp="1"/>
          </p:cNvSpPr>
          <p:nvPr>
            <p:ph type="body" idx="1"/>
          </p:nvPr>
        </p:nvSpPr>
        <p:spPr>
          <a:xfrm>
            <a:off x="457200" y="214290"/>
            <a:ext cx="8229600" cy="628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s-CZ"/>
              <a:t>5. Stupně poplachu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Char char="•"/>
            </a:pPr>
            <a:r>
              <a:rPr lang="cs-CZ" sz="2000" b="1" i="1" u="sng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1. stupeň poplachu</a:t>
            </a:r>
            <a:endParaRPr sz="2000" b="1" u="sng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jednotlivci, objekt nebo jeho část, plochy do 500 m², není nutno při společném zásahu nepřetržitě koordinovat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Char char="•"/>
            </a:pPr>
            <a:r>
              <a:rPr lang="cs-CZ" sz="2000" b="1" i="1" u="sng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2. stupeň poplachu </a:t>
            </a:r>
            <a:endParaRPr sz="2000" b="1" u="sng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Do 100 osob, více než jeden objekt se složitými podmínkami pro zásah, prostředky MHD, plochy do 10 000 m²</a:t>
            </a:r>
            <a:endParaRPr/>
          </a:p>
          <a:p>
            <a:pPr marL="74295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Z a LP provádí základní a ostatní složky z kraje, kde MU probíhá, nepřetržitě koordinovat.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Char char="•"/>
            </a:pPr>
            <a:r>
              <a:rPr lang="cs-CZ" sz="2000" b="1" i="1" u="sng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3. stupeň poplachu</a:t>
            </a:r>
            <a:endParaRPr sz="2000" b="1" u="sng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100, až 1000 osob, část obce, areálu podniku, do 1 km², povodí řek, produktovody, hromadná DN.</a:t>
            </a:r>
            <a:endParaRPr/>
          </a:p>
          <a:p>
            <a:pPr marL="74295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ZLP provádí základní a ostatní složky nebo se využívají síly a prostředky z jiných krajů, koordinace složek za pomoci štábu velitele zásahu a místo zásahu rozdělit na sektory a úseky, oznamuje se hejtmanovi a starostům.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Char char="•"/>
            </a:pPr>
            <a:r>
              <a:rPr lang="cs-CZ" sz="2000" b="1" i="1" u="sng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Zvláštní stupeň poplachu</a:t>
            </a:r>
            <a:endParaRPr sz="2000" b="1" u="sng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více jak 1000 osob, celé obce a plochy území nad 1 km2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síly a prostředky z jiných krajů, popříhospodářská opatření, vojenské útvary a vojenská zařízení ozbrojených sil ČR) nebo zahraniční pomoc</a:t>
            </a:r>
            <a:r>
              <a:rPr lang="cs-CZ" sz="2000" u="sng"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marL="742950" lvl="1" indent="-158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158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i="1"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158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"/>
          <p:cNvSpPr txBox="1">
            <a:spLocks noGrp="1"/>
          </p:cNvSpPr>
          <p:nvPr>
            <p:ph type="body" idx="1"/>
          </p:nvPr>
        </p:nvSpPr>
        <p:spPr>
          <a:xfrm>
            <a:off x="457200" y="357166"/>
            <a:ext cx="8229600" cy="6143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3800"/>
              <a:t>6. První VS na místě zásahu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Parkovat bezpečně s důrazem na zachování průjezdnosti komunikace. 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Je-li to možné, potvrzovat mimořádnou událost všemi dostupnými prostředky, před vystoupením z vozu. ANO x NE (např. potvrzuji autobus na střeše, očekávejte situační zprávu).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Pro komunikaci upřednostňujeme využití stacionární vysílačky a Matry. 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Při vystupování hodnotit bezpečnost a možná rizika.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Provádět rychlý průzkum a první odhad situace. 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Co nejdříve se spojit se zdravotnickým operačním střediskem (dále jen „ZOS“) a podávat situační zprávu.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8"/>
          <p:cNvSpPr txBox="1">
            <a:spLocks noGrp="1"/>
          </p:cNvSpPr>
          <p:nvPr>
            <p:ph type="body" idx="1"/>
          </p:nvPr>
        </p:nvSpPr>
        <p:spPr>
          <a:xfrm>
            <a:off x="457200" y="142852"/>
            <a:ext cx="8229600" cy="5983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s-CZ"/>
              <a:t>7. Situační zpráva</a:t>
            </a:r>
            <a:endParaRPr/>
          </a:p>
          <a:p>
            <a:pPr marL="342900" lvl="0" indent="-3429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</a:pPr>
            <a:endParaRPr sz="90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 sz="2400"/>
              <a:t>Situační zprávu je nutné podat co nejdříve po příjezdu na místo zásahu. ZOS situaci na místě nevidí, zbytečné otálení je tedy chybou. Pokud některý z údajů situační zprávy nemohu rychle zjistit, podám zprávu neúplnou a zbývající důležité údaje doplním později. 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pic>
        <p:nvPicPr>
          <p:cNvPr id="121" name="Google Shape;121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59632" y="2771798"/>
            <a:ext cx="6981825" cy="394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9"/>
          <p:cNvSpPr txBox="1">
            <a:spLocks noGrp="1"/>
          </p:cNvSpPr>
          <p:nvPr>
            <p:ph type="body" idx="1"/>
          </p:nvPr>
        </p:nvSpPr>
        <p:spPr>
          <a:xfrm>
            <a:off x="457200" y="285728"/>
            <a:ext cx="8229600" cy="5840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s-CZ">
                <a:latin typeface="Calibri"/>
                <a:ea typeface="Calibri"/>
                <a:cs typeface="Calibri"/>
                <a:sym typeface="Calibri"/>
              </a:rPr>
              <a:t>8. VZS – Vedoucí zdravotnické složky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Je určen ZOS (NLZP, LZP).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Spolupracuje s velitelem zásahu.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Řídí zdravotnickou složku.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Komunikuje se ZOS.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Komunikuje s veliteli zásahu.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770</Words>
  <Application>Microsoft Office PowerPoint</Application>
  <PresentationFormat>Předvádění na obrazovce (4:3)</PresentationFormat>
  <Paragraphs>94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Opáčko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Opáčko</dc:title>
  <dc:creator>Radek</dc:creator>
  <cp:lastModifiedBy>ucitel</cp:lastModifiedBy>
  <cp:revision>1</cp:revision>
  <dcterms:created xsi:type="dcterms:W3CDTF">2018-02-15T21:26:19Z</dcterms:created>
  <dcterms:modified xsi:type="dcterms:W3CDTF">2022-11-12T09:31:28Z</dcterms:modified>
</cp:coreProperties>
</file>