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4"/>
  </p:notesMasterIdLst>
  <p:sldIdLst>
    <p:sldId id="256" r:id="rId2"/>
    <p:sldId id="258" r:id="rId3"/>
    <p:sldId id="257" r:id="rId4"/>
    <p:sldId id="262" r:id="rId5"/>
    <p:sldId id="263" r:id="rId6"/>
    <p:sldId id="270" r:id="rId7"/>
    <p:sldId id="267" r:id="rId8"/>
    <p:sldId id="268" r:id="rId9"/>
    <p:sldId id="275" r:id="rId10"/>
    <p:sldId id="271" r:id="rId11"/>
    <p:sldId id="272" r:id="rId12"/>
    <p:sldId id="273" r:id="rId13"/>
    <p:sldId id="276" r:id="rId14"/>
    <p:sldId id="280" r:id="rId15"/>
    <p:sldId id="277" r:id="rId16"/>
    <p:sldId id="310" r:id="rId17"/>
    <p:sldId id="311" r:id="rId18"/>
    <p:sldId id="312" r:id="rId19"/>
    <p:sldId id="314" r:id="rId20"/>
    <p:sldId id="297" r:id="rId21"/>
    <p:sldId id="281" r:id="rId22"/>
    <p:sldId id="279" r:id="rId23"/>
    <p:sldId id="282" r:id="rId24"/>
    <p:sldId id="283" r:id="rId25"/>
    <p:sldId id="285" r:id="rId26"/>
    <p:sldId id="286" r:id="rId27"/>
    <p:sldId id="287" r:id="rId28"/>
    <p:sldId id="289" r:id="rId29"/>
    <p:sldId id="291" r:id="rId30"/>
    <p:sldId id="293" r:id="rId31"/>
    <p:sldId id="295" r:id="rId32"/>
    <p:sldId id="288" r:id="rId33"/>
    <p:sldId id="296" r:id="rId34"/>
    <p:sldId id="300" r:id="rId35"/>
    <p:sldId id="298" r:id="rId36"/>
    <p:sldId id="301" r:id="rId37"/>
    <p:sldId id="299" r:id="rId38"/>
    <p:sldId id="302" r:id="rId39"/>
    <p:sldId id="304" r:id="rId40"/>
    <p:sldId id="303" r:id="rId41"/>
    <p:sldId id="305" r:id="rId42"/>
    <p:sldId id="306" r:id="rId43"/>
    <p:sldId id="307" r:id="rId44"/>
    <p:sldId id="308" r:id="rId45"/>
    <p:sldId id="315" r:id="rId46"/>
    <p:sldId id="318" r:id="rId47"/>
    <p:sldId id="319" r:id="rId48"/>
    <p:sldId id="320" r:id="rId49"/>
    <p:sldId id="321" r:id="rId50"/>
    <p:sldId id="323" r:id="rId51"/>
    <p:sldId id="324" r:id="rId52"/>
    <p:sldId id="330" r:id="rId53"/>
    <p:sldId id="329" r:id="rId54"/>
    <p:sldId id="326" r:id="rId55"/>
    <p:sldId id="332" r:id="rId56"/>
    <p:sldId id="328" r:id="rId57"/>
    <p:sldId id="343" r:id="rId58"/>
    <p:sldId id="331" r:id="rId59"/>
    <p:sldId id="360" r:id="rId60"/>
    <p:sldId id="327" r:id="rId61"/>
    <p:sldId id="325" r:id="rId62"/>
    <p:sldId id="341" r:id="rId63"/>
    <p:sldId id="352" r:id="rId64"/>
    <p:sldId id="340" r:id="rId65"/>
    <p:sldId id="342" r:id="rId66"/>
    <p:sldId id="333" r:id="rId67"/>
    <p:sldId id="361" r:id="rId68"/>
    <p:sldId id="344" r:id="rId69"/>
    <p:sldId id="348" r:id="rId70"/>
    <p:sldId id="349" r:id="rId71"/>
    <p:sldId id="346" r:id="rId72"/>
    <p:sldId id="347" r:id="rId73"/>
    <p:sldId id="345" r:id="rId74"/>
    <p:sldId id="351" r:id="rId75"/>
    <p:sldId id="334" r:id="rId76"/>
    <p:sldId id="350" r:id="rId77"/>
    <p:sldId id="354" r:id="rId78"/>
    <p:sldId id="355" r:id="rId79"/>
    <p:sldId id="356" r:id="rId80"/>
    <p:sldId id="357" r:id="rId81"/>
    <p:sldId id="358" r:id="rId82"/>
    <p:sldId id="359" r:id="rId83"/>
    <p:sldId id="353" r:id="rId84"/>
    <p:sldId id="335" r:id="rId85"/>
    <p:sldId id="362" r:id="rId86"/>
    <p:sldId id="365" r:id="rId87"/>
    <p:sldId id="363" r:id="rId88"/>
    <p:sldId id="367" r:id="rId89"/>
    <p:sldId id="364" r:id="rId90"/>
    <p:sldId id="366" r:id="rId91"/>
    <p:sldId id="339" r:id="rId92"/>
    <p:sldId id="375" r:id="rId93"/>
    <p:sldId id="368" r:id="rId94"/>
    <p:sldId id="384" r:id="rId95"/>
    <p:sldId id="336" r:id="rId96"/>
    <p:sldId id="379" r:id="rId97"/>
    <p:sldId id="374" r:id="rId98"/>
    <p:sldId id="378" r:id="rId99"/>
    <p:sldId id="380" r:id="rId100"/>
    <p:sldId id="381" r:id="rId101"/>
    <p:sldId id="382" r:id="rId102"/>
    <p:sldId id="338" r:id="rId103"/>
    <p:sldId id="372" r:id="rId104"/>
    <p:sldId id="373" r:id="rId105"/>
    <p:sldId id="316" r:id="rId106"/>
    <p:sldId id="377" r:id="rId107"/>
    <p:sldId id="376" r:id="rId108"/>
    <p:sldId id="369" r:id="rId109"/>
    <p:sldId id="370" r:id="rId110"/>
    <p:sldId id="371" r:id="rId111"/>
    <p:sldId id="383" r:id="rId112"/>
    <p:sldId id="317" r:id="rId1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2453-2AF2-42FF-88A9-4D83F9A0F8D7}" type="datetimeFigureOut">
              <a:rPr lang="cs-CZ" smtClean="0"/>
              <a:pPr/>
              <a:t>18.12.2022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E3FA5-6F70-4CA3-8A92-221A2FA2EDD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76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E3FA5-6F70-4CA3-8A92-221A2FA2EDDA}" type="slidenum">
              <a:rPr lang="cs-CZ" smtClean="0"/>
              <a:pPr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3906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457BE71-BEB3-4A4E-AE6A-74EA1DAE4A43}" type="datetimeFigureOut">
              <a:rPr lang="cs-CZ" smtClean="0"/>
              <a:pPr/>
              <a:t>18.12.2022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358A166-1E39-4122-A27F-1D3B25EF2DF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e_postupy.qwarp?prejit=40555" TargetMode="Externa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a_pece_v_gynekologii.qwarp?prejit=33807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a_pece_v_gynekologii.qwarp?prejit=33807" TargetMode="Externa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os.palestra.cz/skripta/anatomie/slovnik.htm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" TargetMode="Externa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e_postupy.qwarp?prejit=40419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s://is.vszdrav.cz/auth/do/vsz/podklady/osetrovatelska_pece_v_gynekologii.qwarp?prejit=33813" TargetMode="Externa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Ošetřovatelská  péče o nemocné v gynekologii a porodnictví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14hodin P/C</a:t>
            </a:r>
          </a:p>
          <a:p>
            <a:endParaRPr lang="cs-CZ" dirty="0"/>
          </a:p>
          <a:p>
            <a:r>
              <a:rPr lang="cs-CZ" dirty="0"/>
              <a:t>				Z. Garneková</a:t>
            </a:r>
          </a:p>
        </p:txBody>
      </p:sp>
    </p:spTree>
    <p:extLst>
      <p:ext uri="{BB962C8B-B14F-4D97-AF65-F5344CB8AC3E}">
        <p14:creationId xmlns:p14="http://schemas.microsoft.com/office/powerpoint/2010/main" val="4807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Roviny pánve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cs-CZ" sz="7200" dirty="0"/>
              <a:t>Při porodu prochází postupně hlavička a tělo plodu svalovým kanálem, tvořeným dělohou a pochvou</a:t>
            </a:r>
          </a:p>
          <a:p>
            <a:pPr algn="just"/>
            <a:r>
              <a:rPr lang="cs-CZ" sz="7200" dirty="0"/>
              <a:t>Pro sledování postupu porodu a rozměrových možností pánve, jsou stanoveny v malé pánvi čtyři základní roviny:</a:t>
            </a:r>
          </a:p>
          <a:p>
            <a:pPr algn="just"/>
            <a:r>
              <a:rPr lang="cs-CZ" sz="7200" dirty="0"/>
              <a:t>- rovina vchodu, </a:t>
            </a:r>
          </a:p>
          <a:p>
            <a:pPr algn="just"/>
            <a:r>
              <a:rPr lang="cs-CZ" sz="7200" dirty="0"/>
              <a:t>- rovina šíře, </a:t>
            </a:r>
          </a:p>
          <a:p>
            <a:pPr algn="just"/>
            <a:r>
              <a:rPr lang="cs-CZ" sz="7200" dirty="0"/>
              <a:t>- rovina úžiny </a:t>
            </a:r>
          </a:p>
          <a:p>
            <a:pPr algn="just"/>
            <a:r>
              <a:rPr lang="cs-CZ" sz="7200" dirty="0"/>
              <a:t>- rovina východu pánevního </a:t>
            </a:r>
          </a:p>
          <a:p>
            <a:pPr algn="just"/>
            <a:r>
              <a:rPr lang="cs-CZ" sz="7200" dirty="0"/>
              <a:t>Rozměry v těchto rovinách (přímé, příčné a šikmé) se dnes již přímo neměří, a k jejich určení se u těhotných žen využívá obrazu, který poskytuje sonografie. Stále se ale používá měření vnějších rozměrů, o kterých je známo, že jejich přiměřená velikost znamená i normální vnitřní rozměry.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69309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Ruptura cysty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Poranění rodidel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Laktace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04454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Hormony a laktace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/>
                <a:ea typeface="Times New Roman"/>
                <a:cs typeface="Times New Roman"/>
              </a:rPr>
              <a:t>Mléčná žláza je hormonálně připravována na kojení celé těhotenství. </a:t>
            </a:r>
            <a:r>
              <a:rPr lang="cs-CZ" sz="2800" b="1" dirty="0">
                <a:latin typeface="Arial"/>
                <a:ea typeface="Times New Roman"/>
                <a:cs typeface="Times New Roman"/>
              </a:rPr>
              <a:t>Estrogeny </a:t>
            </a:r>
            <a:r>
              <a:rPr lang="cs-CZ" sz="2800" dirty="0">
                <a:latin typeface="Arial"/>
                <a:ea typeface="Times New Roman"/>
                <a:cs typeface="Times New Roman"/>
              </a:rPr>
              <a:t>působí proliferací mlékovodů, </a:t>
            </a:r>
            <a:r>
              <a:rPr lang="cs-CZ" sz="2800" b="1" dirty="0">
                <a:latin typeface="Arial"/>
                <a:ea typeface="Times New Roman"/>
                <a:cs typeface="Times New Roman"/>
              </a:rPr>
              <a:t>progesteron</a:t>
            </a:r>
            <a:r>
              <a:rPr lang="cs-CZ" sz="2800" dirty="0">
                <a:latin typeface="Arial"/>
                <a:ea typeface="Times New Roman"/>
                <a:cs typeface="Times New Roman"/>
              </a:rPr>
              <a:t> stimuluje epitel alveolů. </a:t>
            </a:r>
            <a:endParaRPr lang="cs-CZ" dirty="0">
              <a:latin typeface="Calibri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/>
                <a:ea typeface="Times New Roman"/>
                <a:cs typeface="Times New Roman"/>
              </a:rPr>
              <a:t>Hormony ovlivňující vývoj mlékotvorného aparátu (tzv. laktogenní hormonální komplex) - estrogeny, progesteron, placentární </a:t>
            </a:r>
            <a:r>
              <a:rPr lang="cs-CZ" sz="2800" dirty="0" err="1">
                <a:latin typeface="Arial"/>
                <a:ea typeface="Times New Roman"/>
                <a:cs typeface="Times New Roman"/>
              </a:rPr>
              <a:t>laktogen</a:t>
            </a:r>
            <a:r>
              <a:rPr lang="cs-CZ" sz="2800" dirty="0">
                <a:latin typeface="Arial"/>
                <a:ea typeface="Times New Roman"/>
                <a:cs typeface="Times New Roman"/>
              </a:rPr>
              <a:t>, prolaktin, kortizol </a:t>
            </a:r>
            <a:r>
              <a:rPr lang="cs-CZ" sz="2800">
                <a:latin typeface="Arial"/>
                <a:ea typeface="Times New Roman"/>
                <a:cs typeface="Times New Roman"/>
              </a:rPr>
              <a:t>a inzulin.</a:t>
            </a:r>
            <a:endParaRPr lang="cs-CZ" dirty="0">
              <a:latin typeface="Calibri"/>
              <a:ea typeface="Times New Roman"/>
              <a:cs typeface="Times New Roman"/>
            </a:endParaRPr>
          </a:p>
          <a:p>
            <a:r>
              <a:rPr lang="cs-CZ" dirty="0">
                <a:latin typeface="Arial"/>
                <a:ea typeface="Times New Roman"/>
              </a:rPr>
              <a:t>Po porodu pokles hladiny estrogenů a progesteronu stimuluje začátek laktace. </a:t>
            </a:r>
            <a:r>
              <a:rPr lang="cs-CZ" b="1" dirty="0">
                <a:latin typeface="Arial"/>
                <a:ea typeface="Times New Roman"/>
              </a:rPr>
              <a:t>Základem pro tvorbu mléka</a:t>
            </a:r>
            <a:r>
              <a:rPr lang="cs-CZ" dirty="0">
                <a:latin typeface="Arial"/>
                <a:ea typeface="Times New Roman"/>
              </a:rPr>
              <a:t> je </a:t>
            </a:r>
            <a:r>
              <a:rPr lang="cs-CZ" b="1" dirty="0">
                <a:latin typeface="Arial"/>
                <a:ea typeface="Times New Roman"/>
              </a:rPr>
              <a:t>hypofyzární prolaktin.</a:t>
            </a:r>
            <a:r>
              <a:rPr lang="cs-CZ" dirty="0">
                <a:latin typeface="Arial"/>
                <a:ea typeface="Times New Roman"/>
              </a:rPr>
              <a:t> Intenzita tvorby mléka je stimulována kojením. Periferní nervové dráždění bradavky zvýší výdej prolaktinu a současně dojde ke zvýšení </a:t>
            </a:r>
            <a:r>
              <a:rPr lang="cs-CZ" b="1" dirty="0">
                <a:latin typeface="Arial"/>
                <a:ea typeface="Times New Roman"/>
              </a:rPr>
              <a:t>sekrece oxytocinu z hypofýzy</a:t>
            </a:r>
            <a:r>
              <a:rPr lang="cs-CZ" dirty="0">
                <a:latin typeface="Arial"/>
                <a:ea typeface="Times New Roman"/>
              </a:rPr>
              <a:t>. První dny (0.-3.) po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239962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2"/>
              </a:rPr>
              <a:t>https://is.vszdrav.cz/auth/do/vsz/podklady/osetrovatelske_postupy.qwarp?prejit=40555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74749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Záněty rodidel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34407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najdete podklady?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Interktívní</a:t>
            </a:r>
            <a:r>
              <a:rPr lang="cs-CZ" dirty="0"/>
              <a:t>  osnova  I. S. </a:t>
            </a:r>
            <a:r>
              <a:rPr lang="cs-CZ" dirty="0" err="1"/>
              <a:t>Vszdrav</a:t>
            </a:r>
            <a:endParaRPr lang="cs-CZ" dirty="0"/>
          </a:p>
          <a:p>
            <a:r>
              <a:rPr lang="cs-CZ" dirty="0"/>
              <a:t>Ošetřovatelská péče v gynekologii</a:t>
            </a:r>
          </a:p>
          <a:p>
            <a:r>
              <a:rPr lang="cs-CZ" b="1" dirty="0"/>
              <a:t> Kapitola 3 Ošetřování žen při zánětlivých nemocích ženských pohlavních orgánů</a:t>
            </a:r>
          </a:p>
          <a:p>
            <a:r>
              <a:rPr lang="cs-CZ" dirty="0">
                <a:hlinkClick r:id="rId2"/>
              </a:rPr>
              <a:t>https://is.vszdrav.cz/auth/do/vsz/podklady/osetrovatelska_pece_v_gynekologii.qwarp?prejit=33807</a:t>
            </a: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https://is.vszdrav.cz/auth/do/vsz/podklady/osetrovatelska_pece_v_gynekologii.qwarp?prejit=33807</a:t>
            </a:r>
            <a:endParaRPr lang="cs-CZ" dirty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Vulvitída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289898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Kolpitida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0574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Zevní rozměry pánve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Zevní rozměry ženských pánví se měří pelvimetrem. </a:t>
            </a:r>
          </a:p>
          <a:p>
            <a:r>
              <a:rPr lang="cs-CZ" dirty="0"/>
              <a:t>Vzdálenost obou trnů kyčelních kostí (</a:t>
            </a:r>
            <a:r>
              <a:rPr lang="cs-CZ" dirty="0" err="1"/>
              <a:t>distantia</a:t>
            </a:r>
            <a:r>
              <a:rPr lang="cs-CZ" dirty="0"/>
              <a:t> </a:t>
            </a:r>
            <a:r>
              <a:rPr lang="cs-CZ" dirty="0" err="1"/>
              <a:t>bispinalis</a:t>
            </a:r>
            <a:r>
              <a:rPr lang="cs-CZ" dirty="0"/>
              <a:t>): 26 cm. </a:t>
            </a:r>
          </a:p>
          <a:p>
            <a:r>
              <a:rPr lang="cs-CZ" dirty="0"/>
              <a:t>Vzdálenost kyčelních hřebenů (</a:t>
            </a:r>
            <a:r>
              <a:rPr lang="cs-CZ" dirty="0" err="1"/>
              <a:t>distantia</a:t>
            </a:r>
            <a:r>
              <a:rPr lang="cs-CZ" dirty="0"/>
              <a:t> </a:t>
            </a:r>
            <a:r>
              <a:rPr lang="cs-CZ" dirty="0" err="1"/>
              <a:t>bicristalis</a:t>
            </a:r>
            <a:r>
              <a:rPr lang="cs-CZ" dirty="0"/>
              <a:t>): 28 cm. </a:t>
            </a:r>
          </a:p>
          <a:p>
            <a:r>
              <a:rPr lang="cs-CZ" dirty="0"/>
              <a:t>Vzdálenost velkých chocholíků stehenní kosti (</a:t>
            </a:r>
            <a:r>
              <a:rPr lang="cs-CZ" dirty="0" err="1"/>
              <a:t>distantia</a:t>
            </a:r>
            <a:r>
              <a:rPr lang="cs-CZ" dirty="0"/>
              <a:t> </a:t>
            </a:r>
            <a:r>
              <a:rPr lang="cs-CZ" dirty="0" err="1"/>
              <a:t>bitrochanterica</a:t>
            </a:r>
            <a:r>
              <a:rPr lang="cs-CZ" dirty="0"/>
              <a:t>): 31 cm. </a:t>
            </a:r>
          </a:p>
          <a:p>
            <a:r>
              <a:rPr lang="cs-CZ" dirty="0"/>
              <a:t>Vzdálenost trnu L5 k hornímu okraji stydké spony (</a:t>
            </a:r>
            <a:r>
              <a:rPr lang="cs-CZ" dirty="0" err="1"/>
              <a:t>conjugata</a:t>
            </a:r>
            <a:r>
              <a:rPr lang="cs-CZ" dirty="0"/>
              <a:t> </a:t>
            </a:r>
            <a:r>
              <a:rPr lang="cs-CZ" dirty="0" err="1"/>
              <a:t>externa</a:t>
            </a:r>
            <a:r>
              <a:rPr lang="cs-CZ" dirty="0"/>
              <a:t>):  18 - 20 cm.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59104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Adnexitída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337748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Inteaktivní</a:t>
            </a:r>
            <a:r>
              <a:rPr lang="cs-CZ" dirty="0"/>
              <a:t> osnova</a:t>
            </a:r>
            <a:br>
              <a:rPr lang="cs-CZ" dirty="0"/>
            </a:br>
            <a:r>
              <a:rPr lang="cs-CZ" dirty="0"/>
              <a:t>Ošetřovatelské postupy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16 Péče o rodičku v I. době porodní</a:t>
            </a:r>
          </a:p>
          <a:p>
            <a:r>
              <a:rPr lang="pl-PL" dirty="0"/>
              <a:t>17 Péče o rodičku v II. době porodní</a:t>
            </a:r>
          </a:p>
          <a:p>
            <a:r>
              <a:rPr lang="pl-PL" dirty="0"/>
              <a:t>18 Péče o rodičku v III. době porodní</a:t>
            </a:r>
          </a:p>
          <a:p>
            <a:r>
              <a:rPr lang="pl-PL" dirty="0"/>
              <a:t>19 Péče o rodičku v IV. době porodní</a:t>
            </a:r>
          </a:p>
          <a:p>
            <a:r>
              <a:rPr lang="pl-PL" dirty="0"/>
              <a:t>20 Péče o ěestinedělku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2565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979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Měření rozměrů pelvimetrem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62473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720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Menstruační cyklus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107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MC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1. Fáze krvácení -  deskvamace - Menstruace </a:t>
            </a:r>
          </a:p>
          <a:p>
            <a:r>
              <a:rPr lang="cs-CZ" dirty="0"/>
              <a:t>2. Folikulární fáze – Proliferace sliznice</a:t>
            </a:r>
          </a:p>
          <a:p>
            <a:pPr>
              <a:buFontTx/>
              <a:buChar char="-"/>
            </a:pPr>
            <a:r>
              <a:rPr lang="cs-CZ" dirty="0"/>
              <a:t> Neurohormon – spouštěč </a:t>
            </a:r>
            <a:r>
              <a:rPr lang="cs-CZ" dirty="0" err="1"/>
              <a:t>gonadoliberin</a:t>
            </a:r>
            <a:r>
              <a:rPr lang="cs-CZ" dirty="0"/>
              <a:t> stimuluje přední lalok hypofýzy a </a:t>
            </a:r>
            <a:r>
              <a:rPr lang="cs-CZ" dirty="0" err="1"/>
              <a:t>tá</a:t>
            </a:r>
            <a:r>
              <a:rPr lang="cs-CZ" dirty="0"/>
              <a:t> tvoří </a:t>
            </a:r>
            <a:r>
              <a:rPr lang="cs-CZ" dirty="0" err="1"/>
              <a:t>gonadotropíny</a:t>
            </a:r>
            <a:r>
              <a:rPr lang="cs-CZ" dirty="0"/>
              <a:t> (FSH, LH, </a:t>
            </a:r>
            <a:r>
              <a:rPr lang="cs-CZ" dirty="0" err="1"/>
              <a:t>Prolaktín</a:t>
            </a:r>
            <a:r>
              <a:rPr lang="cs-CZ" dirty="0"/>
              <a:t>), které ovlivňují  činnost ovaria k tvorbě ESTROGENU(</a:t>
            </a:r>
            <a:r>
              <a:rPr lang="cs-CZ" dirty="0" err="1"/>
              <a:t>Estradiol,Estriol,Estrol</a:t>
            </a:r>
            <a:r>
              <a:rPr lang="cs-CZ" dirty="0"/>
              <a:t>) a  GESTAGENU (progesteron – tvořen žlutým tělískem). </a:t>
            </a:r>
          </a:p>
          <a:p>
            <a:pPr>
              <a:buFontTx/>
              <a:buChar char="-"/>
            </a:pPr>
            <a:r>
              <a:rPr lang="cs-CZ" dirty="0"/>
              <a:t>3. Ovulační fáze – vyvolána FSH, LH, LTH.</a:t>
            </a:r>
          </a:p>
          <a:p>
            <a:r>
              <a:rPr lang="cs-CZ" dirty="0"/>
              <a:t>4. </a:t>
            </a:r>
            <a:r>
              <a:rPr lang="cs-CZ" dirty="0" err="1"/>
              <a:t>Luteální</a:t>
            </a:r>
            <a:r>
              <a:rPr lang="cs-CZ" dirty="0"/>
              <a:t> fáze – sekreční, endometrium se mění v deciduu, progesteron a prolaktin zvětšují lumen vývodů a prosáknutí žlázových buněk.  Vlivem LH , LHT vzniká corpus luteum. Zaniká corpus luteum nebo se vyvíjí v corpus luteum </a:t>
            </a:r>
            <a:r>
              <a:rPr lang="cs-CZ" dirty="0" err="1"/>
              <a:t>graviditatis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43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MC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7128792" cy="41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2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Menarche </a:t>
            </a:r>
            <a:r>
              <a:rPr lang="cs-CZ" dirty="0" err="1"/>
              <a:t>preacox</a:t>
            </a:r>
            <a:r>
              <a:rPr lang="cs-CZ" dirty="0"/>
              <a:t> – před 10. rokem, způsobené předčasným vyzráváním sexuálních center, ovariální tumor, zánět genitálu</a:t>
            </a:r>
          </a:p>
          <a:p>
            <a:r>
              <a:rPr lang="cs-CZ" dirty="0"/>
              <a:t>Amenorea </a:t>
            </a:r>
            <a:r>
              <a:rPr lang="cs-CZ" dirty="0" err="1"/>
              <a:t>primaria</a:t>
            </a:r>
            <a:r>
              <a:rPr lang="cs-CZ" dirty="0"/>
              <a:t> – opožděná menarche po 15. roku</a:t>
            </a:r>
          </a:p>
          <a:p>
            <a:r>
              <a:rPr lang="cs-CZ" dirty="0"/>
              <a:t>Předčasná menopauza – kolem 40. roku, vyčerpání všech primordiálních folikulů</a:t>
            </a:r>
          </a:p>
          <a:p>
            <a:r>
              <a:rPr lang="cs-CZ" dirty="0"/>
              <a:t>Pozdní menopauza – po 52. roku, ovariální nádor</a:t>
            </a:r>
          </a:p>
        </p:txBody>
      </p:sp>
    </p:spTree>
    <p:extLst>
      <p:ext uri="{BB962C8B-B14F-4D97-AF65-F5344CB8AC3E}">
        <p14:creationId xmlns:p14="http://schemas.microsoft.com/office/powerpoint/2010/main" val="1993187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Anovulační krvácení – </a:t>
            </a:r>
            <a:r>
              <a:rPr lang="cs-CZ" dirty="0" err="1"/>
              <a:t>pseudomenstruace</a:t>
            </a:r>
            <a:r>
              <a:rPr lang="cs-CZ" dirty="0"/>
              <a:t> </a:t>
            </a:r>
          </a:p>
          <a:p>
            <a:r>
              <a:rPr lang="cs-CZ" dirty="0" err="1"/>
              <a:t>Hypermenorea</a:t>
            </a:r>
            <a:r>
              <a:rPr lang="cs-CZ" dirty="0"/>
              <a:t> – krvácení vetší intenzity</a:t>
            </a:r>
          </a:p>
          <a:p>
            <a:r>
              <a:rPr lang="cs-CZ" dirty="0" err="1"/>
              <a:t>Menoragia</a:t>
            </a:r>
            <a:r>
              <a:rPr lang="cs-CZ" dirty="0"/>
              <a:t> – silné a dlouhé krvácení – záněty endometria</a:t>
            </a:r>
          </a:p>
          <a:p>
            <a:r>
              <a:rPr lang="cs-CZ" dirty="0" err="1"/>
              <a:t>Hypomenorea</a:t>
            </a:r>
            <a:r>
              <a:rPr lang="cs-CZ" dirty="0"/>
              <a:t> – slabé krvácení –po porodu, obezita, stres</a:t>
            </a:r>
          </a:p>
          <a:p>
            <a:r>
              <a:rPr lang="cs-CZ" dirty="0" err="1"/>
              <a:t>Polymenorea</a:t>
            </a:r>
            <a:r>
              <a:rPr lang="cs-CZ" dirty="0"/>
              <a:t> – krvácení s intervalem pod 24 dnů</a:t>
            </a:r>
          </a:p>
        </p:txBody>
      </p:sp>
    </p:spTree>
    <p:extLst>
      <p:ext uri="{BB962C8B-B14F-4D97-AF65-F5344CB8AC3E}">
        <p14:creationId xmlns:p14="http://schemas.microsoft.com/office/powerpoint/2010/main" val="333214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MC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Oligomnorea</a:t>
            </a:r>
            <a:r>
              <a:rPr lang="cs-CZ" dirty="0"/>
              <a:t> –nad 35 dnů</a:t>
            </a:r>
          </a:p>
          <a:p>
            <a:r>
              <a:rPr lang="cs-CZ" dirty="0"/>
              <a:t>Sekundární amenorea – gestace, změna prostředí, D.M, Š.Ž, nadledviny</a:t>
            </a:r>
          </a:p>
          <a:p>
            <a:r>
              <a:rPr lang="cs-CZ" dirty="0"/>
              <a:t>Dysmenorea – bolestivá menstruace</a:t>
            </a:r>
          </a:p>
          <a:p>
            <a:r>
              <a:rPr lang="cs-CZ" dirty="0"/>
              <a:t>Premenstruační syndrom  - tenze, cca 7 dní před menstruaci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4501873"/>
            <a:ext cx="2304256" cy="184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906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11256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00044"/>
            <a:ext cx="3266454" cy="3156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1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Anatomie vnitřních ženských pohlavních orgánů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u="sng" dirty="0"/>
          </a:p>
          <a:p>
            <a:r>
              <a:rPr lang="cs-CZ" dirty="0"/>
              <a:t>Ovaria </a:t>
            </a:r>
          </a:p>
          <a:p>
            <a:r>
              <a:rPr lang="cs-CZ" dirty="0" err="1"/>
              <a:t>Tubae</a:t>
            </a:r>
            <a:r>
              <a:rPr lang="cs-CZ" dirty="0"/>
              <a:t> </a:t>
            </a:r>
            <a:r>
              <a:rPr lang="cs-CZ" dirty="0" err="1"/>
              <a:t>uterinae</a:t>
            </a:r>
            <a:endParaRPr lang="cs-CZ" dirty="0"/>
          </a:p>
          <a:p>
            <a:r>
              <a:rPr lang="cs-CZ" dirty="0"/>
              <a:t>Uterus </a:t>
            </a:r>
          </a:p>
          <a:p>
            <a:r>
              <a:rPr lang="cs-CZ" dirty="0"/>
              <a:t>Vagina</a:t>
            </a:r>
          </a:p>
        </p:txBody>
      </p:sp>
    </p:spTree>
    <p:extLst>
      <p:ext uri="{BB962C8B-B14F-4D97-AF65-F5344CB8AC3E}">
        <p14:creationId xmlns:p14="http://schemas.microsoft.com/office/powerpoint/2010/main" val="243726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Účinky hormonů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ESTROGENY</a:t>
            </a:r>
          </a:p>
          <a:p>
            <a:r>
              <a:rPr lang="cs-CZ" dirty="0"/>
              <a:t>Pohlavní  znaky</a:t>
            </a:r>
          </a:p>
          <a:p>
            <a:r>
              <a:rPr lang="cs-CZ" dirty="0"/>
              <a:t>Vliv na endometrium</a:t>
            </a:r>
          </a:p>
          <a:p>
            <a:r>
              <a:rPr lang="cs-CZ" dirty="0"/>
              <a:t>Růst sliznice </a:t>
            </a:r>
          </a:p>
          <a:p>
            <a:r>
              <a:rPr lang="cs-CZ" dirty="0"/>
              <a:t>Podporuje ovulaci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GESTAGENY</a:t>
            </a:r>
          </a:p>
        </p:txBody>
      </p:sp>
    </p:spTree>
    <p:extLst>
      <p:ext uri="{BB962C8B-B14F-4D97-AF65-F5344CB8AC3E}">
        <p14:creationId xmlns:p14="http://schemas.microsoft.com/office/powerpoint/2010/main" val="3455913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Fyziologie ženy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7968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Biologické rytmy života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>
                <a:solidFill>
                  <a:srgbClr val="00B050"/>
                </a:solidFill>
              </a:rPr>
              <a:t>Novorozenecké a kojenecké období</a:t>
            </a:r>
          </a:p>
          <a:p>
            <a:pPr>
              <a:buFontTx/>
              <a:buChar char="-"/>
            </a:pPr>
            <a:r>
              <a:rPr lang="cs-CZ" dirty="0"/>
              <a:t>novorozenecká hormonální krize (torba hlenu, zduření mléčné žlázy)</a:t>
            </a:r>
          </a:p>
          <a:p>
            <a:pPr>
              <a:buFontTx/>
              <a:buChar char="-"/>
            </a:pPr>
            <a:r>
              <a:rPr lang="cs-CZ" dirty="0"/>
              <a:t>novorozenecká děloha (delší cervix, zduřelá)</a:t>
            </a:r>
          </a:p>
          <a:p>
            <a:pPr>
              <a:buFontTx/>
              <a:buChar char="-"/>
            </a:pPr>
            <a:r>
              <a:rPr lang="cs-CZ" dirty="0"/>
              <a:t>pochva – nízký epitel</a:t>
            </a:r>
          </a:p>
          <a:p>
            <a:pPr>
              <a:buFontTx/>
              <a:buChar char="-"/>
            </a:pPr>
            <a:r>
              <a:rPr lang="cs-CZ" dirty="0"/>
              <a:t>kůra ovaria - 500 tisíc primordiálních folikulů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276872"/>
            <a:ext cx="34194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919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Prepubertální období (9r)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Ovaria – nepatrná sekrece estrogenů</a:t>
            </a:r>
          </a:p>
          <a:p>
            <a:r>
              <a:rPr lang="cs-CZ" dirty="0"/>
              <a:t>Uterus </a:t>
            </a:r>
            <a:r>
              <a:rPr lang="cs-CZ" dirty="0" err="1"/>
              <a:t>infantilis</a:t>
            </a:r>
            <a:r>
              <a:rPr lang="cs-CZ" dirty="0"/>
              <a:t> – ploché tělo, delší cervix</a:t>
            </a:r>
          </a:p>
          <a:p>
            <a:r>
              <a:rPr lang="cs-CZ" dirty="0"/>
              <a:t>Pochva – sliznice nízká</a:t>
            </a:r>
          </a:p>
          <a:p>
            <a:r>
              <a:rPr lang="cs-CZ" dirty="0"/>
              <a:t>Mléčná žláza – v klidu</a:t>
            </a:r>
          </a:p>
          <a:p>
            <a:r>
              <a:rPr lang="cs-CZ" dirty="0" err="1"/>
              <a:t>Pubertas</a:t>
            </a:r>
            <a:r>
              <a:rPr lang="cs-CZ" dirty="0"/>
              <a:t> </a:t>
            </a:r>
            <a:r>
              <a:rPr lang="cs-CZ" dirty="0" err="1"/>
              <a:t>preacox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43160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Období puberty a adolescence (11-18r.)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hypotalamu dozrávají sexuální centra</a:t>
            </a:r>
          </a:p>
          <a:p>
            <a:r>
              <a:rPr lang="cs-CZ" dirty="0"/>
              <a:t>Ovaria tvoří Estrogeny – změny  puberty</a:t>
            </a:r>
          </a:p>
          <a:p>
            <a:r>
              <a:rPr lang="cs-CZ" dirty="0" err="1"/>
              <a:t>Telarche</a:t>
            </a:r>
            <a:r>
              <a:rPr lang="cs-CZ" dirty="0"/>
              <a:t> – formování prsou</a:t>
            </a:r>
          </a:p>
          <a:p>
            <a:r>
              <a:rPr lang="cs-CZ" dirty="0" err="1"/>
              <a:t>Pubarche</a:t>
            </a:r>
            <a:r>
              <a:rPr lang="cs-CZ" dirty="0"/>
              <a:t>- ochlupení zevních rodidel</a:t>
            </a:r>
          </a:p>
          <a:p>
            <a:r>
              <a:rPr lang="cs-CZ" dirty="0" err="1"/>
              <a:t>Adrenarche</a:t>
            </a:r>
            <a:r>
              <a:rPr lang="cs-CZ" dirty="0"/>
              <a:t> – ochlupení v podpažních jamkách</a:t>
            </a:r>
          </a:p>
          <a:p>
            <a:r>
              <a:rPr lang="cs-CZ" dirty="0"/>
              <a:t>Menarche – první menstruace (anovulace, </a:t>
            </a:r>
            <a:r>
              <a:rPr lang="cs-CZ" dirty="0" err="1"/>
              <a:t>pseudomenstruace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23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na rodidlech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Ovarium – má zrající folikul</a:t>
            </a:r>
          </a:p>
          <a:p>
            <a:r>
              <a:rPr lang="cs-CZ" dirty="0"/>
              <a:t>Pubertální děloha - tělo: cervix 1:1</a:t>
            </a:r>
          </a:p>
          <a:p>
            <a:r>
              <a:rPr lang="cs-CZ" dirty="0"/>
              <a:t>Fluor </a:t>
            </a:r>
            <a:r>
              <a:rPr lang="cs-CZ" dirty="0" err="1"/>
              <a:t>pubertalis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Prsy nabyly typický tvar</a:t>
            </a:r>
          </a:p>
          <a:p>
            <a:r>
              <a:rPr lang="cs-CZ" dirty="0"/>
              <a:t>Pochva – prodlužuje se, vrství sliznice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763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Reprodukční období do(45r-)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 jednotlivých částech ženského  reprodukčního systému probíhají  čtyřtýdenní změny. Sexuální rytmus má ovariální, </a:t>
            </a:r>
            <a:r>
              <a:rPr lang="cs-CZ" dirty="0" err="1"/>
              <a:t>endometriální</a:t>
            </a:r>
            <a:r>
              <a:rPr lang="cs-CZ" dirty="0"/>
              <a:t>, cervikální, vaginální, </a:t>
            </a:r>
            <a:r>
              <a:rPr lang="cs-CZ" dirty="0" err="1"/>
              <a:t>mamární</a:t>
            </a:r>
            <a:r>
              <a:rPr lang="cs-CZ" dirty="0"/>
              <a:t> cyklus.</a:t>
            </a:r>
          </a:p>
          <a:p>
            <a:r>
              <a:rPr lang="cs-CZ" dirty="0"/>
              <a:t>Ve fertilním období je organizmus zdravé ženy připraven na těhotenství.</a:t>
            </a:r>
          </a:p>
        </p:txBody>
      </p:sp>
    </p:spTree>
    <p:extLst>
      <p:ext uri="{BB962C8B-B14F-4D97-AF65-F5344CB8AC3E}">
        <p14:creationId xmlns:p14="http://schemas.microsoft.com/office/powerpoint/2010/main" val="2368135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klimakteria (45-60r)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Klimakterium představuje přechod reprodukčních orgánů z aktivity do klidu. Ustává generativní i sekreční činnost ovarií.</a:t>
            </a:r>
          </a:p>
          <a:p>
            <a:r>
              <a:rPr lang="cs-CZ" dirty="0"/>
              <a:t>Menopauza – poslední menstruační krvácení (46-52r)</a:t>
            </a:r>
          </a:p>
          <a:p>
            <a:r>
              <a:rPr lang="cs-CZ" dirty="0" err="1"/>
              <a:t>Premenopauza</a:t>
            </a:r>
            <a:r>
              <a:rPr lang="cs-CZ" dirty="0"/>
              <a:t> (od 45r) – období před menopauzou</a:t>
            </a:r>
          </a:p>
          <a:p>
            <a:r>
              <a:rPr lang="cs-CZ" dirty="0" err="1"/>
              <a:t>Postmenopauza</a:t>
            </a:r>
            <a:r>
              <a:rPr lang="cs-CZ" dirty="0"/>
              <a:t> (do 60r)- období po menopauze</a:t>
            </a:r>
          </a:p>
          <a:p>
            <a:r>
              <a:rPr lang="cs-CZ" dirty="0" err="1"/>
              <a:t>Senium</a:t>
            </a:r>
            <a:r>
              <a:rPr lang="cs-CZ" dirty="0"/>
              <a:t>  - pozdní </a:t>
            </a:r>
            <a:r>
              <a:rPr lang="cs-CZ" dirty="0" err="1"/>
              <a:t>postmenopauza</a:t>
            </a:r>
            <a:r>
              <a:rPr lang="cs-CZ" dirty="0"/>
              <a:t> (stáří)</a:t>
            </a:r>
          </a:p>
          <a:p>
            <a:r>
              <a:rPr lang="cs-CZ" dirty="0"/>
              <a:t>Klimakterický </a:t>
            </a:r>
            <a:r>
              <a:rPr lang="cs-CZ" dirty="0" err="1"/>
              <a:t>sy</a:t>
            </a:r>
            <a:r>
              <a:rPr lang="cs-CZ" dirty="0"/>
              <a:t> – genitální a </a:t>
            </a:r>
            <a:r>
              <a:rPr lang="cs-CZ" dirty="0" err="1"/>
              <a:t>extragenitální</a:t>
            </a:r>
            <a:r>
              <a:rPr lang="cs-CZ" dirty="0"/>
              <a:t> symptomy, poruchy, změny v období klimakteria.</a:t>
            </a:r>
          </a:p>
        </p:txBody>
      </p:sp>
    </p:spTree>
    <p:extLst>
      <p:ext uri="{BB962C8B-B14F-4D97-AF65-F5344CB8AC3E}">
        <p14:creationId xmlns:p14="http://schemas.microsoft.com/office/powerpoint/2010/main" val="8080998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Genitální symptomy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Ovaria ztrácejí  vnímavost na gonadotropiny = poruchy MC.</a:t>
            </a:r>
          </a:p>
          <a:p>
            <a:r>
              <a:rPr lang="cs-CZ" dirty="0"/>
              <a:t>Sníží se hladina Estrogenů (estrogeny netlumí spouštěče v mezimozku, čím se zvýší hladina gonadotropinů (FSH).</a:t>
            </a:r>
          </a:p>
          <a:p>
            <a:r>
              <a:rPr lang="cs-CZ" dirty="0"/>
              <a:t>Uterus </a:t>
            </a:r>
            <a:r>
              <a:rPr lang="cs-CZ" dirty="0" err="1"/>
              <a:t>climactericus</a:t>
            </a:r>
            <a:r>
              <a:rPr lang="cs-CZ" dirty="0"/>
              <a:t> – děloha se zmenší, hlavně corpus. Endometrium nízké.</a:t>
            </a:r>
          </a:p>
          <a:p>
            <a:r>
              <a:rPr lang="cs-CZ" dirty="0"/>
              <a:t>Pochva má nízkou sliznici, poševní klenby se oplošťují (lze to substituci estrogenů zvrátit). Sklon k infekcím, suchost, atrofie sliznice.</a:t>
            </a:r>
          </a:p>
          <a:p>
            <a:r>
              <a:rPr lang="cs-CZ" dirty="0"/>
              <a:t>Prsy – </a:t>
            </a:r>
            <a:r>
              <a:rPr lang="cs-CZ" dirty="0" err="1"/>
              <a:t>ivolují</a:t>
            </a:r>
            <a:r>
              <a:rPr lang="cs-CZ" dirty="0"/>
              <a:t>, ztrácí tonus, žlázovou tkáň nahrazuje tuk.</a:t>
            </a:r>
          </a:p>
          <a:p>
            <a:r>
              <a:rPr lang="cs-CZ" dirty="0"/>
              <a:t>Sexuální libido se snižuje.</a:t>
            </a:r>
          </a:p>
          <a:p>
            <a:r>
              <a:rPr lang="cs-CZ" dirty="0"/>
              <a:t>Stresová Inkontinence moči (vlivem nízké hladiny estrogenů a atrofie). </a:t>
            </a:r>
            <a:r>
              <a:rPr lang="cs-CZ" dirty="0" err="1"/>
              <a:t>Estrogenové</a:t>
            </a:r>
            <a:r>
              <a:rPr lang="cs-CZ" dirty="0"/>
              <a:t> receptory působí i na  sliznici oka, hrtanu, kůži, vlasech.</a:t>
            </a:r>
          </a:p>
          <a:p>
            <a:endParaRPr lang="cs-CZ" dirty="0"/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74382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Extragenitální</a:t>
            </a:r>
            <a:r>
              <a:rPr lang="cs-CZ" dirty="0"/>
              <a:t> symptomy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Vegetativně -nervové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Návaly horka</a:t>
            </a:r>
          </a:p>
          <a:p>
            <a:r>
              <a:rPr lang="cs-CZ" dirty="0"/>
              <a:t>Zrudnutí v obličeji</a:t>
            </a:r>
          </a:p>
          <a:p>
            <a:r>
              <a:rPr lang="cs-CZ" dirty="0"/>
              <a:t>Stavy pocení</a:t>
            </a:r>
          </a:p>
          <a:p>
            <a:r>
              <a:rPr lang="cs-CZ" dirty="0"/>
              <a:t>Palpitace, extrasystoly, tachykardie</a:t>
            </a:r>
          </a:p>
          <a:p>
            <a:r>
              <a:rPr lang="cs-CZ" dirty="0"/>
              <a:t>Bolest hlavy, závratě</a:t>
            </a:r>
          </a:p>
          <a:p>
            <a:r>
              <a:rPr lang="cs-CZ" dirty="0"/>
              <a:t>Hučení v uších, parestézie</a:t>
            </a:r>
          </a:p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Psychogenní a somatické poruchy (metabolické)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Labilita, hysterie, dráždivost, labilita,</a:t>
            </a:r>
          </a:p>
          <a:p>
            <a:r>
              <a:rPr lang="cs-CZ" dirty="0"/>
              <a:t>Nespavost</a:t>
            </a:r>
          </a:p>
          <a:p>
            <a:r>
              <a:rPr lang="cs-CZ" dirty="0"/>
              <a:t>Sklon k D.M, I.M, CMP, ateroskleróze, hypertenzi, osteoporóze, obezitě (porucha metabolizmu lipidů a </a:t>
            </a:r>
            <a:r>
              <a:rPr lang="cs-CZ" dirty="0" err="1"/>
              <a:t>karbohydrátů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9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Anatomie vnějších pohlavních orgánů ženy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Předsíň a štěrbina poševní (</a:t>
            </a:r>
            <a:r>
              <a:rPr lang="cs-CZ" i="1" dirty="0"/>
              <a:t>vestibulum et ostium </a:t>
            </a:r>
            <a:r>
              <a:rPr lang="cs-CZ" i="1" dirty="0" err="1"/>
              <a:t>vaginae</a:t>
            </a:r>
            <a:r>
              <a:rPr lang="cs-CZ" dirty="0"/>
              <a:t>)</a:t>
            </a:r>
          </a:p>
          <a:p>
            <a:r>
              <a:rPr lang="cs-CZ" dirty="0"/>
              <a:t>Močové trubice (</a:t>
            </a:r>
            <a:r>
              <a:rPr lang="cs-CZ" i="1" dirty="0"/>
              <a:t>ostium </a:t>
            </a:r>
            <a:r>
              <a:rPr lang="cs-CZ" i="1" dirty="0" err="1"/>
              <a:t>urethrae</a:t>
            </a:r>
            <a:r>
              <a:rPr lang="cs-CZ" i="1" dirty="0"/>
              <a:t> </a:t>
            </a:r>
            <a:r>
              <a:rPr lang="cs-CZ" i="1" dirty="0" err="1"/>
              <a:t>externum</a:t>
            </a:r>
            <a:r>
              <a:rPr lang="cs-CZ" dirty="0"/>
              <a:t>)</a:t>
            </a:r>
          </a:p>
          <a:p>
            <a:r>
              <a:rPr lang="cs-CZ" dirty="0"/>
              <a:t>Velké stydké pysky (</a:t>
            </a:r>
            <a:r>
              <a:rPr lang="cs-CZ" i="1" dirty="0"/>
              <a:t>labia majora </a:t>
            </a:r>
            <a:r>
              <a:rPr lang="cs-CZ" i="1" dirty="0" err="1"/>
              <a:t>pudendi</a:t>
            </a:r>
            <a:r>
              <a:rPr lang="cs-CZ" dirty="0"/>
              <a:t>) </a:t>
            </a:r>
          </a:p>
          <a:p>
            <a:r>
              <a:rPr lang="cs-CZ" dirty="0"/>
              <a:t>Malé stydké pysky (</a:t>
            </a:r>
            <a:r>
              <a:rPr lang="cs-CZ" i="1" dirty="0"/>
              <a:t>labia </a:t>
            </a:r>
            <a:r>
              <a:rPr lang="cs-CZ" i="1" dirty="0" err="1"/>
              <a:t>minora</a:t>
            </a:r>
            <a:r>
              <a:rPr lang="cs-CZ" i="1" dirty="0"/>
              <a:t> </a:t>
            </a:r>
            <a:r>
              <a:rPr lang="cs-CZ" i="1" dirty="0" err="1"/>
              <a:t>pudendi</a:t>
            </a:r>
            <a:r>
              <a:rPr lang="cs-CZ" dirty="0"/>
              <a:t>) </a:t>
            </a:r>
          </a:p>
          <a:p>
            <a:r>
              <a:rPr lang="cs-CZ" dirty="0"/>
              <a:t>Velké a malé vestibulární žlázy (</a:t>
            </a:r>
            <a:r>
              <a:rPr lang="cs-CZ" i="1" dirty="0" err="1"/>
              <a:t>glandulae</a:t>
            </a:r>
            <a:r>
              <a:rPr lang="cs-CZ" i="1" dirty="0"/>
              <a:t> </a:t>
            </a:r>
            <a:r>
              <a:rPr lang="cs-CZ" i="1" dirty="0" err="1"/>
              <a:t>vestibulares</a:t>
            </a:r>
            <a:r>
              <a:rPr lang="cs-CZ" i="1" dirty="0"/>
              <a:t> </a:t>
            </a:r>
            <a:r>
              <a:rPr lang="cs-CZ" i="1" dirty="0" err="1"/>
              <a:t>majores</a:t>
            </a:r>
            <a:r>
              <a:rPr lang="cs-CZ" i="1" dirty="0"/>
              <a:t> et </a:t>
            </a:r>
            <a:r>
              <a:rPr lang="cs-CZ" i="1" dirty="0" err="1"/>
              <a:t>minores</a:t>
            </a:r>
            <a:r>
              <a:rPr lang="cs-CZ" dirty="0"/>
              <a:t>) </a:t>
            </a:r>
          </a:p>
          <a:p>
            <a:r>
              <a:rPr lang="cs-CZ" dirty="0"/>
              <a:t>Předsíňová topořivá tělesa (</a:t>
            </a:r>
            <a:r>
              <a:rPr lang="cs-CZ" i="1" dirty="0" err="1"/>
              <a:t>bulbi</a:t>
            </a:r>
            <a:r>
              <a:rPr lang="cs-CZ" i="1" dirty="0"/>
              <a:t> </a:t>
            </a:r>
            <a:r>
              <a:rPr lang="cs-CZ" i="1" dirty="0" err="1"/>
              <a:t>vestibuli</a:t>
            </a:r>
            <a:r>
              <a:rPr lang="cs-CZ" dirty="0"/>
              <a:t>)</a:t>
            </a:r>
          </a:p>
          <a:p>
            <a:r>
              <a:rPr lang="cs-CZ" dirty="0"/>
              <a:t>Poštěváček (</a:t>
            </a:r>
            <a:r>
              <a:rPr lang="cs-CZ" i="1" dirty="0" err="1"/>
              <a:t>clitoris</a:t>
            </a:r>
            <a:r>
              <a:rPr lang="cs-CZ" dirty="0"/>
              <a:t>)</a:t>
            </a:r>
          </a:p>
          <a:p>
            <a:r>
              <a:rPr lang="cs-CZ" dirty="0"/>
              <a:t>Perineum </a:t>
            </a:r>
          </a:p>
          <a:p>
            <a:r>
              <a:rPr lang="cs-CZ"/>
              <a:t>Hymen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2347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Menopauzální index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Hodnotí 10 příznaků syndromu: návaly horka, návaly potu, předrážděnost, po­ruchy spánku, závratě, poruchy soustředění, depresivní stavy, bolesti kloubů, bolesti hlavy, bušení srdce.</a:t>
            </a:r>
          </a:p>
          <a:p>
            <a:r>
              <a:rPr lang="cs-CZ" dirty="0"/>
              <a:t>Lehký syndrom – do 20 bodů</a:t>
            </a:r>
          </a:p>
          <a:p>
            <a:r>
              <a:rPr lang="cs-CZ" dirty="0"/>
              <a:t>Střední syndrom – do 35 bodů</a:t>
            </a:r>
          </a:p>
          <a:p>
            <a:r>
              <a:rPr lang="cs-CZ" dirty="0"/>
              <a:t>Těžký syndrom- více jak 35 bodů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2726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Substituce estrogenů</a:t>
            </a:r>
          </a:p>
          <a:p>
            <a:r>
              <a:rPr lang="cs-CZ" dirty="0"/>
              <a:t>Substituce estrogenů a </a:t>
            </a:r>
            <a:r>
              <a:rPr lang="cs-CZ" dirty="0" err="1"/>
              <a:t>gestagenů</a:t>
            </a:r>
            <a:endParaRPr lang="cs-CZ" dirty="0"/>
          </a:p>
          <a:p>
            <a:r>
              <a:rPr lang="cs-CZ" dirty="0" err="1"/>
              <a:t>Fytofarmaka</a:t>
            </a:r>
            <a:r>
              <a:rPr lang="cs-CZ" dirty="0"/>
              <a:t> (sója, Japonsko-ryby)</a:t>
            </a:r>
          </a:p>
          <a:p>
            <a:r>
              <a:rPr lang="cs-CZ" dirty="0"/>
              <a:t>Antidepresiva</a:t>
            </a:r>
          </a:p>
          <a:p>
            <a:r>
              <a:rPr lang="cs-CZ" dirty="0"/>
              <a:t>Vitamin D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Zdravý životní styl</a:t>
            </a:r>
          </a:p>
          <a:p>
            <a:r>
              <a:rPr lang="cs-CZ" dirty="0"/>
              <a:t>Pravidelné gynekologické kontroly</a:t>
            </a:r>
          </a:p>
          <a:p>
            <a:r>
              <a:rPr lang="cs-CZ" dirty="0"/>
              <a:t>Fyzická aktivita</a:t>
            </a:r>
          </a:p>
          <a:p>
            <a:r>
              <a:rPr lang="cs-CZ" dirty="0"/>
              <a:t>Lehká strava</a:t>
            </a:r>
          </a:p>
        </p:txBody>
      </p:sp>
    </p:spTree>
    <p:extLst>
      <p:ext uri="{BB962C8B-B14F-4D97-AF65-F5344CB8AC3E}">
        <p14:creationId xmlns:p14="http://schemas.microsoft.com/office/powerpoint/2010/main" val="538872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Vyšetřovací metody v gynekologii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59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vyšetřovacích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  <a:p>
            <a:r>
              <a:rPr lang="cs-CZ" dirty="0"/>
              <a:t>Gynekologické vyšetření</a:t>
            </a:r>
          </a:p>
          <a:p>
            <a:r>
              <a:rPr lang="cs-CZ" dirty="0"/>
              <a:t>Laboratorní vyšetření</a:t>
            </a:r>
          </a:p>
          <a:p>
            <a:r>
              <a:rPr lang="cs-CZ" dirty="0"/>
              <a:t>Zobrazovací vyšetřovací metody</a:t>
            </a:r>
          </a:p>
          <a:p>
            <a:r>
              <a:rPr lang="cs-CZ" dirty="0"/>
              <a:t>Endoskopické vyšetřovací metody</a:t>
            </a:r>
          </a:p>
          <a:p>
            <a:r>
              <a:rPr lang="cs-CZ" dirty="0"/>
              <a:t>Operační vyšetřovací metody</a:t>
            </a:r>
          </a:p>
        </p:txBody>
      </p:sp>
    </p:spTree>
    <p:extLst>
      <p:ext uri="{BB962C8B-B14F-4D97-AF65-F5344CB8AC3E}">
        <p14:creationId xmlns:p14="http://schemas.microsoft.com/office/powerpoint/2010/main" val="3553522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750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Anamnéza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Rodinná (VVV, tumory reprodukčních orgánů včetně prsů, TBC, STD, </a:t>
            </a:r>
            <a:r>
              <a:rPr lang="cs-CZ" dirty="0" err="1"/>
              <a:t>HbsAg</a:t>
            </a:r>
            <a:r>
              <a:rPr lang="cs-CZ" dirty="0"/>
              <a:t>, D.M. , hypertenze)</a:t>
            </a:r>
          </a:p>
          <a:p>
            <a:r>
              <a:rPr lang="cs-CZ" dirty="0"/>
              <a:t>Osobní (chronologické údaje, BDN, infekce, úrazy, TRF, ATB, léky, abúzus drog, alkoholu, zaměstnání, sociální zázemí, bytové podmínky</a:t>
            </a:r>
          </a:p>
          <a:p>
            <a:r>
              <a:rPr lang="cs-CZ" dirty="0"/>
              <a:t>Gynekologická (MC, tumory, sexuální uspokojení, antikoncepce, operace, urologické onemocnění)</a:t>
            </a:r>
          </a:p>
          <a:p>
            <a:r>
              <a:rPr lang="cs-CZ" dirty="0"/>
              <a:t>Porodnická (porod, Ab, UUT,GEU)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707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Současná anamnéza  - chronologický popis potíží , vznik, nástup, dosavadní terapie</a:t>
            </a:r>
          </a:p>
          <a:p>
            <a:r>
              <a:rPr lang="cs-CZ" dirty="0"/>
              <a:t>Nejčastější gynekologické symptomy:</a:t>
            </a:r>
          </a:p>
          <a:p>
            <a:r>
              <a:rPr lang="cs-CZ" dirty="0"/>
              <a:t>Bolest</a:t>
            </a:r>
          </a:p>
          <a:p>
            <a:r>
              <a:rPr lang="cs-CZ" dirty="0"/>
              <a:t>Krvácení</a:t>
            </a:r>
          </a:p>
          <a:p>
            <a:r>
              <a:rPr lang="cs-CZ" dirty="0"/>
              <a:t>Výtok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58483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Gynekologické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Celkové  vyšetření (od hlavy k patě), BMI, pigmentace , stav výživy,  TT,P, TK,D, psychický stav</a:t>
            </a:r>
          </a:p>
          <a:p>
            <a:r>
              <a:rPr lang="cs-CZ" dirty="0"/>
              <a:t>Vyšetření břicha (inspekce, palpace, perkuse, auskultace</a:t>
            </a:r>
          </a:p>
          <a:p>
            <a:r>
              <a:rPr lang="cs-CZ" dirty="0"/>
              <a:t>Vyšetření v gynekologických zrcadlech (hráz, poševní klenby, cervix, fluor</a:t>
            </a:r>
          </a:p>
          <a:p>
            <a:r>
              <a:rPr lang="cs-CZ" dirty="0" err="1"/>
              <a:t>Bimanuální</a:t>
            </a:r>
            <a:r>
              <a:rPr lang="cs-CZ" dirty="0"/>
              <a:t> vyšetření (děloha, adnexa, </a:t>
            </a:r>
            <a:r>
              <a:rPr lang="cs-CZ" dirty="0" err="1"/>
              <a:t>douglasův</a:t>
            </a:r>
            <a:r>
              <a:rPr lang="cs-CZ" dirty="0"/>
              <a:t> prostor, parametrium- závěsný aparát dělohy tvořen dvěma vazy)</a:t>
            </a:r>
          </a:p>
          <a:p>
            <a:r>
              <a:rPr lang="cs-CZ" dirty="0"/>
              <a:t>Rektální vyšetření (prostor za dělohou, apendicitis, neporušen hymen – přítomnost matky)</a:t>
            </a:r>
          </a:p>
          <a:p>
            <a:r>
              <a:rPr lang="cs-CZ" dirty="0"/>
              <a:t>Vyšetření prsou (pohledem, pohmatem, USG)</a:t>
            </a:r>
          </a:p>
        </p:txBody>
      </p:sp>
    </p:spTree>
    <p:extLst>
      <p:ext uri="{BB962C8B-B14F-4D97-AF65-F5344CB8AC3E}">
        <p14:creationId xmlns:p14="http://schemas.microsoft.com/office/powerpoint/2010/main" val="20105579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Laboratorní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Hematologie (KO, </a:t>
            </a:r>
            <a:r>
              <a:rPr lang="cs-CZ" dirty="0" err="1"/>
              <a:t>dif.KO</a:t>
            </a:r>
            <a:r>
              <a:rPr lang="cs-CZ" dirty="0"/>
              <a:t>)</a:t>
            </a:r>
          </a:p>
          <a:p>
            <a:r>
              <a:rPr lang="cs-CZ" dirty="0"/>
              <a:t>Biochemie (CRP, hormony estrogeny, </a:t>
            </a:r>
            <a:r>
              <a:rPr lang="cs-CZ" dirty="0" err="1"/>
              <a:t>gestagen,hCG</a:t>
            </a:r>
            <a:r>
              <a:rPr lang="cs-CZ" dirty="0"/>
              <a:t>)</a:t>
            </a:r>
          </a:p>
          <a:p>
            <a:r>
              <a:rPr lang="cs-CZ" dirty="0"/>
              <a:t>Mikrobiologie (K+C, výtěry, hemokultura)</a:t>
            </a:r>
          </a:p>
          <a:p>
            <a:r>
              <a:rPr lang="cs-CZ" dirty="0"/>
              <a:t>Sérologie (BWR, TBC, chlamydie)</a:t>
            </a:r>
          </a:p>
          <a:p>
            <a:r>
              <a:rPr lang="cs-CZ" dirty="0"/>
              <a:t>Mikroskopicky (MOP, cytologie- těhotenská, onkologická)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3086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Genetické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:</a:t>
            </a:r>
          </a:p>
          <a:p>
            <a:r>
              <a:rPr lang="cs-CZ" dirty="0"/>
              <a:t>Amenorea</a:t>
            </a:r>
          </a:p>
          <a:p>
            <a:r>
              <a:rPr lang="cs-CZ" dirty="0"/>
              <a:t>Poruchy sexuální diferenciace</a:t>
            </a:r>
          </a:p>
          <a:p>
            <a:r>
              <a:rPr lang="cs-CZ" dirty="0"/>
              <a:t>Sterilita, infertilita</a:t>
            </a:r>
          </a:p>
          <a:p>
            <a:r>
              <a:rPr lang="cs-CZ" dirty="0"/>
              <a:t>Dg. a prevence VVV</a:t>
            </a:r>
          </a:p>
          <a:p>
            <a:r>
              <a:rPr lang="cs-CZ" dirty="0"/>
              <a:t>Dg. a prevence dědičných onemocnění</a:t>
            </a:r>
          </a:p>
          <a:p>
            <a:r>
              <a:rPr lang="cs-CZ" dirty="0"/>
              <a:t>DNA – průkaz otcovství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3253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22409"/>
            <a:ext cx="7920880" cy="594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132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RTG:</a:t>
            </a:r>
          </a:p>
          <a:p>
            <a:r>
              <a:rPr lang="cs-CZ" dirty="0"/>
              <a:t>Mamografie  - screeningové vyšetření žen nad 45 let</a:t>
            </a:r>
          </a:p>
          <a:p>
            <a:r>
              <a:rPr lang="cs-CZ" dirty="0" err="1"/>
              <a:t>Hysterosalpingografie</a:t>
            </a:r>
            <a:r>
              <a:rPr lang="cs-CZ" dirty="0"/>
              <a:t> – zobrazení děložní dutiny při VVV dělohy a vejcovodů ( kontrastní látka se vstřikuje přes děložní hrdlo). Při průchodnosti vejcovodů se zobrazí i orgány malé pánve-</a:t>
            </a:r>
            <a:r>
              <a:rPr lang="cs-CZ" dirty="0" err="1"/>
              <a:t>pelvigrafie</a:t>
            </a:r>
            <a:r>
              <a:rPr lang="cs-CZ" dirty="0"/>
              <a:t>.</a:t>
            </a:r>
          </a:p>
          <a:p>
            <a:r>
              <a:rPr lang="cs-CZ" dirty="0"/>
              <a:t>Vylučovací urografie – zobrazení odvodních cest močových . Kontrastní látka je aplikována do vény. Indikace u tumoru v malé pánvi.</a:t>
            </a:r>
          </a:p>
          <a:p>
            <a:r>
              <a:rPr lang="cs-CZ" dirty="0"/>
              <a:t>CT (tumory ovaria, metastázy)v břišní dutině a </a:t>
            </a:r>
            <a:r>
              <a:rPr lang="cs-CZ" dirty="0" err="1"/>
              <a:t>retroperitoneu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49774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MR:</a:t>
            </a:r>
          </a:p>
          <a:p>
            <a:r>
              <a:rPr lang="cs-CZ" dirty="0"/>
              <a:t>Vyšetření </a:t>
            </a:r>
            <a:r>
              <a:rPr lang="cs-CZ" dirty="0" err="1"/>
              <a:t>retroperitonea</a:t>
            </a:r>
            <a:r>
              <a:rPr lang="cs-CZ" dirty="0"/>
              <a:t>, prsů, lymfatického systému, pooperační stavy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USG: </a:t>
            </a:r>
          </a:p>
          <a:p>
            <a:r>
              <a:rPr lang="cs-CZ" dirty="0" err="1"/>
              <a:t>Transabdominálně</a:t>
            </a:r>
            <a:endParaRPr lang="cs-CZ" dirty="0"/>
          </a:p>
          <a:p>
            <a:r>
              <a:rPr lang="cs-CZ" dirty="0" err="1"/>
              <a:t>Transvaginálně</a:t>
            </a:r>
            <a:endParaRPr lang="cs-CZ" dirty="0"/>
          </a:p>
          <a:p>
            <a:r>
              <a:rPr lang="cs-CZ" dirty="0"/>
              <a:t> USG prsou</a:t>
            </a:r>
          </a:p>
          <a:p>
            <a:r>
              <a:rPr lang="cs-CZ" dirty="0"/>
              <a:t>Indikace:</a:t>
            </a:r>
          </a:p>
          <a:p>
            <a:r>
              <a:rPr lang="cs-CZ" dirty="0" err="1"/>
              <a:t>Folikulometria</a:t>
            </a:r>
            <a:r>
              <a:rPr lang="cs-CZ" dirty="0"/>
              <a:t> /IVF/</a:t>
            </a:r>
          </a:p>
          <a:p>
            <a:r>
              <a:rPr lang="cs-CZ" dirty="0"/>
              <a:t>Gynekologické tumory</a:t>
            </a:r>
          </a:p>
          <a:p>
            <a:r>
              <a:rPr lang="cs-CZ" dirty="0"/>
              <a:t>Výška endometria</a:t>
            </a:r>
          </a:p>
          <a:p>
            <a:r>
              <a:rPr lang="cs-CZ" dirty="0"/>
              <a:t>Močová inkontinence</a:t>
            </a:r>
          </a:p>
          <a:p>
            <a:r>
              <a:rPr lang="cs-CZ" dirty="0"/>
              <a:t>Zobrazení DANY</a:t>
            </a:r>
          </a:p>
        </p:txBody>
      </p:sp>
    </p:spTree>
    <p:extLst>
      <p:ext uri="{BB962C8B-B14F-4D97-AF65-F5344CB8AC3E}">
        <p14:creationId xmlns:p14="http://schemas.microsoft.com/office/powerpoint/2010/main" val="2617397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Endoskopické zobrazovací metody (duté orgány a tělní dutiny)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Vaginoskopie</a:t>
            </a:r>
            <a:r>
              <a:rPr lang="cs-CZ" dirty="0"/>
              <a:t> – dg. VVV pochvy a děložního hrdla, vodné i při neporušeném hymenu</a:t>
            </a:r>
          </a:p>
          <a:p>
            <a:r>
              <a:rPr lang="cs-CZ" dirty="0"/>
              <a:t>Kolposkopie – vyšetření epitelu  a cévního řečiště děložního hrdla, pomocí binokulární lupy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/>
              <a:t>Hysteroskopie</a:t>
            </a:r>
            <a:r>
              <a:rPr lang="cs-CZ" dirty="0"/>
              <a:t> – vizualizace děložní dutiny po oddálení jejich stěn insuflaci vzduchu nebo tekutiny. Indikuje se při nepravidelném krvácení, extrakci polypů.</a:t>
            </a:r>
          </a:p>
          <a:p>
            <a:r>
              <a:rPr lang="cs-CZ" dirty="0" err="1"/>
              <a:t>Laparoskopieendoskopické</a:t>
            </a:r>
            <a:r>
              <a:rPr lang="cs-CZ" dirty="0"/>
              <a:t> vyšetření břišní dutiny a malé pánve s CO2 (endometrióza, GEU, tumory)</a:t>
            </a: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4078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Operační vyšetřovací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Indikace : objasnění diagnózy (adheze), odběr biologického materiálu</a:t>
            </a:r>
          </a:p>
          <a:p>
            <a:r>
              <a:rPr lang="cs-CZ" dirty="0"/>
              <a:t>Sondáž děložní dutiny (vývojové anomálie)</a:t>
            </a:r>
          </a:p>
          <a:p>
            <a:r>
              <a:rPr lang="cs-CZ" dirty="0"/>
              <a:t>Punkce </a:t>
            </a:r>
            <a:r>
              <a:rPr lang="cs-CZ" dirty="0" err="1"/>
              <a:t>douglasova</a:t>
            </a:r>
            <a:r>
              <a:rPr lang="cs-CZ" dirty="0"/>
              <a:t> prostoru (při krvácení do břišní dutiny, absces)</a:t>
            </a:r>
          </a:p>
          <a:p>
            <a:r>
              <a:rPr lang="cs-CZ" dirty="0"/>
              <a:t>Punkce ascitu</a:t>
            </a:r>
          </a:p>
          <a:p>
            <a:r>
              <a:rPr lang="cs-CZ" dirty="0" err="1"/>
              <a:t>Konizace</a:t>
            </a:r>
            <a:r>
              <a:rPr lang="cs-CZ" dirty="0"/>
              <a:t> děložního hrdla (vytětí tkáně kolem děložní branky)</a:t>
            </a:r>
          </a:p>
          <a:p>
            <a:r>
              <a:rPr lang="cs-CZ" dirty="0"/>
              <a:t>Kyretáž </a:t>
            </a:r>
          </a:p>
        </p:txBody>
      </p:sp>
    </p:spTree>
    <p:extLst>
      <p:ext uri="{BB962C8B-B14F-4D97-AF65-F5344CB8AC3E}">
        <p14:creationId xmlns:p14="http://schemas.microsoft.com/office/powerpoint/2010/main" val="25709200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Vývojové poruchy rodidel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3148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STD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9185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Akutní stavy v porodnictví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1791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KPR těhotné ženy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Zahájit resuscitaci ihned od zástavy krevního oběhu, resuscitace trvající déle než 5 min, zvyšuje mortalitu matky a morbiditu novorozence.</a:t>
            </a:r>
          </a:p>
          <a:p>
            <a:pPr marL="68580" lvl="0" indent="0">
              <a:buNone/>
            </a:pPr>
            <a:r>
              <a:rPr lang="cs-CZ" b="1" dirty="0"/>
              <a:t>1. Poloha</a:t>
            </a:r>
            <a:endParaRPr lang="cs-CZ" dirty="0"/>
          </a:p>
          <a:p>
            <a:pPr marL="68580" indent="0">
              <a:buNone/>
            </a:pPr>
            <a:endParaRPr lang="cs-CZ" dirty="0"/>
          </a:p>
          <a:p>
            <a:pPr lvl="0"/>
            <a:r>
              <a:rPr lang="cs-CZ" dirty="0"/>
              <a:t>Položení pacientky na levý </a:t>
            </a:r>
            <a:r>
              <a:rPr lang="cs-CZ" dirty="0" err="1"/>
              <a:t>polobok</a:t>
            </a:r>
            <a:r>
              <a:rPr lang="cs-CZ" dirty="0"/>
              <a:t> (15°), pravá kyčel se podkládá vhodným, třeba improvizovaným klínem.</a:t>
            </a:r>
          </a:p>
          <a:p>
            <a:pPr lvl="0"/>
            <a:r>
              <a:rPr lang="cs-CZ" dirty="0"/>
              <a:t>Doporučuje se ponechat těhotnou ženu ležet na zádech a manuálně odsunout dělohu na levou stranu. </a:t>
            </a:r>
          </a:p>
          <a:p>
            <a:r>
              <a:rPr lang="cs-CZ" dirty="0"/>
              <a:t>Uvolní se tak dolní dutá žíla  (zlepší žilní návrat a SV) a břišní aorta.</a:t>
            </a:r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8057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61"/>
            <a:ext cx="5400600" cy="452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57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Aortokavální</a:t>
            </a:r>
            <a:r>
              <a:rPr lang="cs-CZ" dirty="0"/>
              <a:t> komprese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 </a:t>
            </a:r>
            <a:r>
              <a:rPr lang="cs-CZ" dirty="0" err="1"/>
              <a:t>Aortokavální</a:t>
            </a:r>
            <a:r>
              <a:rPr lang="cs-CZ" dirty="0"/>
              <a:t> </a:t>
            </a:r>
            <a:r>
              <a:rPr lang="cs-CZ" dirty="0" err="1"/>
              <a:t>koprese</a:t>
            </a:r>
            <a:r>
              <a:rPr lang="cs-CZ" dirty="0"/>
              <a:t> </a:t>
            </a:r>
            <a:r>
              <a:rPr lang="cs-CZ" b="1" dirty="0"/>
              <a:t>KO matka:     </a:t>
            </a:r>
            <a:endParaRPr lang="cs-CZ" dirty="0"/>
          </a:p>
          <a:p>
            <a:pPr marL="68580" indent="0">
              <a:buNone/>
            </a:pPr>
            <a:r>
              <a:rPr lang="cs-CZ" dirty="0"/>
              <a:t>- hypotenze, </a:t>
            </a:r>
          </a:p>
          <a:p>
            <a:pPr marL="68580" indent="0">
              <a:buNone/>
            </a:pPr>
            <a:r>
              <a:rPr lang="cs-CZ" dirty="0"/>
              <a:t>- zvýšená TF,</a:t>
            </a:r>
          </a:p>
          <a:p>
            <a:pPr marL="68580" indent="0">
              <a:buNone/>
            </a:pPr>
            <a:r>
              <a:rPr lang="cs-CZ" dirty="0"/>
              <a:t>- zvýšenou žilní náplň na dolních končetinách,</a:t>
            </a:r>
          </a:p>
          <a:p>
            <a:pPr marL="68580" indent="0">
              <a:buNone/>
            </a:pPr>
            <a:r>
              <a:rPr lang="cs-CZ" dirty="0"/>
              <a:t>- sinalost,</a:t>
            </a:r>
          </a:p>
          <a:p>
            <a:pPr marL="68580" indent="0">
              <a:buNone/>
            </a:pPr>
            <a:r>
              <a:rPr lang="cs-CZ" dirty="0"/>
              <a:t>- pocení.</a:t>
            </a:r>
          </a:p>
          <a:p>
            <a:r>
              <a:rPr lang="cs-CZ" dirty="0" err="1"/>
              <a:t>Aortokavální</a:t>
            </a:r>
            <a:r>
              <a:rPr lang="cs-CZ" dirty="0"/>
              <a:t> </a:t>
            </a:r>
            <a:r>
              <a:rPr lang="cs-CZ" dirty="0" err="1"/>
              <a:t>koprese</a:t>
            </a:r>
            <a:r>
              <a:rPr lang="cs-CZ" dirty="0"/>
              <a:t> </a:t>
            </a:r>
            <a:r>
              <a:rPr lang="cs-CZ" b="1" dirty="0"/>
              <a:t>KO plod:</a:t>
            </a:r>
            <a:endParaRPr lang="cs-CZ" dirty="0"/>
          </a:p>
          <a:p>
            <a:pPr marL="68580" indent="0">
              <a:buNone/>
            </a:pPr>
            <a:r>
              <a:rPr lang="cs-CZ" dirty="0"/>
              <a:t>- metabolický </a:t>
            </a:r>
            <a:r>
              <a:rPr lang="cs-CZ" dirty="0" err="1"/>
              <a:t>dyskomfort</a:t>
            </a:r>
            <a:r>
              <a:rPr lang="cs-CZ" dirty="0"/>
              <a:t>,</a:t>
            </a:r>
          </a:p>
          <a:p>
            <a:pPr marL="68580" indent="0">
              <a:buNone/>
            </a:pPr>
            <a:r>
              <a:rPr lang="cs-CZ" dirty="0"/>
              <a:t>- </a:t>
            </a:r>
            <a:r>
              <a:rPr lang="cs-CZ" dirty="0" err="1"/>
              <a:t>hypoperfutze</a:t>
            </a:r>
            <a:r>
              <a:rPr lang="cs-CZ" dirty="0"/>
              <a:t>,</a:t>
            </a:r>
          </a:p>
          <a:p>
            <a:pPr marL="68580" indent="0">
              <a:buNone/>
            </a:pPr>
            <a:r>
              <a:rPr lang="cs-CZ" dirty="0"/>
              <a:t>- hypoxie,</a:t>
            </a:r>
          </a:p>
          <a:p>
            <a:pPr marL="68580" indent="0">
              <a:buNone/>
            </a:pPr>
            <a:r>
              <a:rPr lang="cs-CZ" dirty="0"/>
              <a:t>- pocení.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90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Anatomie pánve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dirty="0"/>
              <a:t>Pánevní kosti a svaly tvoří kruh (pletenec)</a:t>
            </a:r>
          </a:p>
          <a:p>
            <a:r>
              <a:rPr lang="cs-CZ" dirty="0"/>
              <a:t>Pánevní pletenec je složen ze dvou pánevních kostí a z křížové kosti</a:t>
            </a:r>
          </a:p>
          <a:p>
            <a:r>
              <a:rPr lang="cs-CZ" dirty="0"/>
              <a:t> Kruh pánevních kostí je spojen tuhým křížokyčelním kloubem a chrupavčitou sponou (</a:t>
            </a:r>
            <a:r>
              <a:rPr lang="cs-CZ" dirty="0" err="1"/>
              <a:t>symfysou</a:t>
            </a:r>
            <a:r>
              <a:rPr lang="cs-CZ" dirty="0"/>
              <a:t>)</a:t>
            </a:r>
          </a:p>
          <a:p>
            <a:r>
              <a:rPr lang="cs-CZ" dirty="0"/>
              <a:t>Kostěný prstenec vytváří pánev (pelvis), ohraničující pánevní prostor (má tvar přesýpacích hodin)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7015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Aortokavální</a:t>
            </a:r>
            <a:r>
              <a:rPr lang="cs-CZ" dirty="0"/>
              <a:t> komprese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20889"/>
            <a:ext cx="5616623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418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lvl="0" indent="0">
              <a:buNone/>
            </a:pPr>
            <a:r>
              <a:rPr lang="cs-CZ" b="1" dirty="0">
                <a:latin typeface="ArialMT"/>
                <a:ea typeface="Calibri"/>
                <a:cs typeface="ArialMT"/>
              </a:rPr>
              <a:t>2. Aplikace standardní </a:t>
            </a:r>
            <a:r>
              <a:rPr lang="cs-CZ" b="1" dirty="0" err="1">
                <a:latin typeface="ArialMT"/>
                <a:ea typeface="Calibri"/>
                <a:cs typeface="ArialMT"/>
              </a:rPr>
              <a:t>Advanced</a:t>
            </a:r>
            <a:r>
              <a:rPr lang="cs-CZ" b="1" dirty="0">
                <a:latin typeface="ArialMT"/>
                <a:ea typeface="Calibri"/>
                <a:cs typeface="ArialMT"/>
              </a:rPr>
              <a:t> </a:t>
            </a:r>
            <a:r>
              <a:rPr lang="cs-CZ" b="1" dirty="0" err="1">
                <a:latin typeface="ArialMT"/>
                <a:ea typeface="Calibri"/>
                <a:cs typeface="ArialMT"/>
              </a:rPr>
              <a:t>Cardiac</a:t>
            </a:r>
            <a:r>
              <a:rPr lang="cs-CZ" b="1" dirty="0">
                <a:latin typeface="ArialMT"/>
                <a:ea typeface="Calibri"/>
                <a:cs typeface="ArialMT"/>
              </a:rPr>
              <a:t> </a:t>
            </a:r>
            <a:r>
              <a:rPr lang="cs-CZ" b="1" dirty="0" err="1">
                <a:latin typeface="ArialMT"/>
                <a:ea typeface="Calibri"/>
                <a:cs typeface="ArialMT"/>
              </a:rPr>
              <a:t>Life</a:t>
            </a:r>
            <a:r>
              <a:rPr lang="cs-CZ" b="1" dirty="0">
                <a:latin typeface="ArialMT"/>
                <a:ea typeface="Calibri"/>
                <a:cs typeface="ArialMT"/>
              </a:rPr>
              <a:t> Support (dále jen </a:t>
            </a:r>
            <a:r>
              <a:rPr lang="cs-CZ" b="1" dirty="0" err="1">
                <a:latin typeface="ArialMT"/>
                <a:ea typeface="Calibri"/>
                <a:cs typeface="ArialMT"/>
              </a:rPr>
              <a:t>ACLS</a:t>
            </a:r>
            <a:r>
              <a:rPr lang="cs-CZ" b="1" dirty="0" err="1"/>
              <a:t>Aplikace</a:t>
            </a:r>
            <a:r>
              <a:rPr lang="cs-CZ" b="1" dirty="0"/>
              <a:t> standardní </a:t>
            </a:r>
            <a:r>
              <a:rPr lang="cs-CZ" b="1" dirty="0" err="1"/>
              <a:t>Advanced</a:t>
            </a:r>
            <a:r>
              <a:rPr lang="cs-CZ" b="1" dirty="0"/>
              <a:t> </a:t>
            </a:r>
            <a:r>
              <a:rPr lang="cs-CZ" b="1" dirty="0" err="1"/>
              <a:t>Cardiac</a:t>
            </a:r>
            <a:r>
              <a:rPr lang="cs-CZ" b="1" dirty="0"/>
              <a:t> </a:t>
            </a:r>
            <a:r>
              <a:rPr lang="cs-CZ" b="1" dirty="0" err="1"/>
              <a:t>Life</a:t>
            </a:r>
            <a:r>
              <a:rPr lang="cs-CZ" b="1" dirty="0"/>
              <a:t> Support (dále jen ACLS) algoritmy pro medikaci, intubaci a defibrilaci.</a:t>
            </a:r>
            <a:endParaRPr lang="cs-CZ" dirty="0"/>
          </a:p>
          <a:p>
            <a:pPr marL="68580" lv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68580" indent="0">
              <a:buNone/>
            </a:pPr>
            <a:r>
              <a:rPr lang="cs-CZ" b="1" dirty="0"/>
              <a:t>3. </a:t>
            </a:r>
            <a:r>
              <a:rPr lang="cs-CZ" b="1" dirty="0" err="1"/>
              <a:t>Oxygenace</a:t>
            </a:r>
            <a:r>
              <a:rPr lang="cs-CZ" b="1" dirty="0"/>
              <a:t> </a:t>
            </a:r>
            <a:endParaRPr lang="cs-CZ" dirty="0"/>
          </a:p>
          <a:p>
            <a:pPr lvl="0"/>
            <a:r>
              <a:rPr lang="cs-CZ" dirty="0"/>
              <a:t>100 % kyslík</a:t>
            </a:r>
          </a:p>
          <a:p>
            <a:pPr marL="6858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68580" lvl="0" indent="0">
              <a:buNone/>
            </a:pPr>
            <a:r>
              <a:rPr lang="cs-CZ" b="1" dirty="0"/>
              <a:t>4. Elektrody </a:t>
            </a:r>
            <a:endParaRPr lang="cs-CZ" dirty="0"/>
          </a:p>
          <a:p>
            <a:pPr lvl="0"/>
            <a:r>
              <a:rPr lang="cs-CZ" dirty="0"/>
              <a:t>Biaxiálně</a:t>
            </a:r>
          </a:p>
          <a:p>
            <a:pPr marL="68580" lvl="0" indent="0">
              <a:buNone/>
            </a:pPr>
            <a:r>
              <a:rPr lang="cs-CZ" b="1" dirty="0"/>
              <a:t> </a:t>
            </a:r>
            <a:endParaRPr lang="cs-CZ" dirty="0"/>
          </a:p>
          <a:p>
            <a:pPr marL="68580" lvl="0" indent="0">
              <a:buNone/>
            </a:pPr>
            <a:r>
              <a:rPr lang="cs-CZ" dirty="0"/>
              <a:t>5. </a:t>
            </a:r>
            <a:r>
              <a:rPr lang="cs-CZ" b="1" dirty="0"/>
              <a:t>Tekutiny</a:t>
            </a:r>
          </a:p>
          <a:p>
            <a:r>
              <a:rPr lang="cs-CZ" dirty="0"/>
              <a:t> Koloidy i krystaloidy</a:t>
            </a:r>
            <a:r>
              <a:rPr lang="cs-CZ" b="1" dirty="0">
                <a:latin typeface="ArialMT"/>
              </a:rPr>
              <a:t> </a:t>
            </a:r>
            <a:endParaRPr lang="cs-CZ" sz="2000" dirty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endParaRPr lang="cs-CZ" sz="20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54697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Klasifikace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Partus praematurus</a:t>
            </a:r>
          </a:p>
          <a:p>
            <a:r>
              <a:rPr lang="fr-FR" dirty="0"/>
              <a:t>Partus maturus</a:t>
            </a:r>
          </a:p>
          <a:p>
            <a:r>
              <a:rPr lang="fr-FR" dirty="0"/>
              <a:t>Partus serotinus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cs-CZ" dirty="0"/>
              <a:t>Porod fyziologický </a:t>
            </a:r>
          </a:p>
          <a:p>
            <a:r>
              <a:rPr lang="cs-CZ" dirty="0"/>
              <a:t>Partus </a:t>
            </a:r>
            <a:r>
              <a:rPr lang="cs-CZ" dirty="0" err="1"/>
              <a:t>spontaneus</a:t>
            </a:r>
            <a:endParaRPr lang="cs-CZ" dirty="0"/>
          </a:p>
          <a:p>
            <a:r>
              <a:rPr lang="cs-CZ" dirty="0"/>
              <a:t>Porod patologický</a:t>
            </a:r>
          </a:p>
          <a:p>
            <a:r>
              <a:rPr lang="cs-CZ" dirty="0"/>
              <a:t>Partus </a:t>
            </a:r>
            <a:r>
              <a:rPr lang="cs-CZ" dirty="0" err="1"/>
              <a:t>praecipitatus</a:t>
            </a:r>
            <a:r>
              <a:rPr lang="cs-CZ" dirty="0"/>
              <a:t>  (překotný)</a:t>
            </a:r>
          </a:p>
        </p:txBody>
      </p:sp>
    </p:spTree>
    <p:extLst>
      <p:ext uri="{BB962C8B-B14F-4D97-AF65-F5344CB8AC3E}">
        <p14:creationId xmlns:p14="http://schemas.microsoft.com/office/powerpoint/2010/main" val="11261123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Základní anamnéza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??? Gravidita</a:t>
            </a:r>
          </a:p>
          <a:p>
            <a:r>
              <a:rPr lang="cs-CZ" dirty="0"/>
              <a:t>???Parita</a:t>
            </a:r>
          </a:p>
          <a:p>
            <a:r>
              <a:rPr lang="cs-CZ" dirty="0"/>
              <a:t>Patologie v těhotenství</a:t>
            </a:r>
          </a:p>
          <a:p>
            <a:r>
              <a:rPr lang="cs-CZ" dirty="0"/>
              <a:t>Termín porodu</a:t>
            </a:r>
          </a:p>
          <a:p>
            <a:r>
              <a:rPr lang="cs-CZ" dirty="0"/>
              <a:t>Kontrakce</a:t>
            </a:r>
          </a:p>
          <a:p>
            <a:r>
              <a:rPr lang="cs-CZ" dirty="0"/>
              <a:t>Plodová voda</a:t>
            </a:r>
          </a:p>
          <a:p>
            <a:r>
              <a:rPr lang="cs-CZ" dirty="0"/>
              <a:t>Pohyby plodu</a:t>
            </a:r>
          </a:p>
          <a:p>
            <a:r>
              <a:rPr lang="cs-CZ" dirty="0"/>
              <a:t>Jiné obtíže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97911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Podmínky porodu RLP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/>
              <a:t>Odtekla  plodová voda</a:t>
            </a:r>
          </a:p>
          <a:p>
            <a:r>
              <a:rPr lang="cs-CZ" dirty="0"/>
              <a:t>Pravidelné děložní kontrakce</a:t>
            </a:r>
          </a:p>
          <a:p>
            <a:r>
              <a:rPr lang="cs-CZ" dirty="0"/>
              <a:t>Tlak na konečník</a:t>
            </a:r>
          </a:p>
          <a:p>
            <a:r>
              <a:rPr lang="cs-CZ" dirty="0"/>
              <a:t>Dilatované hrdlo</a:t>
            </a:r>
          </a:p>
          <a:p>
            <a:r>
              <a:rPr lang="cs-CZ" dirty="0"/>
              <a:t>Zašlá branka</a:t>
            </a:r>
          </a:p>
          <a:p>
            <a:r>
              <a:rPr lang="cs-CZ" dirty="0"/>
              <a:t>Hlavička ve vchodu i východu pánevním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10798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imink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764704"/>
            <a:ext cx="702427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5476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Intervence v terénu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 err="1"/>
              <a:t>Kanylovat</a:t>
            </a:r>
            <a:r>
              <a:rPr lang="cs-CZ" dirty="0"/>
              <a:t> periferní vénu</a:t>
            </a:r>
          </a:p>
          <a:p>
            <a:r>
              <a:rPr lang="cs-CZ" dirty="0"/>
              <a:t>Monitorovat FF (P,TK,D)</a:t>
            </a:r>
          </a:p>
          <a:p>
            <a:r>
              <a:rPr lang="cs-CZ" dirty="0"/>
              <a:t>Hygiena rukou</a:t>
            </a:r>
          </a:p>
          <a:p>
            <a:r>
              <a:rPr lang="cs-CZ" dirty="0"/>
              <a:t>Dezinfikovat zevní rodidla</a:t>
            </a:r>
          </a:p>
          <a:p>
            <a:r>
              <a:rPr lang="cs-CZ" dirty="0"/>
              <a:t>Rozbalit porodnický balíček</a:t>
            </a:r>
          </a:p>
          <a:p>
            <a:r>
              <a:rPr lang="cs-CZ" dirty="0"/>
              <a:t>Vnitřně vyšetřit, zjistit fázi porodu</a:t>
            </a:r>
          </a:p>
          <a:p>
            <a:r>
              <a:rPr lang="cs-CZ" dirty="0"/>
              <a:t>Provézt epiziotomii</a:t>
            </a:r>
          </a:p>
          <a:p>
            <a:r>
              <a:rPr lang="cs-CZ" dirty="0"/>
              <a:t>Chránit hráz pomoci sterilních čtverců</a:t>
            </a:r>
          </a:p>
          <a:p>
            <a:r>
              <a:rPr lang="cs-CZ" dirty="0"/>
              <a:t>Nechat </a:t>
            </a:r>
            <a:r>
              <a:rPr lang="cs-CZ" dirty="0" err="1"/>
              <a:t>dorotovat</a:t>
            </a:r>
            <a:r>
              <a:rPr lang="cs-CZ" dirty="0"/>
              <a:t> hlavičku (riziko dystokie ramének)</a:t>
            </a:r>
          </a:p>
          <a:p>
            <a:r>
              <a:rPr lang="cs-CZ" dirty="0"/>
              <a:t>Aplikovat 5j oxytocinu (aktívní vedení III. porodu) = snižuje poporodní krevní ztráty a zkracuje  III. </a:t>
            </a:r>
            <a:r>
              <a:rPr lang="cs-CZ" dirty="0" err="1"/>
              <a:t>d.p</a:t>
            </a:r>
            <a:r>
              <a:rPr lang="cs-CZ" dirty="0"/>
              <a:t>.</a:t>
            </a:r>
          </a:p>
          <a:p>
            <a:r>
              <a:rPr lang="cs-CZ" dirty="0"/>
              <a:t>Porodit přední a zadní raménko</a:t>
            </a:r>
          </a:p>
          <a:p>
            <a:r>
              <a:rPr lang="cs-CZ" dirty="0"/>
              <a:t>Ošetřit novorozence (odsátí z DÚ, DN, když to dítě potřebuje pozor na </a:t>
            </a:r>
            <a:r>
              <a:rPr lang="cs-CZ" dirty="0" err="1"/>
              <a:t>bradycardii</a:t>
            </a:r>
            <a:r>
              <a:rPr lang="cs-CZ" dirty="0"/>
              <a:t>, </a:t>
            </a:r>
            <a:r>
              <a:rPr lang="cs-CZ" dirty="0" err="1"/>
              <a:t>kredeizace</a:t>
            </a:r>
            <a:r>
              <a:rPr lang="cs-CZ" dirty="0"/>
              <a:t>)</a:t>
            </a:r>
          </a:p>
          <a:p>
            <a:r>
              <a:rPr lang="cs-CZ" dirty="0"/>
              <a:t>Zhodnotit </a:t>
            </a:r>
            <a:r>
              <a:rPr lang="cs-CZ" dirty="0" err="1"/>
              <a:t>Appgar</a:t>
            </a:r>
            <a:r>
              <a:rPr lang="cs-CZ" dirty="0"/>
              <a:t> skoré 1´, 5´, 10´</a:t>
            </a:r>
          </a:p>
          <a:p>
            <a:r>
              <a:rPr lang="cs-CZ" dirty="0"/>
              <a:t>Odebrat  krev do zkumavek (</a:t>
            </a:r>
            <a:r>
              <a:rPr lang="cs-CZ" dirty="0" err="1"/>
              <a:t>Coombsův</a:t>
            </a:r>
            <a:r>
              <a:rPr lang="cs-CZ" dirty="0"/>
              <a:t> test) = antigeny proti ERY</a:t>
            </a:r>
          </a:p>
          <a:p>
            <a:r>
              <a:rPr lang="cs-CZ" dirty="0"/>
              <a:t>Porod placenty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6348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Appgar</a:t>
            </a:r>
            <a:r>
              <a:rPr lang="cs-CZ" dirty="0"/>
              <a:t> skoré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62" y="2564904"/>
            <a:ext cx="707433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1459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676875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025889" y="669361"/>
            <a:ext cx="5524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Překotný porod. Všimněte si porozené raménko.</a:t>
            </a:r>
          </a:p>
        </p:txBody>
      </p:sp>
    </p:spTree>
    <p:extLst>
      <p:ext uri="{BB962C8B-B14F-4D97-AF65-F5344CB8AC3E}">
        <p14:creationId xmlns:p14="http://schemas.microsoft.com/office/powerpoint/2010/main" val="3358165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1"/>
            <a:ext cx="7272808" cy="6235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272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Pánevní kost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Pánevní kost (os </a:t>
            </a:r>
            <a:r>
              <a:rPr lang="cs-CZ" dirty="0" err="1"/>
              <a:t>coxae</a:t>
            </a:r>
            <a:r>
              <a:rPr lang="cs-CZ" dirty="0"/>
              <a:t>)  je u dospělého člověka jednotná. Vzniká spojením tří, původně samostatných kostí: kyčelní kosti, stydké kosti a sedací kosti. </a:t>
            </a:r>
          </a:p>
          <a:p>
            <a:r>
              <a:rPr lang="cs-CZ" dirty="0"/>
              <a:t>Kyčelní kost (os </a:t>
            </a:r>
            <a:r>
              <a:rPr lang="cs-CZ" dirty="0" err="1"/>
              <a:t>ilium</a:t>
            </a:r>
            <a:r>
              <a:rPr lang="cs-CZ" dirty="0"/>
              <a:t>) tvoří horní část pánevní kosti. Je to plochá lopatovitá kost s ostrým horním okrajem( hřebenem), který dopředu vybíhá v hmatný horní přední trn kyčelní kosti (spina). Na zevní ploše lopaty je hluboká jamka kyčelního kloubu (</a:t>
            </a:r>
            <a:r>
              <a:rPr lang="cs-CZ" dirty="0">
                <a:hlinkClick r:id="rId2" tooltip="acetabulum (z původního acetum - ocet, nádoba na ocet) - miska, jamka kyčelního kloubu"/>
              </a:rPr>
              <a:t>acetabulum</a:t>
            </a:r>
            <a:r>
              <a:rPr lang="cs-CZ" dirty="0"/>
              <a:t>), jejíž dno vzniká spojením a osifikací všech tří pánevních kostí. </a:t>
            </a:r>
          </a:p>
          <a:p>
            <a:r>
              <a:rPr lang="cs-CZ" dirty="0"/>
              <a:t>Stydká kost (os </a:t>
            </a:r>
            <a:r>
              <a:rPr lang="cs-CZ" dirty="0" err="1"/>
              <a:t>pubis</a:t>
            </a:r>
            <a:r>
              <a:rPr lang="cs-CZ" dirty="0"/>
              <a:t>) a sedací kost (os </a:t>
            </a:r>
            <a:r>
              <a:rPr lang="cs-CZ" dirty="0" err="1"/>
              <a:t>ischii</a:t>
            </a:r>
            <a:r>
              <a:rPr lang="cs-CZ" dirty="0"/>
              <a:t>) lemují tzv. ucpaný otvor, uzavřený vazivovou blánou a svaly. Dolní obvody sedacích kostí vybíhají v mohutné sedací hrboly. Zadní okraje pánevních kostí jsou vykrojeny velkým a malým sedacím zářezem. </a:t>
            </a:r>
          </a:p>
          <a:p>
            <a:r>
              <a:rPr lang="cs-CZ" dirty="0"/>
              <a:t>Pánevní kosti jsou kloubně spojeny s kostí křížovou. Vzhledem k potřebě stability pánevního pletence, jsou v tomto skloubení možné pouze nepatrné kývavé pohyby. V kloubu jsou především odpruženy nárazy přenášené z páteře (např. při chůzi a dopadech) na dolní končetiny a na kostru pánve. </a:t>
            </a:r>
          </a:p>
          <a:p>
            <a:r>
              <a:rPr lang="cs-CZ" dirty="0"/>
              <a:t>Stydká spona (</a:t>
            </a:r>
            <a:r>
              <a:rPr lang="cs-CZ" dirty="0" err="1"/>
              <a:t>symfysa</a:t>
            </a:r>
            <a:r>
              <a:rPr lang="cs-CZ" dirty="0"/>
              <a:t>) je destičkovitá chrupavka, vsunutá mezi sousedící stydké kosti. Spojení kostí je doplněno silnými vazivovými pruhy jdoucími především po dolním okraji obou kostí 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69751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Porodnický balíček  ve vozu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Operační  rukavice</a:t>
            </a:r>
          </a:p>
          <a:p>
            <a:r>
              <a:rPr lang="cs-CZ" dirty="0"/>
              <a:t>Nůžky</a:t>
            </a:r>
          </a:p>
          <a:p>
            <a:r>
              <a:rPr lang="cs-CZ" dirty="0"/>
              <a:t>Sponky na cévy (svorky)</a:t>
            </a:r>
          </a:p>
          <a:p>
            <a:r>
              <a:rPr lang="cs-CZ" dirty="0"/>
              <a:t>Pupeční tkanice</a:t>
            </a:r>
          </a:p>
          <a:p>
            <a:r>
              <a:rPr lang="cs-CZ" dirty="0"/>
              <a:t>Čtverce gázy </a:t>
            </a:r>
          </a:p>
          <a:p>
            <a:r>
              <a:rPr lang="cs-CZ" dirty="0"/>
              <a:t>Pleny , </a:t>
            </a:r>
            <a:r>
              <a:rPr lang="cs-CZ" dirty="0" err="1"/>
              <a:t>termofólie</a:t>
            </a:r>
            <a:r>
              <a:rPr lang="cs-CZ" dirty="0"/>
              <a:t> (v sanitce)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6757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Překotný porod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Překotný porod  můžeme očekávat zejména u:</a:t>
            </a:r>
          </a:p>
          <a:p>
            <a:r>
              <a:rPr lang="cs-CZ" dirty="0"/>
              <a:t>u vícerodiček, </a:t>
            </a:r>
          </a:p>
          <a:p>
            <a:r>
              <a:rPr lang="cs-CZ" dirty="0"/>
              <a:t>při silných děložních stazích, </a:t>
            </a:r>
          </a:p>
          <a:p>
            <a:r>
              <a:rPr lang="cs-CZ" dirty="0"/>
              <a:t>při nedostatečném uzávěru děložního hrdla,</a:t>
            </a:r>
          </a:p>
          <a:p>
            <a:r>
              <a:rPr lang="cs-CZ" dirty="0"/>
              <a:t>u malých plodů. </a:t>
            </a:r>
          </a:p>
        </p:txBody>
      </p:sp>
    </p:spTree>
    <p:extLst>
      <p:ext uri="{BB962C8B-B14F-4D97-AF65-F5344CB8AC3E}">
        <p14:creationId xmlns:p14="http://schemas.microsoft.com/office/powerpoint/2010/main" val="15754285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Překotný porod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Překotný porod je rychlý porod do 2 hodin od začátku pravidelných kontrakcí.</a:t>
            </a:r>
          </a:p>
          <a:p>
            <a:r>
              <a:rPr lang="cs-CZ" dirty="0"/>
              <a:t>Jedná se o nechtěné porody doma, do záchodové mísy, v automobilu…</a:t>
            </a:r>
          </a:p>
        </p:txBody>
      </p:sp>
    </p:spTree>
    <p:extLst>
      <p:ext uri="{BB962C8B-B14F-4D97-AF65-F5344CB8AC3E}">
        <p14:creationId xmlns:p14="http://schemas.microsoft.com/office/powerpoint/2010/main" val="27031609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Překotný porod - video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2207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Komplikace překotného porodu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Poranění děložního hrdla, pochvy.</a:t>
            </a:r>
          </a:p>
          <a:p>
            <a:r>
              <a:rPr lang="cs-CZ" dirty="0"/>
              <a:t>Vznik trhlin hráze a krevních výronů.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Novorozencům hrozí nebezpečí nitrolebního krvácení. Příčinou bývají silné a časté děložní stahy, kdy je na hlavičku plodu vyvíjen nadměrný tlak. </a:t>
            </a:r>
          </a:p>
          <a:p>
            <a:r>
              <a:rPr lang="cs-CZ" dirty="0"/>
              <a:t>Hrozí přetržení pupečníku a vykrvácení dítěte.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46610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Intervence v terénu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Aplikace </a:t>
            </a:r>
            <a:r>
              <a:rPr lang="cs-CZ" dirty="0" err="1"/>
              <a:t>tokolytik</a:t>
            </a:r>
            <a:r>
              <a:rPr lang="cs-CZ" dirty="0"/>
              <a:t> (</a:t>
            </a:r>
            <a:r>
              <a:rPr lang="cs-CZ" dirty="0" err="1"/>
              <a:t>Gynipral</a:t>
            </a:r>
            <a:r>
              <a:rPr lang="cs-CZ" dirty="0"/>
              <a:t> 20mikrogramu do 100ml F1/1 event. </a:t>
            </a:r>
            <a:r>
              <a:rPr lang="cs-CZ" dirty="0" err="1"/>
              <a:t>Inh</a:t>
            </a:r>
            <a:r>
              <a:rPr lang="cs-CZ" dirty="0"/>
              <a:t> </a:t>
            </a:r>
            <a:r>
              <a:rPr lang="cs-CZ" dirty="0" err="1"/>
              <a:t>Berotecu</a:t>
            </a:r>
            <a:r>
              <a:rPr lang="cs-CZ" dirty="0"/>
              <a:t>) = podání při otevření do 3 cm a dle časového nástupu kontrakcí</a:t>
            </a:r>
          </a:p>
          <a:p>
            <a:r>
              <a:rPr lang="cs-CZ" dirty="0"/>
              <a:t>Aplikace O2, dle saturace a psychického stavu rodičky</a:t>
            </a:r>
          </a:p>
          <a:p>
            <a:r>
              <a:rPr lang="cs-CZ" dirty="0"/>
              <a:t>Pevné podvázaní  pupečníku novorozence (zabránit vykrvácení novorozence)</a:t>
            </a:r>
          </a:p>
          <a:p>
            <a:r>
              <a:rPr lang="cs-CZ" dirty="0"/>
              <a:t>Prevence podchlazení novorozence (pleny, </a:t>
            </a:r>
            <a:r>
              <a:rPr lang="cs-CZ" dirty="0" err="1"/>
              <a:t>termofólie</a:t>
            </a:r>
            <a:r>
              <a:rPr lang="cs-CZ" dirty="0"/>
              <a:t>, infrazářič)</a:t>
            </a:r>
          </a:p>
          <a:p>
            <a:r>
              <a:rPr lang="cs-CZ" dirty="0"/>
              <a:t>Kontrola celistvosti placenty</a:t>
            </a:r>
          </a:p>
          <a:p>
            <a:r>
              <a:rPr lang="cs-CZ" dirty="0"/>
              <a:t>Aplikace 1 </a:t>
            </a:r>
            <a:r>
              <a:rPr lang="cs-CZ" dirty="0" err="1"/>
              <a:t>amp</a:t>
            </a:r>
            <a:r>
              <a:rPr lang="cs-CZ" dirty="0"/>
              <a:t>. MEM</a:t>
            </a:r>
          </a:p>
          <a:p>
            <a:r>
              <a:rPr lang="cs-CZ" dirty="0"/>
              <a:t>Provizorní tamponáda (v případě trhlin, ruptur)</a:t>
            </a:r>
          </a:p>
          <a:p>
            <a:r>
              <a:rPr lang="cs-CZ" dirty="0"/>
              <a:t>Aplikace analgetik</a:t>
            </a:r>
          </a:p>
          <a:p>
            <a:r>
              <a:rPr lang="cs-CZ" dirty="0"/>
              <a:t>Terapie hemoragického šoku (v případě ruptur, silného krvácení)</a:t>
            </a:r>
          </a:p>
          <a:p>
            <a:r>
              <a:rPr lang="cs-CZ" dirty="0"/>
              <a:t>Udržovat TK 100 </a:t>
            </a:r>
            <a:r>
              <a:rPr lang="cs-CZ" dirty="0" err="1"/>
              <a:t>tooru</a:t>
            </a:r>
            <a:r>
              <a:rPr lang="cs-CZ" dirty="0"/>
              <a:t>  </a:t>
            </a:r>
            <a:r>
              <a:rPr lang="cs-CZ" dirty="0" err="1"/>
              <a:t>sys</a:t>
            </a:r>
            <a:r>
              <a:rPr lang="cs-CZ" dirty="0"/>
              <a:t>, pokud je plod in </a:t>
            </a:r>
            <a:r>
              <a:rPr lang="cs-CZ" dirty="0" err="1"/>
              <a:t>utero</a:t>
            </a:r>
            <a:r>
              <a:rPr lang="cs-CZ" dirty="0"/>
              <a:t> (cirkulace placenty, prevence hypoxie plodu, prevence  </a:t>
            </a:r>
            <a:r>
              <a:rPr lang="cs-CZ" dirty="0" err="1"/>
              <a:t>Sheehanova</a:t>
            </a:r>
            <a:r>
              <a:rPr lang="cs-CZ" dirty="0"/>
              <a:t> syndromu)</a:t>
            </a:r>
          </a:p>
          <a:p>
            <a:r>
              <a:rPr lang="cs-CZ" dirty="0"/>
              <a:t>Zajistit v  nemocnici pečlivou kontrolu dělohy i porodních cest, zda nevznikly trhliny děložního hrdla, poševních stěn a hráze.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6635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Krvácení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Krvácení před porodem (</a:t>
            </a:r>
            <a:r>
              <a:rPr lang="cs-CZ" b="1" dirty="0" err="1"/>
              <a:t>antepartální</a:t>
            </a:r>
            <a:r>
              <a:rPr lang="cs-CZ" b="1" dirty="0"/>
              <a:t>): </a:t>
            </a:r>
          </a:p>
          <a:p>
            <a:r>
              <a:rPr lang="cs-CZ" dirty="0"/>
              <a:t>- abrupce placenty</a:t>
            </a:r>
          </a:p>
          <a:p>
            <a:r>
              <a:rPr lang="cs-CZ" dirty="0"/>
              <a:t>- placenta </a:t>
            </a:r>
            <a:r>
              <a:rPr lang="cs-CZ" dirty="0" err="1"/>
              <a:t>praevia</a:t>
            </a:r>
            <a:endParaRPr lang="cs-CZ" dirty="0"/>
          </a:p>
          <a:p>
            <a:r>
              <a:rPr lang="cs-CZ" b="1" dirty="0"/>
              <a:t>Krvácení během porodu (</a:t>
            </a:r>
            <a:r>
              <a:rPr lang="cs-CZ" b="1" dirty="0" err="1"/>
              <a:t>intrapartální</a:t>
            </a:r>
            <a:r>
              <a:rPr lang="cs-CZ" b="1" dirty="0"/>
              <a:t>):</a:t>
            </a:r>
          </a:p>
          <a:p>
            <a:r>
              <a:rPr lang="cs-CZ" dirty="0"/>
              <a:t>- S.C.</a:t>
            </a:r>
          </a:p>
          <a:p>
            <a:r>
              <a:rPr lang="cs-CZ" dirty="0"/>
              <a:t>- ruptura dělohy</a:t>
            </a:r>
          </a:p>
          <a:p>
            <a:r>
              <a:rPr lang="cs-CZ" b="1" dirty="0"/>
              <a:t>Krvácení po porodu (</a:t>
            </a:r>
            <a:r>
              <a:rPr lang="cs-CZ" b="1" dirty="0" err="1"/>
              <a:t>postpartální</a:t>
            </a:r>
            <a:r>
              <a:rPr lang="cs-CZ" b="1" dirty="0"/>
              <a:t>): 500ml </a:t>
            </a:r>
            <a:r>
              <a:rPr lang="cs-CZ" b="1" dirty="0" err="1"/>
              <a:t>vag</a:t>
            </a:r>
            <a:r>
              <a:rPr lang="cs-CZ" b="1" dirty="0"/>
              <a:t>, 1000ml </a:t>
            </a:r>
            <a:r>
              <a:rPr lang="cs-CZ" b="1" dirty="0" err="1"/>
              <a:t>s.c</a:t>
            </a:r>
            <a:r>
              <a:rPr lang="cs-CZ" b="1" dirty="0"/>
              <a:t>. /4T – tonus, tkáň, trauma, trombin)</a:t>
            </a:r>
          </a:p>
          <a:p>
            <a:r>
              <a:rPr lang="cs-CZ" dirty="0"/>
              <a:t>- děložní  hypotonie, atonie /tonus/</a:t>
            </a:r>
          </a:p>
          <a:p>
            <a:r>
              <a:rPr lang="cs-CZ" dirty="0"/>
              <a:t>- rezidua post </a:t>
            </a:r>
            <a:r>
              <a:rPr lang="cs-CZ" dirty="0" err="1"/>
              <a:t>partum</a:t>
            </a:r>
            <a:r>
              <a:rPr lang="cs-CZ" dirty="0"/>
              <a:t> /tkáň/</a:t>
            </a:r>
          </a:p>
          <a:p>
            <a:r>
              <a:rPr lang="cs-CZ" dirty="0"/>
              <a:t>- děložní inverze /trauma/</a:t>
            </a:r>
          </a:p>
          <a:p>
            <a:r>
              <a:rPr lang="cs-CZ" dirty="0"/>
              <a:t>- placenta </a:t>
            </a:r>
            <a:r>
              <a:rPr lang="cs-CZ" dirty="0" err="1"/>
              <a:t>acreta</a:t>
            </a:r>
            <a:r>
              <a:rPr lang="cs-CZ" dirty="0"/>
              <a:t>, </a:t>
            </a:r>
            <a:r>
              <a:rPr lang="cs-CZ" dirty="0" err="1"/>
              <a:t>increta</a:t>
            </a:r>
            <a:r>
              <a:rPr lang="cs-CZ" dirty="0"/>
              <a:t>, </a:t>
            </a:r>
            <a:r>
              <a:rPr lang="cs-CZ" dirty="0" err="1"/>
              <a:t>percreta</a:t>
            </a:r>
            <a:r>
              <a:rPr lang="cs-CZ" dirty="0"/>
              <a:t> /Tkáň/</a:t>
            </a:r>
          </a:p>
          <a:p>
            <a:r>
              <a:rPr lang="cs-CZ" dirty="0"/>
              <a:t>- </a:t>
            </a:r>
            <a:r>
              <a:rPr lang="cs-CZ" dirty="0" err="1"/>
              <a:t>koagulopatie</a:t>
            </a:r>
            <a:r>
              <a:rPr lang="cs-CZ" dirty="0"/>
              <a:t>  DIC, hemofilie /trombin/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9908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7128792" cy="53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462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Abrupce placenty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Rizikové faktory </a:t>
            </a:r>
            <a:r>
              <a:rPr lang="cs-CZ" dirty="0"/>
              <a:t>předčasně odloučené placenty:</a:t>
            </a:r>
          </a:p>
          <a:p>
            <a:r>
              <a:rPr lang="cs-CZ" dirty="0"/>
              <a:t>- hypertenze</a:t>
            </a:r>
          </a:p>
          <a:p>
            <a:r>
              <a:rPr lang="cs-CZ" dirty="0"/>
              <a:t>- abúzus drog kokainu, nikotinu </a:t>
            </a:r>
          </a:p>
          <a:p>
            <a:r>
              <a:rPr lang="cs-CZ" dirty="0"/>
              <a:t>- trauma (DN)</a:t>
            </a:r>
          </a:p>
          <a:p>
            <a:r>
              <a:rPr lang="cs-CZ" dirty="0"/>
              <a:t>-  </a:t>
            </a:r>
            <a:r>
              <a:rPr lang="cs-CZ" dirty="0" err="1"/>
              <a:t>preeklampsie</a:t>
            </a:r>
            <a:r>
              <a:rPr lang="cs-CZ" dirty="0"/>
              <a:t>, eklampsie</a:t>
            </a:r>
          </a:p>
          <a:p>
            <a:r>
              <a:rPr lang="cs-CZ" b="1" dirty="0"/>
              <a:t>Klinický obraz:</a:t>
            </a:r>
          </a:p>
          <a:p>
            <a:r>
              <a:rPr lang="cs-CZ" dirty="0"/>
              <a:t>- abdominální bolest břicha (křečovitá)</a:t>
            </a:r>
          </a:p>
          <a:p>
            <a:r>
              <a:rPr lang="cs-CZ" dirty="0"/>
              <a:t>- krvácení</a:t>
            </a:r>
          </a:p>
          <a:p>
            <a:r>
              <a:rPr lang="cs-CZ" dirty="0"/>
              <a:t>- zvýšený děložní tonus i citlivost</a:t>
            </a:r>
          </a:p>
          <a:p>
            <a:r>
              <a:rPr lang="cs-CZ" dirty="0"/>
              <a:t>- </a:t>
            </a:r>
            <a:r>
              <a:rPr lang="cs-CZ" dirty="0" err="1"/>
              <a:t>apoplexia</a:t>
            </a:r>
            <a:r>
              <a:rPr lang="cs-CZ" dirty="0"/>
              <a:t> utery (prosáklá děloha, krev se hromadí v dutině břišní)</a:t>
            </a:r>
          </a:p>
          <a:p>
            <a:r>
              <a:rPr lang="cs-CZ" dirty="0"/>
              <a:t>- fetální </a:t>
            </a:r>
            <a:r>
              <a:rPr lang="cs-CZ" dirty="0" err="1"/>
              <a:t>distress</a:t>
            </a:r>
            <a:endParaRPr lang="cs-CZ" dirty="0"/>
          </a:p>
          <a:p>
            <a:r>
              <a:rPr lang="cs-CZ" dirty="0"/>
              <a:t>- hypotenze, tachykardie (hemoragický šok)</a:t>
            </a:r>
          </a:p>
          <a:p>
            <a:r>
              <a:rPr lang="cs-CZ" dirty="0"/>
              <a:t>- bledost, schvácenost</a:t>
            </a:r>
          </a:p>
        </p:txBody>
      </p:sp>
    </p:spTree>
    <p:extLst>
      <p:ext uri="{BB962C8B-B14F-4D97-AF65-F5344CB8AC3E}">
        <p14:creationId xmlns:p14="http://schemas.microsoft.com/office/powerpoint/2010/main" val="40463278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abrupce placenty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Trendelenburgová</a:t>
            </a:r>
            <a:r>
              <a:rPr lang="cs-CZ" dirty="0"/>
              <a:t> poloha</a:t>
            </a:r>
          </a:p>
          <a:p>
            <a:r>
              <a:rPr lang="cs-CZ" dirty="0" err="1"/>
              <a:t>Oxygenace</a:t>
            </a:r>
            <a:endParaRPr lang="cs-CZ" dirty="0"/>
          </a:p>
          <a:p>
            <a:r>
              <a:rPr lang="cs-CZ" dirty="0"/>
              <a:t>Resuscitace oběhu tekutinami</a:t>
            </a:r>
          </a:p>
          <a:p>
            <a:r>
              <a:rPr lang="cs-CZ" dirty="0"/>
              <a:t>Prevence hemoragického šoku</a:t>
            </a:r>
          </a:p>
          <a:p>
            <a:r>
              <a:rPr lang="cs-CZ" dirty="0"/>
              <a:t>Urgentní příjem </a:t>
            </a:r>
          </a:p>
          <a:p>
            <a:pPr marL="6858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S.C.</a:t>
            </a:r>
          </a:p>
        </p:txBody>
      </p:sp>
    </p:spTree>
    <p:extLst>
      <p:ext uri="{BB962C8B-B14F-4D97-AF65-F5344CB8AC3E}">
        <p14:creationId xmlns:p14="http://schemas.microsoft.com/office/powerpoint/2010/main" val="34097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Funkce pánve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cs-CZ" dirty="0"/>
          </a:p>
          <a:p>
            <a:r>
              <a:rPr lang="cs-CZ" dirty="0"/>
              <a:t>Oporná (hmotnost těla)</a:t>
            </a:r>
          </a:p>
          <a:p>
            <a:r>
              <a:rPr lang="cs-CZ" dirty="0"/>
              <a:t>Pohybová</a:t>
            </a:r>
          </a:p>
          <a:p>
            <a:r>
              <a:rPr lang="cs-CZ" dirty="0"/>
              <a:t>Ochranná funkce břišních a pánevních orgánů</a:t>
            </a:r>
          </a:p>
          <a:p>
            <a:r>
              <a:rPr lang="cs-CZ" dirty="0"/>
              <a:t>Porodní cesta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54064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17" y="1366837"/>
            <a:ext cx="7014875" cy="507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04984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Atonie dělohy – 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Prodloužený porod</a:t>
            </a:r>
          </a:p>
          <a:p>
            <a:r>
              <a:rPr lang="cs-CZ" dirty="0"/>
              <a:t>Překotný porod</a:t>
            </a:r>
          </a:p>
          <a:p>
            <a:r>
              <a:rPr lang="cs-CZ" dirty="0"/>
              <a:t>Distenze dělohy (vícečetný porod, </a:t>
            </a:r>
            <a:r>
              <a:rPr lang="cs-CZ" dirty="0" err="1"/>
              <a:t>polyhdramnion</a:t>
            </a:r>
            <a:r>
              <a:rPr lang="cs-CZ" dirty="0"/>
              <a:t>, </a:t>
            </a:r>
            <a:r>
              <a:rPr lang="cs-CZ" dirty="0" err="1"/>
              <a:t>makrosomnie</a:t>
            </a:r>
            <a:r>
              <a:rPr lang="cs-CZ" dirty="0"/>
              <a:t> plodu)</a:t>
            </a:r>
          </a:p>
          <a:p>
            <a:r>
              <a:rPr lang="cs-CZ" dirty="0"/>
              <a:t>Myomy dělohy</a:t>
            </a:r>
          </a:p>
        </p:txBody>
      </p:sp>
    </p:spTree>
    <p:extLst>
      <p:ext uri="{BB962C8B-B14F-4D97-AF65-F5344CB8AC3E}">
        <p14:creationId xmlns:p14="http://schemas.microsoft.com/office/powerpoint/2010/main" val="25992101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Atonie dělohy diagnostika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Palpačně je děloha měkká, velká </a:t>
            </a:r>
          </a:p>
          <a:p>
            <a:r>
              <a:rPr lang="cs-CZ" dirty="0"/>
              <a:t>Tlakem na fundus vytlačíme velké množství krve, nebo koagul</a:t>
            </a:r>
          </a:p>
        </p:txBody>
      </p:sp>
    </p:spTree>
    <p:extLst>
      <p:ext uri="{BB962C8B-B14F-4D97-AF65-F5344CB8AC3E}">
        <p14:creationId xmlns:p14="http://schemas.microsoft.com/office/powerpoint/2010/main" val="41007336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Atonie dělohy - intervence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Kanylace PŽK</a:t>
            </a:r>
          </a:p>
          <a:p>
            <a:r>
              <a:rPr lang="cs-CZ" dirty="0"/>
              <a:t>Zavedení PMK (involuce dělohy)</a:t>
            </a:r>
          </a:p>
          <a:p>
            <a:r>
              <a:rPr lang="cs-CZ" dirty="0"/>
              <a:t>Monitoring FF</a:t>
            </a:r>
          </a:p>
          <a:p>
            <a:r>
              <a:rPr lang="cs-CZ" dirty="0"/>
              <a:t>Zevní masáž dělohy</a:t>
            </a:r>
          </a:p>
          <a:p>
            <a:r>
              <a:rPr lang="cs-CZ" dirty="0"/>
              <a:t>Fyzikální ledování podbřišku</a:t>
            </a:r>
          </a:p>
          <a:p>
            <a:r>
              <a:rPr lang="cs-CZ" dirty="0"/>
              <a:t>Komprese břišní aorty </a:t>
            </a:r>
          </a:p>
          <a:p>
            <a:r>
              <a:rPr lang="cs-CZ" dirty="0" err="1"/>
              <a:t>Oxygenace</a:t>
            </a:r>
            <a:endParaRPr lang="cs-CZ" dirty="0"/>
          </a:p>
          <a:p>
            <a:r>
              <a:rPr lang="cs-CZ" dirty="0" err="1"/>
              <a:t>Uterotoniká</a:t>
            </a:r>
            <a:r>
              <a:rPr lang="cs-CZ" dirty="0"/>
              <a:t>  MEM  0,2 ml, Oxytocin 5 I.U. bolus </a:t>
            </a:r>
            <a:r>
              <a:rPr lang="cs-CZ" dirty="0" err="1"/>
              <a:t>i.v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10 I.U. </a:t>
            </a:r>
            <a:r>
              <a:rPr lang="cs-CZ" dirty="0" err="1"/>
              <a:t>i.m</a:t>
            </a:r>
            <a:r>
              <a:rPr lang="cs-CZ" dirty="0"/>
              <a:t>.</a:t>
            </a:r>
          </a:p>
          <a:p>
            <a:r>
              <a:rPr lang="cs-CZ" dirty="0"/>
              <a:t>Prostaglandiny- </a:t>
            </a:r>
            <a:r>
              <a:rPr lang="cs-CZ" dirty="0" err="1"/>
              <a:t>matylprostaglandin</a:t>
            </a:r>
            <a:r>
              <a:rPr lang="cs-CZ" dirty="0"/>
              <a:t> do děložního svalu</a:t>
            </a:r>
          </a:p>
          <a:p>
            <a:r>
              <a:rPr lang="cs-CZ" dirty="0" err="1"/>
              <a:t>Prostin</a:t>
            </a:r>
            <a:r>
              <a:rPr lang="cs-CZ" dirty="0"/>
              <a:t> M 15  - 0,25mg </a:t>
            </a:r>
            <a:r>
              <a:rPr lang="cs-CZ" dirty="0" err="1"/>
              <a:t>i.m</a:t>
            </a:r>
            <a:r>
              <a:rPr lang="cs-CZ" dirty="0"/>
              <a:t>.</a:t>
            </a:r>
          </a:p>
          <a:p>
            <a:r>
              <a:rPr lang="cs-CZ" dirty="0"/>
              <a:t>Poševní tamponáda</a:t>
            </a:r>
          </a:p>
          <a:p>
            <a:r>
              <a:rPr lang="cs-CZ" dirty="0"/>
              <a:t>RCUI</a:t>
            </a:r>
          </a:p>
          <a:p>
            <a:r>
              <a:rPr lang="cs-CZ" dirty="0"/>
              <a:t>Tekutinová náhrada (koloidy, krystaloidy)</a:t>
            </a:r>
          </a:p>
          <a:p>
            <a:r>
              <a:rPr lang="cs-CZ" dirty="0"/>
              <a:t>Prevence hemoragického šoku (KPR) a DIC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2877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Preeklampsie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 err="1"/>
              <a:t>Preeklampsie</a:t>
            </a:r>
            <a:r>
              <a:rPr lang="cs-CZ" b="1" dirty="0"/>
              <a:t> </a:t>
            </a:r>
            <a:r>
              <a:rPr lang="cs-CZ" dirty="0"/>
              <a:t>neboli pozdní </a:t>
            </a:r>
            <a:r>
              <a:rPr lang="cs-CZ" dirty="0" err="1"/>
              <a:t>gestóza</a:t>
            </a:r>
            <a:r>
              <a:rPr lang="cs-CZ" dirty="0"/>
              <a:t> je porucha ve III. trimestru těhotenství (po 20t.t.).</a:t>
            </a:r>
          </a:p>
          <a:p>
            <a:r>
              <a:rPr lang="cs-CZ" dirty="0"/>
              <a:t>Postihuje více orgánů - ledviny, játra, mozek, kardiovaskulární systém.</a:t>
            </a:r>
          </a:p>
          <a:p>
            <a:r>
              <a:rPr lang="cs-CZ" dirty="0"/>
              <a:t>Etiologie neznámá  </a:t>
            </a:r>
          </a:p>
          <a:p>
            <a:r>
              <a:rPr lang="cs-CZ" dirty="0"/>
              <a:t>Teoreticky:  porucha invaze trofoblastu do arterií (připomíná aterosklerózu)</a:t>
            </a:r>
          </a:p>
          <a:p>
            <a:r>
              <a:rPr lang="cs-CZ" dirty="0"/>
              <a:t>R.F.: primární hypertenze, prvorodičky pod 18l, nad 35 let, obezita, vícečetné těhotenství, </a:t>
            </a:r>
            <a:r>
              <a:rPr lang="cs-CZ" dirty="0" err="1"/>
              <a:t>polyhydramnion</a:t>
            </a:r>
            <a:r>
              <a:rPr lang="cs-CZ" dirty="0"/>
              <a:t>, VVV plodu</a:t>
            </a:r>
          </a:p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33998"/>
            <a:ext cx="2880320" cy="334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6832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Preeklampsie</a:t>
            </a:r>
            <a:r>
              <a:rPr lang="cs-CZ" dirty="0"/>
              <a:t> příznaky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Klinický obraz:</a:t>
            </a:r>
            <a:br>
              <a:rPr lang="cs-CZ" dirty="0"/>
            </a:br>
            <a:r>
              <a:rPr lang="cs-CZ" dirty="0"/>
              <a:t>→ E – edémy</a:t>
            </a:r>
            <a:br>
              <a:rPr lang="cs-CZ" dirty="0"/>
            </a:br>
            <a:r>
              <a:rPr lang="cs-CZ" dirty="0"/>
              <a:t>→ P – proteinurie(&gt;300 mg/24 hod., &gt; 5 g/24hod)</a:t>
            </a:r>
            <a:br>
              <a:rPr lang="cs-CZ" dirty="0"/>
            </a:br>
            <a:r>
              <a:rPr lang="cs-CZ" dirty="0"/>
              <a:t>→ H – hypertenzi (≥140/90, ≥160/110)</a:t>
            </a:r>
            <a:endParaRPr lang="cs-CZ" dirty="0">
              <a:latin typeface="Arial"/>
            </a:endParaRPr>
          </a:p>
          <a:p>
            <a:r>
              <a:rPr lang="cs-CZ" dirty="0">
                <a:latin typeface="Arial"/>
              </a:rPr>
              <a:t>Bolesti hlavy (</a:t>
            </a:r>
            <a:r>
              <a:rPr lang="cs-CZ" dirty="0" err="1">
                <a:latin typeface="Arial"/>
              </a:rPr>
              <a:t>cefalea</a:t>
            </a:r>
            <a:r>
              <a:rPr lang="cs-CZ" dirty="0">
                <a:latin typeface="Arial"/>
              </a:rPr>
              <a:t>)</a:t>
            </a:r>
          </a:p>
          <a:p>
            <a:r>
              <a:rPr lang="cs-CZ" dirty="0">
                <a:latin typeface="Arial"/>
              </a:rPr>
              <a:t>Nevolnost, nucení na zvracení, zvracení (nauzea)</a:t>
            </a:r>
          </a:p>
          <a:p>
            <a:r>
              <a:rPr lang="cs-CZ" dirty="0">
                <a:latin typeface="Arial"/>
              </a:rPr>
              <a:t>Bolesti v epigastriu i pravé mezižebří</a:t>
            </a:r>
          </a:p>
          <a:p>
            <a:r>
              <a:rPr lang="cs-CZ" dirty="0">
                <a:latin typeface="Arial"/>
              </a:rPr>
              <a:t>Poruchy vidění (nejasné vidění, zúžení zorného pole a tmavé skvrny v zorném poli, fotofobie) </a:t>
            </a:r>
          </a:p>
          <a:p>
            <a:r>
              <a:rPr lang="cs-CZ" dirty="0">
                <a:latin typeface="Arial"/>
              </a:rPr>
              <a:t>Oligurie</a:t>
            </a:r>
          </a:p>
          <a:p>
            <a:r>
              <a:rPr lang="cs-CZ" dirty="0">
                <a:latin typeface="Arial"/>
              </a:rPr>
              <a:t>Edém plic </a:t>
            </a:r>
          </a:p>
          <a:p>
            <a:r>
              <a:rPr lang="cs-CZ" dirty="0">
                <a:latin typeface="Arial"/>
              </a:rPr>
              <a:t>Cyanóza</a:t>
            </a:r>
          </a:p>
          <a:p>
            <a:endParaRPr lang="cs-CZ" dirty="0">
              <a:latin typeface="Arial"/>
            </a:endParaRPr>
          </a:p>
          <a:p>
            <a:pPr marL="6858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29598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/>
          <a:lstStyle/>
          <a:p>
            <a:r>
              <a:rPr lang="cs-CZ" dirty="0"/>
              <a:t>Terapie </a:t>
            </a:r>
            <a:r>
              <a:rPr lang="cs-CZ" dirty="0" err="1"/>
              <a:t>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844824"/>
            <a:ext cx="6777317" cy="3987805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Snížení krevního tlaku (zajištění placentární </a:t>
            </a:r>
            <a:r>
              <a:rPr lang="cs-CZ" b="1" dirty="0" err="1"/>
              <a:t>perfuze</a:t>
            </a:r>
            <a:r>
              <a:rPr lang="cs-CZ" b="1" dirty="0"/>
              <a:t>, prevence nitrolebního krvácení a abrupce placenty)</a:t>
            </a:r>
          </a:p>
          <a:p>
            <a:r>
              <a:rPr lang="cs-CZ" u="sng" dirty="0"/>
              <a:t>Lehká forma </a:t>
            </a:r>
            <a:r>
              <a:rPr lang="cs-CZ" u="sng" dirty="0" err="1"/>
              <a:t>preeklampsie</a:t>
            </a:r>
            <a:endParaRPr lang="cs-CZ" u="sng" dirty="0"/>
          </a:p>
          <a:p>
            <a:r>
              <a:rPr lang="cs-CZ" dirty="0"/>
              <a:t>- ACE inhibitory jsou KI! (</a:t>
            </a:r>
            <a:r>
              <a:rPr lang="cs-CZ" dirty="0" err="1"/>
              <a:t>Prestarium</a:t>
            </a:r>
            <a:r>
              <a:rPr lang="cs-CZ" dirty="0"/>
              <a:t>, </a:t>
            </a:r>
            <a:r>
              <a:rPr lang="cs-CZ" dirty="0" err="1"/>
              <a:t>Tritace</a:t>
            </a:r>
            <a:r>
              <a:rPr lang="cs-CZ" dirty="0"/>
              <a:t>, </a:t>
            </a:r>
            <a:r>
              <a:rPr lang="cs-CZ" dirty="0" err="1"/>
              <a:t>Ramipril</a:t>
            </a:r>
            <a:r>
              <a:rPr lang="cs-CZ" dirty="0"/>
              <a:t>, </a:t>
            </a:r>
            <a:r>
              <a:rPr lang="cs-CZ" dirty="0" err="1"/>
              <a:t>tensiomin</a:t>
            </a:r>
            <a:r>
              <a:rPr lang="cs-CZ" dirty="0"/>
              <a:t>, </a:t>
            </a:r>
            <a:r>
              <a:rPr lang="cs-CZ" dirty="0" err="1"/>
              <a:t>Prenesa</a:t>
            </a:r>
            <a:r>
              <a:rPr lang="cs-CZ" dirty="0"/>
              <a:t>)</a:t>
            </a:r>
          </a:p>
          <a:p>
            <a:r>
              <a:rPr lang="cs-CZ" dirty="0"/>
              <a:t>- betablokátory (</a:t>
            </a:r>
            <a:r>
              <a:rPr lang="cs-CZ" dirty="0" err="1"/>
              <a:t>Betaloc</a:t>
            </a:r>
            <a:r>
              <a:rPr lang="cs-CZ" dirty="0"/>
              <a:t> 5mg i.v.,</a:t>
            </a:r>
            <a:r>
              <a:rPr lang="cs-CZ" dirty="0" err="1"/>
              <a:t>Vasocardin</a:t>
            </a:r>
            <a:r>
              <a:rPr lang="cs-CZ" dirty="0"/>
              <a:t> 50mg </a:t>
            </a:r>
            <a:r>
              <a:rPr lang="cs-CZ" dirty="0" err="1"/>
              <a:t>tbl</a:t>
            </a:r>
            <a:r>
              <a:rPr lang="cs-CZ" dirty="0"/>
              <a:t>, </a:t>
            </a:r>
            <a:r>
              <a:rPr lang="cs-CZ" dirty="0" err="1"/>
              <a:t>Dopegyt</a:t>
            </a:r>
            <a:r>
              <a:rPr lang="cs-CZ" dirty="0"/>
              <a:t> 250mg </a:t>
            </a:r>
            <a:r>
              <a:rPr lang="cs-CZ" dirty="0" err="1"/>
              <a:t>tbl</a:t>
            </a:r>
            <a:endParaRPr lang="cs-CZ" dirty="0"/>
          </a:p>
          <a:p>
            <a:r>
              <a:rPr lang="cs-CZ" dirty="0"/>
              <a:t>- antagonisté ca </a:t>
            </a:r>
            <a:r>
              <a:rPr lang="cs-CZ" dirty="0" err="1"/>
              <a:t>nifedipinového</a:t>
            </a:r>
            <a:r>
              <a:rPr lang="cs-CZ" dirty="0"/>
              <a:t> typu (</a:t>
            </a:r>
            <a:r>
              <a:rPr lang="cs-CZ" dirty="0" err="1"/>
              <a:t>Cordipin</a:t>
            </a:r>
            <a:r>
              <a:rPr lang="cs-CZ" dirty="0"/>
              <a:t> 10mg </a:t>
            </a:r>
            <a:r>
              <a:rPr lang="cs-CZ" dirty="0" err="1"/>
              <a:t>tbl</a:t>
            </a:r>
            <a:r>
              <a:rPr lang="cs-CZ" dirty="0"/>
              <a:t>. </a:t>
            </a:r>
            <a:r>
              <a:rPr lang="cs-CZ" dirty="0" err="1"/>
              <a:t>akútně</a:t>
            </a:r>
            <a:r>
              <a:rPr lang="cs-CZ" dirty="0"/>
              <a:t> sníží TK)</a:t>
            </a:r>
          </a:p>
          <a:p>
            <a:r>
              <a:rPr lang="cs-CZ" u="sng" dirty="0"/>
              <a:t>Těžká forma </a:t>
            </a:r>
            <a:r>
              <a:rPr lang="cs-CZ" u="sng" dirty="0" err="1"/>
              <a:t>preeklampsie</a:t>
            </a:r>
            <a:endParaRPr lang="cs-CZ" u="sng" dirty="0"/>
          </a:p>
          <a:p>
            <a:r>
              <a:rPr lang="cs-CZ" dirty="0"/>
              <a:t>-  </a:t>
            </a:r>
            <a:r>
              <a:rPr lang="cs-CZ" dirty="0" err="1"/>
              <a:t>Dihydralazin</a:t>
            </a:r>
            <a:r>
              <a:rPr lang="cs-CZ" dirty="0"/>
              <a:t>,  přímá vazodilatace (</a:t>
            </a:r>
            <a:r>
              <a:rPr lang="cs-CZ" dirty="0" err="1"/>
              <a:t>Nepresol</a:t>
            </a:r>
            <a:r>
              <a:rPr lang="cs-CZ" dirty="0"/>
              <a:t> 1 </a:t>
            </a:r>
            <a:r>
              <a:rPr lang="cs-CZ" dirty="0" err="1"/>
              <a:t>amp</a:t>
            </a:r>
            <a:r>
              <a:rPr lang="cs-CZ" dirty="0"/>
              <a:t>. má 25mg,  25-50 mg infuze)</a:t>
            </a:r>
          </a:p>
          <a:p>
            <a:r>
              <a:rPr lang="cs-CZ" dirty="0"/>
              <a:t>- Blokátory alfa a beta </a:t>
            </a:r>
            <a:r>
              <a:rPr lang="cs-CZ" dirty="0" err="1"/>
              <a:t>adrenergnich</a:t>
            </a:r>
            <a:r>
              <a:rPr lang="cs-CZ" dirty="0"/>
              <a:t> receptorů (</a:t>
            </a:r>
            <a:r>
              <a:rPr lang="cs-CZ" dirty="0" err="1"/>
              <a:t>Trandate</a:t>
            </a:r>
            <a:r>
              <a:rPr lang="cs-CZ" dirty="0"/>
              <a:t> 20ml/100mg /0,5 -2 mg /min)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Prevence křečí (snížení  mozkových i  systémových </a:t>
            </a:r>
            <a:r>
              <a:rPr lang="cs-CZ" b="1" dirty="0" err="1"/>
              <a:t>vazospazmu</a:t>
            </a:r>
            <a:r>
              <a:rPr lang="cs-CZ" b="1" dirty="0"/>
              <a:t>, zvýší se průtok ledvinami a dělohou)</a:t>
            </a:r>
          </a:p>
          <a:p>
            <a:r>
              <a:rPr lang="cs-CZ" dirty="0"/>
              <a:t>– Magnesium  </a:t>
            </a:r>
            <a:r>
              <a:rPr lang="cs-CZ" dirty="0" err="1"/>
              <a:t>sulphuricum</a:t>
            </a:r>
            <a:r>
              <a:rPr lang="cs-CZ" dirty="0"/>
              <a:t> (MgSO4 20 % 2-3 </a:t>
            </a:r>
            <a:r>
              <a:rPr lang="cs-CZ" dirty="0" err="1"/>
              <a:t>amp</a:t>
            </a:r>
            <a:r>
              <a:rPr lang="cs-CZ" dirty="0"/>
              <a:t>. </a:t>
            </a:r>
            <a:r>
              <a:rPr lang="cs-CZ" dirty="0" err="1"/>
              <a:t>i.v</a:t>
            </a:r>
            <a:r>
              <a:rPr lang="cs-CZ" dirty="0"/>
              <a:t> pomalu </a:t>
            </a:r>
            <a:r>
              <a:rPr lang="cs-CZ" dirty="0" err="1"/>
              <a:t>or</a:t>
            </a:r>
            <a:r>
              <a:rPr lang="cs-CZ" dirty="0"/>
              <a:t> v 100mlFR/hod). Pozor na předávkování - deprese D, oligurie = </a:t>
            </a:r>
            <a:r>
              <a:rPr lang="cs-CZ" dirty="0" err="1"/>
              <a:t>antidotum</a:t>
            </a:r>
            <a:r>
              <a:rPr lang="cs-CZ" dirty="0"/>
              <a:t>  </a:t>
            </a:r>
            <a:r>
              <a:rPr lang="cs-CZ" dirty="0" err="1"/>
              <a:t>calcium</a:t>
            </a:r>
            <a:r>
              <a:rPr lang="cs-CZ" dirty="0"/>
              <a:t> </a:t>
            </a:r>
            <a:r>
              <a:rPr lang="cs-CZ" dirty="0" err="1"/>
              <a:t>glukonicum</a:t>
            </a:r>
            <a:r>
              <a:rPr lang="cs-CZ" dirty="0"/>
              <a:t> 960mg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calcium</a:t>
            </a:r>
            <a:r>
              <a:rPr lang="cs-CZ" dirty="0"/>
              <a:t> </a:t>
            </a:r>
            <a:r>
              <a:rPr lang="cs-CZ" dirty="0" err="1"/>
              <a:t>chloratum</a:t>
            </a:r>
            <a:r>
              <a:rPr lang="cs-CZ" dirty="0"/>
              <a:t> 1g</a:t>
            </a:r>
          </a:p>
          <a:p>
            <a:r>
              <a:rPr lang="cs-CZ" dirty="0"/>
              <a:t>-</a:t>
            </a:r>
            <a:r>
              <a:rPr lang="cs-CZ" dirty="0" err="1"/>
              <a:t>Benzodiazepíny</a:t>
            </a:r>
            <a:r>
              <a:rPr lang="cs-CZ" dirty="0"/>
              <a:t>  (Diazepam, </a:t>
            </a:r>
            <a:r>
              <a:rPr lang="cs-CZ" dirty="0" err="1"/>
              <a:t>Apaurin</a:t>
            </a:r>
            <a:r>
              <a:rPr lang="cs-CZ" dirty="0"/>
              <a:t> 10mg – 20mg  </a:t>
            </a:r>
            <a:r>
              <a:rPr lang="cs-CZ" dirty="0" err="1"/>
              <a:t>im</a:t>
            </a:r>
            <a:r>
              <a:rPr lang="cs-CZ" dirty="0"/>
              <a:t>./</a:t>
            </a:r>
            <a:r>
              <a:rPr lang="cs-CZ" dirty="0" err="1"/>
              <a:t>iv</a:t>
            </a:r>
            <a:r>
              <a:rPr lang="cs-CZ" dirty="0"/>
              <a:t>. )</a:t>
            </a:r>
          </a:p>
          <a:p>
            <a:r>
              <a:rPr lang="cs-CZ" dirty="0"/>
              <a:t>-Diuretika  (FSM 20-40mg) při edému plic  a </a:t>
            </a:r>
            <a:r>
              <a:rPr lang="cs-CZ" dirty="0" err="1"/>
              <a:t>Manitol</a:t>
            </a:r>
            <a:r>
              <a:rPr lang="cs-CZ" dirty="0"/>
              <a:t> 10% 250ml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69413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Komplikace </a:t>
            </a:r>
            <a:r>
              <a:rPr lang="cs-CZ" dirty="0" err="1"/>
              <a:t>preeklampsie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Eklampsie (nejzávažnější komplikace)</a:t>
            </a:r>
          </a:p>
          <a:p>
            <a:r>
              <a:rPr lang="cs-CZ" dirty="0"/>
              <a:t>Abrupce placenty !!!</a:t>
            </a:r>
          </a:p>
          <a:p>
            <a:r>
              <a:rPr lang="cs-CZ" dirty="0"/>
              <a:t>Poruchy hemostázy (DIC, tromboembolická nemoc)</a:t>
            </a:r>
          </a:p>
          <a:p>
            <a:r>
              <a:rPr lang="cs-CZ" dirty="0"/>
              <a:t>Encefalopatie</a:t>
            </a:r>
          </a:p>
          <a:p>
            <a:r>
              <a:rPr lang="cs-CZ" dirty="0"/>
              <a:t>Nefropatie</a:t>
            </a:r>
          </a:p>
          <a:p>
            <a:r>
              <a:rPr lang="cs-CZ" dirty="0" err="1"/>
              <a:t>Hepatopatie</a:t>
            </a:r>
            <a:endParaRPr lang="cs-CZ" dirty="0"/>
          </a:p>
          <a:p>
            <a:r>
              <a:rPr lang="cs-CZ" dirty="0"/>
              <a:t>Kardiomyopatie</a:t>
            </a:r>
          </a:p>
        </p:txBody>
      </p:sp>
    </p:spTree>
    <p:extLst>
      <p:ext uri="{BB962C8B-B14F-4D97-AF65-F5344CB8AC3E}">
        <p14:creationId xmlns:p14="http://schemas.microsoft.com/office/powerpoint/2010/main" val="38634474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Eklampsie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Záchvat tonicko-klonických křečí navazujících na těžkou nebo superponovanou </a:t>
            </a:r>
            <a:r>
              <a:rPr lang="cs-CZ" dirty="0" err="1"/>
              <a:t>preeklampsii</a:t>
            </a:r>
            <a:r>
              <a:rPr lang="cs-CZ" dirty="0"/>
              <a:t> (nemajících příčinu v jiné mozkové patologii)</a:t>
            </a:r>
          </a:p>
          <a:p>
            <a:r>
              <a:rPr lang="cs-CZ" dirty="0"/>
              <a:t>Etiologie eklampsie je neadekvátně léčená či neléčená </a:t>
            </a:r>
            <a:r>
              <a:rPr lang="cs-CZ" dirty="0" err="1"/>
              <a:t>preeklampsie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19553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Patogeneze eklampsie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Vzniká generalizovaný </a:t>
            </a:r>
            <a:r>
              <a:rPr lang="cs-CZ" dirty="0" err="1"/>
              <a:t>vazospazmus</a:t>
            </a:r>
            <a:r>
              <a:rPr lang="cs-CZ" dirty="0"/>
              <a:t> a následně hypoxie, edém mozku, nitrolební krvácení</a:t>
            </a:r>
          </a:p>
        </p:txBody>
      </p:sp>
    </p:spTree>
    <p:extLst>
      <p:ext uri="{BB962C8B-B14F-4D97-AF65-F5344CB8AC3E}">
        <p14:creationId xmlns:p14="http://schemas.microsoft.com/office/powerpoint/2010/main" val="405354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Ženská pánev je prostornější, širší a všechny pánevní rozměry jsou u ženských pánví větší.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92160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eklampsie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Fáze prodromální </a:t>
            </a:r>
            <a:r>
              <a:rPr lang="cs-CZ" dirty="0"/>
              <a:t>(neklid, záškuby faciálních svalů, stáčení bulbů a hlavy laterálně, </a:t>
            </a:r>
            <a:r>
              <a:rPr lang="cs-CZ" dirty="0" err="1"/>
              <a:t>cefalea</a:t>
            </a:r>
            <a:r>
              <a:rPr lang="cs-CZ" dirty="0"/>
              <a:t>, bolest v epigastriu, poruchy visu, nauzea, zvracení</a:t>
            </a:r>
          </a:p>
          <a:p>
            <a:endParaRPr lang="cs-CZ" dirty="0"/>
          </a:p>
          <a:p>
            <a:r>
              <a:rPr lang="cs-CZ" b="1" dirty="0"/>
              <a:t>Fáze tonických křečí </a:t>
            </a:r>
            <a:r>
              <a:rPr lang="cs-CZ" dirty="0"/>
              <a:t>(svaly žvýkací, hrudníku a bránice (apnoe), šíjové, zádové, horních končetin (</a:t>
            </a:r>
            <a:r>
              <a:rPr lang="cs-CZ" dirty="0" err="1"/>
              <a:t>opistotonus</a:t>
            </a:r>
            <a:r>
              <a:rPr lang="cs-CZ" dirty="0"/>
              <a:t>), boxerské postavení horních končetin, zaťaté pěsti)- vteřiny</a:t>
            </a:r>
          </a:p>
          <a:p>
            <a:endParaRPr lang="cs-CZ" dirty="0"/>
          </a:p>
          <a:p>
            <a:r>
              <a:rPr lang="cs-CZ" b="1" dirty="0"/>
              <a:t>Fáze klonických křečí </a:t>
            </a:r>
            <a:r>
              <a:rPr lang="cs-CZ" dirty="0"/>
              <a:t>(</a:t>
            </a:r>
            <a:r>
              <a:rPr lang="fr-FR" dirty="0"/>
              <a:t>nekoordinované</a:t>
            </a:r>
            <a:r>
              <a:rPr lang="cs-CZ" dirty="0"/>
              <a:t> </a:t>
            </a:r>
            <a:r>
              <a:rPr lang="fr-FR" dirty="0"/>
              <a:t>pohyby těla,</a:t>
            </a:r>
            <a:r>
              <a:rPr lang="cs-CZ" dirty="0"/>
              <a:t> ruce připomínají hru na </a:t>
            </a:r>
            <a:r>
              <a:rPr lang="fr-FR" dirty="0"/>
              <a:t> chrčiv</a:t>
            </a:r>
            <a:r>
              <a:rPr lang="cs-CZ" dirty="0"/>
              <a:t>é </a:t>
            </a:r>
            <a:r>
              <a:rPr lang="fr-FR" dirty="0"/>
              <a:t>dýchání, cyanóza</a:t>
            </a:r>
            <a:r>
              <a:rPr lang="cs-CZ" dirty="0"/>
              <a:t>)</a:t>
            </a:r>
            <a:r>
              <a:rPr lang="fr-FR" dirty="0"/>
              <a:t> –</a:t>
            </a:r>
            <a:r>
              <a:rPr lang="cs-CZ" dirty="0"/>
              <a:t> </a:t>
            </a:r>
            <a:r>
              <a:rPr lang="fr-FR" dirty="0"/>
              <a:t>minuty</a:t>
            </a:r>
          </a:p>
          <a:p>
            <a:endParaRPr lang="cs-CZ" dirty="0"/>
          </a:p>
          <a:p>
            <a:r>
              <a:rPr lang="cs-CZ" b="1" dirty="0"/>
              <a:t>Kóma </a:t>
            </a:r>
            <a:r>
              <a:rPr lang="cs-CZ" dirty="0"/>
              <a:t>(</a:t>
            </a:r>
            <a:r>
              <a:rPr lang="cs-CZ" dirty="0" err="1"/>
              <a:t>hyporeflexie</a:t>
            </a:r>
            <a:r>
              <a:rPr lang="cs-CZ" dirty="0"/>
              <a:t>, hluboké dýchání, mydriáza zornic, amnézie)– hodiny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5896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Terapie eklampsie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Zajištění průchodnosti DC – AIRWAY, OTI</a:t>
            </a:r>
          </a:p>
          <a:p>
            <a:r>
              <a:rPr lang="cs-CZ" dirty="0" err="1"/>
              <a:t>Oxygenace</a:t>
            </a:r>
            <a:endParaRPr lang="cs-CZ" dirty="0"/>
          </a:p>
          <a:p>
            <a:r>
              <a:rPr lang="cs-CZ" dirty="0"/>
              <a:t>Antikonvulzívní terapie:</a:t>
            </a:r>
          </a:p>
          <a:p>
            <a:r>
              <a:rPr lang="cs-CZ" dirty="0"/>
              <a:t>– MgSO4  4-6g </a:t>
            </a:r>
            <a:r>
              <a:rPr lang="cs-CZ" dirty="0" err="1"/>
              <a:t>i.v</a:t>
            </a:r>
            <a:r>
              <a:rPr lang="cs-CZ" dirty="0"/>
              <a:t>./5 min</a:t>
            </a:r>
          </a:p>
          <a:p>
            <a:r>
              <a:rPr lang="cs-CZ" dirty="0"/>
              <a:t>- Diazepam 5-10mg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r>
              <a:rPr lang="cs-CZ" dirty="0"/>
              <a:t>Antihypertenzní terapie – </a:t>
            </a:r>
            <a:r>
              <a:rPr lang="cs-CZ" dirty="0" err="1"/>
              <a:t>Nepresol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Trandate</a:t>
            </a:r>
            <a:endParaRPr lang="cs-CZ" dirty="0"/>
          </a:p>
          <a:p>
            <a:r>
              <a:rPr lang="cs-CZ" dirty="0"/>
              <a:t>Zavedení PMK, NGS</a:t>
            </a:r>
          </a:p>
        </p:txBody>
      </p:sp>
    </p:spTree>
    <p:extLst>
      <p:ext uri="{BB962C8B-B14F-4D97-AF65-F5344CB8AC3E}">
        <p14:creationId xmlns:p14="http://schemas.microsoft.com/office/powerpoint/2010/main" val="20783819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5431"/>
            <a:ext cx="8208912" cy="567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23729" y="379026"/>
            <a:ext cx="2885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Příznaky </a:t>
            </a:r>
            <a:r>
              <a:rPr lang="cs-CZ" b="1" dirty="0" err="1"/>
              <a:t>preeklampsie</a:t>
            </a:r>
            <a:endParaRPr lang="cs-CZ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92165" y="4682771"/>
            <a:ext cx="251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Eklamptický</a:t>
            </a:r>
            <a:r>
              <a:rPr lang="cs-CZ" b="1" dirty="0"/>
              <a:t> záchvat</a:t>
            </a:r>
          </a:p>
        </p:txBody>
      </p:sp>
    </p:spTree>
    <p:extLst>
      <p:ext uri="{BB962C8B-B14F-4D97-AF65-F5344CB8AC3E}">
        <p14:creationId xmlns:p14="http://schemas.microsoft.com/office/powerpoint/2010/main" val="11596871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 Syndrom Status </a:t>
            </a:r>
            <a:r>
              <a:rPr lang="cs-CZ" dirty="0" err="1"/>
              <a:t>eclampticus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dirty="0"/>
          </a:p>
          <a:p>
            <a:r>
              <a:rPr lang="cs-CZ" dirty="0"/>
              <a:t>Status </a:t>
            </a:r>
            <a:r>
              <a:rPr lang="cs-CZ" dirty="0" err="1"/>
              <a:t>eclampticus</a:t>
            </a:r>
            <a:r>
              <a:rPr lang="cs-CZ" dirty="0"/>
              <a:t> (záchvaty se opakují nebo neustupují) </a:t>
            </a:r>
          </a:p>
          <a:p>
            <a:r>
              <a:rPr lang="cs-CZ" b="1" dirty="0" err="1"/>
              <a:t>Th</a:t>
            </a:r>
            <a:r>
              <a:rPr lang="cs-CZ" b="1" dirty="0"/>
              <a:t>: </a:t>
            </a:r>
            <a:r>
              <a:rPr lang="cs-CZ" dirty="0"/>
              <a:t>(stejně jako u eklampsie )</a:t>
            </a:r>
          </a:p>
          <a:p>
            <a:r>
              <a:rPr lang="cs-CZ" dirty="0" err="1"/>
              <a:t>Ebrantil</a:t>
            </a:r>
            <a:r>
              <a:rPr lang="cs-CZ" dirty="0"/>
              <a:t> (</a:t>
            </a:r>
            <a:r>
              <a:rPr lang="cs-CZ" dirty="0" err="1"/>
              <a:t>Nepresol</a:t>
            </a:r>
            <a:r>
              <a:rPr lang="cs-CZ" dirty="0"/>
              <a:t>) 25 -50mg</a:t>
            </a:r>
          </a:p>
          <a:p>
            <a:r>
              <a:rPr lang="cs-CZ" dirty="0" err="1"/>
              <a:t>Apaurin</a:t>
            </a:r>
            <a:r>
              <a:rPr lang="cs-CZ" dirty="0"/>
              <a:t> 10-20mg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r>
              <a:rPr lang="cs-CZ" dirty="0"/>
              <a:t>Mgso4 20% 2-3 </a:t>
            </a:r>
            <a:r>
              <a:rPr lang="cs-CZ" dirty="0" err="1"/>
              <a:t>amp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  (30ml)</a:t>
            </a:r>
          </a:p>
          <a:p>
            <a:r>
              <a:rPr lang="cs-CZ" dirty="0" err="1"/>
              <a:t>Thiopental</a:t>
            </a:r>
            <a:r>
              <a:rPr lang="cs-CZ" dirty="0"/>
              <a:t> (5mg/kg) zajištění dýchacích cest(relaxace)</a:t>
            </a:r>
          </a:p>
          <a:p>
            <a:r>
              <a:rPr lang="cs-CZ" dirty="0"/>
              <a:t>Řízená ventilace </a:t>
            </a:r>
          </a:p>
          <a:p>
            <a:r>
              <a:rPr lang="cs-CZ" dirty="0"/>
              <a:t>Transport rodičky přímo na operační sál/UP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8483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Embolie plodovou vodou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Vzniká přechodem plodové vody do mateřského oběhu a následně do plicního řečiště</a:t>
            </a:r>
          </a:p>
          <a:p>
            <a:r>
              <a:rPr lang="cs-CZ" dirty="0"/>
              <a:t>Vzácná ale katastrofická příhoda</a:t>
            </a:r>
          </a:p>
          <a:p>
            <a:r>
              <a:rPr lang="cs-CZ" dirty="0"/>
              <a:t>60-80% mateřská mortalita</a:t>
            </a:r>
          </a:p>
          <a:p>
            <a:r>
              <a:rPr lang="cs-CZ" dirty="0"/>
              <a:t>50%  plodu umírá</a:t>
            </a:r>
          </a:p>
          <a:p>
            <a:r>
              <a:rPr lang="cs-CZ" dirty="0"/>
              <a:t>Pokud matka a dítě přežijí , mají neuropsychické potíže</a:t>
            </a:r>
          </a:p>
        </p:txBody>
      </p:sp>
    </p:spTree>
    <p:extLst>
      <p:ext uri="{BB962C8B-B14F-4D97-AF65-F5344CB8AC3E}">
        <p14:creationId xmlns:p14="http://schemas.microsoft.com/office/powerpoint/2010/main" val="11672431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embolie PV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dirty="0"/>
              <a:t>Abrupce placenty</a:t>
            </a:r>
          </a:p>
          <a:p>
            <a:r>
              <a:rPr lang="cs-CZ" dirty="0"/>
              <a:t>Placenta </a:t>
            </a:r>
            <a:r>
              <a:rPr lang="cs-CZ" dirty="0" err="1"/>
              <a:t>acreta</a:t>
            </a:r>
            <a:endParaRPr lang="cs-CZ" dirty="0"/>
          </a:p>
          <a:p>
            <a:r>
              <a:rPr lang="cs-CZ" dirty="0"/>
              <a:t>Operace ve  </a:t>
            </a:r>
            <a:r>
              <a:rPr lang="cs-CZ" dirty="0" err="1"/>
              <a:t>III.d.p</a:t>
            </a:r>
            <a:r>
              <a:rPr lang="cs-CZ" dirty="0"/>
              <a:t>. (manuální </a:t>
            </a:r>
            <a:r>
              <a:rPr lang="cs-CZ" dirty="0" err="1"/>
              <a:t>lýza</a:t>
            </a:r>
            <a:r>
              <a:rPr lang="cs-CZ" dirty="0"/>
              <a:t> placenty)</a:t>
            </a:r>
          </a:p>
          <a:p>
            <a:r>
              <a:rPr lang="cs-CZ" dirty="0"/>
              <a:t>Intrauterinní operace (UPT, </a:t>
            </a:r>
            <a:r>
              <a:rPr lang="cs-CZ" dirty="0" err="1"/>
              <a:t>amniocenteza</a:t>
            </a:r>
            <a:r>
              <a:rPr lang="cs-CZ" dirty="0"/>
              <a:t>)</a:t>
            </a:r>
          </a:p>
          <a:p>
            <a:r>
              <a:rPr lang="cs-CZ" dirty="0"/>
              <a:t>Indukce porodu bez </a:t>
            </a:r>
            <a:r>
              <a:rPr lang="cs-CZ" dirty="0" err="1"/>
              <a:t>dirupce</a:t>
            </a:r>
            <a:r>
              <a:rPr lang="cs-CZ" dirty="0"/>
              <a:t> vaku blan</a:t>
            </a:r>
          </a:p>
          <a:p>
            <a:r>
              <a:rPr lang="cs-CZ" dirty="0" err="1"/>
              <a:t>Preeklampsie</a:t>
            </a:r>
            <a:endParaRPr lang="cs-CZ" dirty="0"/>
          </a:p>
          <a:p>
            <a:r>
              <a:rPr lang="cs-CZ" dirty="0"/>
              <a:t>Ruptura děložního hrdla, ruptura dělohy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Operační porod – S.C, </a:t>
            </a:r>
            <a:r>
              <a:rPr lang="cs-CZ" dirty="0" err="1"/>
              <a:t>vakuumextrakce</a:t>
            </a:r>
            <a:r>
              <a:rPr lang="cs-CZ" dirty="0"/>
              <a:t>, </a:t>
            </a:r>
            <a:r>
              <a:rPr lang="cs-CZ" dirty="0" err="1"/>
              <a:t>forceps</a:t>
            </a:r>
            <a:endParaRPr lang="cs-CZ" dirty="0"/>
          </a:p>
          <a:p>
            <a:r>
              <a:rPr lang="cs-CZ" dirty="0"/>
              <a:t>Trauma břicha</a:t>
            </a:r>
          </a:p>
          <a:p>
            <a:r>
              <a:rPr lang="cs-CZ" dirty="0" err="1"/>
              <a:t>Makrosomnie</a:t>
            </a:r>
            <a:r>
              <a:rPr lang="cs-CZ" dirty="0"/>
              <a:t> plodu, mrtvý plod, plod mužského pohlaví</a:t>
            </a:r>
          </a:p>
          <a:p>
            <a:r>
              <a:rPr lang="cs-CZ" dirty="0"/>
              <a:t>Starší rodičky, </a:t>
            </a:r>
            <a:r>
              <a:rPr lang="cs-CZ" dirty="0" err="1"/>
              <a:t>multipara</a:t>
            </a:r>
            <a:endParaRPr lang="cs-CZ" dirty="0"/>
          </a:p>
          <a:p>
            <a:r>
              <a:rPr lang="cs-CZ" dirty="0"/>
              <a:t>Hyperaktivita děložní s následným prasknutím obalů ve vyšších partiích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93886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  EPV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1. fáze</a:t>
            </a:r>
          </a:p>
          <a:p>
            <a:r>
              <a:rPr lang="cs-CZ" dirty="0"/>
              <a:t>spazmus plicních cév a hypoxie matky</a:t>
            </a:r>
          </a:p>
          <a:p>
            <a:r>
              <a:rPr lang="cs-CZ" dirty="0"/>
              <a:t>porucha plicní ventilace/</a:t>
            </a:r>
            <a:r>
              <a:rPr lang="cs-CZ" dirty="0" err="1"/>
              <a:t>perfúze</a:t>
            </a:r>
            <a:endParaRPr lang="cs-CZ" dirty="0"/>
          </a:p>
          <a:p>
            <a:r>
              <a:rPr lang="cs-CZ" dirty="0"/>
              <a:t>hypotenze </a:t>
            </a:r>
          </a:p>
          <a:p>
            <a:r>
              <a:rPr lang="cs-CZ" dirty="0"/>
              <a:t>                          po cca 30 min.</a:t>
            </a:r>
          </a:p>
          <a:p>
            <a:r>
              <a:rPr lang="cs-CZ" b="1" dirty="0"/>
              <a:t>2. fáze</a:t>
            </a:r>
          </a:p>
          <a:p>
            <a:r>
              <a:rPr lang="cs-CZ" dirty="0"/>
              <a:t>selhávání levého srdce</a:t>
            </a:r>
          </a:p>
          <a:p>
            <a:r>
              <a:rPr lang="cs-CZ" dirty="0"/>
              <a:t>plicní edém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123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projevy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Náhlá hypotenze/srdeční selhání (tachykardie, arytmie)</a:t>
            </a:r>
          </a:p>
          <a:p>
            <a:r>
              <a:rPr lang="cs-CZ" dirty="0"/>
              <a:t>Akutní hypoxie (dechová tíseň, </a:t>
            </a:r>
            <a:r>
              <a:rPr lang="cs-CZ" dirty="0" err="1"/>
              <a:t>desaturace</a:t>
            </a:r>
            <a:r>
              <a:rPr lang="cs-CZ" dirty="0"/>
              <a:t>)</a:t>
            </a:r>
          </a:p>
          <a:p>
            <a:r>
              <a:rPr lang="cs-CZ" dirty="0" err="1"/>
              <a:t>Nevysvetlitelná</a:t>
            </a:r>
            <a:r>
              <a:rPr lang="cs-CZ" dirty="0"/>
              <a:t>  </a:t>
            </a:r>
            <a:r>
              <a:rPr lang="cs-CZ" dirty="0" err="1"/>
              <a:t>koagulopatie</a:t>
            </a:r>
            <a:r>
              <a:rPr lang="cs-CZ" dirty="0"/>
              <a:t>  DIC/závažné </a:t>
            </a:r>
            <a:r>
              <a:rPr lang="cs-CZ" dirty="0" err="1"/>
              <a:t>peripartální</a:t>
            </a:r>
            <a:r>
              <a:rPr lang="cs-CZ" dirty="0"/>
              <a:t> krvácení</a:t>
            </a:r>
          </a:p>
          <a:p>
            <a:r>
              <a:rPr lang="cs-CZ" dirty="0"/>
              <a:t>Alterace vědomí</a:t>
            </a:r>
          </a:p>
          <a:p>
            <a:r>
              <a:rPr lang="cs-CZ" dirty="0"/>
              <a:t>Jinak nevysvětlitelná tíseň plodu</a:t>
            </a:r>
          </a:p>
        </p:txBody>
      </p:sp>
    </p:spTree>
    <p:extLst>
      <p:ext uri="{BB962C8B-B14F-4D97-AF65-F5344CB8AC3E}">
        <p14:creationId xmlns:p14="http://schemas.microsoft.com/office/powerpoint/2010/main" val="187699131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EPV klinické projevy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Anafylaktický šok (bez TT)</a:t>
            </a:r>
          </a:p>
          <a:p>
            <a:r>
              <a:rPr lang="cs-CZ" dirty="0"/>
              <a:t>Septický šok (bez vyrážky)</a:t>
            </a:r>
          </a:p>
        </p:txBody>
      </p:sp>
    </p:spTree>
    <p:extLst>
      <p:ext uri="{BB962C8B-B14F-4D97-AF65-F5344CB8AC3E}">
        <p14:creationId xmlns:p14="http://schemas.microsoft.com/office/powerpoint/2010/main" val="242759796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Diagnostika už jenom dle kliniky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EKG </a:t>
            </a:r>
          </a:p>
          <a:p>
            <a:r>
              <a:rPr lang="cs-CZ" dirty="0"/>
              <a:t>tachykardie</a:t>
            </a:r>
          </a:p>
          <a:p>
            <a:r>
              <a:rPr lang="cs-CZ" dirty="0"/>
              <a:t>pravostranné selhávání</a:t>
            </a:r>
          </a:p>
          <a:p>
            <a:r>
              <a:rPr lang="cs-CZ" dirty="0"/>
              <a:t>ST-T změny</a:t>
            </a:r>
          </a:p>
          <a:p>
            <a:r>
              <a:rPr lang="cs-CZ" b="1" dirty="0"/>
              <a:t>Pulzní </a:t>
            </a:r>
            <a:r>
              <a:rPr lang="cs-CZ" b="1" dirty="0" err="1"/>
              <a:t>oxymetr</a:t>
            </a:r>
            <a:endParaRPr lang="cs-CZ" b="1" dirty="0"/>
          </a:p>
          <a:p>
            <a:r>
              <a:rPr lang="cs-CZ" dirty="0"/>
              <a:t>náhlý pokles saturace</a:t>
            </a:r>
          </a:p>
          <a:p>
            <a:r>
              <a:rPr lang="cs-CZ" dirty="0"/>
              <a:t> </a:t>
            </a:r>
            <a:r>
              <a:rPr lang="cs-CZ" dirty="0" err="1"/>
              <a:t>hypotenzekardiovaskulární</a:t>
            </a:r>
            <a:r>
              <a:rPr lang="cs-CZ" dirty="0"/>
              <a:t> kolaps + respirační </a:t>
            </a:r>
            <a:r>
              <a:rPr lang="cs-CZ" dirty="0" err="1"/>
              <a:t>distres</a:t>
            </a:r>
            <a:r>
              <a:rPr lang="cs-CZ" dirty="0"/>
              <a:t> a/nebo DIC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45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033184"/>
          </a:xfrm>
        </p:spPr>
        <p:txBody>
          <a:bodyPr/>
          <a:lstStyle/>
          <a:p>
            <a:r>
              <a:rPr lang="cs-CZ" dirty="0"/>
              <a:t>Anatomie pánve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344816" cy="440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0298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Terapie - intervence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Předpokládej možnost srdeční zástavy  (KPR) a ukonči těhotenství    provedením </a:t>
            </a:r>
            <a:r>
              <a:rPr lang="cs-CZ" dirty="0" err="1"/>
              <a:t>emergentní</a:t>
            </a:r>
            <a:r>
              <a:rPr lang="cs-CZ" dirty="0"/>
              <a:t> SC</a:t>
            </a:r>
          </a:p>
          <a:p>
            <a:r>
              <a:rPr lang="cs-CZ" dirty="0"/>
              <a:t>2. Poloha pacientky na levém boku </a:t>
            </a:r>
          </a:p>
          <a:p>
            <a:r>
              <a:rPr lang="cs-CZ" dirty="0"/>
              <a:t>3. Podej 100% O </a:t>
            </a:r>
            <a:r>
              <a:rPr lang="cs-CZ" dirty="0" err="1"/>
              <a:t>o</a:t>
            </a:r>
            <a:r>
              <a:rPr lang="cs-CZ" dirty="0"/>
              <a:t> vysokém průtoku </a:t>
            </a:r>
          </a:p>
          <a:p>
            <a:r>
              <a:rPr lang="cs-CZ" dirty="0"/>
              <a:t>4. Zaveď </a:t>
            </a:r>
            <a:r>
              <a:rPr lang="cs-CZ" dirty="0" err="1"/>
              <a:t>vysokoobjemový</a:t>
            </a:r>
            <a:r>
              <a:rPr lang="cs-CZ" dirty="0"/>
              <a:t> žilní vstup (lépe v horní části těla) </a:t>
            </a:r>
          </a:p>
          <a:p>
            <a:r>
              <a:rPr lang="cs-CZ" dirty="0"/>
              <a:t>5. Podpora oběhu tekutinami </a:t>
            </a:r>
            <a:r>
              <a:rPr lang="cs-CZ" dirty="0" err="1"/>
              <a:t>i.v</a:t>
            </a:r>
            <a:r>
              <a:rPr lang="cs-CZ" dirty="0"/>
              <a:t>. (objemová resuscitace),     </a:t>
            </a:r>
            <a:r>
              <a:rPr lang="cs-CZ" dirty="0" err="1"/>
              <a:t>vazopresory</a:t>
            </a:r>
            <a:r>
              <a:rPr lang="cs-CZ" dirty="0"/>
              <a:t> (Dopamin, Noradrenalin, Adrenalin), </a:t>
            </a:r>
            <a:r>
              <a:rPr lang="cs-CZ" dirty="0" err="1"/>
              <a:t>inotropiky</a:t>
            </a:r>
            <a:r>
              <a:rPr lang="cs-CZ" dirty="0"/>
              <a:t> (</a:t>
            </a:r>
            <a:r>
              <a:rPr lang="cs-CZ" dirty="0" err="1"/>
              <a:t>S</a:t>
            </a:r>
            <a:r>
              <a:rPr lang="cs-CZ"/>
              <a:t>imdax</a:t>
            </a:r>
            <a:r>
              <a:rPr lang="cs-CZ" dirty="0"/>
              <a:t>)</a:t>
            </a:r>
          </a:p>
          <a:p>
            <a:r>
              <a:rPr lang="cs-CZ" dirty="0"/>
              <a:t>6. Připrav se na </a:t>
            </a:r>
            <a:r>
              <a:rPr lang="cs-CZ" dirty="0" err="1"/>
              <a:t>emergentní</a:t>
            </a:r>
            <a:r>
              <a:rPr lang="cs-CZ" dirty="0"/>
              <a:t> intubaci </a:t>
            </a:r>
          </a:p>
          <a:p>
            <a:r>
              <a:rPr lang="cs-CZ" dirty="0"/>
              <a:t>7. Pokud je to možné zaveď arteriální vstup, </a:t>
            </a:r>
            <a:r>
              <a:rPr lang="cs-CZ" dirty="0" err="1"/>
              <a:t>kanyluj</a:t>
            </a:r>
            <a:r>
              <a:rPr lang="cs-CZ" dirty="0"/>
              <a:t> CŽK (CVP)  případně zaveďte </a:t>
            </a:r>
            <a:r>
              <a:rPr lang="cs-CZ" dirty="0" err="1"/>
              <a:t>i.o</a:t>
            </a:r>
            <a:r>
              <a:rPr lang="cs-CZ" dirty="0"/>
              <a:t>. vstup do humeru </a:t>
            </a:r>
          </a:p>
          <a:p>
            <a:r>
              <a:rPr lang="cs-CZ" dirty="0"/>
              <a:t>8. Očekávej masivní krevní ztráty a rozvoj DIC (</a:t>
            </a:r>
            <a:r>
              <a:rPr lang="cs-CZ" dirty="0" err="1"/>
              <a:t>uterotonika</a:t>
            </a:r>
            <a:r>
              <a:rPr lang="cs-CZ" dirty="0"/>
              <a:t>, plazma)</a:t>
            </a:r>
          </a:p>
          <a:p>
            <a:r>
              <a:rPr lang="cs-CZ" dirty="0"/>
              <a:t>9. Zvaž oběhovou (orgánovou) podporu - konzultuj kardiologa </a:t>
            </a:r>
          </a:p>
        </p:txBody>
      </p:sp>
    </p:spTree>
    <p:extLst>
      <p:ext uri="{BB962C8B-B14F-4D97-AF65-F5344CB8AC3E}">
        <p14:creationId xmlns:p14="http://schemas.microsoft.com/office/powerpoint/2010/main" val="356805356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První ošetření novorozence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94335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https://is.vszdrav.cz/auth/do/vsz/podklady/</a:t>
            </a:r>
            <a:endParaRPr lang="cs-CZ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Interaktivní osnova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https://is.vszdrav.cz/auth/do/vsz/podklady/osetrovatelske_postupy.qwarp?prejit=40419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22987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Resuscitace novorozence  a dětí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Nastudovat dle nejnovějších doporučení resuscitační rady.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Akutní stavy v gynekologii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5849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 hledat?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Interktívní</a:t>
            </a:r>
            <a:r>
              <a:rPr lang="cs-CZ" dirty="0"/>
              <a:t>  osnova  I. S. </a:t>
            </a:r>
            <a:r>
              <a:rPr lang="cs-CZ" dirty="0" err="1"/>
              <a:t>Vszdrav</a:t>
            </a:r>
            <a:endParaRPr lang="cs-CZ" dirty="0"/>
          </a:p>
          <a:p>
            <a:r>
              <a:rPr lang="cs-CZ" dirty="0"/>
              <a:t>Ošetřovatelská péče v gynekologii</a:t>
            </a:r>
          </a:p>
          <a:p>
            <a:r>
              <a:rPr lang="cs-CZ" dirty="0"/>
              <a:t>6 Ošetřování žen při náhlých příhodách v gynekologii</a:t>
            </a:r>
          </a:p>
          <a:p>
            <a:r>
              <a:rPr lang="cs-CZ" dirty="0">
                <a:hlinkClick r:id="rId2"/>
              </a:rPr>
              <a:t>https://is.vszdrav.cz/auth/do/vsz/podklady/osetrovatelska_pece_v_gynekologii.qwarp?prejit=33813</a:t>
            </a:r>
            <a:endParaRPr lang="cs-CZ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Toddův</a:t>
            </a:r>
            <a:r>
              <a:rPr lang="cs-CZ" dirty="0"/>
              <a:t> syndrom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Torze adnex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5930</TotalTime>
  <Words>4135</Words>
  <Application>Microsoft Office PowerPoint</Application>
  <PresentationFormat>Předvádění na obrazovce (4:3)</PresentationFormat>
  <Paragraphs>581</Paragraphs>
  <Slides>112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112</vt:i4>
      </vt:variant>
    </vt:vector>
  </HeadingPairs>
  <TitlesOfParts>
    <vt:vector size="119" baseType="lpstr">
      <vt:lpstr>Arial</vt:lpstr>
      <vt:lpstr>ArialMT</vt:lpstr>
      <vt:lpstr>Calibri</vt:lpstr>
      <vt:lpstr>Century Gothic</vt:lpstr>
      <vt:lpstr>Times New Roman</vt:lpstr>
      <vt:lpstr>Wingdings 2</vt:lpstr>
      <vt:lpstr>Austin</vt:lpstr>
      <vt:lpstr>Ošetřovatelská  péče o nemocné v gynekologii a porodnictví</vt:lpstr>
      <vt:lpstr>Anatomie vnitřních ženských pohlavních orgánů</vt:lpstr>
      <vt:lpstr>Anatomie vnějších pohlavních orgánů ženy</vt:lpstr>
      <vt:lpstr>Prezentace aplikace PowerPoint</vt:lpstr>
      <vt:lpstr>Anatomie pánve</vt:lpstr>
      <vt:lpstr>Pánevní kost</vt:lpstr>
      <vt:lpstr> Funkce pánve</vt:lpstr>
      <vt:lpstr>Prezentace aplikace PowerPoint</vt:lpstr>
      <vt:lpstr>Anatomie pánve</vt:lpstr>
      <vt:lpstr>Roviny pánve</vt:lpstr>
      <vt:lpstr> Zevní rozměry pánve</vt:lpstr>
      <vt:lpstr>Měření rozměrů pelvimetrem</vt:lpstr>
      <vt:lpstr>Menstruační cyklus</vt:lpstr>
      <vt:lpstr>Fáze MC</vt:lpstr>
      <vt:lpstr>Schéma MC</vt:lpstr>
      <vt:lpstr>Poruchy MC</vt:lpstr>
      <vt:lpstr>Poruchy MC</vt:lpstr>
      <vt:lpstr>Poruchy MC</vt:lpstr>
      <vt:lpstr>Prezentace aplikace PowerPoint</vt:lpstr>
      <vt:lpstr>Účinky hormonů</vt:lpstr>
      <vt:lpstr>Fyziologie ženy</vt:lpstr>
      <vt:lpstr>Biologické rytmy života</vt:lpstr>
      <vt:lpstr>Prepubertální období (9r)</vt:lpstr>
      <vt:lpstr>Období puberty a adolescence (11-18r.)</vt:lpstr>
      <vt:lpstr>Změny na rodidlech</vt:lpstr>
      <vt:lpstr>Reprodukční období do(45r-)</vt:lpstr>
      <vt:lpstr>Období klimakteria (45-60r)</vt:lpstr>
      <vt:lpstr>Genitální symptomy</vt:lpstr>
      <vt:lpstr>Extragenitální symptomy</vt:lpstr>
      <vt:lpstr>Menopauzální index</vt:lpstr>
      <vt:lpstr>Terapie </vt:lpstr>
      <vt:lpstr>Vyšetřovací metody v gynekologii</vt:lpstr>
      <vt:lpstr>Druhy vyšetřovacích metod</vt:lpstr>
      <vt:lpstr>Prezentace aplikace PowerPoint</vt:lpstr>
      <vt:lpstr>Anamnéza </vt:lpstr>
      <vt:lpstr>Anamnéza</vt:lpstr>
      <vt:lpstr>Gynekologické vyšetření</vt:lpstr>
      <vt:lpstr>Laboratorní metody</vt:lpstr>
      <vt:lpstr>Genetické vyšetření</vt:lpstr>
      <vt:lpstr>Zobrazovací metody</vt:lpstr>
      <vt:lpstr>Zobrazovací metody</vt:lpstr>
      <vt:lpstr>Endoskopické zobrazovací metody (duté orgány a tělní dutiny)</vt:lpstr>
      <vt:lpstr>Operační vyšetřovací metody</vt:lpstr>
      <vt:lpstr>Vývojové poruchy rodidel</vt:lpstr>
      <vt:lpstr>STD</vt:lpstr>
      <vt:lpstr>Akutní stavy v porodnictví</vt:lpstr>
      <vt:lpstr>KPR těhotné ženy</vt:lpstr>
      <vt:lpstr>Prezentace aplikace PowerPoint</vt:lpstr>
      <vt:lpstr>Aortokavální komprese </vt:lpstr>
      <vt:lpstr>Aortokavální komprese </vt:lpstr>
      <vt:lpstr>KPR </vt:lpstr>
      <vt:lpstr>Klasifikace porodu</vt:lpstr>
      <vt:lpstr>Základní anamnéza</vt:lpstr>
      <vt:lpstr>Podmínky porodu RLP</vt:lpstr>
      <vt:lpstr>Prezentace aplikace PowerPoint</vt:lpstr>
      <vt:lpstr>Intervence v terénu </vt:lpstr>
      <vt:lpstr>Appgar skoré</vt:lpstr>
      <vt:lpstr>Prezentace aplikace PowerPoint</vt:lpstr>
      <vt:lpstr>Prezentace aplikace PowerPoint</vt:lpstr>
      <vt:lpstr>Porodnický balíček  ve vozu</vt:lpstr>
      <vt:lpstr>Překotný porod</vt:lpstr>
      <vt:lpstr>Překotný porod</vt:lpstr>
      <vt:lpstr>Překotný porod - video</vt:lpstr>
      <vt:lpstr>Komplikace překotného porodu</vt:lpstr>
      <vt:lpstr>Intervence v terénu</vt:lpstr>
      <vt:lpstr>Krvácení </vt:lpstr>
      <vt:lpstr>Prezentace aplikace PowerPoint</vt:lpstr>
      <vt:lpstr>Abrupce placenty</vt:lpstr>
      <vt:lpstr>Terapie abrupce placenty</vt:lpstr>
      <vt:lpstr>Prezentace aplikace PowerPoint</vt:lpstr>
      <vt:lpstr>Atonie dělohy – rizikové faktory</vt:lpstr>
      <vt:lpstr>Atonie dělohy diagnostika</vt:lpstr>
      <vt:lpstr>Atonie dělohy - intervence</vt:lpstr>
      <vt:lpstr>Preeklampsie </vt:lpstr>
      <vt:lpstr>Preeklampsie příznaky </vt:lpstr>
      <vt:lpstr>Terapie preeklampsie</vt:lpstr>
      <vt:lpstr>Komplikace preeklampsie</vt:lpstr>
      <vt:lpstr>Eklampsie</vt:lpstr>
      <vt:lpstr>Patogeneze eklampsie </vt:lpstr>
      <vt:lpstr>Fáze eklampsie</vt:lpstr>
      <vt:lpstr>Terapie eklampsie</vt:lpstr>
      <vt:lpstr>Prezentace aplikace PowerPoint</vt:lpstr>
      <vt:lpstr> Syndrom Status eclampticus </vt:lpstr>
      <vt:lpstr>Embolie plodovou vodou</vt:lpstr>
      <vt:lpstr>Etiologie embolie PV</vt:lpstr>
      <vt:lpstr>Patofyziologie  EPV</vt:lpstr>
      <vt:lpstr>Klinické projevy</vt:lpstr>
      <vt:lpstr>EPV klinické projevy </vt:lpstr>
      <vt:lpstr>Diagnostika už jenom dle kliniky</vt:lpstr>
      <vt:lpstr>Terapie - intervence </vt:lpstr>
      <vt:lpstr>První ošetření novorozence </vt:lpstr>
      <vt:lpstr>Prezentace aplikace PowerPoint</vt:lpstr>
      <vt:lpstr>Interaktivní osnova</vt:lpstr>
      <vt:lpstr>Resuscitace novorozence  a dětí</vt:lpstr>
      <vt:lpstr>Akutní stavy v gynekologii</vt:lpstr>
      <vt:lpstr>Kde  hledat? </vt:lpstr>
      <vt:lpstr>GEU</vt:lpstr>
      <vt:lpstr>Toddův syndrom</vt:lpstr>
      <vt:lpstr>Torze adnex</vt:lpstr>
      <vt:lpstr>Ruptura cysty</vt:lpstr>
      <vt:lpstr>Poranění rodidel</vt:lpstr>
      <vt:lpstr>Laktace </vt:lpstr>
      <vt:lpstr>Hormony a laktace</vt:lpstr>
      <vt:lpstr>Prezentace aplikace PowerPoint</vt:lpstr>
      <vt:lpstr>Záněty rodidel</vt:lpstr>
      <vt:lpstr>Kde najdete podklady? </vt:lpstr>
      <vt:lpstr>Prezentace aplikace PowerPoint</vt:lpstr>
      <vt:lpstr>Vulvitída </vt:lpstr>
      <vt:lpstr>Kolpitida</vt:lpstr>
      <vt:lpstr>Adnexitída</vt:lpstr>
      <vt:lpstr>Inteaktivní osnova Ošetřovatelské postupy</vt:lpstr>
      <vt:lpstr>Děkuji za pozornost!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Ošetřovatelská  péče o nemocné v gynekologii a porodnictví</dc:title>
  <dc:creator>VSZDRAV</dc:creator>
  <cp:lastModifiedBy>FDU-Anest</cp:lastModifiedBy>
  <cp:revision>151</cp:revision>
  <dcterms:created xsi:type="dcterms:W3CDTF">2018-02-01T15:57:38Z</dcterms:created>
  <dcterms:modified xsi:type="dcterms:W3CDTF">2022-12-18T09:08:53Z</dcterms:modified>
</cp:coreProperties>
</file>