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sldIdLst>
    <p:sldId id="256" r:id="rId4"/>
    <p:sldId id="316"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315" r:id="rId39"/>
    <p:sldId id="291" r:id="rId40"/>
    <p:sldId id="292" r:id="rId41"/>
    <p:sldId id="293" r:id="rId42"/>
    <p:sldId id="294" r:id="rId43"/>
    <p:sldId id="295" r:id="rId44"/>
    <p:sldId id="311" r:id="rId45"/>
    <p:sldId id="313" r:id="rId46"/>
    <p:sldId id="314" r:id="rId47"/>
    <p:sldId id="296" r:id="rId48"/>
    <p:sldId id="297" r:id="rId49"/>
    <p:sldId id="302" r:id="rId50"/>
    <p:sldId id="298" r:id="rId51"/>
    <p:sldId id="299" r:id="rId52"/>
    <p:sldId id="300" r:id="rId53"/>
    <p:sldId id="301" r:id="rId54"/>
    <p:sldId id="303" r:id="rId55"/>
    <p:sldId id="306" r:id="rId56"/>
    <p:sldId id="304" r:id="rId57"/>
    <p:sldId id="307" r:id="rId58"/>
    <p:sldId id="308" r:id="rId59"/>
    <p:sldId id="309" r:id="rId60"/>
    <p:sldId id="310" r:id="rId61"/>
  </p:sldIdLst>
  <p:sldSz cx="9144000" cy="6858000" type="screen4x3"/>
  <p:notesSz cx="7559675" cy="106918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200" autoAdjust="0"/>
  </p:normalViewPr>
  <p:slideViewPr>
    <p:cSldViewPr>
      <p:cViewPr varScale="1">
        <p:scale>
          <a:sx n="104" d="100"/>
          <a:sy n="104" d="100"/>
        </p:scale>
        <p:origin x="60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4680"/>
            <a:ext cx="8228880" cy="1143000"/>
          </a:xfrm>
          <a:prstGeom prst="rect">
            <a:avLst/>
          </a:prstGeom>
        </p:spPr>
        <p:txBody>
          <a:bodyPr wrap="none" lIns="0" tIns="0" rIns="0" bIns="0" anchor="ctr"/>
          <a:lstStyle/>
          <a:p>
            <a:pPr algn="ctr"/>
            <a:endParaRPr/>
          </a:p>
        </p:txBody>
      </p:sp>
      <p:sp>
        <p:nvSpPr>
          <p:cNvPr id="24" name="PlaceHolder 2"/>
          <p:cNvSpPr>
            <a:spLocks noGrp="1"/>
          </p:cNvSpPr>
          <p:nvPr>
            <p:ph type="body"/>
          </p:nvPr>
        </p:nvSpPr>
        <p:spPr>
          <a:xfrm>
            <a:off x="457200" y="1600200"/>
            <a:ext cx="8228880" cy="2158200"/>
          </a:xfrm>
          <a:prstGeom prst="rect">
            <a:avLst/>
          </a:prstGeom>
        </p:spPr>
        <p:txBody>
          <a:bodyPr wrap="none" lIns="0" tIns="0" rIns="0" bIns="0"/>
          <a:lstStyle/>
          <a:p>
            <a:endParaRPr/>
          </a:p>
        </p:txBody>
      </p:sp>
      <p:sp>
        <p:nvSpPr>
          <p:cNvPr id="25" name="PlaceHolder 3"/>
          <p:cNvSpPr>
            <a:spLocks noGrp="1"/>
          </p:cNvSpPr>
          <p:nvPr>
            <p:ph type="body"/>
          </p:nvPr>
        </p:nvSpPr>
        <p:spPr>
          <a:xfrm>
            <a:off x="457200" y="3963600"/>
            <a:ext cx="8228880" cy="2158200"/>
          </a:xfrm>
          <a:prstGeom prst="rect">
            <a:avLst/>
          </a:prstGeom>
        </p:spPr>
        <p:txBody>
          <a:bodyPr wrap="none"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8880" cy="1143000"/>
          </a:xfrm>
          <a:prstGeom prst="rect">
            <a:avLst/>
          </a:prstGeom>
        </p:spPr>
        <p:txBody>
          <a:bodyPr wrap="none" lIns="0" tIns="0" rIns="0" bIns="0" anchor="ctr"/>
          <a:lstStyle/>
          <a:p>
            <a:pPr algn="ctr"/>
            <a:endParaRPr/>
          </a:p>
        </p:txBody>
      </p:sp>
      <p:sp>
        <p:nvSpPr>
          <p:cNvPr id="27" name="PlaceHolder 2"/>
          <p:cNvSpPr>
            <a:spLocks noGrp="1"/>
          </p:cNvSpPr>
          <p:nvPr>
            <p:ph type="body"/>
          </p:nvPr>
        </p:nvSpPr>
        <p:spPr>
          <a:xfrm>
            <a:off x="457200" y="1600200"/>
            <a:ext cx="4015440" cy="2158200"/>
          </a:xfrm>
          <a:prstGeom prst="rect">
            <a:avLst/>
          </a:prstGeom>
        </p:spPr>
        <p:txBody>
          <a:bodyPr wrap="none" lIns="0" tIns="0" rIns="0" bIns="0"/>
          <a:lstStyle/>
          <a:p>
            <a:endParaRPr/>
          </a:p>
        </p:txBody>
      </p:sp>
      <p:sp>
        <p:nvSpPr>
          <p:cNvPr id="28" name="PlaceHolder 3"/>
          <p:cNvSpPr>
            <a:spLocks noGrp="1"/>
          </p:cNvSpPr>
          <p:nvPr>
            <p:ph type="body"/>
          </p:nvPr>
        </p:nvSpPr>
        <p:spPr>
          <a:xfrm>
            <a:off x="4673520" y="1600200"/>
            <a:ext cx="4015440" cy="2158200"/>
          </a:xfrm>
          <a:prstGeom prst="rect">
            <a:avLst/>
          </a:prstGeom>
        </p:spPr>
        <p:txBody>
          <a:bodyPr wrap="none" lIns="0" tIns="0" rIns="0" bIns="0"/>
          <a:lstStyle/>
          <a:p>
            <a:endParaRPr/>
          </a:p>
        </p:txBody>
      </p:sp>
      <p:sp>
        <p:nvSpPr>
          <p:cNvPr id="29" name="PlaceHolder 4"/>
          <p:cNvSpPr>
            <a:spLocks noGrp="1"/>
          </p:cNvSpPr>
          <p:nvPr>
            <p:ph type="body"/>
          </p:nvPr>
        </p:nvSpPr>
        <p:spPr>
          <a:xfrm>
            <a:off x="4673520" y="3963600"/>
            <a:ext cx="4015440" cy="2158200"/>
          </a:xfrm>
          <a:prstGeom prst="rect">
            <a:avLst/>
          </a:prstGeom>
        </p:spPr>
        <p:txBody>
          <a:bodyPr wrap="none" lIns="0" tIns="0" rIns="0" bIns="0"/>
          <a:lstStyle/>
          <a:p>
            <a:endParaRPr/>
          </a:p>
        </p:txBody>
      </p:sp>
      <p:sp>
        <p:nvSpPr>
          <p:cNvPr id="30" name="PlaceHolder 5"/>
          <p:cNvSpPr>
            <a:spLocks noGrp="1"/>
          </p:cNvSpPr>
          <p:nvPr>
            <p:ph type="body"/>
          </p:nvPr>
        </p:nvSpPr>
        <p:spPr>
          <a:xfrm>
            <a:off x="457200" y="3963600"/>
            <a:ext cx="4015440" cy="2158200"/>
          </a:xfrm>
          <a:prstGeom prst="rect">
            <a:avLst/>
          </a:prstGeom>
        </p:spPr>
        <p:txBody>
          <a:bodyPr wrap="none"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4680"/>
            <a:ext cx="8228880" cy="1143000"/>
          </a:xfrm>
          <a:prstGeom prst="rect">
            <a:avLst/>
          </a:prstGeom>
        </p:spPr>
        <p:txBody>
          <a:bodyPr wrap="none" lIns="0" tIns="0" rIns="0" bIns="0" anchor="ctr"/>
          <a:lstStyle/>
          <a:p>
            <a:pPr algn="ctr"/>
            <a:endParaRPr/>
          </a:p>
        </p:txBody>
      </p:sp>
      <p:sp>
        <p:nvSpPr>
          <p:cNvPr id="32" name="PlaceHolder 2"/>
          <p:cNvSpPr>
            <a:spLocks noGrp="1"/>
          </p:cNvSpPr>
          <p:nvPr>
            <p:ph type="body"/>
          </p:nvPr>
        </p:nvSpPr>
        <p:spPr>
          <a:xfrm>
            <a:off x="457200" y="1600200"/>
            <a:ext cx="4015440" cy="2158200"/>
          </a:xfrm>
          <a:prstGeom prst="rect">
            <a:avLst/>
          </a:prstGeom>
        </p:spPr>
        <p:txBody>
          <a:bodyPr wrap="none" lIns="0" tIns="0" rIns="0" bIns="0"/>
          <a:lstStyle/>
          <a:p>
            <a:endParaRPr/>
          </a:p>
        </p:txBody>
      </p:sp>
      <p:sp>
        <p:nvSpPr>
          <p:cNvPr id="33" name="PlaceHolder 3"/>
          <p:cNvSpPr>
            <a:spLocks noGrp="1"/>
          </p:cNvSpPr>
          <p:nvPr>
            <p:ph type="body"/>
          </p:nvPr>
        </p:nvSpPr>
        <p:spPr>
          <a:xfrm>
            <a:off x="4673520" y="1600200"/>
            <a:ext cx="4015440" cy="2158200"/>
          </a:xfrm>
          <a:prstGeom prst="rect">
            <a:avLst/>
          </a:prstGeom>
        </p:spPr>
        <p:txBody>
          <a:bodyPr wrap="none" lIns="0" tIns="0" rIns="0" bIns="0"/>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74680"/>
            <a:ext cx="8228880" cy="1143000"/>
          </a:xfrm>
          <a:prstGeom prst="rect">
            <a:avLst/>
          </a:prstGeom>
        </p:spPr>
        <p:txBody>
          <a:bodyPr wrap="none" lIns="0" tIns="0" rIns="0" bIns="0" anchor="ctr"/>
          <a:lstStyle/>
          <a:p>
            <a:pPr algn="ctr"/>
            <a:endParaRPr/>
          </a:p>
        </p:txBody>
      </p:sp>
      <p:sp>
        <p:nvSpPr>
          <p:cNvPr id="37" name="PlaceHolder 2"/>
          <p:cNvSpPr>
            <a:spLocks noGrp="1"/>
          </p:cNvSpPr>
          <p:nvPr>
            <p:ph type="subTitle"/>
          </p:nvPr>
        </p:nvSpPr>
        <p:spPr>
          <a:xfrm>
            <a:off x="457200" y="1600200"/>
            <a:ext cx="8228880" cy="4525560"/>
          </a:xfrm>
          <a:prstGeom prst="rect">
            <a:avLst/>
          </a:prstGeom>
        </p:spPr>
        <p:txBody>
          <a:bodyPr wrap="none"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4680"/>
            <a:ext cx="8228880" cy="1143000"/>
          </a:xfrm>
          <a:prstGeom prst="rect">
            <a:avLst/>
          </a:prstGeom>
        </p:spPr>
        <p:txBody>
          <a:bodyPr wrap="none" lIns="0" tIns="0" rIns="0" bIns="0" anchor="ctr"/>
          <a:lstStyle/>
          <a:p>
            <a:pPr algn="ctr"/>
            <a:endParaRPr/>
          </a:p>
        </p:txBody>
      </p:sp>
      <p:sp>
        <p:nvSpPr>
          <p:cNvPr id="39" name="PlaceHolder 2"/>
          <p:cNvSpPr>
            <a:spLocks noGrp="1"/>
          </p:cNvSpPr>
          <p:nvPr>
            <p:ph type="body"/>
          </p:nvPr>
        </p:nvSpPr>
        <p:spPr>
          <a:xfrm>
            <a:off x="457200" y="1600200"/>
            <a:ext cx="8228880" cy="4525200"/>
          </a:xfrm>
          <a:prstGeom prst="rect">
            <a:avLst/>
          </a:prstGeom>
        </p:spPr>
        <p:txBody>
          <a:bodyPr wrap="none"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4680"/>
            <a:ext cx="8228880" cy="1143000"/>
          </a:xfrm>
          <a:prstGeom prst="rect">
            <a:avLst/>
          </a:prstGeom>
        </p:spPr>
        <p:txBody>
          <a:bodyPr wrap="none" lIns="0" tIns="0" rIns="0" bIns="0" anchor="ctr"/>
          <a:lstStyle/>
          <a:p>
            <a:pPr algn="ctr"/>
            <a:endParaRPr/>
          </a:p>
        </p:txBody>
      </p:sp>
      <p:sp>
        <p:nvSpPr>
          <p:cNvPr id="41" name="PlaceHolder 2"/>
          <p:cNvSpPr>
            <a:spLocks noGrp="1"/>
          </p:cNvSpPr>
          <p:nvPr>
            <p:ph type="body"/>
          </p:nvPr>
        </p:nvSpPr>
        <p:spPr>
          <a:xfrm>
            <a:off x="457200" y="1600200"/>
            <a:ext cx="4015440" cy="4525200"/>
          </a:xfrm>
          <a:prstGeom prst="rect">
            <a:avLst/>
          </a:prstGeom>
        </p:spPr>
        <p:txBody>
          <a:bodyPr wrap="none" lIns="0" tIns="0" rIns="0" bIns="0"/>
          <a:lstStyle/>
          <a:p>
            <a:endParaRPr/>
          </a:p>
        </p:txBody>
      </p:sp>
      <p:sp>
        <p:nvSpPr>
          <p:cNvPr id="42" name="PlaceHolder 3"/>
          <p:cNvSpPr>
            <a:spLocks noGrp="1"/>
          </p:cNvSpPr>
          <p:nvPr>
            <p:ph type="body"/>
          </p:nvPr>
        </p:nvSpPr>
        <p:spPr>
          <a:xfrm>
            <a:off x="4673520" y="1600200"/>
            <a:ext cx="4015440" cy="4525200"/>
          </a:xfrm>
          <a:prstGeom prst="rect">
            <a:avLst/>
          </a:prstGeom>
        </p:spPr>
        <p:txBody>
          <a:bodyPr wrap="none"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3" name="PlaceHolder 1"/>
          <p:cNvSpPr>
            <a:spLocks noGrp="1"/>
          </p:cNvSpPr>
          <p:nvPr>
            <p:ph type="title"/>
          </p:nvPr>
        </p:nvSpPr>
        <p:spPr>
          <a:xfrm>
            <a:off x="457200" y="274680"/>
            <a:ext cx="8228880" cy="1143000"/>
          </a:xfrm>
          <a:prstGeom prst="rect">
            <a:avLst/>
          </a:prstGeom>
        </p:spPr>
        <p:txBody>
          <a:bodyPr wrap="none" lIns="0" tIns="0" rIns="0" bIns="0" anchor="ctr"/>
          <a:lstStyle/>
          <a:p>
            <a:pPr algn="ct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4" name="PlaceHolder 1"/>
          <p:cNvSpPr>
            <a:spLocks noGrp="1"/>
          </p:cNvSpPr>
          <p:nvPr>
            <p:ph type="subTitle"/>
          </p:nvPr>
        </p:nvSpPr>
        <p:spPr>
          <a:xfrm>
            <a:off x="457200" y="274680"/>
            <a:ext cx="8228880" cy="5850720"/>
          </a:xfrm>
          <a:prstGeom prst="rect">
            <a:avLst/>
          </a:prstGeom>
        </p:spPr>
        <p:txBody>
          <a:bodyPr wrap="none"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4680"/>
            <a:ext cx="8228880" cy="1143000"/>
          </a:xfrm>
          <a:prstGeom prst="rect">
            <a:avLst/>
          </a:prstGeom>
        </p:spPr>
        <p:txBody>
          <a:bodyPr wrap="none" lIns="0" tIns="0" rIns="0" bIns="0" anchor="ctr"/>
          <a:lstStyle/>
          <a:p>
            <a:pPr algn="ctr"/>
            <a:endParaRPr/>
          </a:p>
        </p:txBody>
      </p:sp>
      <p:sp>
        <p:nvSpPr>
          <p:cNvPr id="46" name="PlaceHolder 2"/>
          <p:cNvSpPr>
            <a:spLocks noGrp="1"/>
          </p:cNvSpPr>
          <p:nvPr>
            <p:ph type="body"/>
          </p:nvPr>
        </p:nvSpPr>
        <p:spPr>
          <a:xfrm>
            <a:off x="457200" y="1600200"/>
            <a:ext cx="4015440" cy="2158200"/>
          </a:xfrm>
          <a:prstGeom prst="rect">
            <a:avLst/>
          </a:prstGeom>
        </p:spPr>
        <p:txBody>
          <a:bodyPr wrap="none" lIns="0" tIns="0" rIns="0" bIns="0"/>
          <a:lstStyle/>
          <a:p>
            <a:endParaRPr/>
          </a:p>
        </p:txBody>
      </p:sp>
      <p:sp>
        <p:nvSpPr>
          <p:cNvPr id="47" name="PlaceHolder 3"/>
          <p:cNvSpPr>
            <a:spLocks noGrp="1"/>
          </p:cNvSpPr>
          <p:nvPr>
            <p:ph type="body"/>
          </p:nvPr>
        </p:nvSpPr>
        <p:spPr>
          <a:xfrm>
            <a:off x="457200" y="3963600"/>
            <a:ext cx="4015440" cy="2158200"/>
          </a:xfrm>
          <a:prstGeom prst="rect">
            <a:avLst/>
          </a:prstGeom>
        </p:spPr>
        <p:txBody>
          <a:bodyPr wrap="none" lIns="0" tIns="0" rIns="0" bIns="0"/>
          <a:lstStyle/>
          <a:p>
            <a:endParaRPr/>
          </a:p>
        </p:txBody>
      </p:sp>
      <p:sp>
        <p:nvSpPr>
          <p:cNvPr id="48" name="PlaceHolder 4"/>
          <p:cNvSpPr>
            <a:spLocks noGrp="1"/>
          </p:cNvSpPr>
          <p:nvPr>
            <p:ph type="body"/>
          </p:nvPr>
        </p:nvSpPr>
        <p:spPr>
          <a:xfrm>
            <a:off x="4673520" y="1600200"/>
            <a:ext cx="4015440" cy="4525200"/>
          </a:xfrm>
          <a:prstGeom prst="rect">
            <a:avLst/>
          </a:prstGeom>
        </p:spPr>
        <p:txBody>
          <a:bodyPr wrap="none"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4680"/>
            <a:ext cx="8228880" cy="1143000"/>
          </a:xfrm>
          <a:prstGeom prst="rect">
            <a:avLst/>
          </a:prstGeom>
        </p:spPr>
        <p:txBody>
          <a:bodyPr wrap="none" lIns="0" tIns="0" rIns="0" bIns="0" anchor="ctr"/>
          <a:lstStyle/>
          <a:p>
            <a:pPr algn="ctr"/>
            <a:endParaRPr/>
          </a:p>
        </p:txBody>
      </p:sp>
      <p:sp>
        <p:nvSpPr>
          <p:cNvPr id="3" name="PlaceHolder 2"/>
          <p:cNvSpPr>
            <a:spLocks noGrp="1"/>
          </p:cNvSpPr>
          <p:nvPr>
            <p:ph type="subTitle"/>
          </p:nvPr>
        </p:nvSpPr>
        <p:spPr>
          <a:xfrm>
            <a:off x="457200" y="1600200"/>
            <a:ext cx="8228880" cy="4525560"/>
          </a:xfrm>
          <a:prstGeom prst="rect">
            <a:avLst/>
          </a:prstGeom>
        </p:spPr>
        <p:txBody>
          <a:bodyPr wrap="none"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4680"/>
            <a:ext cx="8228880" cy="1143000"/>
          </a:xfrm>
          <a:prstGeom prst="rect">
            <a:avLst/>
          </a:prstGeom>
        </p:spPr>
        <p:txBody>
          <a:bodyPr wrap="none" lIns="0" tIns="0" rIns="0" bIns="0" anchor="ctr"/>
          <a:lstStyle/>
          <a:p>
            <a:pPr algn="ctr"/>
            <a:endParaRPr/>
          </a:p>
        </p:txBody>
      </p:sp>
      <p:sp>
        <p:nvSpPr>
          <p:cNvPr id="50" name="PlaceHolder 2"/>
          <p:cNvSpPr>
            <a:spLocks noGrp="1"/>
          </p:cNvSpPr>
          <p:nvPr>
            <p:ph type="body"/>
          </p:nvPr>
        </p:nvSpPr>
        <p:spPr>
          <a:xfrm>
            <a:off x="457200" y="1600200"/>
            <a:ext cx="4015440" cy="4525200"/>
          </a:xfrm>
          <a:prstGeom prst="rect">
            <a:avLst/>
          </a:prstGeom>
        </p:spPr>
        <p:txBody>
          <a:bodyPr wrap="none" lIns="0" tIns="0" rIns="0" bIns="0"/>
          <a:lstStyle/>
          <a:p>
            <a:endParaRPr/>
          </a:p>
        </p:txBody>
      </p:sp>
      <p:sp>
        <p:nvSpPr>
          <p:cNvPr id="51" name="PlaceHolder 3"/>
          <p:cNvSpPr>
            <a:spLocks noGrp="1"/>
          </p:cNvSpPr>
          <p:nvPr>
            <p:ph type="body"/>
          </p:nvPr>
        </p:nvSpPr>
        <p:spPr>
          <a:xfrm>
            <a:off x="4673520" y="1600200"/>
            <a:ext cx="4015440" cy="2158200"/>
          </a:xfrm>
          <a:prstGeom prst="rect">
            <a:avLst/>
          </a:prstGeom>
        </p:spPr>
        <p:txBody>
          <a:bodyPr wrap="none" lIns="0" tIns="0" rIns="0" bIns="0"/>
          <a:lstStyle/>
          <a:p>
            <a:endParaRPr/>
          </a:p>
        </p:txBody>
      </p:sp>
      <p:sp>
        <p:nvSpPr>
          <p:cNvPr id="52" name="PlaceHolder 4"/>
          <p:cNvSpPr>
            <a:spLocks noGrp="1"/>
          </p:cNvSpPr>
          <p:nvPr>
            <p:ph type="body"/>
          </p:nvPr>
        </p:nvSpPr>
        <p:spPr>
          <a:xfrm>
            <a:off x="4673520" y="3963600"/>
            <a:ext cx="4015440" cy="2158200"/>
          </a:xfrm>
          <a:prstGeom prst="rect">
            <a:avLst/>
          </a:prstGeom>
        </p:spPr>
        <p:txBody>
          <a:bodyPr wrap="none"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4680"/>
            <a:ext cx="8228880" cy="1143000"/>
          </a:xfrm>
          <a:prstGeom prst="rect">
            <a:avLst/>
          </a:prstGeom>
        </p:spPr>
        <p:txBody>
          <a:bodyPr wrap="none" lIns="0" tIns="0" rIns="0" bIns="0" anchor="ctr"/>
          <a:lstStyle/>
          <a:p>
            <a:pPr algn="ctr"/>
            <a:endParaRPr/>
          </a:p>
        </p:txBody>
      </p:sp>
      <p:sp>
        <p:nvSpPr>
          <p:cNvPr id="54" name="PlaceHolder 2"/>
          <p:cNvSpPr>
            <a:spLocks noGrp="1"/>
          </p:cNvSpPr>
          <p:nvPr>
            <p:ph type="body"/>
          </p:nvPr>
        </p:nvSpPr>
        <p:spPr>
          <a:xfrm>
            <a:off x="457200" y="1600200"/>
            <a:ext cx="4015440" cy="2158200"/>
          </a:xfrm>
          <a:prstGeom prst="rect">
            <a:avLst/>
          </a:prstGeom>
        </p:spPr>
        <p:txBody>
          <a:bodyPr wrap="none" lIns="0" tIns="0" rIns="0" bIns="0"/>
          <a:lstStyle/>
          <a:p>
            <a:endParaRPr/>
          </a:p>
        </p:txBody>
      </p:sp>
      <p:sp>
        <p:nvSpPr>
          <p:cNvPr id="55" name="PlaceHolder 3"/>
          <p:cNvSpPr>
            <a:spLocks noGrp="1"/>
          </p:cNvSpPr>
          <p:nvPr>
            <p:ph type="body"/>
          </p:nvPr>
        </p:nvSpPr>
        <p:spPr>
          <a:xfrm>
            <a:off x="4673520" y="1600200"/>
            <a:ext cx="4015440" cy="2158200"/>
          </a:xfrm>
          <a:prstGeom prst="rect">
            <a:avLst/>
          </a:prstGeom>
        </p:spPr>
        <p:txBody>
          <a:bodyPr wrap="none" lIns="0" tIns="0" rIns="0" bIns="0"/>
          <a:lstStyle/>
          <a:p>
            <a:endParaRPr/>
          </a:p>
        </p:txBody>
      </p:sp>
      <p:sp>
        <p:nvSpPr>
          <p:cNvPr id="56" name="PlaceHolder 4"/>
          <p:cNvSpPr>
            <a:spLocks noGrp="1"/>
          </p:cNvSpPr>
          <p:nvPr>
            <p:ph type="body"/>
          </p:nvPr>
        </p:nvSpPr>
        <p:spPr>
          <a:xfrm>
            <a:off x="457200" y="3963600"/>
            <a:ext cx="8228520" cy="2158200"/>
          </a:xfrm>
          <a:prstGeom prst="rect">
            <a:avLst/>
          </a:prstGeom>
        </p:spPr>
        <p:txBody>
          <a:bodyPr wrap="none"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4680"/>
            <a:ext cx="8228880" cy="1143000"/>
          </a:xfrm>
          <a:prstGeom prst="rect">
            <a:avLst/>
          </a:prstGeom>
        </p:spPr>
        <p:txBody>
          <a:bodyPr wrap="none" lIns="0" tIns="0" rIns="0" bIns="0" anchor="ctr"/>
          <a:lstStyle/>
          <a:p>
            <a:pPr algn="ctr"/>
            <a:endParaRPr/>
          </a:p>
        </p:txBody>
      </p:sp>
      <p:sp>
        <p:nvSpPr>
          <p:cNvPr id="58" name="PlaceHolder 2"/>
          <p:cNvSpPr>
            <a:spLocks noGrp="1"/>
          </p:cNvSpPr>
          <p:nvPr>
            <p:ph type="body"/>
          </p:nvPr>
        </p:nvSpPr>
        <p:spPr>
          <a:xfrm>
            <a:off x="457200" y="1600200"/>
            <a:ext cx="8228880" cy="2158200"/>
          </a:xfrm>
          <a:prstGeom prst="rect">
            <a:avLst/>
          </a:prstGeom>
        </p:spPr>
        <p:txBody>
          <a:bodyPr wrap="none" lIns="0" tIns="0" rIns="0" bIns="0"/>
          <a:lstStyle/>
          <a:p>
            <a:endParaRPr/>
          </a:p>
        </p:txBody>
      </p:sp>
      <p:sp>
        <p:nvSpPr>
          <p:cNvPr id="59" name="PlaceHolder 3"/>
          <p:cNvSpPr>
            <a:spLocks noGrp="1"/>
          </p:cNvSpPr>
          <p:nvPr>
            <p:ph type="body"/>
          </p:nvPr>
        </p:nvSpPr>
        <p:spPr>
          <a:xfrm>
            <a:off x="457200" y="3963600"/>
            <a:ext cx="8228880" cy="2158200"/>
          </a:xfrm>
          <a:prstGeom prst="rect">
            <a:avLst/>
          </a:prstGeom>
        </p:spPr>
        <p:txBody>
          <a:bodyPr wrap="none"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74680"/>
            <a:ext cx="8228880" cy="1143000"/>
          </a:xfrm>
          <a:prstGeom prst="rect">
            <a:avLst/>
          </a:prstGeom>
        </p:spPr>
        <p:txBody>
          <a:bodyPr wrap="none" lIns="0" tIns="0" rIns="0" bIns="0" anchor="ctr"/>
          <a:lstStyle/>
          <a:p>
            <a:pPr algn="ctr"/>
            <a:endParaRPr/>
          </a:p>
        </p:txBody>
      </p:sp>
      <p:sp>
        <p:nvSpPr>
          <p:cNvPr id="61" name="PlaceHolder 2"/>
          <p:cNvSpPr>
            <a:spLocks noGrp="1"/>
          </p:cNvSpPr>
          <p:nvPr>
            <p:ph type="body"/>
          </p:nvPr>
        </p:nvSpPr>
        <p:spPr>
          <a:xfrm>
            <a:off x="457200" y="1600200"/>
            <a:ext cx="4015440" cy="2158200"/>
          </a:xfrm>
          <a:prstGeom prst="rect">
            <a:avLst/>
          </a:prstGeom>
        </p:spPr>
        <p:txBody>
          <a:bodyPr wrap="none" lIns="0" tIns="0" rIns="0" bIns="0"/>
          <a:lstStyle/>
          <a:p>
            <a:endParaRPr/>
          </a:p>
        </p:txBody>
      </p:sp>
      <p:sp>
        <p:nvSpPr>
          <p:cNvPr id="62" name="PlaceHolder 3"/>
          <p:cNvSpPr>
            <a:spLocks noGrp="1"/>
          </p:cNvSpPr>
          <p:nvPr>
            <p:ph type="body"/>
          </p:nvPr>
        </p:nvSpPr>
        <p:spPr>
          <a:xfrm>
            <a:off x="4673520" y="1600200"/>
            <a:ext cx="4015440" cy="2158200"/>
          </a:xfrm>
          <a:prstGeom prst="rect">
            <a:avLst/>
          </a:prstGeom>
        </p:spPr>
        <p:txBody>
          <a:bodyPr wrap="none" lIns="0" tIns="0" rIns="0" bIns="0"/>
          <a:lstStyle/>
          <a:p>
            <a:endParaRPr/>
          </a:p>
        </p:txBody>
      </p:sp>
      <p:sp>
        <p:nvSpPr>
          <p:cNvPr id="63" name="PlaceHolder 4"/>
          <p:cNvSpPr>
            <a:spLocks noGrp="1"/>
          </p:cNvSpPr>
          <p:nvPr>
            <p:ph type="body"/>
          </p:nvPr>
        </p:nvSpPr>
        <p:spPr>
          <a:xfrm>
            <a:off x="4673520" y="3963600"/>
            <a:ext cx="4015440" cy="2158200"/>
          </a:xfrm>
          <a:prstGeom prst="rect">
            <a:avLst/>
          </a:prstGeom>
        </p:spPr>
        <p:txBody>
          <a:bodyPr wrap="none" lIns="0" tIns="0" rIns="0" bIns="0"/>
          <a:lstStyle/>
          <a:p>
            <a:endParaRPr/>
          </a:p>
        </p:txBody>
      </p:sp>
      <p:sp>
        <p:nvSpPr>
          <p:cNvPr id="64" name="PlaceHolder 5"/>
          <p:cNvSpPr>
            <a:spLocks noGrp="1"/>
          </p:cNvSpPr>
          <p:nvPr>
            <p:ph type="body"/>
          </p:nvPr>
        </p:nvSpPr>
        <p:spPr>
          <a:xfrm>
            <a:off x="457200" y="3963600"/>
            <a:ext cx="4015440" cy="2158200"/>
          </a:xfrm>
          <a:prstGeom prst="rect">
            <a:avLst/>
          </a:prstGeom>
        </p:spPr>
        <p:txBody>
          <a:bodyPr wrap="none"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4680"/>
            <a:ext cx="8228880" cy="1143000"/>
          </a:xfrm>
          <a:prstGeom prst="rect">
            <a:avLst/>
          </a:prstGeom>
        </p:spPr>
        <p:txBody>
          <a:bodyPr wrap="none" lIns="0" tIns="0" rIns="0" bIns="0" anchor="ctr"/>
          <a:lstStyle/>
          <a:p>
            <a:pPr algn="ctr"/>
            <a:endParaRPr/>
          </a:p>
        </p:txBody>
      </p:sp>
      <p:sp>
        <p:nvSpPr>
          <p:cNvPr id="66" name="PlaceHolder 2"/>
          <p:cNvSpPr>
            <a:spLocks noGrp="1"/>
          </p:cNvSpPr>
          <p:nvPr>
            <p:ph type="body"/>
          </p:nvPr>
        </p:nvSpPr>
        <p:spPr>
          <a:xfrm>
            <a:off x="457200" y="1600200"/>
            <a:ext cx="4015440" cy="2158200"/>
          </a:xfrm>
          <a:prstGeom prst="rect">
            <a:avLst/>
          </a:prstGeom>
        </p:spPr>
        <p:txBody>
          <a:bodyPr wrap="none" lIns="0" tIns="0" rIns="0" bIns="0"/>
          <a:lstStyle/>
          <a:p>
            <a:endParaRPr/>
          </a:p>
        </p:txBody>
      </p:sp>
      <p:sp>
        <p:nvSpPr>
          <p:cNvPr id="67" name="PlaceHolder 3"/>
          <p:cNvSpPr>
            <a:spLocks noGrp="1"/>
          </p:cNvSpPr>
          <p:nvPr>
            <p:ph type="body"/>
          </p:nvPr>
        </p:nvSpPr>
        <p:spPr>
          <a:xfrm>
            <a:off x="4673520" y="1600200"/>
            <a:ext cx="4015440" cy="2158200"/>
          </a:xfrm>
          <a:prstGeom prst="rect">
            <a:avLst/>
          </a:prstGeom>
        </p:spPr>
        <p:txBody>
          <a:bodyPr wrap="none" lIns="0" tIns="0" rIns="0" bIns="0"/>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4680"/>
            <a:ext cx="8228880" cy="1143000"/>
          </a:xfrm>
          <a:prstGeom prst="rect">
            <a:avLst/>
          </a:prstGeom>
        </p:spPr>
        <p:txBody>
          <a:bodyPr wrap="none" lIns="0" tIns="0" rIns="0" bIns="0" anchor="ctr"/>
          <a:lstStyle/>
          <a:p>
            <a:pPr algn="ctr"/>
            <a:endParaRPr/>
          </a:p>
        </p:txBody>
      </p:sp>
      <p:sp>
        <p:nvSpPr>
          <p:cNvPr id="71" name="PlaceHolder 2"/>
          <p:cNvSpPr>
            <a:spLocks noGrp="1"/>
          </p:cNvSpPr>
          <p:nvPr>
            <p:ph type="subTitle"/>
          </p:nvPr>
        </p:nvSpPr>
        <p:spPr>
          <a:xfrm>
            <a:off x="457200" y="1600200"/>
            <a:ext cx="8228880" cy="4525560"/>
          </a:xfrm>
          <a:prstGeom prst="rect">
            <a:avLst/>
          </a:prstGeom>
        </p:spPr>
        <p:txBody>
          <a:bodyPr wrap="none" lIns="0" tIns="0" rIns="0" bIns="0" anchor="ctr"/>
          <a:lstStyle/>
          <a:p>
            <a:pPr algn="ct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4680"/>
            <a:ext cx="8228880" cy="1143000"/>
          </a:xfrm>
          <a:prstGeom prst="rect">
            <a:avLst/>
          </a:prstGeom>
        </p:spPr>
        <p:txBody>
          <a:bodyPr wrap="none" lIns="0" tIns="0" rIns="0" bIns="0" anchor="ctr"/>
          <a:lstStyle/>
          <a:p>
            <a:pPr algn="ctr"/>
            <a:endParaRPr/>
          </a:p>
        </p:txBody>
      </p:sp>
      <p:sp>
        <p:nvSpPr>
          <p:cNvPr id="73" name="PlaceHolder 2"/>
          <p:cNvSpPr>
            <a:spLocks noGrp="1"/>
          </p:cNvSpPr>
          <p:nvPr>
            <p:ph type="body"/>
          </p:nvPr>
        </p:nvSpPr>
        <p:spPr>
          <a:xfrm>
            <a:off x="457200" y="1600200"/>
            <a:ext cx="8228880" cy="4525200"/>
          </a:xfrm>
          <a:prstGeom prst="rect">
            <a:avLst/>
          </a:prstGeom>
        </p:spPr>
        <p:txBody>
          <a:bodyPr wrap="none" lIns="0" tIns="0" rIns="0" bIns="0"/>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457200" y="274680"/>
            <a:ext cx="8228880" cy="1143000"/>
          </a:xfrm>
          <a:prstGeom prst="rect">
            <a:avLst/>
          </a:prstGeom>
        </p:spPr>
        <p:txBody>
          <a:bodyPr wrap="none" lIns="0" tIns="0" rIns="0" bIns="0" anchor="ctr"/>
          <a:lstStyle/>
          <a:p>
            <a:pPr algn="ctr"/>
            <a:endParaRPr/>
          </a:p>
        </p:txBody>
      </p:sp>
      <p:sp>
        <p:nvSpPr>
          <p:cNvPr id="75" name="PlaceHolder 2"/>
          <p:cNvSpPr>
            <a:spLocks noGrp="1"/>
          </p:cNvSpPr>
          <p:nvPr>
            <p:ph type="body"/>
          </p:nvPr>
        </p:nvSpPr>
        <p:spPr>
          <a:xfrm>
            <a:off x="457200" y="1600200"/>
            <a:ext cx="4015440" cy="4525200"/>
          </a:xfrm>
          <a:prstGeom prst="rect">
            <a:avLst/>
          </a:prstGeom>
        </p:spPr>
        <p:txBody>
          <a:bodyPr wrap="none" lIns="0" tIns="0" rIns="0" bIns="0"/>
          <a:lstStyle/>
          <a:p>
            <a:endParaRPr/>
          </a:p>
        </p:txBody>
      </p:sp>
      <p:sp>
        <p:nvSpPr>
          <p:cNvPr id="76" name="PlaceHolder 3"/>
          <p:cNvSpPr>
            <a:spLocks noGrp="1"/>
          </p:cNvSpPr>
          <p:nvPr>
            <p:ph type="body"/>
          </p:nvPr>
        </p:nvSpPr>
        <p:spPr>
          <a:xfrm>
            <a:off x="4673520" y="1600200"/>
            <a:ext cx="4015440" cy="4525200"/>
          </a:xfrm>
          <a:prstGeom prst="rect">
            <a:avLst/>
          </a:prstGeom>
        </p:spPr>
        <p:txBody>
          <a:bodyPr wrap="none" lIns="0" tIns="0" rIns="0" bIns="0"/>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274680"/>
            <a:ext cx="8228880" cy="1143000"/>
          </a:xfrm>
          <a:prstGeom prst="rect">
            <a:avLst/>
          </a:prstGeom>
        </p:spPr>
        <p:txBody>
          <a:bodyPr wrap="none"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4680"/>
            <a:ext cx="8228880" cy="1143000"/>
          </a:xfrm>
          <a:prstGeom prst="rect">
            <a:avLst/>
          </a:prstGeom>
        </p:spPr>
        <p:txBody>
          <a:bodyPr wrap="none" lIns="0" tIns="0" rIns="0" bIns="0" anchor="ctr"/>
          <a:lstStyle/>
          <a:p>
            <a:pPr algn="ctr"/>
            <a:endParaRPr/>
          </a:p>
        </p:txBody>
      </p:sp>
      <p:sp>
        <p:nvSpPr>
          <p:cNvPr id="5" name="PlaceHolder 2"/>
          <p:cNvSpPr>
            <a:spLocks noGrp="1"/>
          </p:cNvSpPr>
          <p:nvPr>
            <p:ph type="body"/>
          </p:nvPr>
        </p:nvSpPr>
        <p:spPr>
          <a:xfrm>
            <a:off x="457200" y="1600200"/>
            <a:ext cx="8228880" cy="4525200"/>
          </a:xfrm>
          <a:prstGeom prst="rect">
            <a:avLst/>
          </a:prstGeom>
        </p:spPr>
        <p:txBody>
          <a:bodyPr wrap="none" lIns="0" tIns="0" rIns="0" bIns="0"/>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78" name="PlaceHolder 1"/>
          <p:cNvSpPr>
            <a:spLocks noGrp="1"/>
          </p:cNvSpPr>
          <p:nvPr>
            <p:ph type="subTitle"/>
          </p:nvPr>
        </p:nvSpPr>
        <p:spPr>
          <a:xfrm>
            <a:off x="457200" y="274680"/>
            <a:ext cx="8228880" cy="5850720"/>
          </a:xfrm>
          <a:prstGeom prst="rect">
            <a:avLst/>
          </a:prstGeom>
        </p:spPr>
        <p:txBody>
          <a:bodyPr wrap="none" lIns="0" tIns="0" rIns="0" bIns="0" anchor="ctr"/>
          <a:lstStyle/>
          <a:p>
            <a:pPr algn="ct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274680"/>
            <a:ext cx="8228880" cy="1143000"/>
          </a:xfrm>
          <a:prstGeom prst="rect">
            <a:avLst/>
          </a:prstGeom>
        </p:spPr>
        <p:txBody>
          <a:bodyPr wrap="none" lIns="0" tIns="0" rIns="0" bIns="0" anchor="ctr"/>
          <a:lstStyle/>
          <a:p>
            <a:pPr algn="ctr"/>
            <a:endParaRPr/>
          </a:p>
        </p:txBody>
      </p:sp>
      <p:sp>
        <p:nvSpPr>
          <p:cNvPr id="80" name="PlaceHolder 2"/>
          <p:cNvSpPr>
            <a:spLocks noGrp="1"/>
          </p:cNvSpPr>
          <p:nvPr>
            <p:ph type="body"/>
          </p:nvPr>
        </p:nvSpPr>
        <p:spPr>
          <a:xfrm>
            <a:off x="457200" y="1600200"/>
            <a:ext cx="4015440" cy="2158200"/>
          </a:xfrm>
          <a:prstGeom prst="rect">
            <a:avLst/>
          </a:prstGeom>
        </p:spPr>
        <p:txBody>
          <a:bodyPr wrap="none" lIns="0" tIns="0" rIns="0" bIns="0"/>
          <a:lstStyle/>
          <a:p>
            <a:endParaRPr/>
          </a:p>
        </p:txBody>
      </p:sp>
      <p:sp>
        <p:nvSpPr>
          <p:cNvPr id="81" name="PlaceHolder 3"/>
          <p:cNvSpPr>
            <a:spLocks noGrp="1"/>
          </p:cNvSpPr>
          <p:nvPr>
            <p:ph type="body"/>
          </p:nvPr>
        </p:nvSpPr>
        <p:spPr>
          <a:xfrm>
            <a:off x="457200" y="3963600"/>
            <a:ext cx="4015440" cy="2158200"/>
          </a:xfrm>
          <a:prstGeom prst="rect">
            <a:avLst/>
          </a:prstGeom>
        </p:spPr>
        <p:txBody>
          <a:bodyPr wrap="none" lIns="0" tIns="0" rIns="0" bIns="0"/>
          <a:lstStyle/>
          <a:p>
            <a:endParaRPr/>
          </a:p>
        </p:txBody>
      </p:sp>
      <p:sp>
        <p:nvSpPr>
          <p:cNvPr id="82" name="PlaceHolder 4"/>
          <p:cNvSpPr>
            <a:spLocks noGrp="1"/>
          </p:cNvSpPr>
          <p:nvPr>
            <p:ph type="body"/>
          </p:nvPr>
        </p:nvSpPr>
        <p:spPr>
          <a:xfrm>
            <a:off x="4673520" y="1600200"/>
            <a:ext cx="4015440" cy="4525200"/>
          </a:xfrm>
          <a:prstGeom prst="rect">
            <a:avLst/>
          </a:prstGeom>
        </p:spPr>
        <p:txBody>
          <a:bodyPr wrap="none" lIns="0" tIns="0" rIns="0" bIns="0"/>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74680"/>
            <a:ext cx="8228880" cy="1143000"/>
          </a:xfrm>
          <a:prstGeom prst="rect">
            <a:avLst/>
          </a:prstGeom>
        </p:spPr>
        <p:txBody>
          <a:bodyPr wrap="none" lIns="0" tIns="0" rIns="0" bIns="0" anchor="ctr"/>
          <a:lstStyle/>
          <a:p>
            <a:pPr algn="ctr"/>
            <a:endParaRPr/>
          </a:p>
        </p:txBody>
      </p:sp>
      <p:sp>
        <p:nvSpPr>
          <p:cNvPr id="84" name="PlaceHolder 2"/>
          <p:cNvSpPr>
            <a:spLocks noGrp="1"/>
          </p:cNvSpPr>
          <p:nvPr>
            <p:ph type="body"/>
          </p:nvPr>
        </p:nvSpPr>
        <p:spPr>
          <a:xfrm>
            <a:off x="457200" y="1600200"/>
            <a:ext cx="4015440" cy="4525200"/>
          </a:xfrm>
          <a:prstGeom prst="rect">
            <a:avLst/>
          </a:prstGeom>
        </p:spPr>
        <p:txBody>
          <a:bodyPr wrap="none" lIns="0" tIns="0" rIns="0" bIns="0"/>
          <a:lstStyle/>
          <a:p>
            <a:endParaRPr/>
          </a:p>
        </p:txBody>
      </p:sp>
      <p:sp>
        <p:nvSpPr>
          <p:cNvPr id="85" name="PlaceHolder 3"/>
          <p:cNvSpPr>
            <a:spLocks noGrp="1"/>
          </p:cNvSpPr>
          <p:nvPr>
            <p:ph type="body"/>
          </p:nvPr>
        </p:nvSpPr>
        <p:spPr>
          <a:xfrm>
            <a:off x="4673520" y="1600200"/>
            <a:ext cx="4015440" cy="2158200"/>
          </a:xfrm>
          <a:prstGeom prst="rect">
            <a:avLst/>
          </a:prstGeom>
        </p:spPr>
        <p:txBody>
          <a:bodyPr wrap="none" lIns="0" tIns="0" rIns="0" bIns="0"/>
          <a:lstStyle/>
          <a:p>
            <a:endParaRPr/>
          </a:p>
        </p:txBody>
      </p:sp>
      <p:sp>
        <p:nvSpPr>
          <p:cNvPr id="86" name="PlaceHolder 4"/>
          <p:cNvSpPr>
            <a:spLocks noGrp="1"/>
          </p:cNvSpPr>
          <p:nvPr>
            <p:ph type="body"/>
          </p:nvPr>
        </p:nvSpPr>
        <p:spPr>
          <a:xfrm>
            <a:off x="4673520" y="3963600"/>
            <a:ext cx="4015440" cy="2158200"/>
          </a:xfrm>
          <a:prstGeom prst="rect">
            <a:avLst/>
          </a:prstGeom>
        </p:spPr>
        <p:txBody>
          <a:bodyPr wrap="none" lIns="0" tIns="0" rIns="0" bIns="0"/>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4680"/>
            <a:ext cx="8228880" cy="1143000"/>
          </a:xfrm>
          <a:prstGeom prst="rect">
            <a:avLst/>
          </a:prstGeom>
        </p:spPr>
        <p:txBody>
          <a:bodyPr wrap="none" lIns="0" tIns="0" rIns="0" bIns="0" anchor="ctr"/>
          <a:lstStyle/>
          <a:p>
            <a:pPr algn="ctr"/>
            <a:endParaRPr/>
          </a:p>
        </p:txBody>
      </p:sp>
      <p:sp>
        <p:nvSpPr>
          <p:cNvPr id="88" name="PlaceHolder 2"/>
          <p:cNvSpPr>
            <a:spLocks noGrp="1"/>
          </p:cNvSpPr>
          <p:nvPr>
            <p:ph type="body"/>
          </p:nvPr>
        </p:nvSpPr>
        <p:spPr>
          <a:xfrm>
            <a:off x="457200" y="1600200"/>
            <a:ext cx="4015440" cy="2158200"/>
          </a:xfrm>
          <a:prstGeom prst="rect">
            <a:avLst/>
          </a:prstGeom>
        </p:spPr>
        <p:txBody>
          <a:bodyPr wrap="none" lIns="0" tIns="0" rIns="0" bIns="0"/>
          <a:lstStyle/>
          <a:p>
            <a:endParaRPr/>
          </a:p>
        </p:txBody>
      </p:sp>
      <p:sp>
        <p:nvSpPr>
          <p:cNvPr id="89" name="PlaceHolder 3"/>
          <p:cNvSpPr>
            <a:spLocks noGrp="1"/>
          </p:cNvSpPr>
          <p:nvPr>
            <p:ph type="body"/>
          </p:nvPr>
        </p:nvSpPr>
        <p:spPr>
          <a:xfrm>
            <a:off x="4673520" y="1600200"/>
            <a:ext cx="4015440" cy="2158200"/>
          </a:xfrm>
          <a:prstGeom prst="rect">
            <a:avLst/>
          </a:prstGeom>
        </p:spPr>
        <p:txBody>
          <a:bodyPr wrap="none" lIns="0" tIns="0" rIns="0" bIns="0"/>
          <a:lstStyle/>
          <a:p>
            <a:endParaRPr/>
          </a:p>
        </p:txBody>
      </p:sp>
      <p:sp>
        <p:nvSpPr>
          <p:cNvPr id="90" name="PlaceHolder 4"/>
          <p:cNvSpPr>
            <a:spLocks noGrp="1"/>
          </p:cNvSpPr>
          <p:nvPr>
            <p:ph type="body"/>
          </p:nvPr>
        </p:nvSpPr>
        <p:spPr>
          <a:xfrm>
            <a:off x="457200" y="3963600"/>
            <a:ext cx="8228520" cy="2158200"/>
          </a:xfrm>
          <a:prstGeom prst="rect">
            <a:avLst/>
          </a:prstGeom>
        </p:spPr>
        <p:txBody>
          <a:bodyPr wrap="none" lIns="0" tIns="0" rIns="0" bIns="0"/>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4680"/>
            <a:ext cx="8228880" cy="1143000"/>
          </a:xfrm>
          <a:prstGeom prst="rect">
            <a:avLst/>
          </a:prstGeom>
        </p:spPr>
        <p:txBody>
          <a:bodyPr wrap="none" lIns="0" tIns="0" rIns="0" bIns="0" anchor="ctr"/>
          <a:lstStyle/>
          <a:p>
            <a:pPr algn="ctr"/>
            <a:endParaRPr/>
          </a:p>
        </p:txBody>
      </p:sp>
      <p:sp>
        <p:nvSpPr>
          <p:cNvPr id="92" name="PlaceHolder 2"/>
          <p:cNvSpPr>
            <a:spLocks noGrp="1"/>
          </p:cNvSpPr>
          <p:nvPr>
            <p:ph type="body"/>
          </p:nvPr>
        </p:nvSpPr>
        <p:spPr>
          <a:xfrm>
            <a:off x="457200" y="1600200"/>
            <a:ext cx="8228880" cy="2158200"/>
          </a:xfrm>
          <a:prstGeom prst="rect">
            <a:avLst/>
          </a:prstGeom>
        </p:spPr>
        <p:txBody>
          <a:bodyPr wrap="none" lIns="0" tIns="0" rIns="0" bIns="0"/>
          <a:lstStyle/>
          <a:p>
            <a:endParaRPr/>
          </a:p>
        </p:txBody>
      </p:sp>
      <p:sp>
        <p:nvSpPr>
          <p:cNvPr id="93" name="PlaceHolder 3"/>
          <p:cNvSpPr>
            <a:spLocks noGrp="1"/>
          </p:cNvSpPr>
          <p:nvPr>
            <p:ph type="body"/>
          </p:nvPr>
        </p:nvSpPr>
        <p:spPr>
          <a:xfrm>
            <a:off x="457200" y="3963600"/>
            <a:ext cx="8228880" cy="2158200"/>
          </a:xfrm>
          <a:prstGeom prst="rect">
            <a:avLst/>
          </a:prstGeom>
        </p:spPr>
        <p:txBody>
          <a:bodyPr wrap="none" lIns="0" tIns="0" rIns="0" bIns="0"/>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74680"/>
            <a:ext cx="8228880" cy="1143000"/>
          </a:xfrm>
          <a:prstGeom prst="rect">
            <a:avLst/>
          </a:prstGeom>
        </p:spPr>
        <p:txBody>
          <a:bodyPr wrap="none" lIns="0" tIns="0" rIns="0" bIns="0" anchor="ctr"/>
          <a:lstStyle/>
          <a:p>
            <a:pPr algn="ctr"/>
            <a:endParaRPr/>
          </a:p>
        </p:txBody>
      </p:sp>
      <p:sp>
        <p:nvSpPr>
          <p:cNvPr id="95" name="PlaceHolder 2"/>
          <p:cNvSpPr>
            <a:spLocks noGrp="1"/>
          </p:cNvSpPr>
          <p:nvPr>
            <p:ph type="body"/>
          </p:nvPr>
        </p:nvSpPr>
        <p:spPr>
          <a:xfrm>
            <a:off x="457200" y="1600200"/>
            <a:ext cx="4015440" cy="2158200"/>
          </a:xfrm>
          <a:prstGeom prst="rect">
            <a:avLst/>
          </a:prstGeom>
        </p:spPr>
        <p:txBody>
          <a:bodyPr wrap="none" lIns="0" tIns="0" rIns="0" bIns="0"/>
          <a:lstStyle/>
          <a:p>
            <a:endParaRPr/>
          </a:p>
        </p:txBody>
      </p:sp>
      <p:sp>
        <p:nvSpPr>
          <p:cNvPr id="96" name="PlaceHolder 3"/>
          <p:cNvSpPr>
            <a:spLocks noGrp="1"/>
          </p:cNvSpPr>
          <p:nvPr>
            <p:ph type="body"/>
          </p:nvPr>
        </p:nvSpPr>
        <p:spPr>
          <a:xfrm>
            <a:off x="4673520" y="1600200"/>
            <a:ext cx="4015440" cy="2158200"/>
          </a:xfrm>
          <a:prstGeom prst="rect">
            <a:avLst/>
          </a:prstGeom>
        </p:spPr>
        <p:txBody>
          <a:bodyPr wrap="none" lIns="0" tIns="0" rIns="0" bIns="0"/>
          <a:lstStyle/>
          <a:p>
            <a:endParaRPr/>
          </a:p>
        </p:txBody>
      </p:sp>
      <p:sp>
        <p:nvSpPr>
          <p:cNvPr id="97" name="PlaceHolder 4"/>
          <p:cNvSpPr>
            <a:spLocks noGrp="1"/>
          </p:cNvSpPr>
          <p:nvPr>
            <p:ph type="body"/>
          </p:nvPr>
        </p:nvSpPr>
        <p:spPr>
          <a:xfrm>
            <a:off x="4673520" y="3963600"/>
            <a:ext cx="4015440" cy="2158200"/>
          </a:xfrm>
          <a:prstGeom prst="rect">
            <a:avLst/>
          </a:prstGeom>
        </p:spPr>
        <p:txBody>
          <a:bodyPr wrap="none" lIns="0" tIns="0" rIns="0" bIns="0"/>
          <a:lstStyle/>
          <a:p>
            <a:endParaRPr/>
          </a:p>
        </p:txBody>
      </p:sp>
      <p:sp>
        <p:nvSpPr>
          <p:cNvPr id="98" name="PlaceHolder 5"/>
          <p:cNvSpPr>
            <a:spLocks noGrp="1"/>
          </p:cNvSpPr>
          <p:nvPr>
            <p:ph type="body"/>
          </p:nvPr>
        </p:nvSpPr>
        <p:spPr>
          <a:xfrm>
            <a:off x="457200" y="3963600"/>
            <a:ext cx="4015440" cy="2158200"/>
          </a:xfrm>
          <a:prstGeom prst="rect">
            <a:avLst/>
          </a:prstGeom>
        </p:spPr>
        <p:txBody>
          <a:bodyPr wrap="none" lIns="0" tIns="0" rIns="0" bIns="0"/>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74680"/>
            <a:ext cx="8228880" cy="1143000"/>
          </a:xfrm>
          <a:prstGeom prst="rect">
            <a:avLst/>
          </a:prstGeom>
        </p:spPr>
        <p:txBody>
          <a:bodyPr wrap="none" lIns="0" tIns="0" rIns="0" bIns="0" anchor="ctr"/>
          <a:lstStyle/>
          <a:p>
            <a:pPr algn="ctr"/>
            <a:endParaRPr/>
          </a:p>
        </p:txBody>
      </p:sp>
      <p:sp>
        <p:nvSpPr>
          <p:cNvPr id="100" name="PlaceHolder 2"/>
          <p:cNvSpPr>
            <a:spLocks noGrp="1"/>
          </p:cNvSpPr>
          <p:nvPr>
            <p:ph type="body"/>
          </p:nvPr>
        </p:nvSpPr>
        <p:spPr>
          <a:xfrm>
            <a:off x="457200" y="1600200"/>
            <a:ext cx="4015440" cy="2158200"/>
          </a:xfrm>
          <a:prstGeom prst="rect">
            <a:avLst/>
          </a:prstGeom>
        </p:spPr>
        <p:txBody>
          <a:bodyPr wrap="none" lIns="0" tIns="0" rIns="0" bIns="0"/>
          <a:lstStyle/>
          <a:p>
            <a:endParaRPr/>
          </a:p>
        </p:txBody>
      </p:sp>
      <p:sp>
        <p:nvSpPr>
          <p:cNvPr id="101" name="PlaceHolder 3"/>
          <p:cNvSpPr>
            <a:spLocks noGrp="1"/>
          </p:cNvSpPr>
          <p:nvPr>
            <p:ph type="body"/>
          </p:nvPr>
        </p:nvSpPr>
        <p:spPr>
          <a:xfrm>
            <a:off x="4673520" y="1600200"/>
            <a:ext cx="4015440" cy="2158200"/>
          </a:xfrm>
          <a:prstGeom prst="rect">
            <a:avLst/>
          </a:prstGeom>
        </p:spPr>
        <p:txBody>
          <a:bodyPr wrap="none"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4680"/>
            <a:ext cx="8228880" cy="1143000"/>
          </a:xfrm>
          <a:prstGeom prst="rect">
            <a:avLst/>
          </a:prstGeom>
        </p:spPr>
        <p:txBody>
          <a:bodyPr wrap="none" lIns="0" tIns="0" rIns="0" bIns="0" anchor="ctr"/>
          <a:lstStyle/>
          <a:p>
            <a:pPr algn="ctr"/>
            <a:endParaRPr/>
          </a:p>
        </p:txBody>
      </p:sp>
      <p:sp>
        <p:nvSpPr>
          <p:cNvPr id="7" name="PlaceHolder 2"/>
          <p:cNvSpPr>
            <a:spLocks noGrp="1"/>
          </p:cNvSpPr>
          <p:nvPr>
            <p:ph type="body"/>
          </p:nvPr>
        </p:nvSpPr>
        <p:spPr>
          <a:xfrm>
            <a:off x="457200" y="1600200"/>
            <a:ext cx="4015440" cy="4525200"/>
          </a:xfrm>
          <a:prstGeom prst="rect">
            <a:avLst/>
          </a:prstGeom>
        </p:spPr>
        <p:txBody>
          <a:bodyPr wrap="none" lIns="0" tIns="0" rIns="0" bIns="0"/>
          <a:lstStyle/>
          <a:p>
            <a:endParaRPr/>
          </a:p>
        </p:txBody>
      </p:sp>
      <p:sp>
        <p:nvSpPr>
          <p:cNvPr id="8" name="PlaceHolder 3"/>
          <p:cNvSpPr>
            <a:spLocks noGrp="1"/>
          </p:cNvSpPr>
          <p:nvPr>
            <p:ph type="body"/>
          </p:nvPr>
        </p:nvSpPr>
        <p:spPr>
          <a:xfrm>
            <a:off x="4673520" y="1600200"/>
            <a:ext cx="4015440" cy="4525200"/>
          </a:xfrm>
          <a:prstGeom prst="rect">
            <a:avLst/>
          </a:prstGeom>
        </p:spPr>
        <p:txBody>
          <a:bodyPr wrap="none"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8880" cy="1143000"/>
          </a:xfrm>
          <a:prstGeom prst="rect">
            <a:avLst/>
          </a:prstGeom>
        </p:spPr>
        <p:txBody>
          <a:bodyPr wrap="none" lIns="0" tIns="0" rIns="0" bIns="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4680"/>
            <a:ext cx="8228880" cy="5850720"/>
          </a:xfrm>
          <a:prstGeom prst="rect">
            <a:avLst/>
          </a:prstGeom>
        </p:spPr>
        <p:txBody>
          <a:bodyPr wrap="none"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4680"/>
            <a:ext cx="8228880" cy="1143000"/>
          </a:xfrm>
          <a:prstGeom prst="rect">
            <a:avLst/>
          </a:prstGeom>
        </p:spPr>
        <p:txBody>
          <a:bodyPr wrap="none" lIns="0" tIns="0" rIns="0" bIns="0" anchor="ctr"/>
          <a:lstStyle/>
          <a:p>
            <a:pPr algn="ctr"/>
            <a:endParaRPr/>
          </a:p>
        </p:txBody>
      </p:sp>
      <p:sp>
        <p:nvSpPr>
          <p:cNvPr id="12" name="PlaceHolder 2"/>
          <p:cNvSpPr>
            <a:spLocks noGrp="1"/>
          </p:cNvSpPr>
          <p:nvPr>
            <p:ph type="body"/>
          </p:nvPr>
        </p:nvSpPr>
        <p:spPr>
          <a:xfrm>
            <a:off x="457200" y="1600200"/>
            <a:ext cx="4015440" cy="2158200"/>
          </a:xfrm>
          <a:prstGeom prst="rect">
            <a:avLst/>
          </a:prstGeom>
        </p:spPr>
        <p:txBody>
          <a:bodyPr wrap="none" lIns="0" tIns="0" rIns="0" bIns="0"/>
          <a:lstStyle/>
          <a:p>
            <a:endParaRPr/>
          </a:p>
        </p:txBody>
      </p:sp>
      <p:sp>
        <p:nvSpPr>
          <p:cNvPr id="13" name="PlaceHolder 3"/>
          <p:cNvSpPr>
            <a:spLocks noGrp="1"/>
          </p:cNvSpPr>
          <p:nvPr>
            <p:ph type="body"/>
          </p:nvPr>
        </p:nvSpPr>
        <p:spPr>
          <a:xfrm>
            <a:off x="457200" y="3963600"/>
            <a:ext cx="4015440" cy="2158200"/>
          </a:xfrm>
          <a:prstGeom prst="rect">
            <a:avLst/>
          </a:prstGeom>
        </p:spPr>
        <p:txBody>
          <a:bodyPr wrap="none" lIns="0" tIns="0" rIns="0" bIns="0"/>
          <a:lstStyle/>
          <a:p>
            <a:endParaRPr/>
          </a:p>
        </p:txBody>
      </p:sp>
      <p:sp>
        <p:nvSpPr>
          <p:cNvPr id="14" name="PlaceHolder 4"/>
          <p:cNvSpPr>
            <a:spLocks noGrp="1"/>
          </p:cNvSpPr>
          <p:nvPr>
            <p:ph type="body"/>
          </p:nvPr>
        </p:nvSpPr>
        <p:spPr>
          <a:xfrm>
            <a:off x="4673520" y="1600200"/>
            <a:ext cx="4015440" cy="4525200"/>
          </a:xfrm>
          <a:prstGeom prst="rect">
            <a:avLst/>
          </a:prstGeom>
        </p:spPr>
        <p:txBody>
          <a:bodyPr wrap="none"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4680"/>
            <a:ext cx="8228880" cy="1143000"/>
          </a:xfrm>
          <a:prstGeom prst="rect">
            <a:avLst/>
          </a:prstGeom>
        </p:spPr>
        <p:txBody>
          <a:bodyPr wrap="none" lIns="0" tIns="0" rIns="0" bIns="0" anchor="ctr"/>
          <a:lstStyle/>
          <a:p>
            <a:pPr algn="ctr"/>
            <a:endParaRPr/>
          </a:p>
        </p:txBody>
      </p:sp>
      <p:sp>
        <p:nvSpPr>
          <p:cNvPr id="16" name="PlaceHolder 2"/>
          <p:cNvSpPr>
            <a:spLocks noGrp="1"/>
          </p:cNvSpPr>
          <p:nvPr>
            <p:ph type="body"/>
          </p:nvPr>
        </p:nvSpPr>
        <p:spPr>
          <a:xfrm>
            <a:off x="457200" y="1600200"/>
            <a:ext cx="4015440" cy="4525200"/>
          </a:xfrm>
          <a:prstGeom prst="rect">
            <a:avLst/>
          </a:prstGeom>
        </p:spPr>
        <p:txBody>
          <a:bodyPr wrap="none" lIns="0" tIns="0" rIns="0" bIns="0"/>
          <a:lstStyle/>
          <a:p>
            <a:endParaRPr/>
          </a:p>
        </p:txBody>
      </p:sp>
      <p:sp>
        <p:nvSpPr>
          <p:cNvPr id="17" name="PlaceHolder 3"/>
          <p:cNvSpPr>
            <a:spLocks noGrp="1"/>
          </p:cNvSpPr>
          <p:nvPr>
            <p:ph type="body"/>
          </p:nvPr>
        </p:nvSpPr>
        <p:spPr>
          <a:xfrm>
            <a:off x="4673520" y="1600200"/>
            <a:ext cx="4015440" cy="2158200"/>
          </a:xfrm>
          <a:prstGeom prst="rect">
            <a:avLst/>
          </a:prstGeom>
        </p:spPr>
        <p:txBody>
          <a:bodyPr wrap="none" lIns="0" tIns="0" rIns="0" bIns="0"/>
          <a:lstStyle/>
          <a:p>
            <a:endParaRPr/>
          </a:p>
        </p:txBody>
      </p:sp>
      <p:sp>
        <p:nvSpPr>
          <p:cNvPr id="18" name="PlaceHolder 4"/>
          <p:cNvSpPr>
            <a:spLocks noGrp="1"/>
          </p:cNvSpPr>
          <p:nvPr>
            <p:ph type="body"/>
          </p:nvPr>
        </p:nvSpPr>
        <p:spPr>
          <a:xfrm>
            <a:off x="4673520" y="3963600"/>
            <a:ext cx="4015440" cy="2158200"/>
          </a:xfrm>
          <a:prstGeom prst="rect">
            <a:avLst/>
          </a:prstGeom>
        </p:spPr>
        <p:txBody>
          <a:bodyPr wrap="none"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4680"/>
            <a:ext cx="8228880" cy="1143000"/>
          </a:xfrm>
          <a:prstGeom prst="rect">
            <a:avLst/>
          </a:prstGeom>
        </p:spPr>
        <p:txBody>
          <a:bodyPr wrap="none" lIns="0" tIns="0" rIns="0" bIns="0" anchor="ctr"/>
          <a:lstStyle/>
          <a:p>
            <a:pPr algn="ctr"/>
            <a:endParaRPr/>
          </a:p>
        </p:txBody>
      </p:sp>
      <p:sp>
        <p:nvSpPr>
          <p:cNvPr id="20" name="PlaceHolder 2"/>
          <p:cNvSpPr>
            <a:spLocks noGrp="1"/>
          </p:cNvSpPr>
          <p:nvPr>
            <p:ph type="body"/>
          </p:nvPr>
        </p:nvSpPr>
        <p:spPr>
          <a:xfrm>
            <a:off x="457200" y="1600200"/>
            <a:ext cx="4015440" cy="2158200"/>
          </a:xfrm>
          <a:prstGeom prst="rect">
            <a:avLst/>
          </a:prstGeom>
        </p:spPr>
        <p:txBody>
          <a:bodyPr wrap="none" lIns="0" tIns="0" rIns="0" bIns="0"/>
          <a:lstStyle/>
          <a:p>
            <a:endParaRPr/>
          </a:p>
        </p:txBody>
      </p:sp>
      <p:sp>
        <p:nvSpPr>
          <p:cNvPr id="21" name="PlaceHolder 3"/>
          <p:cNvSpPr>
            <a:spLocks noGrp="1"/>
          </p:cNvSpPr>
          <p:nvPr>
            <p:ph type="body"/>
          </p:nvPr>
        </p:nvSpPr>
        <p:spPr>
          <a:xfrm>
            <a:off x="4673520" y="1600200"/>
            <a:ext cx="4015440" cy="2158200"/>
          </a:xfrm>
          <a:prstGeom prst="rect">
            <a:avLst/>
          </a:prstGeom>
        </p:spPr>
        <p:txBody>
          <a:bodyPr wrap="none" lIns="0" tIns="0" rIns="0" bIns="0"/>
          <a:lstStyle/>
          <a:p>
            <a:endParaRPr/>
          </a:p>
        </p:txBody>
      </p:sp>
      <p:sp>
        <p:nvSpPr>
          <p:cNvPr id="22" name="PlaceHolder 4"/>
          <p:cNvSpPr>
            <a:spLocks noGrp="1"/>
          </p:cNvSpPr>
          <p:nvPr>
            <p:ph type="body"/>
          </p:nvPr>
        </p:nvSpPr>
        <p:spPr>
          <a:xfrm>
            <a:off x="457200" y="3963600"/>
            <a:ext cx="8228520" cy="2158200"/>
          </a:xfrm>
          <a:prstGeom prst="rect">
            <a:avLst/>
          </a:prstGeom>
        </p:spPr>
        <p:txBody>
          <a:bodyPr wrap="none"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4680"/>
            <a:ext cx="8228880" cy="1142640"/>
          </a:xfrm>
          <a:prstGeom prst="rect">
            <a:avLst/>
          </a:prstGeom>
        </p:spPr>
        <p:txBody>
          <a:bodyPr wrap="none" lIns="0" tIns="0" rIns="0" bIns="0" anchor="ctr"/>
          <a:lstStyle/>
          <a:p>
            <a:r>
              <a:rPr lang="cs-CZ"/>
              <a:t>Klikněte pro úpravu formátu textu nadpisu</a:t>
            </a:r>
            <a:endParaRPr/>
          </a:p>
        </p:txBody>
      </p:sp>
      <p:sp>
        <p:nvSpPr>
          <p:cNvPr id="3" name="PlaceHolder 2"/>
          <p:cNvSpPr>
            <a:spLocks noGrp="1"/>
          </p:cNvSpPr>
          <p:nvPr>
            <p:ph type="body"/>
          </p:nvPr>
        </p:nvSpPr>
        <p:spPr>
          <a:xfrm>
            <a:off x="457200" y="1604520"/>
            <a:ext cx="8046360" cy="3977280"/>
          </a:xfrm>
          <a:prstGeom prst="rect">
            <a:avLst/>
          </a:prstGeom>
        </p:spPr>
        <p:txBody>
          <a:bodyPr wrap="none" lIns="0" tIns="0" rIns="0" bIns="0"/>
          <a:lstStyle/>
          <a:p>
            <a:pPr>
              <a:buSzPct val="25000"/>
              <a:buFont typeface="StarSymbol"/>
              <a:buChar char=""/>
            </a:pPr>
            <a:r>
              <a:rPr lang="cs-CZ"/>
              <a:t>Klikněte pro úpravu formátu textu osnovy</a:t>
            </a:r>
            <a:endParaRPr/>
          </a:p>
          <a:p>
            <a:pPr lvl="1">
              <a:buSzPct val="25000"/>
              <a:buFont typeface="StarSymbol"/>
              <a:buChar char=""/>
            </a:pPr>
            <a:r>
              <a:rPr lang="cs-CZ"/>
              <a:t>Druhá úroveň</a:t>
            </a:r>
            <a:endParaRPr/>
          </a:p>
          <a:p>
            <a:pPr lvl="2">
              <a:buSzPct val="25000"/>
              <a:buFont typeface="StarSymbol"/>
              <a:buChar char=""/>
            </a:pPr>
            <a:r>
              <a:rPr lang="cs-CZ"/>
              <a:t>Třetí úroveň</a:t>
            </a:r>
            <a:endParaRPr/>
          </a:p>
          <a:p>
            <a:pPr lvl="3">
              <a:buSzPct val="25000"/>
              <a:buFont typeface="StarSymbol"/>
              <a:buChar char=""/>
            </a:pPr>
            <a:r>
              <a:rPr lang="cs-CZ"/>
              <a:t>Čtvrtá úroveň osnovy</a:t>
            </a:r>
            <a:endParaRPr/>
          </a:p>
          <a:p>
            <a:pPr lvl="4">
              <a:buSzPct val="25000"/>
              <a:buFont typeface="StarSymbol"/>
              <a:buChar char=""/>
            </a:pPr>
            <a:r>
              <a:rPr lang="cs-CZ"/>
              <a:t>Pátá úroveň osnovy</a:t>
            </a:r>
            <a:endParaRPr/>
          </a:p>
          <a:p>
            <a:pPr lvl="5">
              <a:buSzPct val="25000"/>
              <a:buFont typeface="StarSymbol"/>
              <a:buChar char=""/>
            </a:pPr>
            <a:r>
              <a:rPr lang="cs-CZ"/>
              <a:t>Šestá úroveň</a:t>
            </a:r>
            <a:endParaRPr/>
          </a:p>
          <a:p>
            <a:pPr lvl="6">
              <a:buSzPct val="25000"/>
              <a:buFont typeface="StarSymbol"/>
              <a:buChar char=""/>
            </a:pPr>
            <a:r>
              <a:rPr lang="cs-CZ"/>
              <a:t>Sedmá úroveň</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3600"/>
            <a:ext cx="8229240" cy="1144800"/>
          </a:xfrm>
          <a:prstGeom prst="rect">
            <a:avLst/>
          </a:prstGeom>
        </p:spPr>
        <p:txBody>
          <a:bodyPr wrap="none" lIns="0" tIns="0" rIns="0" bIns="0" anchor="ctr"/>
          <a:lstStyle/>
          <a:p>
            <a:pPr algn="ctr"/>
            <a:r>
              <a:rPr lang="cs-CZ"/>
              <a:t>Klikněte pro úpravu formátu textu nadpisu</a:t>
            </a:r>
            <a:endParaRPr/>
          </a:p>
        </p:txBody>
      </p:sp>
      <p:sp>
        <p:nvSpPr>
          <p:cNvPr id="35" name="PlaceHolder 2"/>
          <p:cNvSpPr>
            <a:spLocks noGrp="1"/>
          </p:cNvSpPr>
          <p:nvPr>
            <p:ph type="body"/>
          </p:nvPr>
        </p:nvSpPr>
        <p:spPr>
          <a:xfrm>
            <a:off x="457200" y="1604520"/>
            <a:ext cx="8046360" cy="3977280"/>
          </a:xfrm>
          <a:prstGeom prst="rect">
            <a:avLst/>
          </a:prstGeom>
        </p:spPr>
        <p:txBody>
          <a:bodyPr wrap="none" lIns="0" tIns="0" rIns="0" bIns="0"/>
          <a:lstStyle/>
          <a:p>
            <a:pPr>
              <a:buSzPct val="25000"/>
              <a:buFont typeface="StarSymbol"/>
              <a:buChar char=""/>
            </a:pPr>
            <a:r>
              <a:rPr lang="cs-CZ"/>
              <a:t>Klikněte pro úpravu formátu textu osnovy</a:t>
            </a:r>
            <a:endParaRPr/>
          </a:p>
          <a:p>
            <a:pPr lvl="1">
              <a:buSzPct val="25000"/>
              <a:buFont typeface="StarSymbol"/>
              <a:buChar char=""/>
            </a:pPr>
            <a:r>
              <a:rPr lang="cs-CZ"/>
              <a:t>Druhá úroveň</a:t>
            </a:r>
            <a:endParaRPr/>
          </a:p>
          <a:p>
            <a:pPr lvl="2">
              <a:buSzPct val="25000"/>
              <a:buFont typeface="StarSymbol"/>
              <a:buChar char=""/>
            </a:pPr>
            <a:r>
              <a:rPr lang="cs-CZ"/>
              <a:t>Třetí úroveň</a:t>
            </a:r>
            <a:endParaRPr/>
          </a:p>
          <a:p>
            <a:pPr lvl="3">
              <a:buSzPct val="25000"/>
              <a:buFont typeface="StarSymbol"/>
              <a:buChar char=""/>
            </a:pPr>
            <a:r>
              <a:rPr lang="cs-CZ"/>
              <a:t>Čtvrtá úroveň osnovy</a:t>
            </a:r>
            <a:endParaRPr/>
          </a:p>
          <a:p>
            <a:pPr lvl="4">
              <a:buSzPct val="25000"/>
              <a:buFont typeface="StarSymbol"/>
              <a:buChar char=""/>
            </a:pPr>
            <a:r>
              <a:rPr lang="cs-CZ"/>
              <a:t>Pátá úroveň osnovy</a:t>
            </a:r>
            <a:endParaRPr/>
          </a:p>
          <a:p>
            <a:pPr lvl="5">
              <a:buSzPct val="25000"/>
              <a:buFont typeface="StarSymbol"/>
              <a:buChar char=""/>
            </a:pPr>
            <a:r>
              <a:rPr lang="cs-CZ"/>
              <a:t>Šestá úroveň</a:t>
            </a:r>
            <a:endParaRPr/>
          </a:p>
          <a:p>
            <a:pPr lvl="6">
              <a:buSzPct val="25000"/>
              <a:buFont typeface="StarSymbol"/>
              <a:buChar char=""/>
            </a:pPr>
            <a:r>
              <a:rPr lang="cs-CZ"/>
              <a:t>Sedmá úroveň</a:t>
            </a:r>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4680"/>
            <a:ext cx="8228880" cy="1142640"/>
          </a:xfrm>
          <a:prstGeom prst="rect">
            <a:avLst/>
          </a:prstGeom>
        </p:spPr>
        <p:txBody>
          <a:bodyPr wrap="none" lIns="0" tIns="0" rIns="0" bIns="0" anchor="ctr"/>
          <a:lstStyle/>
          <a:p>
            <a:r>
              <a:rPr lang="cs-CZ"/>
              <a:t>Klikněte pro úpravu formátu textu nadpisu</a:t>
            </a:r>
            <a:endParaRPr/>
          </a:p>
        </p:txBody>
      </p:sp>
      <p:sp>
        <p:nvSpPr>
          <p:cNvPr id="69" name="PlaceHolder 2"/>
          <p:cNvSpPr>
            <a:spLocks noGrp="1"/>
          </p:cNvSpPr>
          <p:nvPr>
            <p:ph type="body"/>
          </p:nvPr>
        </p:nvSpPr>
        <p:spPr>
          <a:xfrm>
            <a:off x="457200" y="1600200"/>
            <a:ext cx="8228880" cy="4525200"/>
          </a:xfrm>
          <a:prstGeom prst="rect">
            <a:avLst/>
          </a:prstGeom>
        </p:spPr>
        <p:txBody>
          <a:bodyPr wrap="none" lIns="0" tIns="0" rIns="0" bIns="0"/>
          <a:lstStyle/>
          <a:p>
            <a:pPr>
              <a:buSzPct val="25000"/>
              <a:buFont typeface="StarSymbol"/>
              <a:buChar char=""/>
            </a:pPr>
            <a:r>
              <a:rPr lang="cs-CZ"/>
              <a:t>Klikněte pro úpravu formátu textu osnovy</a:t>
            </a:r>
            <a:endParaRPr/>
          </a:p>
          <a:p>
            <a:pPr lvl="1">
              <a:buSzPct val="25000"/>
              <a:buFont typeface="StarSymbol"/>
              <a:buChar char=""/>
            </a:pPr>
            <a:r>
              <a:rPr lang="cs-CZ"/>
              <a:t>Druhá úroveň</a:t>
            </a:r>
            <a:endParaRPr/>
          </a:p>
          <a:p>
            <a:pPr lvl="2">
              <a:buSzPct val="25000"/>
              <a:buFont typeface="StarSymbol"/>
              <a:buChar char=""/>
            </a:pPr>
            <a:r>
              <a:rPr lang="cs-CZ"/>
              <a:t>Třetí úroveň</a:t>
            </a:r>
            <a:endParaRPr/>
          </a:p>
          <a:p>
            <a:pPr lvl="3">
              <a:buSzPct val="25000"/>
              <a:buFont typeface="StarSymbol"/>
              <a:buChar char=""/>
            </a:pPr>
            <a:r>
              <a:rPr lang="cs-CZ"/>
              <a:t>Čtvrtá úroveň osnovy</a:t>
            </a:r>
            <a:endParaRPr/>
          </a:p>
          <a:p>
            <a:pPr lvl="4">
              <a:buSzPct val="25000"/>
              <a:buFont typeface="StarSymbol"/>
              <a:buChar char=""/>
            </a:pPr>
            <a:r>
              <a:rPr lang="cs-CZ"/>
              <a:t>Pátá úroveň osnovy</a:t>
            </a:r>
            <a:endParaRPr/>
          </a:p>
          <a:p>
            <a:pPr lvl="5">
              <a:buSzPct val="25000"/>
              <a:buFont typeface="StarSymbol"/>
              <a:buChar char=""/>
            </a:pPr>
            <a:r>
              <a:rPr lang="cs-CZ"/>
              <a:t>Šestá úroveň</a:t>
            </a:r>
            <a:endParaRPr/>
          </a:p>
          <a:p>
            <a:pPr lvl="6">
              <a:buSzPct val="25000"/>
              <a:buFont typeface="StarSymbol"/>
              <a:buChar char=""/>
            </a:pPr>
            <a:r>
              <a:rPr lang="cs-CZ"/>
              <a:t>Sedmá úroveň</a:t>
            </a:r>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hyperlink" Target="http://neurosymptomy.moonfruit.com/#/abnormalni-pohyby/4565574612"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hyperlink" Target="http://www.youtube.com/watch?v=c36j-uv75rI" TargetMode="Externa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3" Type="http://schemas.openxmlformats.org/officeDocument/2006/relationships/hyperlink" Target="http://www.wikiskripta.eu/index.php?title=Vazoneur%C3%B3za&amp;action=edit&amp;redlink=1" TargetMode="External"/><Relationship Id="rId7" Type="http://schemas.openxmlformats.org/officeDocument/2006/relationships/image" Target="../media/image6.jpeg"/><Relationship Id="rId2" Type="http://schemas.openxmlformats.org/officeDocument/2006/relationships/hyperlink" Target="http://www.wikiskripta.eu/index.php/C%C3%A9vy_horn%C3%AD_kon%C4%8Detiny" TargetMode="External"/><Relationship Id="rId1" Type="http://schemas.openxmlformats.org/officeDocument/2006/relationships/slideLayout" Target="../slideLayouts/slideLayout27.xml"/><Relationship Id="rId6" Type="http://schemas.openxmlformats.org/officeDocument/2006/relationships/hyperlink" Target="http://www.wikiskripta.eu/index.php/Blok%C3%A1tory_kalciov%C3%BDch_kan%C3%A1l%C5%AF" TargetMode="External"/><Relationship Id="rId5" Type="http://schemas.openxmlformats.org/officeDocument/2006/relationships/hyperlink" Target="http://www.wikiskripta.eu/index.php/Cyan%C3%B3za" TargetMode="External"/><Relationship Id="rId4" Type="http://schemas.openxmlformats.org/officeDocument/2006/relationships/hyperlink" Target="http://www.wikiskripta.eu/index.php/Isch%C3%A9mie"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2.xml.rels><?xml version="1.0" encoding="UTF-8" standalone="yes"?>
<Relationships xmlns="http://schemas.openxmlformats.org/package/2006/relationships"><Relationship Id="rId8" Type="http://schemas.openxmlformats.org/officeDocument/2006/relationships/hyperlink" Target="http://www.wikiskripta.eu/index.php/Um%C4%9Bl%C3%A1_plicn%C3%AD_ventilace" TargetMode="External"/><Relationship Id="rId3" Type="http://schemas.openxmlformats.org/officeDocument/2006/relationships/hyperlink" Target="http://www.wikiskripta.eu/index.php?title=Areflexie&amp;action=edit&amp;redlink=1" TargetMode="External"/><Relationship Id="rId7" Type="http://schemas.openxmlformats.org/officeDocument/2006/relationships/hyperlink" Target="http://www.wikiskripta.eu/index.php/Respira%C4%8Dn%C3%AD_insuficience" TargetMode="External"/><Relationship Id="rId2" Type="http://schemas.openxmlformats.org/officeDocument/2006/relationships/hyperlink" Target="http://www.wikiskripta.eu/index.php?title=M%C3%AD%C5%A1n%C3%AD_%C5%A1ok&amp;action=edit&amp;redlink=1" TargetMode="External"/><Relationship Id="rId1" Type="http://schemas.openxmlformats.org/officeDocument/2006/relationships/slideLayout" Target="../slideLayouts/slideLayout27.xml"/><Relationship Id="rId6" Type="http://schemas.openxmlformats.org/officeDocument/2006/relationships/hyperlink" Target="http://www.wikiskripta.eu/index.php/Mm._intercostales" TargetMode="External"/><Relationship Id="rId5" Type="http://schemas.openxmlformats.org/officeDocument/2006/relationships/hyperlink" Target="http://www.wikiskripta.eu/index.php?title=Poran%C4%9Bn%C3%AD_kr%C4%8Dn%C3%AD_m%C3%ADchy&amp;action=edit&amp;redlink=1" TargetMode="External"/><Relationship Id="rId4" Type="http://schemas.openxmlformats.org/officeDocument/2006/relationships/hyperlink" Target="http://www.wikiskripta.eu/index.php?title=Centr%C3%A1ln%C3%AD_par%C3%A9za&amp;action=edit&amp;redlink=1" TargetMode="External"/></Relationships>
</file>

<file path=ppt/slides/_rels/slide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7.xml"/></Relationships>
</file>

<file path=ppt/slides/_rels/slide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7.xml"/></Relationships>
</file>

<file path=ppt/slides/_rels/slide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7.xml"/></Relationships>
</file>

<file path=ppt/slides/_rels/slide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CustomShape 1"/>
          <p:cNvSpPr/>
          <p:nvPr/>
        </p:nvSpPr>
        <p:spPr>
          <a:xfrm>
            <a:off x="685800" y="2130480"/>
            <a:ext cx="7771680" cy="1469160"/>
          </a:xfrm>
          <a:prstGeom prst="rect">
            <a:avLst/>
          </a:prstGeom>
        </p:spPr>
        <p:txBody>
          <a:bodyPr lIns="90000" tIns="45000" rIns="90000" bIns="45000" anchor="ctr"/>
          <a:lstStyle/>
          <a:p>
            <a:pPr algn="ctr">
              <a:lnSpc>
                <a:spcPct val="100000"/>
              </a:lnSpc>
            </a:pPr>
            <a:r>
              <a:rPr lang="cs-CZ" sz="4400">
                <a:solidFill>
                  <a:srgbClr val="000000"/>
                </a:solidFill>
                <a:latin typeface="Arial"/>
              </a:rPr>
              <a:t>Patofyziologická neurologie	  </a:t>
            </a:r>
            <a:endParaRPr/>
          </a:p>
        </p:txBody>
      </p:sp>
      <p:sp>
        <p:nvSpPr>
          <p:cNvPr id="103" name="CustomShape 2"/>
          <p:cNvSpPr/>
          <p:nvPr/>
        </p:nvSpPr>
        <p:spPr>
          <a:xfrm>
            <a:off x="1371600" y="3886200"/>
            <a:ext cx="6400080" cy="1751760"/>
          </a:xfrm>
          <a:prstGeom prst="rect">
            <a:avLst/>
          </a:prstGeom>
        </p:spPr>
        <p:txBody>
          <a:bodyPr lIns="90000" tIns="45000" rIns="90000" bIns="45000"/>
          <a:lstStyle/>
          <a:p>
            <a:pPr algn="ctr">
              <a:lnSpc>
                <a:spcPct val="100000"/>
              </a:lnSpc>
            </a:pPr>
            <a:r>
              <a:rPr lang="cs-CZ" sz="3200" b="1">
                <a:solidFill>
                  <a:srgbClr val="FF0000"/>
                </a:solidFill>
                <a:latin typeface="Arial"/>
              </a:rPr>
              <a:t>Jaroslav Pekara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CustomShape 1"/>
          <p:cNvSpPr/>
          <p:nvPr/>
        </p:nvSpPr>
        <p:spPr>
          <a:xfrm>
            <a:off x="457200" y="274680"/>
            <a:ext cx="8228880" cy="1142280"/>
          </a:xfrm>
          <a:prstGeom prst="rect">
            <a:avLst/>
          </a:prstGeom>
        </p:spPr>
      </p:sp>
      <p:sp>
        <p:nvSpPr>
          <p:cNvPr id="121" name="CustomShape 2"/>
          <p:cNvSpPr/>
          <p:nvPr/>
        </p:nvSpPr>
        <p:spPr>
          <a:xfrm>
            <a:off x="457200" y="1600200"/>
            <a:ext cx="8228880" cy="4525200"/>
          </a:xfrm>
          <a:prstGeom prst="rect">
            <a:avLst/>
          </a:prstGeom>
        </p:spPr>
        <p:txBody>
          <a:bodyPr lIns="90000" tIns="45000" rIns="90000" bIns="45000"/>
          <a:lstStyle/>
          <a:p>
            <a:pPr>
              <a:lnSpc>
                <a:spcPct val="100000"/>
              </a:lnSpc>
            </a:pPr>
            <a:r>
              <a:rPr lang="cs-CZ" sz="2000" b="1">
                <a:solidFill>
                  <a:srgbClr val="000000"/>
                </a:solidFill>
                <a:latin typeface="Arial"/>
              </a:rPr>
              <a:t>Tenzní bolest </a:t>
            </a:r>
            <a:endParaRPr/>
          </a:p>
          <a:p>
            <a:pPr>
              <a:lnSpc>
                <a:spcPct val="100000"/>
              </a:lnSpc>
              <a:buFont typeface="Arial"/>
              <a:buChar char="•"/>
            </a:pPr>
            <a:r>
              <a:rPr lang="cs-CZ" sz="2000">
                <a:solidFill>
                  <a:srgbClr val="000000"/>
                </a:solidFill>
                <a:latin typeface="Arial"/>
              </a:rPr>
              <a:t>nejčastější typ cefalea, často na základě kontrakcí svalů hlavy a krku, vliv psychogenního stresu, kdykoliv v průběhu života, bolest stála, palčivá. </a:t>
            </a:r>
            <a:endParaRPr/>
          </a:p>
          <a:p>
            <a:pPr>
              <a:lnSpc>
                <a:spcPct val="100000"/>
              </a:lnSpc>
            </a:pPr>
            <a:endParaRPr/>
          </a:p>
          <a:p>
            <a:pPr>
              <a:lnSpc>
                <a:spcPct val="100000"/>
              </a:lnSpc>
            </a:pPr>
            <a:r>
              <a:rPr lang="cs-CZ" sz="2000" b="1">
                <a:solidFill>
                  <a:srgbClr val="000000"/>
                </a:solidFill>
                <a:latin typeface="Arial"/>
              </a:rPr>
              <a:t>Neuralgie</a:t>
            </a:r>
            <a:endParaRPr/>
          </a:p>
          <a:p>
            <a:pPr>
              <a:lnSpc>
                <a:spcPct val="100000"/>
              </a:lnSpc>
              <a:buFont typeface="Arial"/>
              <a:buChar char="•"/>
            </a:pPr>
            <a:r>
              <a:rPr lang="cs-CZ" sz="2000">
                <a:solidFill>
                  <a:srgbClr val="000000"/>
                </a:solidFill>
                <a:latin typeface="Arial"/>
              </a:rPr>
              <a:t>označujeme bolestivé </a:t>
            </a:r>
            <a:endParaRPr/>
          </a:p>
          <a:p>
            <a:pPr>
              <a:lnSpc>
                <a:spcPct val="100000"/>
              </a:lnSpc>
            </a:pPr>
            <a:r>
              <a:rPr lang="cs-CZ" sz="2000">
                <a:solidFill>
                  <a:srgbClr val="000000"/>
                </a:solidFill>
                <a:latin typeface="Arial"/>
              </a:rPr>
              <a:t>pocity šířící se podél </a:t>
            </a:r>
            <a:endParaRPr/>
          </a:p>
          <a:p>
            <a:pPr>
              <a:lnSpc>
                <a:spcPct val="100000"/>
              </a:lnSpc>
            </a:pPr>
            <a:r>
              <a:rPr lang="cs-CZ" sz="2000">
                <a:solidFill>
                  <a:srgbClr val="000000"/>
                </a:solidFill>
                <a:latin typeface="Arial"/>
              </a:rPr>
              <a:t>kraniálních a spinálních </a:t>
            </a:r>
            <a:endParaRPr/>
          </a:p>
          <a:p>
            <a:pPr>
              <a:lnSpc>
                <a:spcPct val="100000"/>
              </a:lnSpc>
            </a:pPr>
            <a:r>
              <a:rPr lang="cs-CZ" sz="2000">
                <a:solidFill>
                  <a:srgbClr val="000000"/>
                </a:solidFill>
                <a:latin typeface="Arial"/>
              </a:rPr>
              <a:t>nervů. Ostrá bolest může </a:t>
            </a:r>
            <a:endParaRPr/>
          </a:p>
          <a:p>
            <a:pPr>
              <a:lnSpc>
                <a:spcPct val="100000"/>
              </a:lnSpc>
            </a:pPr>
            <a:r>
              <a:rPr lang="cs-CZ" sz="2000">
                <a:solidFill>
                  <a:srgbClr val="000000"/>
                </a:solidFill>
                <a:latin typeface="Arial"/>
              </a:rPr>
              <a:t>být vyvolána traumatem, </a:t>
            </a:r>
            <a:endParaRPr/>
          </a:p>
          <a:p>
            <a:pPr>
              <a:lnSpc>
                <a:spcPct val="100000"/>
              </a:lnSpc>
            </a:pPr>
            <a:r>
              <a:rPr lang="cs-CZ" sz="2000">
                <a:solidFill>
                  <a:srgbClr val="000000"/>
                </a:solidFill>
                <a:latin typeface="Arial"/>
              </a:rPr>
              <a:t>infekčním procesem. </a:t>
            </a:r>
            <a:endParaRPr/>
          </a:p>
          <a:p>
            <a:pPr>
              <a:lnSpc>
                <a:spcPct val="100000"/>
              </a:lnSpc>
            </a:pPr>
            <a:endParaRPr/>
          </a:p>
        </p:txBody>
      </p:sp>
      <p:pic>
        <p:nvPicPr>
          <p:cNvPr id="122" name="Picture 2"/>
          <p:cNvPicPr/>
          <p:nvPr/>
        </p:nvPicPr>
        <p:blipFill>
          <a:blip r:embed="rId2"/>
          <a:stretch>
            <a:fillRect/>
          </a:stretch>
        </p:blipFill>
        <p:spPr>
          <a:xfrm>
            <a:off x="3714840" y="3143160"/>
            <a:ext cx="4537440" cy="3008520"/>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CustomShape 1"/>
          <p:cNvSpPr/>
          <p:nvPr/>
        </p:nvSpPr>
        <p:spPr>
          <a:xfrm>
            <a:off x="457200" y="274680"/>
            <a:ext cx="8228880" cy="1142280"/>
          </a:xfrm>
          <a:prstGeom prst="rect">
            <a:avLst/>
          </a:prstGeom>
        </p:spPr>
        <p:txBody>
          <a:bodyPr lIns="90000" tIns="45000" rIns="90000" bIns="45000" anchor="ctr"/>
          <a:lstStyle/>
          <a:p>
            <a:pPr algn="ctr">
              <a:lnSpc>
                <a:spcPct val="100000"/>
              </a:lnSpc>
            </a:pPr>
            <a:r>
              <a:rPr lang="cs-CZ" sz="3200" b="1">
                <a:solidFill>
                  <a:srgbClr val="000000"/>
                </a:solidFill>
                <a:latin typeface="Arial"/>
              </a:rPr>
              <a:t>Anamnéza a vyšetření při bolesti</a:t>
            </a:r>
            <a:endParaRPr/>
          </a:p>
        </p:txBody>
      </p:sp>
      <p:sp>
        <p:nvSpPr>
          <p:cNvPr id="124" name="CustomShape 2"/>
          <p:cNvSpPr/>
          <p:nvPr/>
        </p:nvSpPr>
        <p:spPr>
          <a:xfrm>
            <a:off x="457200" y="1600200"/>
            <a:ext cx="8228880" cy="4899960"/>
          </a:xfrm>
          <a:prstGeom prst="rect">
            <a:avLst/>
          </a:prstGeom>
        </p:spPr>
        <p:txBody>
          <a:bodyPr lIns="90000" tIns="45000" rIns="90000" bIns="45000"/>
          <a:lstStyle/>
          <a:p>
            <a:pPr>
              <a:lnSpc>
                <a:spcPct val="100000"/>
              </a:lnSpc>
              <a:buFont typeface="Arial"/>
              <a:buChar char="•"/>
            </a:pPr>
            <a:r>
              <a:rPr lang="cs-CZ" sz="2000">
                <a:solidFill>
                  <a:srgbClr val="000000"/>
                </a:solidFill>
                <a:latin typeface="Arial"/>
              </a:rPr>
              <a:t>pokud je bolest úrazová – jednej, chronická – vyzvídej</a:t>
            </a:r>
            <a:endParaRPr/>
          </a:p>
          <a:p>
            <a:pPr>
              <a:lnSpc>
                <a:spcPct val="100000"/>
              </a:lnSpc>
              <a:buFont typeface="Arial"/>
              <a:buChar char="•"/>
            </a:pPr>
            <a:r>
              <a:rPr lang="cs-CZ" sz="2000">
                <a:solidFill>
                  <a:srgbClr val="000000"/>
                </a:solidFill>
                <a:latin typeface="Arial"/>
              </a:rPr>
              <a:t>Když mluvím – znamená to, že pracuji!</a:t>
            </a:r>
            <a:endParaRPr/>
          </a:p>
          <a:p>
            <a:pPr>
              <a:lnSpc>
                <a:spcPct val="100000"/>
              </a:lnSpc>
            </a:pPr>
            <a:endParaRPr/>
          </a:p>
          <a:p>
            <a:pPr>
              <a:lnSpc>
                <a:spcPct val="100000"/>
              </a:lnSpc>
              <a:buFont typeface="Arial"/>
              <a:buChar char="•"/>
            </a:pPr>
            <a:r>
              <a:rPr lang="cs-CZ" sz="2000">
                <a:solidFill>
                  <a:srgbClr val="000000"/>
                </a:solidFill>
                <a:latin typeface="Arial"/>
              </a:rPr>
              <a:t>Nástup a trvání</a:t>
            </a:r>
            <a:endParaRPr/>
          </a:p>
          <a:p>
            <a:pPr>
              <a:lnSpc>
                <a:spcPct val="100000"/>
              </a:lnSpc>
              <a:buFont typeface="Arial"/>
              <a:buChar char="•"/>
            </a:pPr>
            <a:r>
              <a:rPr lang="cs-CZ" sz="2000">
                <a:solidFill>
                  <a:srgbClr val="000000"/>
                </a:solidFill>
                <a:latin typeface="Arial"/>
              </a:rPr>
              <a:t>Lokalizace</a:t>
            </a:r>
            <a:endParaRPr/>
          </a:p>
          <a:p>
            <a:pPr>
              <a:lnSpc>
                <a:spcPct val="100000"/>
              </a:lnSpc>
              <a:buFont typeface="Arial"/>
              <a:buChar char="•"/>
            </a:pPr>
            <a:r>
              <a:rPr lang="cs-CZ" sz="2000">
                <a:solidFill>
                  <a:srgbClr val="000000"/>
                </a:solidFill>
                <a:latin typeface="Arial"/>
              </a:rPr>
              <a:t>Intenzita</a:t>
            </a:r>
            <a:endParaRPr/>
          </a:p>
          <a:p>
            <a:pPr>
              <a:lnSpc>
                <a:spcPct val="100000"/>
              </a:lnSpc>
              <a:buFont typeface="Arial"/>
              <a:buChar char="•"/>
            </a:pPr>
            <a:r>
              <a:rPr lang="cs-CZ" sz="2000">
                <a:solidFill>
                  <a:srgbClr val="000000"/>
                </a:solidFill>
                <a:latin typeface="Arial"/>
              </a:rPr>
              <a:t>Kvalita – pálivá, tupá, bodavá, bušivá? + vegetace, motorika</a:t>
            </a:r>
            <a:endParaRPr/>
          </a:p>
          <a:p>
            <a:pPr>
              <a:lnSpc>
                <a:spcPct val="100000"/>
              </a:lnSpc>
              <a:buFont typeface="Arial"/>
              <a:buChar char="•"/>
            </a:pPr>
            <a:r>
              <a:rPr lang="cs-CZ" sz="2000">
                <a:solidFill>
                  <a:srgbClr val="000000"/>
                </a:solidFill>
                <a:latin typeface="Arial"/>
              </a:rPr>
              <a:t>Co pomáhá?</a:t>
            </a:r>
            <a:endParaRPr/>
          </a:p>
          <a:p>
            <a:pPr>
              <a:lnSpc>
                <a:spcPct val="100000"/>
              </a:lnSpc>
            </a:pPr>
            <a:endParaRPr/>
          </a:p>
          <a:p>
            <a:pPr>
              <a:lnSpc>
                <a:spcPct val="100000"/>
              </a:lnSpc>
              <a:buFont typeface="Arial"/>
              <a:buChar char="•"/>
            </a:pPr>
            <a:r>
              <a:rPr lang="cs-CZ" sz="2000">
                <a:solidFill>
                  <a:srgbClr val="000000"/>
                </a:solidFill>
                <a:latin typeface="Arial"/>
              </a:rPr>
              <a:t>Neverbání gesta</a:t>
            </a:r>
            <a:endParaRPr/>
          </a:p>
          <a:p>
            <a:pPr>
              <a:lnSpc>
                <a:spcPct val="100000"/>
              </a:lnSpc>
              <a:buFont typeface="Arial"/>
              <a:buChar char="•"/>
            </a:pPr>
            <a:r>
              <a:rPr lang="cs-CZ" sz="2000">
                <a:solidFill>
                  <a:srgbClr val="000000"/>
                </a:solidFill>
                <a:latin typeface="Arial"/>
              </a:rPr>
              <a:t>Onemocnění, operace, minulá bolest, stres, pozor na kulturní rozdíly</a:t>
            </a:r>
            <a:endParaRPr/>
          </a:p>
          <a:p>
            <a:pPr>
              <a:lnSpc>
                <a:spcPct val="100000"/>
              </a:lnSpc>
              <a:buFont typeface="Arial"/>
              <a:buChar char="•"/>
            </a:pPr>
            <a:r>
              <a:rPr lang="cs-CZ" sz="2000">
                <a:solidFill>
                  <a:srgbClr val="000000"/>
                </a:solidFill>
                <a:latin typeface="Arial"/>
              </a:rPr>
              <a:t>Pozor na chronické nemoci - emoce a vliv na psychiku</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CustomShape 1"/>
          <p:cNvSpPr/>
          <p:nvPr/>
        </p:nvSpPr>
        <p:spPr>
          <a:xfrm>
            <a:off x="457200" y="274680"/>
            <a:ext cx="8228880" cy="1142280"/>
          </a:xfrm>
          <a:prstGeom prst="rect">
            <a:avLst/>
          </a:prstGeom>
        </p:spPr>
      </p:sp>
      <p:sp>
        <p:nvSpPr>
          <p:cNvPr id="126" name="CustomShape 2"/>
          <p:cNvSpPr/>
          <p:nvPr/>
        </p:nvSpPr>
        <p:spPr>
          <a:xfrm>
            <a:off x="457200" y="1600200"/>
            <a:ext cx="8228880" cy="4525200"/>
          </a:xfrm>
          <a:prstGeom prst="rect">
            <a:avLst/>
          </a:prstGeom>
        </p:spPr>
      </p:sp>
      <p:pic>
        <p:nvPicPr>
          <p:cNvPr id="127" name="Picture 3"/>
          <p:cNvPicPr/>
          <p:nvPr/>
        </p:nvPicPr>
        <p:blipFill>
          <a:blip r:embed="rId2"/>
          <a:stretch>
            <a:fillRect/>
          </a:stretch>
        </p:blipFill>
        <p:spPr>
          <a:xfrm>
            <a:off x="0" y="0"/>
            <a:ext cx="9143280" cy="688392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CustomShape 1"/>
          <p:cNvSpPr/>
          <p:nvPr/>
        </p:nvSpPr>
        <p:spPr>
          <a:xfrm>
            <a:off x="457200" y="274680"/>
            <a:ext cx="8228880" cy="1142280"/>
          </a:xfrm>
          <a:prstGeom prst="rect">
            <a:avLst/>
          </a:prstGeom>
        </p:spPr>
        <p:txBody>
          <a:bodyPr lIns="90000" tIns="45000" rIns="90000" bIns="45000" anchor="ctr"/>
          <a:lstStyle/>
          <a:p>
            <a:pPr algn="ctr">
              <a:lnSpc>
                <a:spcPct val="100000"/>
              </a:lnSpc>
            </a:pPr>
            <a:r>
              <a:rPr lang="cs-CZ" sz="3200" b="1">
                <a:solidFill>
                  <a:srgbClr val="000000"/>
                </a:solidFill>
                <a:latin typeface="Arial"/>
              </a:rPr>
              <a:t>DD - cefalea</a:t>
            </a:r>
            <a:endParaRPr/>
          </a:p>
        </p:txBody>
      </p:sp>
      <p:sp>
        <p:nvSpPr>
          <p:cNvPr id="129" name="CustomShape 2"/>
          <p:cNvSpPr/>
          <p:nvPr/>
        </p:nvSpPr>
        <p:spPr>
          <a:xfrm>
            <a:off x="457200" y="1600200"/>
            <a:ext cx="8228880" cy="4525200"/>
          </a:xfrm>
          <a:prstGeom prst="rect">
            <a:avLst/>
          </a:prstGeom>
        </p:spPr>
        <p:txBody>
          <a:bodyPr lIns="90000" tIns="45000" rIns="90000" bIns="45000"/>
          <a:lstStyle/>
          <a:p>
            <a:pPr>
              <a:lnSpc>
                <a:spcPct val="100000"/>
              </a:lnSpc>
              <a:buFont typeface="Arial"/>
              <a:buChar char="•"/>
            </a:pPr>
            <a:r>
              <a:rPr lang="cs-CZ" sz="2000">
                <a:solidFill>
                  <a:srgbClr val="000000"/>
                </a:solidFill>
                <a:latin typeface="Arial"/>
              </a:rPr>
              <a:t>úpal, úžeh, hypotenze</a:t>
            </a:r>
            <a:endParaRPr/>
          </a:p>
          <a:p>
            <a:pPr>
              <a:lnSpc>
                <a:spcPct val="100000"/>
              </a:lnSpc>
              <a:buFont typeface="Arial"/>
              <a:buChar char="•"/>
            </a:pPr>
            <a:r>
              <a:rPr lang="cs-CZ" sz="2000">
                <a:solidFill>
                  <a:srgbClr val="000000"/>
                </a:solidFill>
                <a:latin typeface="Arial"/>
              </a:rPr>
              <a:t>abscesy kůže, svalová ztuhlost krku, přetěžování očí</a:t>
            </a:r>
            <a:endParaRPr/>
          </a:p>
          <a:p>
            <a:pPr>
              <a:lnSpc>
                <a:spcPct val="100000"/>
              </a:lnSpc>
              <a:buFont typeface="Arial"/>
              <a:buChar char="•"/>
            </a:pPr>
            <a:r>
              <a:rPr lang="cs-CZ" sz="2000">
                <a:solidFill>
                  <a:srgbClr val="000000"/>
                </a:solidFill>
                <a:latin typeface="Arial"/>
              </a:rPr>
              <a:t>zuby, nemoci tepen, okcipitální neuralgie (Hortonova –cluster) </a:t>
            </a:r>
            <a:endParaRPr/>
          </a:p>
          <a:p>
            <a:pPr>
              <a:lnSpc>
                <a:spcPct val="100000"/>
              </a:lnSpc>
              <a:buFont typeface="Arial"/>
              <a:buChar char="•"/>
            </a:pPr>
            <a:r>
              <a:rPr lang="cs-CZ" sz="2000">
                <a:solidFill>
                  <a:srgbClr val="000000"/>
                </a:solidFill>
                <a:latin typeface="Arial"/>
              </a:rPr>
              <a:t>onemocnění očí, vedlejších nosních dutin, ucha, ale také nádory, záněty a mozkové příhody</a:t>
            </a:r>
            <a:endParaRPr/>
          </a:p>
          <a:p>
            <a:pPr>
              <a:lnSpc>
                <a:spcPct val="100000"/>
              </a:lnSpc>
              <a:buFont typeface="Arial"/>
              <a:buChar char="•"/>
            </a:pPr>
            <a:r>
              <a:rPr lang="cs-CZ" sz="2000">
                <a:solidFill>
                  <a:srgbClr val="000000"/>
                </a:solidFill>
                <a:latin typeface="Arial"/>
              </a:rPr>
              <a:t>z celkových onemocnění se jedná zejména o hypertenzi, selhání ledvin a některé otravy</a:t>
            </a:r>
            <a:endParaRPr/>
          </a:p>
          <a:p>
            <a:pPr>
              <a:lnSpc>
                <a:spcPct val="100000"/>
              </a:lnSpc>
              <a:buFont typeface="Arial"/>
              <a:buChar char="•"/>
            </a:pPr>
            <a:r>
              <a:rPr lang="cs-CZ" sz="2000">
                <a:solidFill>
                  <a:srgbClr val="000000"/>
                </a:solidFill>
                <a:latin typeface="Arial"/>
              </a:rPr>
              <a:t>Kostní změny – páteř, klouby obličeje, mozkové nervy a meningeální obaly</a:t>
            </a:r>
            <a:endParaRPr/>
          </a:p>
          <a:p>
            <a:pPr>
              <a:lnSpc>
                <a:spcPct val="100000"/>
              </a:lnSpc>
              <a:buFont typeface="Arial"/>
              <a:buChar char="•"/>
            </a:pPr>
            <a:r>
              <a:rPr lang="cs-CZ" sz="2000">
                <a:solidFill>
                  <a:srgbClr val="000000"/>
                </a:solidFill>
                <a:latin typeface="Arial"/>
              </a:rPr>
              <a:t>Trauma, teplota (meningitis), abstinence, trombóza</a:t>
            </a:r>
            <a:endParaRPr/>
          </a:p>
          <a:p>
            <a:pPr>
              <a:lnSpc>
                <a:spcPct val="100000"/>
              </a:lnSpc>
              <a:buFont typeface="Arial"/>
              <a:buChar char="•"/>
            </a:pPr>
            <a:r>
              <a:rPr lang="cs-CZ" sz="2000" b="1">
                <a:solidFill>
                  <a:srgbClr val="000000"/>
                </a:solidFill>
                <a:latin typeface="Arial"/>
              </a:rPr>
              <a:t>POSTUP</a:t>
            </a:r>
            <a:r>
              <a:rPr lang="cs-CZ" sz="2000">
                <a:solidFill>
                  <a:srgbClr val="000000"/>
                </a:solidFill>
                <a:latin typeface="Arial"/>
              </a:rPr>
              <a:t>: hledat ztuhlost svalů – CT – neurologie – lumbální punkce – vyšetření očí a zubů – krevní obraz, holter, biopsie tepen</a:t>
            </a:r>
            <a:endParaRPr/>
          </a:p>
          <a:p>
            <a:pPr>
              <a:lnSpc>
                <a:spcPct val="100000"/>
              </a:lnSpc>
            </a:pPr>
            <a:endParaRPr/>
          </a:p>
          <a:p>
            <a:pPr>
              <a:lnSpc>
                <a:spcPct val="100000"/>
              </a:lnSpc>
            </a:pPr>
            <a:endParaRPr/>
          </a:p>
          <a:p>
            <a:pP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CustomShape 1"/>
          <p:cNvSpPr/>
          <p:nvPr/>
        </p:nvSpPr>
        <p:spPr>
          <a:xfrm>
            <a:off x="457200" y="274680"/>
            <a:ext cx="8228880" cy="1142280"/>
          </a:xfrm>
          <a:prstGeom prst="rect">
            <a:avLst/>
          </a:prstGeom>
        </p:spPr>
        <p:txBody>
          <a:bodyPr lIns="90000" tIns="45000" rIns="90000" bIns="45000" anchor="ctr"/>
          <a:lstStyle/>
          <a:p>
            <a:pPr algn="ctr">
              <a:lnSpc>
                <a:spcPct val="100000"/>
              </a:lnSpc>
            </a:pPr>
            <a:r>
              <a:rPr lang="cs-CZ" sz="3200" b="1">
                <a:solidFill>
                  <a:srgbClr val="000000"/>
                </a:solidFill>
                <a:latin typeface="Arial"/>
              </a:rPr>
              <a:t>Obrny </a:t>
            </a:r>
            <a:endParaRPr/>
          </a:p>
        </p:txBody>
      </p:sp>
      <p:sp>
        <p:nvSpPr>
          <p:cNvPr id="131" name="CustomShape 2"/>
          <p:cNvSpPr/>
          <p:nvPr/>
        </p:nvSpPr>
        <p:spPr>
          <a:xfrm>
            <a:off x="457200" y="1600200"/>
            <a:ext cx="8228880" cy="4525200"/>
          </a:xfrm>
          <a:prstGeom prst="rect">
            <a:avLst/>
          </a:prstGeom>
        </p:spPr>
        <p:txBody>
          <a:bodyPr lIns="90000" tIns="45000" rIns="90000" bIns="45000"/>
          <a:lstStyle/>
          <a:p>
            <a:pPr>
              <a:lnSpc>
                <a:spcPct val="100000"/>
              </a:lnSpc>
            </a:pPr>
            <a:endParaRPr/>
          </a:p>
          <a:p>
            <a:pPr>
              <a:lnSpc>
                <a:spcPct val="100000"/>
              </a:lnSpc>
            </a:pPr>
            <a:r>
              <a:rPr lang="cs-CZ" sz="2000" b="1">
                <a:solidFill>
                  <a:srgbClr val="000000"/>
                </a:solidFill>
                <a:latin typeface="Arial"/>
              </a:rPr>
              <a:t>Motorický motoneuron je složen z:</a:t>
            </a:r>
            <a:endParaRPr/>
          </a:p>
          <a:p>
            <a:pPr>
              <a:lnSpc>
                <a:spcPct val="100000"/>
              </a:lnSpc>
              <a:buFont typeface="Arial"/>
              <a:buChar char="•"/>
            </a:pPr>
            <a:r>
              <a:rPr lang="cs-CZ" sz="2000">
                <a:solidFill>
                  <a:srgbClr val="000000"/>
                </a:solidFill>
                <a:latin typeface="Arial"/>
              </a:rPr>
              <a:t>centrálního motoneuronu</a:t>
            </a:r>
            <a:endParaRPr/>
          </a:p>
          <a:p>
            <a:pPr>
              <a:lnSpc>
                <a:spcPct val="100000"/>
              </a:lnSpc>
              <a:buFont typeface="Arial"/>
              <a:buChar char="•"/>
            </a:pPr>
            <a:r>
              <a:rPr lang="cs-CZ" sz="2000">
                <a:solidFill>
                  <a:srgbClr val="000000"/>
                </a:solidFill>
                <a:latin typeface="Arial"/>
              </a:rPr>
              <a:t>periferní motorické jednotky </a:t>
            </a:r>
            <a:endParaRPr/>
          </a:p>
          <a:p>
            <a:pPr>
              <a:lnSpc>
                <a:spcPct val="100000"/>
              </a:lnSpc>
            </a:pPr>
            <a:endParaRPr/>
          </a:p>
          <a:p>
            <a:pPr>
              <a:lnSpc>
                <a:spcPct val="100000"/>
              </a:lnSpc>
              <a:buFont typeface="Arial"/>
              <a:buChar char="•"/>
            </a:pPr>
            <a:r>
              <a:rPr lang="cs-CZ" sz="2000">
                <a:solidFill>
                  <a:srgbClr val="000000"/>
                </a:solidFill>
                <a:latin typeface="Arial"/>
              </a:rPr>
              <a:t>Centrální motoneuron tvoří pyramidové buňky  v gyrus praecentralis a traktem kortikospinálním a kortikobulbálním </a:t>
            </a:r>
            <a:r>
              <a:rPr lang="cs-CZ" sz="2000" b="1">
                <a:solidFill>
                  <a:srgbClr val="000000"/>
                </a:solidFill>
                <a:latin typeface="Arial"/>
              </a:rPr>
              <a:t>(pyramidová dráha) </a:t>
            </a:r>
            <a:endParaRPr/>
          </a:p>
          <a:p>
            <a:pPr>
              <a:lnSpc>
                <a:spcPct val="100000"/>
              </a:lnSpc>
            </a:pPr>
            <a:endParaRPr/>
          </a:p>
          <a:p>
            <a:pPr>
              <a:lnSpc>
                <a:spcPct val="100000"/>
              </a:lnSpc>
              <a:buFont typeface="Arial"/>
              <a:buChar char="•"/>
            </a:pPr>
            <a:r>
              <a:rPr lang="cs-CZ" sz="2000">
                <a:solidFill>
                  <a:srgbClr val="000000"/>
                </a:solidFill>
                <a:latin typeface="Arial"/>
              </a:rPr>
              <a:t>Periferní motorické jednotky jsou tvořené periferním motoneuronem, nervosvalovou ploténkou a příčně pruhovaným svalem </a:t>
            </a:r>
            <a:endParaRPr/>
          </a:p>
          <a:p>
            <a:pPr>
              <a:lnSpc>
                <a:spcPct val="100000"/>
              </a:lnSpc>
            </a:pPr>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31">
                                            <p:txEl>
                                              <p:pRg st="344" end="344"/>
                                            </p:txEl>
                                          </p:spTgt>
                                        </p:tgtEl>
                                        <p:attrNameLst>
                                          <p:attrName>style.visibility</p:attrName>
                                        </p:attrNameLst>
                                      </p:cBhvr>
                                      <p:to>
                                        <p:strVal val="visible"/>
                                      </p:to>
                                    </p:set>
                                    <p:animEffect transition="in" filter="checkerboard(across)">
                                      <p:cBhvr additive="repl">
                                        <p:cTn id="7" dur="500" fill="freeze"/>
                                        <p:tgtEl>
                                          <p:spTgt spid="131">
                                            <p:txEl>
                                              <p:pRg st="344" end="344"/>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31">
                                            <p:txEl>
                                              <p:pRg st="344" end="344"/>
                                            </p:txEl>
                                          </p:spTgt>
                                        </p:tgtEl>
                                        <p:attrNameLst>
                                          <p:attrName>style.visibility</p:attrName>
                                        </p:attrNameLst>
                                      </p:cBhvr>
                                      <p:to>
                                        <p:strVal val="visible"/>
                                      </p:to>
                                    </p:set>
                                    <p:animEffect transition="in" filter="checkerboard(across)">
                                      <p:cBhvr additive="repl">
                                        <p:cTn id="12" dur="500" fill="freeze"/>
                                        <p:tgtEl>
                                          <p:spTgt spid="131">
                                            <p:txEl>
                                              <p:pRg st="344" end="34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CustomShape 1"/>
          <p:cNvSpPr/>
          <p:nvPr/>
        </p:nvSpPr>
        <p:spPr>
          <a:xfrm>
            <a:off x="457200" y="274680"/>
            <a:ext cx="8228880" cy="1142280"/>
          </a:xfrm>
          <a:prstGeom prst="rect">
            <a:avLst/>
          </a:prstGeom>
        </p:spPr>
      </p:sp>
      <p:sp>
        <p:nvSpPr>
          <p:cNvPr id="133" name="CustomShape 2"/>
          <p:cNvSpPr/>
          <p:nvPr/>
        </p:nvSpPr>
        <p:spPr>
          <a:xfrm>
            <a:off x="457200" y="1600200"/>
            <a:ext cx="8228880" cy="4525200"/>
          </a:xfrm>
          <a:prstGeom prst="rect">
            <a:avLst/>
          </a:prstGeom>
        </p:spPr>
      </p:sp>
      <p:pic>
        <p:nvPicPr>
          <p:cNvPr id="134" name="Picture 2"/>
          <p:cNvPicPr/>
          <p:nvPr/>
        </p:nvPicPr>
        <p:blipFill>
          <a:blip r:embed="rId2"/>
          <a:stretch>
            <a:fillRect/>
          </a:stretch>
        </p:blipFill>
        <p:spPr>
          <a:xfrm>
            <a:off x="571320" y="500040"/>
            <a:ext cx="7619400" cy="554292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CustomShape 1"/>
          <p:cNvSpPr/>
          <p:nvPr/>
        </p:nvSpPr>
        <p:spPr>
          <a:xfrm>
            <a:off x="457200" y="274680"/>
            <a:ext cx="8228880" cy="1142280"/>
          </a:xfrm>
          <a:prstGeom prst="rect">
            <a:avLst/>
          </a:prstGeom>
        </p:spPr>
      </p:sp>
      <p:sp>
        <p:nvSpPr>
          <p:cNvPr id="136" name="CustomShape 2"/>
          <p:cNvSpPr/>
          <p:nvPr/>
        </p:nvSpPr>
        <p:spPr>
          <a:xfrm>
            <a:off x="457200" y="1600200"/>
            <a:ext cx="8228880" cy="4525200"/>
          </a:xfrm>
          <a:prstGeom prst="rect">
            <a:avLst/>
          </a:prstGeom>
        </p:spPr>
        <p:txBody>
          <a:bodyPr lIns="90000" tIns="45000" rIns="90000" bIns="45000"/>
          <a:lstStyle/>
          <a:p>
            <a:pPr>
              <a:lnSpc>
                <a:spcPct val="100000"/>
              </a:lnSpc>
              <a:buFont typeface="Arial"/>
              <a:buChar char="•"/>
            </a:pPr>
            <a:r>
              <a:rPr lang="cs-CZ" sz="2400" b="1">
                <a:solidFill>
                  <a:srgbClr val="000000"/>
                </a:solidFill>
                <a:latin typeface="Arial"/>
              </a:rPr>
              <a:t>Pyramidový systém </a:t>
            </a:r>
            <a:r>
              <a:rPr lang="cs-CZ" sz="2400">
                <a:solidFill>
                  <a:srgbClr val="000000"/>
                </a:solidFill>
                <a:latin typeface="Arial"/>
              </a:rPr>
              <a:t>– volní řízení motoriky (mozek, prodloužená mícha, jádra hlavových nervů, inervace tváře, jazyka, hrtanu, hltanu) </a:t>
            </a:r>
            <a:endParaRPr/>
          </a:p>
          <a:p>
            <a:pPr>
              <a:lnSpc>
                <a:spcPct val="100000"/>
              </a:lnSpc>
              <a:buFont typeface="Arial"/>
              <a:buChar char="•"/>
            </a:pPr>
            <a:r>
              <a:rPr lang="cs-CZ" sz="2400" b="1">
                <a:solidFill>
                  <a:srgbClr val="000000"/>
                </a:solidFill>
                <a:latin typeface="Arial"/>
              </a:rPr>
              <a:t>PM –</a:t>
            </a:r>
            <a:r>
              <a:rPr lang="cs-CZ" sz="2400">
                <a:solidFill>
                  <a:srgbClr val="000000"/>
                </a:solidFill>
                <a:latin typeface="Arial"/>
              </a:rPr>
              <a:t> těla motoneuronů v předních rozích míšních a v jádrech hlavových nervů </a:t>
            </a:r>
            <a:endParaRPr/>
          </a:p>
          <a:p>
            <a:pPr>
              <a:lnSpc>
                <a:spcPct val="100000"/>
              </a:lnSpc>
            </a:pPr>
            <a:endParaRPr/>
          </a:p>
          <a:p>
            <a:pPr>
              <a:lnSpc>
                <a:spcPct val="100000"/>
              </a:lnSpc>
              <a:buFont typeface="Arial"/>
              <a:buChar char="•"/>
            </a:pPr>
            <a:r>
              <a:rPr lang="cs-CZ" sz="2400">
                <a:solidFill>
                  <a:srgbClr val="000000"/>
                </a:solidFill>
                <a:latin typeface="Arial"/>
              </a:rPr>
              <a:t>Motoneurony krční – paže</a:t>
            </a:r>
            <a:endParaRPr/>
          </a:p>
          <a:p>
            <a:pPr>
              <a:lnSpc>
                <a:spcPct val="100000"/>
              </a:lnSpc>
              <a:buFont typeface="Arial"/>
              <a:buChar char="•"/>
            </a:pPr>
            <a:r>
              <a:rPr lang="cs-CZ" sz="2400">
                <a:solidFill>
                  <a:srgbClr val="000000"/>
                </a:solidFill>
                <a:latin typeface="Arial"/>
              </a:rPr>
              <a:t>Hrudní segment – hrudní a břišní svaly</a:t>
            </a:r>
            <a:endParaRPr/>
          </a:p>
          <a:p>
            <a:pPr>
              <a:lnSpc>
                <a:spcPct val="100000"/>
              </a:lnSpc>
              <a:buFont typeface="Arial"/>
              <a:buChar char="•"/>
            </a:pPr>
            <a:r>
              <a:rPr lang="cs-CZ" sz="2400">
                <a:solidFill>
                  <a:srgbClr val="000000"/>
                </a:solidFill>
                <a:latin typeface="Arial"/>
              </a:rPr>
              <a:t>Bederní segment – dolní končetiny</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CustomShape 1"/>
          <p:cNvSpPr/>
          <p:nvPr/>
        </p:nvSpPr>
        <p:spPr>
          <a:xfrm>
            <a:off x="457200" y="274680"/>
            <a:ext cx="8228880" cy="1142280"/>
          </a:xfrm>
          <a:prstGeom prst="rect">
            <a:avLst/>
          </a:prstGeom>
        </p:spPr>
        <p:txBody>
          <a:bodyPr lIns="90000" tIns="45000" rIns="90000" bIns="45000" anchor="ctr"/>
          <a:lstStyle/>
          <a:p>
            <a:pPr algn="ctr">
              <a:lnSpc>
                <a:spcPct val="100000"/>
              </a:lnSpc>
            </a:pPr>
            <a:r>
              <a:rPr lang="cs-CZ" sz="3200" b="1">
                <a:solidFill>
                  <a:srgbClr val="000000"/>
                </a:solidFill>
                <a:latin typeface="Arial"/>
              </a:rPr>
              <a:t>Poruchy centrálního MTN</a:t>
            </a:r>
            <a:endParaRPr/>
          </a:p>
        </p:txBody>
      </p:sp>
      <p:sp>
        <p:nvSpPr>
          <p:cNvPr id="138" name="CustomShape 2"/>
          <p:cNvSpPr/>
          <p:nvPr/>
        </p:nvSpPr>
        <p:spPr>
          <a:xfrm>
            <a:off x="457200" y="1600200"/>
            <a:ext cx="8228880" cy="4525200"/>
          </a:xfrm>
          <a:prstGeom prst="rect">
            <a:avLst/>
          </a:prstGeom>
        </p:spPr>
        <p:txBody>
          <a:bodyPr lIns="90000" tIns="45000" rIns="90000" bIns="45000"/>
          <a:lstStyle/>
          <a:p>
            <a:pPr>
              <a:lnSpc>
                <a:spcPct val="100000"/>
              </a:lnSpc>
            </a:pPr>
            <a:r>
              <a:rPr lang="cs-CZ" sz="2400">
                <a:solidFill>
                  <a:srgbClr val="000000"/>
                </a:solidFill>
                <a:latin typeface="Arial"/>
              </a:rPr>
              <a:t>důležitým příznakem pyramidového systému je obraz </a:t>
            </a:r>
            <a:endParaRPr/>
          </a:p>
          <a:p>
            <a:pPr>
              <a:lnSpc>
                <a:spcPct val="100000"/>
              </a:lnSpc>
            </a:pPr>
            <a:r>
              <a:rPr lang="cs-CZ" sz="2400">
                <a:solidFill>
                  <a:srgbClr val="000000"/>
                </a:solidFill>
                <a:latin typeface="Arial"/>
              </a:rPr>
              <a:t>centrální (spastické) obrny:</a:t>
            </a:r>
            <a:endParaRPr/>
          </a:p>
          <a:p>
            <a:pPr>
              <a:lnSpc>
                <a:spcPct val="100000"/>
              </a:lnSpc>
              <a:buFont typeface="Arial"/>
              <a:buChar char="•"/>
            </a:pPr>
            <a:r>
              <a:rPr lang="cs-CZ" sz="2400">
                <a:solidFill>
                  <a:srgbClr val="000000"/>
                </a:solidFill>
                <a:latin typeface="Arial"/>
              </a:rPr>
              <a:t>svalový hypertonus</a:t>
            </a:r>
            <a:endParaRPr/>
          </a:p>
          <a:p>
            <a:pPr>
              <a:lnSpc>
                <a:spcPct val="100000"/>
              </a:lnSpc>
              <a:buFont typeface="Arial"/>
              <a:buChar char="•"/>
            </a:pPr>
            <a:r>
              <a:rPr lang="cs-CZ" sz="2400">
                <a:solidFill>
                  <a:srgbClr val="000000"/>
                </a:solidFill>
                <a:latin typeface="Arial"/>
              </a:rPr>
              <a:t> hyperreflexie (zvýšení šlachosvalových reflexů) </a:t>
            </a:r>
            <a:endParaRPr/>
          </a:p>
          <a:p>
            <a:pPr>
              <a:lnSpc>
                <a:spcPct val="100000"/>
              </a:lnSpc>
              <a:buFont typeface="Arial"/>
              <a:buChar char="•"/>
            </a:pPr>
            <a:r>
              <a:rPr lang="cs-CZ" sz="2400">
                <a:solidFill>
                  <a:srgbClr val="000000"/>
                </a:solidFill>
                <a:latin typeface="Arial"/>
              </a:rPr>
              <a:t>patologické reflexy</a:t>
            </a:r>
            <a:endParaRPr/>
          </a:p>
          <a:p>
            <a:pPr>
              <a:lnSpc>
                <a:spcPct val="100000"/>
              </a:lnSpc>
            </a:pPr>
            <a:endParaRPr/>
          </a:p>
          <a:p>
            <a:pPr>
              <a:lnSpc>
                <a:spcPct val="100000"/>
              </a:lnSpc>
              <a:buFont typeface="Arial"/>
              <a:buChar char="•"/>
            </a:pPr>
            <a:r>
              <a:rPr lang="cs-CZ" sz="2400">
                <a:solidFill>
                  <a:srgbClr val="000000"/>
                </a:solidFill>
                <a:latin typeface="Arial"/>
              </a:rPr>
              <a:t>Babinského reflex – extenze palce DK, fyziolog. pouze u dětí (12 – 18 měsíců)</a:t>
            </a:r>
            <a:endParaRPr/>
          </a:p>
          <a:p>
            <a:pPr>
              <a:lnSpc>
                <a:spcPct val="100000"/>
              </a:lnSpc>
              <a:buFont typeface="Arial"/>
              <a:buChar char="•"/>
            </a:pPr>
            <a:r>
              <a:rPr lang="cs-CZ" sz="2400" b="1">
                <a:solidFill>
                  <a:srgbClr val="000000"/>
                </a:solidFill>
                <a:latin typeface="Arial"/>
              </a:rPr>
              <a:t>E: </a:t>
            </a:r>
            <a:r>
              <a:rPr lang="cs-CZ" sz="2400">
                <a:solidFill>
                  <a:srgbClr val="000000"/>
                </a:solidFill>
                <a:latin typeface="Arial"/>
              </a:rPr>
              <a:t>Amyotrofická laterální skleróza, ložiskové poruchy (KC, trauma, vasculární příhody, infekce, nádory, autoimun.)</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CustomShape 1"/>
          <p:cNvSpPr/>
          <p:nvPr/>
        </p:nvSpPr>
        <p:spPr>
          <a:xfrm>
            <a:off x="457200" y="274680"/>
            <a:ext cx="8228880" cy="1142280"/>
          </a:xfrm>
          <a:prstGeom prst="rect">
            <a:avLst/>
          </a:prstGeom>
        </p:spPr>
        <p:txBody>
          <a:bodyPr lIns="90000" tIns="45000" rIns="90000" bIns="45000" anchor="ctr"/>
          <a:lstStyle/>
          <a:p>
            <a:pPr algn="ctr">
              <a:lnSpc>
                <a:spcPct val="100000"/>
              </a:lnSpc>
            </a:pPr>
            <a:r>
              <a:rPr lang="cs-CZ" sz="3200" b="1">
                <a:solidFill>
                  <a:srgbClr val="000000"/>
                </a:solidFill>
                <a:latin typeface="Arial"/>
              </a:rPr>
              <a:t>Poruchy centrálního MTN</a:t>
            </a:r>
            <a:endParaRPr/>
          </a:p>
        </p:txBody>
      </p:sp>
      <p:sp>
        <p:nvSpPr>
          <p:cNvPr id="140" name="CustomShape 2"/>
          <p:cNvSpPr/>
          <p:nvPr/>
        </p:nvSpPr>
        <p:spPr>
          <a:xfrm>
            <a:off x="457200" y="1600200"/>
            <a:ext cx="8228880" cy="4525200"/>
          </a:xfrm>
          <a:prstGeom prst="rect">
            <a:avLst/>
          </a:prstGeom>
        </p:spPr>
        <p:txBody>
          <a:bodyPr lIns="90000" tIns="45000" rIns="90000" bIns="45000"/>
          <a:lstStyle/>
          <a:p>
            <a:pPr>
              <a:lnSpc>
                <a:spcPct val="100000"/>
              </a:lnSpc>
            </a:pPr>
            <a:r>
              <a:rPr lang="cs-CZ" sz="2400" dirty="0">
                <a:solidFill>
                  <a:srgbClr val="000000"/>
                </a:solidFill>
                <a:latin typeface="Arial"/>
              </a:rPr>
              <a:t>Periferní obrny:</a:t>
            </a:r>
            <a:endParaRPr dirty="0"/>
          </a:p>
          <a:p>
            <a:pPr>
              <a:lnSpc>
                <a:spcPct val="100000"/>
              </a:lnSpc>
              <a:buFont typeface="Arial"/>
              <a:buChar char="•"/>
            </a:pPr>
            <a:r>
              <a:rPr lang="cs-CZ" sz="2400" dirty="0">
                <a:solidFill>
                  <a:srgbClr val="000000"/>
                </a:solidFill>
                <a:latin typeface="Arial"/>
              </a:rPr>
              <a:t>svalová hypotonie, svalová ochablost</a:t>
            </a:r>
            <a:endParaRPr dirty="0"/>
          </a:p>
          <a:p>
            <a:pPr>
              <a:lnSpc>
                <a:spcPct val="100000"/>
              </a:lnSpc>
              <a:buFont typeface="Arial"/>
              <a:buChar char="•"/>
            </a:pPr>
            <a:r>
              <a:rPr lang="cs-CZ" sz="2400" dirty="0">
                <a:solidFill>
                  <a:srgbClr val="000000"/>
                </a:solidFill>
                <a:latin typeface="Arial"/>
              </a:rPr>
              <a:t>fascikulace (vliv degenerace svalů)</a:t>
            </a:r>
            <a:endParaRPr dirty="0"/>
          </a:p>
          <a:p>
            <a:pPr>
              <a:lnSpc>
                <a:spcPct val="100000"/>
              </a:lnSpc>
              <a:buFont typeface="Arial"/>
              <a:buChar char="•"/>
            </a:pPr>
            <a:r>
              <a:rPr lang="cs-CZ" sz="2400" dirty="0" err="1">
                <a:solidFill>
                  <a:srgbClr val="000000"/>
                </a:solidFill>
                <a:latin typeface="Arial"/>
              </a:rPr>
              <a:t>hypo</a:t>
            </a:r>
            <a:r>
              <a:rPr lang="cs-CZ" sz="2400" dirty="0">
                <a:solidFill>
                  <a:srgbClr val="000000"/>
                </a:solidFill>
                <a:latin typeface="Arial"/>
              </a:rPr>
              <a:t>/areflexie</a:t>
            </a:r>
            <a:endParaRPr dirty="0"/>
          </a:p>
          <a:p>
            <a:pPr>
              <a:lnSpc>
                <a:spcPct val="100000"/>
              </a:lnSpc>
              <a:buFont typeface="Arial"/>
              <a:buChar char="•"/>
            </a:pPr>
            <a:r>
              <a:rPr lang="cs-CZ" sz="2400" dirty="0">
                <a:solidFill>
                  <a:srgbClr val="000000"/>
                </a:solidFill>
                <a:latin typeface="Arial"/>
              </a:rPr>
              <a:t>nevýbavnost patologických reflexů</a:t>
            </a:r>
            <a:endParaRPr dirty="0"/>
          </a:p>
          <a:p>
            <a:pPr>
              <a:lnSpc>
                <a:spcPct val="100000"/>
              </a:lnSpc>
            </a:pPr>
            <a:endParaRPr dirty="0"/>
          </a:p>
          <a:p>
            <a:pPr>
              <a:lnSpc>
                <a:spcPct val="100000"/>
              </a:lnSpc>
              <a:buFont typeface="Arial"/>
              <a:buChar char="•"/>
            </a:pPr>
            <a:r>
              <a:rPr lang="cs-CZ" sz="2400" u="sng" dirty="0">
                <a:solidFill>
                  <a:srgbClr val="0000FF"/>
                </a:solidFill>
                <a:latin typeface="Arial"/>
                <a:hlinkClick r:id="rId2"/>
              </a:rPr>
              <a:t>http://neurosymptomy.moonfruit.com/#/abnormalni-pohyby/4565574612</a:t>
            </a:r>
            <a:endParaRPr dirty="0"/>
          </a:p>
          <a:p>
            <a:pPr>
              <a:lnSpc>
                <a:spcPct val="100000"/>
              </a:lnSpc>
            </a:pP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CustomShape 1"/>
          <p:cNvSpPr/>
          <p:nvPr/>
        </p:nvSpPr>
        <p:spPr>
          <a:xfrm>
            <a:off x="457200" y="274680"/>
            <a:ext cx="8228880" cy="1142280"/>
          </a:xfrm>
          <a:prstGeom prst="rect">
            <a:avLst/>
          </a:prstGeom>
        </p:spPr>
      </p:sp>
      <p:sp>
        <p:nvSpPr>
          <p:cNvPr id="142" name="CustomShape 2"/>
          <p:cNvSpPr/>
          <p:nvPr/>
        </p:nvSpPr>
        <p:spPr>
          <a:xfrm>
            <a:off x="457200" y="1600200"/>
            <a:ext cx="8228880" cy="4525200"/>
          </a:xfrm>
          <a:prstGeom prst="rect">
            <a:avLst/>
          </a:prstGeom>
        </p:spPr>
        <p:txBody>
          <a:bodyPr lIns="90000" tIns="45000" rIns="90000" bIns="45000"/>
          <a:lstStyle/>
          <a:p>
            <a:pPr>
              <a:lnSpc>
                <a:spcPct val="100000"/>
              </a:lnSpc>
            </a:pPr>
            <a:endParaRPr/>
          </a:p>
          <a:p>
            <a:pPr>
              <a:lnSpc>
                <a:spcPct val="100000"/>
              </a:lnSpc>
            </a:pPr>
            <a:r>
              <a:rPr lang="cs-CZ" sz="2400" b="1">
                <a:solidFill>
                  <a:srgbClr val="000000"/>
                </a:solidFill>
                <a:latin typeface="Arial"/>
              </a:rPr>
              <a:t>Dekortikační rigidita </a:t>
            </a:r>
            <a:endParaRPr/>
          </a:p>
          <a:p>
            <a:pPr>
              <a:lnSpc>
                <a:spcPct val="100000"/>
              </a:lnSpc>
            </a:pPr>
            <a:r>
              <a:rPr lang="cs-CZ" sz="2400">
                <a:solidFill>
                  <a:srgbClr val="000000"/>
                </a:solidFill>
                <a:latin typeface="Arial"/>
              </a:rPr>
              <a:t>vzniká při rozsáhlé oboustranné lézi nad mezencefalem, tj. při lézi hemisfér nebo diencefala.</a:t>
            </a:r>
            <a:endParaRPr/>
          </a:p>
          <a:p>
            <a:pPr>
              <a:lnSpc>
                <a:spcPct val="100000"/>
              </a:lnSpc>
            </a:pPr>
            <a:r>
              <a:rPr lang="cs-CZ" sz="2400">
                <a:solidFill>
                  <a:srgbClr val="000000"/>
                </a:solidFill>
                <a:latin typeface="Arial"/>
              </a:rPr>
              <a:t>Horní končetiny flektovány v loktech i v zápěstí, supinace, dolní končetiny extendovány. </a:t>
            </a:r>
            <a:endParaRPr/>
          </a:p>
          <a:p>
            <a:pPr>
              <a:lnSpc>
                <a:spcPct val="100000"/>
              </a:lnSpc>
            </a:pPr>
            <a:endParaRPr/>
          </a:p>
          <a:p>
            <a:pPr>
              <a:lnSpc>
                <a:spcPct val="100000"/>
              </a:lnSpc>
            </a:pPr>
            <a:endParaRPr/>
          </a:p>
          <a:p>
            <a:pPr>
              <a:lnSpc>
                <a:spcPct val="100000"/>
              </a:lnSpc>
            </a:pPr>
            <a:endParaRPr/>
          </a:p>
        </p:txBody>
      </p:sp>
      <p:pic>
        <p:nvPicPr>
          <p:cNvPr id="143" name="Obrázek 142"/>
          <p:cNvPicPr/>
          <p:nvPr/>
        </p:nvPicPr>
        <p:blipFill>
          <a:blip r:embed="rId2"/>
          <a:stretch>
            <a:fillRect/>
          </a:stretch>
        </p:blipFill>
        <p:spPr>
          <a:xfrm>
            <a:off x="1863000" y="4225680"/>
            <a:ext cx="5466600" cy="1294560"/>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76EECB-B677-4AF8-B6FC-48D0204993CF}"/>
              </a:ext>
            </a:extLst>
          </p:cNvPr>
          <p:cNvSpPr>
            <a:spLocks noGrp="1"/>
          </p:cNvSpPr>
          <p:nvPr>
            <p:ph type="title"/>
          </p:nvPr>
        </p:nvSpPr>
        <p:spPr/>
        <p:txBody>
          <a:bodyPr/>
          <a:lstStyle/>
          <a:p>
            <a:r>
              <a:rPr lang="cs-CZ" dirty="0"/>
              <a:t>Podmínky zápočtu a ZK</a:t>
            </a:r>
            <a:endParaRPr lang="en-GB" dirty="0"/>
          </a:p>
        </p:txBody>
      </p:sp>
      <p:sp>
        <p:nvSpPr>
          <p:cNvPr id="3" name="Zástupný symbol pro text 2">
            <a:extLst>
              <a:ext uri="{FF2B5EF4-FFF2-40B4-BE49-F238E27FC236}">
                <a16:creationId xmlns:a16="http://schemas.microsoft.com/office/drawing/2014/main" id="{55D4BD8F-8EFA-4944-9E9E-A8EB12F7062E}"/>
              </a:ext>
            </a:extLst>
          </p:cNvPr>
          <p:cNvSpPr>
            <a:spLocks noGrp="1"/>
          </p:cNvSpPr>
          <p:nvPr>
            <p:ph type="body"/>
          </p:nvPr>
        </p:nvSpPr>
        <p:spPr/>
        <p:txBody>
          <a:bodyPr/>
          <a:lstStyle/>
          <a:p>
            <a:r>
              <a:rPr lang="cs-CZ" dirty="0"/>
              <a:t>Zápočet (19.10. – pouze jeden termín)</a:t>
            </a:r>
          </a:p>
          <a:p>
            <a:pPr marL="285750" indent="-285750">
              <a:buFont typeface="Arial" panose="020B0604020202020204" pitchFamily="34" charset="0"/>
              <a:buChar char="•"/>
            </a:pPr>
            <a:r>
              <a:rPr lang="cs-CZ" dirty="0"/>
              <a:t> prezentace článku s určitou neurologickou zajímavostí</a:t>
            </a:r>
          </a:p>
          <a:p>
            <a:pPr marL="285750" indent="-285750">
              <a:buFont typeface="Arial" panose="020B0604020202020204" pitchFamily="34" charset="0"/>
              <a:buChar char="•"/>
            </a:pPr>
            <a:r>
              <a:rPr lang="cs-CZ" dirty="0"/>
              <a:t> prezentace na 3 minuty s </a:t>
            </a:r>
            <a:r>
              <a:rPr lang="cs-CZ" dirty="0" err="1"/>
              <a:t>ppt</a:t>
            </a:r>
            <a:endParaRPr lang="cs-CZ" dirty="0"/>
          </a:p>
          <a:p>
            <a:pPr marL="285750" indent="-285750">
              <a:buFont typeface="Arial" panose="020B0604020202020204" pitchFamily="34" charset="0"/>
              <a:buChar char="•"/>
            </a:pPr>
            <a:r>
              <a:rPr lang="cs-CZ" dirty="0"/>
              <a:t> impaktovaný článek</a:t>
            </a:r>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endParaRPr lang="cs-CZ" dirty="0"/>
          </a:p>
          <a:p>
            <a:r>
              <a:rPr lang="cs-CZ" dirty="0"/>
              <a:t>Zkouška (max. 3 pokusy)</a:t>
            </a:r>
          </a:p>
          <a:p>
            <a:pPr marL="285750" indent="-285750">
              <a:buFont typeface="Arial" panose="020B0604020202020204" pitchFamily="34" charset="0"/>
              <a:buChar char="•"/>
            </a:pPr>
            <a:r>
              <a:rPr lang="cs-CZ" dirty="0"/>
              <a:t>Test z probraného učiva</a:t>
            </a:r>
          </a:p>
          <a:p>
            <a:pPr marL="285750" indent="-285750">
              <a:buFont typeface="Arial" panose="020B0604020202020204" pitchFamily="34" charset="0"/>
              <a:buChar char="•"/>
            </a:pPr>
            <a:r>
              <a:rPr lang="cs-CZ" dirty="0"/>
              <a:t>Některé informace nebudou v </a:t>
            </a:r>
            <a:r>
              <a:rPr lang="cs-CZ" dirty="0" err="1"/>
              <a:t>ppt</a:t>
            </a:r>
            <a:r>
              <a:rPr lang="cs-CZ" dirty="0"/>
              <a:t>, zazní pouze na přednáškách</a:t>
            </a:r>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r>
              <a:rPr lang="cs-CZ" dirty="0"/>
              <a:t>5.10. bude přednáška online</a:t>
            </a:r>
            <a:endParaRPr lang="en-GB" dirty="0"/>
          </a:p>
        </p:txBody>
      </p:sp>
    </p:spTree>
    <p:extLst>
      <p:ext uri="{BB962C8B-B14F-4D97-AF65-F5344CB8AC3E}">
        <p14:creationId xmlns:p14="http://schemas.microsoft.com/office/powerpoint/2010/main" val="2930472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CustomShape 1"/>
          <p:cNvSpPr/>
          <p:nvPr/>
        </p:nvSpPr>
        <p:spPr>
          <a:xfrm>
            <a:off x="457200" y="274680"/>
            <a:ext cx="8228880" cy="1142280"/>
          </a:xfrm>
          <a:prstGeom prst="rect">
            <a:avLst/>
          </a:prstGeom>
        </p:spPr>
      </p:sp>
      <p:sp>
        <p:nvSpPr>
          <p:cNvPr id="145" name="CustomShape 2"/>
          <p:cNvSpPr/>
          <p:nvPr/>
        </p:nvSpPr>
        <p:spPr>
          <a:xfrm>
            <a:off x="457200" y="268271"/>
            <a:ext cx="8228880" cy="4525200"/>
          </a:xfrm>
          <a:prstGeom prst="rect">
            <a:avLst/>
          </a:prstGeom>
        </p:spPr>
        <p:txBody>
          <a:bodyPr lIns="90000" tIns="45000" rIns="90000" bIns="45000"/>
          <a:lstStyle/>
          <a:p>
            <a:pPr>
              <a:lnSpc>
                <a:spcPct val="100000"/>
              </a:lnSpc>
            </a:pPr>
            <a:endParaRPr dirty="0"/>
          </a:p>
          <a:p>
            <a:pPr>
              <a:lnSpc>
                <a:spcPct val="100000"/>
              </a:lnSpc>
            </a:pPr>
            <a:r>
              <a:rPr lang="cs-CZ" sz="2400" b="1" dirty="0" err="1">
                <a:solidFill>
                  <a:srgbClr val="000000"/>
                </a:solidFill>
                <a:latin typeface="Arial"/>
              </a:rPr>
              <a:t>Decerebrační</a:t>
            </a:r>
            <a:r>
              <a:rPr lang="cs-CZ" sz="2400" b="1" dirty="0">
                <a:solidFill>
                  <a:srgbClr val="000000"/>
                </a:solidFill>
                <a:latin typeface="Arial"/>
              </a:rPr>
              <a:t> rigidita </a:t>
            </a:r>
            <a:endParaRPr dirty="0"/>
          </a:p>
          <a:p>
            <a:pPr>
              <a:lnSpc>
                <a:spcPct val="100000"/>
              </a:lnSpc>
            </a:pPr>
            <a:r>
              <a:rPr lang="cs-CZ" sz="2400" dirty="0">
                <a:solidFill>
                  <a:srgbClr val="000000"/>
                </a:solidFill>
                <a:latin typeface="Arial"/>
              </a:rPr>
              <a:t>vzniká při oboustranné lézi v úrovni </a:t>
            </a:r>
            <a:r>
              <a:rPr lang="cs-CZ" sz="2400" dirty="0" err="1">
                <a:solidFill>
                  <a:srgbClr val="000000"/>
                </a:solidFill>
                <a:latin typeface="Arial"/>
              </a:rPr>
              <a:t>mezencephala</a:t>
            </a:r>
            <a:r>
              <a:rPr lang="cs-CZ" sz="2400" dirty="0">
                <a:solidFill>
                  <a:srgbClr val="000000"/>
                </a:solidFill>
                <a:latin typeface="Arial"/>
              </a:rPr>
              <a:t> nebo kaudálního </a:t>
            </a:r>
            <a:r>
              <a:rPr lang="cs-CZ" sz="2400" dirty="0" err="1">
                <a:solidFill>
                  <a:srgbClr val="000000"/>
                </a:solidFill>
                <a:latin typeface="Arial"/>
              </a:rPr>
              <a:t>diencephala</a:t>
            </a:r>
            <a:r>
              <a:rPr lang="cs-CZ" sz="2400" dirty="0">
                <a:solidFill>
                  <a:srgbClr val="000000"/>
                </a:solidFill>
                <a:latin typeface="Arial"/>
              </a:rPr>
              <a:t>. Je důsledkem odstranění vlivu inhibiční části sestupné retikulární formace. Tím se zvýší tonus extensorů. Spíše než o rigiditu se jedná o extenzní </a:t>
            </a:r>
            <a:r>
              <a:rPr lang="cs-CZ" sz="2400" dirty="0" err="1">
                <a:solidFill>
                  <a:srgbClr val="000000"/>
                </a:solidFill>
                <a:latin typeface="Arial"/>
              </a:rPr>
              <a:t>spasticitu</a:t>
            </a:r>
            <a:r>
              <a:rPr lang="cs-CZ" sz="2400" dirty="0">
                <a:solidFill>
                  <a:srgbClr val="000000"/>
                </a:solidFill>
                <a:latin typeface="Arial"/>
              </a:rPr>
              <a:t>.  </a:t>
            </a:r>
            <a:endParaRPr dirty="0"/>
          </a:p>
          <a:p>
            <a:pPr>
              <a:lnSpc>
                <a:spcPct val="100000"/>
              </a:lnSpc>
            </a:pPr>
            <a:r>
              <a:rPr lang="cs-CZ" sz="2400" dirty="0">
                <a:solidFill>
                  <a:srgbClr val="000000"/>
                </a:solidFill>
                <a:latin typeface="Arial"/>
              </a:rPr>
              <a:t>Horní končetiny </a:t>
            </a:r>
            <a:r>
              <a:rPr lang="cs-CZ" sz="2400" dirty="0" err="1">
                <a:solidFill>
                  <a:srgbClr val="000000"/>
                </a:solidFill>
                <a:latin typeface="Arial"/>
              </a:rPr>
              <a:t>extendovány</a:t>
            </a:r>
            <a:r>
              <a:rPr lang="cs-CZ" sz="2400" dirty="0">
                <a:solidFill>
                  <a:srgbClr val="000000"/>
                </a:solidFill>
                <a:latin typeface="Arial"/>
              </a:rPr>
              <a:t>, předloktí v pronaci, zápěstí ve flexi; dolní končetiny </a:t>
            </a:r>
            <a:r>
              <a:rPr lang="cs-CZ" sz="2400" dirty="0" err="1">
                <a:solidFill>
                  <a:srgbClr val="000000"/>
                </a:solidFill>
                <a:latin typeface="Arial"/>
              </a:rPr>
              <a:t>extendovány</a:t>
            </a:r>
            <a:r>
              <a:rPr lang="cs-CZ" sz="2400" dirty="0">
                <a:solidFill>
                  <a:srgbClr val="000000"/>
                </a:solidFill>
                <a:latin typeface="Arial"/>
              </a:rPr>
              <a:t>; může dojít až k </a:t>
            </a:r>
            <a:r>
              <a:rPr lang="cs-CZ" sz="2400" dirty="0" err="1">
                <a:solidFill>
                  <a:srgbClr val="000000"/>
                </a:solidFill>
                <a:latin typeface="Arial"/>
              </a:rPr>
              <a:t>opistotonu</a:t>
            </a:r>
            <a:r>
              <a:rPr lang="cs-CZ" sz="2400" dirty="0">
                <a:solidFill>
                  <a:srgbClr val="000000"/>
                </a:solidFill>
                <a:latin typeface="Arial"/>
              </a:rPr>
              <a:t>.</a:t>
            </a:r>
            <a:endParaRPr dirty="0"/>
          </a:p>
          <a:p>
            <a:pPr>
              <a:lnSpc>
                <a:spcPct val="100000"/>
              </a:lnSpc>
            </a:pPr>
            <a:endParaRPr dirty="0"/>
          </a:p>
          <a:p>
            <a:pPr>
              <a:lnSpc>
                <a:spcPct val="100000"/>
              </a:lnSpc>
            </a:pPr>
            <a:endParaRPr dirty="0"/>
          </a:p>
          <a:p>
            <a:pPr>
              <a:lnSpc>
                <a:spcPct val="100000"/>
              </a:lnSpc>
            </a:pPr>
            <a:endParaRPr dirty="0"/>
          </a:p>
        </p:txBody>
      </p:sp>
      <p:pic>
        <p:nvPicPr>
          <p:cNvPr id="146" name="Obrázek 145"/>
          <p:cNvPicPr/>
          <p:nvPr/>
        </p:nvPicPr>
        <p:blipFill>
          <a:blip r:embed="rId2"/>
          <a:stretch>
            <a:fillRect/>
          </a:stretch>
        </p:blipFill>
        <p:spPr>
          <a:xfrm>
            <a:off x="2150775" y="4437112"/>
            <a:ext cx="4399920" cy="1313640"/>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CustomShape 1"/>
          <p:cNvSpPr/>
          <p:nvPr/>
        </p:nvSpPr>
        <p:spPr>
          <a:xfrm>
            <a:off x="457200" y="274680"/>
            <a:ext cx="8228880" cy="1142280"/>
          </a:xfrm>
          <a:prstGeom prst="rect">
            <a:avLst/>
          </a:prstGeom>
        </p:spPr>
        <p:txBody>
          <a:bodyPr lIns="90000" tIns="45000" rIns="90000" bIns="45000" anchor="ctr"/>
          <a:lstStyle/>
          <a:p>
            <a:pPr algn="ctr">
              <a:lnSpc>
                <a:spcPct val="100000"/>
              </a:lnSpc>
            </a:pPr>
            <a:r>
              <a:rPr lang="cs-CZ" sz="3200" b="1">
                <a:solidFill>
                  <a:srgbClr val="000000"/>
                </a:solidFill>
                <a:latin typeface="Arial"/>
              </a:rPr>
              <a:t>Depolarizace nervosvalové ploténky</a:t>
            </a:r>
            <a:endParaRPr/>
          </a:p>
        </p:txBody>
      </p:sp>
      <p:sp>
        <p:nvSpPr>
          <p:cNvPr id="148" name="CustomShape 2"/>
          <p:cNvSpPr/>
          <p:nvPr/>
        </p:nvSpPr>
        <p:spPr>
          <a:xfrm>
            <a:off x="122760" y="1600200"/>
            <a:ext cx="8228880" cy="4525200"/>
          </a:xfrm>
          <a:prstGeom prst="rect">
            <a:avLst/>
          </a:prstGeom>
        </p:spPr>
        <p:txBody>
          <a:bodyPr lIns="90000" tIns="45000" rIns="90000" bIns="45000"/>
          <a:lstStyle/>
          <a:p>
            <a:pPr algn="ctr">
              <a:lnSpc>
                <a:spcPct val="100000"/>
              </a:lnSpc>
            </a:pPr>
            <a:r>
              <a:rPr lang="cs-CZ" sz="2400">
                <a:solidFill>
                  <a:srgbClr val="000000"/>
                </a:solidFill>
                <a:latin typeface="Arial"/>
              </a:rPr>
              <a:t>Depolarizace terminální části nervu – otevřené Ca+ kanálu a uvolnění ACH, pomocí kterého se přenáší vzruch z vlákna nerv. na svalové. ACH působí krátkou dobu – membrána ploténky se repolarizuje a je v klidovém stavu připravena na další podráždění. </a:t>
            </a:r>
            <a:endParaRPr/>
          </a:p>
          <a:p>
            <a:pPr algn="ctr">
              <a:lnSpc>
                <a:spcPct val="100000"/>
              </a:lnSpc>
            </a:pPr>
            <a:endParaRPr/>
          </a:p>
          <a:p>
            <a:pPr algn="ctr">
              <a:lnSpc>
                <a:spcPct val="100000"/>
              </a:lnSpc>
            </a:pPr>
            <a:r>
              <a:rPr lang="cs-CZ" sz="2400" b="1">
                <a:solidFill>
                  <a:srgbClr val="000000"/>
                </a:solidFill>
                <a:latin typeface="Arial"/>
              </a:rPr>
              <a:t>Paréza = </a:t>
            </a:r>
            <a:r>
              <a:rPr lang="cs-CZ" sz="2400">
                <a:solidFill>
                  <a:srgbClr val="000000"/>
                </a:solidFill>
                <a:latin typeface="Arial"/>
              </a:rPr>
              <a:t>snížená svalová hybnost, část. obrna</a:t>
            </a:r>
            <a:endParaRPr/>
          </a:p>
          <a:p>
            <a:pPr algn="ctr">
              <a:lnSpc>
                <a:spcPct val="100000"/>
              </a:lnSpc>
            </a:pPr>
            <a:r>
              <a:rPr lang="cs-CZ" sz="2400" b="1">
                <a:solidFill>
                  <a:srgbClr val="000000"/>
                </a:solidFill>
                <a:latin typeface="Arial"/>
              </a:rPr>
              <a:t>Plegie = </a:t>
            </a:r>
            <a:r>
              <a:rPr lang="cs-CZ" sz="2400">
                <a:solidFill>
                  <a:srgbClr val="000000"/>
                </a:solidFill>
                <a:latin typeface="Arial"/>
              </a:rPr>
              <a:t>paralýza svalů</a:t>
            </a:r>
            <a:endParaRPr/>
          </a:p>
          <a:p>
            <a:pPr algn="ctr">
              <a:lnSpc>
                <a:spcPct val="100000"/>
              </a:lnSpc>
            </a:pPr>
            <a:endParaRPr/>
          </a:p>
          <a:p>
            <a:pPr algn="ctr">
              <a:lnSpc>
                <a:spcPct val="100000"/>
              </a:lnSpc>
            </a:pPr>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48">
                                            <p:txEl>
                                              <p:pRg st="322" end="322"/>
                                            </p:txEl>
                                          </p:spTgt>
                                        </p:tgtEl>
                                        <p:attrNameLst>
                                          <p:attrName>style.visibility</p:attrName>
                                        </p:attrNameLst>
                                      </p:cBhvr>
                                      <p:to>
                                        <p:strVal val="visible"/>
                                      </p:to>
                                    </p:set>
                                    <p:animEffect transition="in" filter="checkerboard(across)">
                                      <p:cBhvr additive="repl">
                                        <p:cTn id="7" dur="500" fill="freeze"/>
                                        <p:tgtEl>
                                          <p:spTgt spid="148">
                                            <p:txEl>
                                              <p:pRg st="322" end="32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48">
                                            <p:txEl>
                                              <p:pRg st="322" end="322"/>
                                            </p:txEl>
                                          </p:spTgt>
                                        </p:tgtEl>
                                        <p:attrNameLst>
                                          <p:attrName>style.visibility</p:attrName>
                                        </p:attrNameLst>
                                      </p:cBhvr>
                                      <p:to>
                                        <p:strVal val="visible"/>
                                      </p:to>
                                    </p:set>
                                    <p:animEffect transition="in" filter="checkerboard(across)">
                                      <p:cBhvr additive="repl">
                                        <p:cTn id="12" dur="500" fill="freeze"/>
                                        <p:tgtEl>
                                          <p:spTgt spid="148">
                                            <p:txEl>
                                              <p:pRg st="322" end="32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8">
                                            <p:txEl>
                                              <p:pRg st="322" end="322"/>
                                            </p:txEl>
                                          </p:spTgt>
                                        </p:tgtEl>
                                        <p:attrNameLst>
                                          <p:attrName>style.visibility</p:attrName>
                                        </p:attrNameLst>
                                      </p:cBhvr>
                                      <p:to>
                                        <p:strVal val="visible"/>
                                      </p:to>
                                    </p:set>
                                    <p:animEffect transition="out" filter="wipe(down)">
                                      <p:cBhvr additive="repl">
                                        <p:cTn id="17" dur="500" fill="freeze"/>
                                        <p:tgtEl>
                                          <p:spTgt spid="148">
                                            <p:txEl>
                                              <p:pRg st="322" end="32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CustomShape 1"/>
          <p:cNvSpPr/>
          <p:nvPr/>
        </p:nvSpPr>
        <p:spPr>
          <a:xfrm>
            <a:off x="457200" y="274680"/>
            <a:ext cx="8228880" cy="1142280"/>
          </a:xfrm>
          <a:prstGeom prst="rect">
            <a:avLst/>
          </a:prstGeom>
        </p:spPr>
        <p:txBody>
          <a:bodyPr lIns="90000" tIns="45000" rIns="90000" bIns="45000" anchor="ctr"/>
          <a:lstStyle/>
          <a:p>
            <a:pPr algn="ctr">
              <a:lnSpc>
                <a:spcPct val="100000"/>
              </a:lnSpc>
            </a:pPr>
            <a:r>
              <a:rPr lang="cs-CZ" sz="3200" b="1">
                <a:solidFill>
                  <a:srgbClr val="000000"/>
                </a:solidFill>
                <a:latin typeface="Arial"/>
              </a:rPr>
              <a:t>Poruchy míšních kořenů	</a:t>
            </a:r>
            <a:endParaRPr/>
          </a:p>
        </p:txBody>
      </p:sp>
      <p:sp>
        <p:nvSpPr>
          <p:cNvPr id="150" name="CustomShape 2"/>
          <p:cNvSpPr/>
          <p:nvPr/>
        </p:nvSpPr>
        <p:spPr>
          <a:xfrm>
            <a:off x="457200" y="1600200"/>
            <a:ext cx="8228880" cy="4525200"/>
          </a:xfrm>
          <a:prstGeom prst="rect">
            <a:avLst/>
          </a:prstGeom>
        </p:spPr>
        <p:txBody>
          <a:bodyPr lIns="90000" tIns="45000" rIns="90000" bIns="45000"/>
          <a:lstStyle/>
          <a:p>
            <a:pPr>
              <a:lnSpc>
                <a:spcPct val="100000"/>
              </a:lnSpc>
              <a:buFont typeface="Arial"/>
              <a:buChar char="•"/>
            </a:pPr>
            <a:r>
              <a:rPr lang="cs-CZ" sz="2400" dirty="0">
                <a:solidFill>
                  <a:srgbClr val="000000"/>
                </a:solidFill>
                <a:latin typeface="Arial"/>
              </a:rPr>
              <a:t>Přední míšní kořeny = periferní obrna</a:t>
            </a:r>
            <a:endParaRPr dirty="0"/>
          </a:p>
          <a:p>
            <a:pPr>
              <a:lnSpc>
                <a:spcPct val="100000"/>
              </a:lnSpc>
              <a:buFont typeface="Arial"/>
              <a:buChar char="•"/>
            </a:pPr>
            <a:r>
              <a:rPr lang="cs-CZ" sz="2400" dirty="0">
                <a:solidFill>
                  <a:srgbClr val="000000"/>
                </a:solidFill>
                <a:latin typeface="Arial"/>
              </a:rPr>
              <a:t>Zadní kořeny míšní = kořenová bolest, </a:t>
            </a:r>
            <a:r>
              <a:rPr lang="cs-CZ" sz="2400" dirty="0" err="1">
                <a:solidFill>
                  <a:srgbClr val="000000"/>
                </a:solidFill>
                <a:latin typeface="Arial"/>
              </a:rPr>
              <a:t>segmentární</a:t>
            </a:r>
            <a:r>
              <a:rPr lang="cs-CZ" sz="2400" dirty="0">
                <a:solidFill>
                  <a:srgbClr val="000000"/>
                </a:solidFill>
                <a:latin typeface="Arial"/>
              </a:rPr>
              <a:t> ztráta citlivosti </a:t>
            </a:r>
            <a:endParaRPr dirty="0"/>
          </a:p>
          <a:p>
            <a:pPr>
              <a:lnSpc>
                <a:spcPct val="100000"/>
              </a:lnSpc>
            </a:pPr>
            <a:endParaRPr dirty="0"/>
          </a:p>
          <a:p>
            <a:pPr>
              <a:lnSpc>
                <a:spcPct val="100000"/>
              </a:lnSpc>
              <a:buFont typeface="Arial"/>
              <a:buChar char="•"/>
            </a:pPr>
            <a:r>
              <a:rPr lang="cs-CZ" sz="2400" b="1" dirty="0">
                <a:solidFill>
                  <a:srgbClr val="000000"/>
                </a:solidFill>
                <a:latin typeface="Arial"/>
              </a:rPr>
              <a:t>E: </a:t>
            </a:r>
            <a:r>
              <a:rPr lang="cs-CZ" sz="2400" dirty="0">
                <a:solidFill>
                  <a:srgbClr val="000000"/>
                </a:solidFill>
                <a:latin typeface="Arial"/>
              </a:rPr>
              <a:t>genetika, infekce, hypovitaminóza B1, B6, B12, neuropatie, DM, uremie, porfyrie, poruchy jater, intoxikace (alkohol, léky, kovy)</a:t>
            </a:r>
            <a:endParaRPr dirty="0"/>
          </a:p>
          <a:p>
            <a:pPr>
              <a:lnSpc>
                <a:spcPct val="100000"/>
              </a:lnSpc>
              <a:buFont typeface="Arial"/>
              <a:buChar char="•"/>
            </a:pPr>
            <a:endParaRPr dirty="0"/>
          </a:p>
          <a:p>
            <a:pPr algn="ctr">
              <a:lnSpc>
                <a:spcPct val="100000"/>
              </a:lnSpc>
            </a:pPr>
            <a:r>
              <a:rPr lang="cs-CZ" sz="2400" b="1" dirty="0" err="1">
                <a:solidFill>
                  <a:srgbClr val="000000"/>
                </a:solidFill>
                <a:latin typeface="Arial"/>
              </a:rPr>
              <a:t>Polyradikulitis</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CustomShape 1"/>
          <p:cNvSpPr/>
          <p:nvPr/>
        </p:nvSpPr>
        <p:spPr>
          <a:xfrm>
            <a:off x="457200" y="274680"/>
            <a:ext cx="8228880" cy="1142280"/>
          </a:xfrm>
          <a:prstGeom prst="rect">
            <a:avLst/>
          </a:prstGeom>
        </p:spPr>
        <p:txBody>
          <a:bodyPr lIns="90000" tIns="45000" rIns="90000" bIns="45000" anchor="ctr"/>
          <a:lstStyle/>
          <a:p>
            <a:pPr algn="ctr">
              <a:lnSpc>
                <a:spcPct val="100000"/>
              </a:lnSpc>
            </a:pPr>
            <a:r>
              <a:rPr lang="cs-CZ" sz="3200" b="1">
                <a:solidFill>
                  <a:srgbClr val="000000"/>
                </a:solidFill>
                <a:latin typeface="Arial"/>
              </a:rPr>
              <a:t>Poruchy N-V ploténky</a:t>
            </a:r>
            <a:endParaRPr/>
          </a:p>
        </p:txBody>
      </p:sp>
      <p:sp>
        <p:nvSpPr>
          <p:cNvPr id="152" name="CustomShape 2"/>
          <p:cNvSpPr/>
          <p:nvPr/>
        </p:nvSpPr>
        <p:spPr>
          <a:xfrm>
            <a:off x="457200" y="1285920"/>
            <a:ext cx="8228880" cy="4839480"/>
          </a:xfrm>
          <a:prstGeom prst="rect">
            <a:avLst/>
          </a:prstGeom>
        </p:spPr>
        <p:txBody>
          <a:bodyPr lIns="90000" tIns="45000" rIns="90000" bIns="45000"/>
          <a:lstStyle/>
          <a:p>
            <a:pPr>
              <a:lnSpc>
                <a:spcPct val="100000"/>
              </a:lnSpc>
              <a:buFont typeface="Arial"/>
              <a:buChar char="•"/>
            </a:pPr>
            <a:r>
              <a:rPr lang="cs-CZ" sz="2000" dirty="0">
                <a:solidFill>
                  <a:srgbClr val="000000"/>
                </a:solidFill>
                <a:latin typeface="Arial"/>
              </a:rPr>
              <a:t>E: převod vzruchu na sval:</a:t>
            </a:r>
            <a:endParaRPr dirty="0"/>
          </a:p>
          <a:p>
            <a:pPr>
              <a:lnSpc>
                <a:spcPct val="100000"/>
              </a:lnSpc>
              <a:buFont typeface="Arial"/>
              <a:buAutoNum type="arabicParenR"/>
            </a:pPr>
            <a:r>
              <a:rPr lang="cs-CZ" sz="2000" dirty="0">
                <a:solidFill>
                  <a:srgbClr val="000000"/>
                </a:solidFill>
                <a:latin typeface="Arial"/>
              </a:rPr>
              <a:t> útlum tvorby ACH </a:t>
            </a:r>
            <a:endParaRPr dirty="0"/>
          </a:p>
          <a:p>
            <a:pPr>
              <a:lnSpc>
                <a:spcPct val="100000"/>
              </a:lnSpc>
              <a:buFont typeface="Arial"/>
              <a:buAutoNum type="arabicParenR"/>
            </a:pPr>
            <a:r>
              <a:rPr lang="cs-CZ" sz="2000" dirty="0">
                <a:solidFill>
                  <a:srgbClr val="000000"/>
                </a:solidFill>
                <a:latin typeface="Arial"/>
              </a:rPr>
              <a:t> snížené uvolňování ACH na nerv. zakončení</a:t>
            </a:r>
            <a:endParaRPr dirty="0"/>
          </a:p>
          <a:p>
            <a:pPr>
              <a:lnSpc>
                <a:spcPct val="100000"/>
              </a:lnSpc>
            </a:pPr>
            <a:endParaRPr dirty="0"/>
          </a:p>
          <a:p>
            <a:pPr>
              <a:lnSpc>
                <a:spcPct val="100000"/>
              </a:lnSpc>
            </a:pPr>
            <a:r>
              <a:rPr lang="cs-CZ" sz="2000" b="1" dirty="0">
                <a:solidFill>
                  <a:srgbClr val="000000"/>
                </a:solidFill>
                <a:latin typeface="Arial"/>
              </a:rPr>
              <a:t>Botulotoxin </a:t>
            </a:r>
            <a:r>
              <a:rPr lang="cs-CZ" sz="2000" dirty="0">
                <a:solidFill>
                  <a:srgbClr val="000000"/>
                </a:solidFill>
                <a:latin typeface="Arial"/>
              </a:rPr>
              <a:t>– obě příčiny (dvojité vidění, závratě, dysartrie, </a:t>
            </a:r>
            <a:endParaRPr dirty="0"/>
          </a:p>
          <a:p>
            <a:pPr>
              <a:lnSpc>
                <a:spcPct val="100000"/>
              </a:lnSpc>
            </a:pPr>
            <a:r>
              <a:rPr lang="cs-CZ" sz="2000" dirty="0">
                <a:solidFill>
                  <a:srgbClr val="000000"/>
                </a:solidFill>
                <a:latin typeface="Arial"/>
              </a:rPr>
              <a:t>Dysfagie, paralýza svalů, apnoe)</a:t>
            </a:r>
            <a:endParaRPr dirty="0"/>
          </a:p>
          <a:p>
            <a:pPr>
              <a:lnSpc>
                <a:spcPct val="100000"/>
              </a:lnSpc>
            </a:pPr>
            <a:endParaRPr dirty="0"/>
          </a:p>
          <a:p>
            <a:pPr>
              <a:lnSpc>
                <a:spcPct val="100000"/>
              </a:lnSpc>
            </a:pPr>
            <a:r>
              <a:rPr lang="cs-CZ" sz="2000" b="1" dirty="0">
                <a:solidFill>
                  <a:srgbClr val="000000"/>
                </a:solidFill>
                <a:latin typeface="Arial"/>
              </a:rPr>
              <a:t>Blokáda vzruchu látkami:</a:t>
            </a:r>
            <a:endParaRPr dirty="0"/>
          </a:p>
          <a:p>
            <a:pPr>
              <a:lnSpc>
                <a:spcPct val="100000"/>
              </a:lnSpc>
              <a:buFont typeface="Arial"/>
              <a:buAutoNum type="arabicParenR"/>
            </a:pPr>
            <a:r>
              <a:rPr lang="cs-CZ" sz="2000" dirty="0">
                <a:solidFill>
                  <a:srgbClr val="000000"/>
                </a:solidFill>
                <a:latin typeface="Arial"/>
              </a:rPr>
              <a:t>Kompetitivní blok (vytěsnění ACH, kurare, hadí jedy)</a:t>
            </a:r>
            <a:endParaRPr dirty="0"/>
          </a:p>
          <a:p>
            <a:pPr>
              <a:lnSpc>
                <a:spcPct val="100000"/>
              </a:lnSpc>
              <a:buFont typeface="Arial"/>
              <a:buAutoNum type="arabicParenR"/>
            </a:pPr>
            <a:r>
              <a:rPr lang="cs-CZ" sz="2000" dirty="0">
                <a:solidFill>
                  <a:srgbClr val="000000"/>
                </a:solidFill>
                <a:latin typeface="Arial"/>
              </a:rPr>
              <a:t>Depolarizační blok (trvalá depolarizace, </a:t>
            </a:r>
            <a:r>
              <a:rPr lang="cs-CZ" sz="2000" dirty="0" err="1">
                <a:solidFill>
                  <a:srgbClr val="000000"/>
                </a:solidFill>
                <a:latin typeface="Arial"/>
              </a:rPr>
              <a:t>saxitoxin</a:t>
            </a:r>
            <a:r>
              <a:rPr lang="cs-CZ" sz="2000" dirty="0">
                <a:solidFill>
                  <a:srgbClr val="000000"/>
                </a:solidFill>
                <a:latin typeface="Arial"/>
              </a:rPr>
              <a:t> – ústřice!!!)</a:t>
            </a:r>
            <a:endParaRPr dirty="0"/>
          </a:p>
          <a:p>
            <a:pPr>
              <a:lnSpc>
                <a:spcPct val="100000"/>
              </a:lnSpc>
            </a:pPr>
            <a:endParaRPr dirty="0"/>
          </a:p>
          <a:p>
            <a:pPr>
              <a:lnSpc>
                <a:spcPct val="100000"/>
              </a:lnSpc>
            </a:pPr>
            <a:r>
              <a:rPr lang="cs-CZ" sz="2000" b="1" dirty="0" err="1">
                <a:solidFill>
                  <a:srgbClr val="000000"/>
                </a:solidFill>
                <a:latin typeface="Arial"/>
              </a:rPr>
              <a:t>Myastenia</a:t>
            </a:r>
            <a:r>
              <a:rPr lang="cs-CZ" sz="2000" b="1" dirty="0">
                <a:solidFill>
                  <a:srgbClr val="000000"/>
                </a:solidFill>
                <a:latin typeface="Arial"/>
              </a:rPr>
              <a:t> gravis </a:t>
            </a:r>
            <a:r>
              <a:rPr lang="cs-CZ" sz="2000" dirty="0">
                <a:solidFill>
                  <a:srgbClr val="000000"/>
                </a:solidFill>
                <a:latin typeface="Arial"/>
              </a:rPr>
              <a:t>– svalová slabost, </a:t>
            </a:r>
            <a:r>
              <a:rPr lang="cs-CZ" sz="2000" dirty="0" err="1">
                <a:solidFill>
                  <a:srgbClr val="000000"/>
                </a:solidFill>
                <a:latin typeface="Arial"/>
              </a:rPr>
              <a:t>autoimun</a:t>
            </a:r>
            <a:r>
              <a:rPr lang="cs-CZ" sz="2000" dirty="0">
                <a:solidFill>
                  <a:srgbClr val="000000"/>
                </a:solidFill>
                <a:latin typeface="Arial"/>
              </a:rPr>
              <a:t>. ACH proti NS ploténce, </a:t>
            </a:r>
            <a:endParaRPr dirty="0"/>
          </a:p>
          <a:p>
            <a:pPr>
              <a:lnSpc>
                <a:spcPct val="100000"/>
              </a:lnSpc>
            </a:pPr>
            <a:r>
              <a:rPr lang="cs-CZ" sz="2000" dirty="0">
                <a:solidFill>
                  <a:srgbClr val="000000"/>
                </a:solidFill>
                <a:latin typeface="Arial"/>
              </a:rPr>
              <a:t>končetiny, hlava, mezižeberní svaly. </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CustomShape 1"/>
          <p:cNvSpPr/>
          <p:nvPr/>
        </p:nvSpPr>
        <p:spPr>
          <a:xfrm>
            <a:off x="457200" y="274680"/>
            <a:ext cx="8228880" cy="1142280"/>
          </a:xfrm>
          <a:prstGeom prst="rect">
            <a:avLst/>
          </a:prstGeom>
        </p:spPr>
        <p:txBody>
          <a:bodyPr lIns="90000" tIns="45000" rIns="90000" bIns="45000" anchor="ctr"/>
          <a:lstStyle/>
          <a:p>
            <a:pPr algn="ctr">
              <a:lnSpc>
                <a:spcPct val="100000"/>
              </a:lnSpc>
            </a:pPr>
            <a:r>
              <a:rPr lang="cs-CZ" sz="3200" b="1">
                <a:solidFill>
                  <a:srgbClr val="000000"/>
                </a:solidFill>
                <a:latin typeface="Arial"/>
              </a:rPr>
              <a:t>Poruchy extrapyramidového systému</a:t>
            </a:r>
            <a:endParaRPr/>
          </a:p>
        </p:txBody>
      </p:sp>
      <p:sp>
        <p:nvSpPr>
          <p:cNvPr id="154" name="CustomShape 2"/>
          <p:cNvSpPr/>
          <p:nvPr/>
        </p:nvSpPr>
        <p:spPr>
          <a:xfrm>
            <a:off x="457200" y="1600200"/>
            <a:ext cx="8228880" cy="4525200"/>
          </a:xfrm>
          <a:prstGeom prst="rect">
            <a:avLst/>
          </a:prstGeom>
        </p:spPr>
        <p:txBody>
          <a:bodyPr lIns="90000" tIns="45000" rIns="90000" bIns="45000"/>
          <a:lstStyle/>
          <a:p>
            <a:pPr>
              <a:lnSpc>
                <a:spcPct val="100000"/>
              </a:lnSpc>
              <a:buFont typeface="Arial"/>
              <a:buChar char="•"/>
            </a:pPr>
            <a:r>
              <a:rPr lang="cs-CZ" sz="2400">
                <a:solidFill>
                  <a:srgbClr val="000000"/>
                </a:solidFill>
                <a:latin typeface="Arial"/>
              </a:rPr>
              <a:t>Monitorování a modulace (zkoordinování) svalového tonu, postoje a polohy, rychlé provedení pohybu</a:t>
            </a:r>
            <a:endParaRPr/>
          </a:p>
          <a:p>
            <a:pPr>
              <a:lnSpc>
                <a:spcPct val="100000"/>
              </a:lnSpc>
            </a:pPr>
            <a:endParaRPr/>
          </a:p>
          <a:p>
            <a:pPr>
              <a:lnSpc>
                <a:spcPct val="100000"/>
              </a:lnSpc>
              <a:buFont typeface="Arial"/>
              <a:buChar char="•"/>
            </a:pPr>
            <a:r>
              <a:rPr lang="cs-CZ" sz="2400">
                <a:solidFill>
                  <a:srgbClr val="000000"/>
                </a:solidFill>
                <a:latin typeface="Arial"/>
              </a:rPr>
              <a:t>EPS tvoří bazální gaglia, mozeček, motor. jádra v moz. kmeni, talamickými jádry, subtalamickým jádrem, substantia nigra (zásobárna dopaminu) a nucleus ruber (přechod motoriky z mozečku a motor. kor. obl. do míchy a kmene)   </a:t>
            </a:r>
            <a:endParaRPr/>
          </a:p>
          <a:p>
            <a:pPr>
              <a:lnSpc>
                <a:spcPct val="100000"/>
              </a:lnSpc>
              <a:buFont typeface="Arial"/>
              <a:buChar char="•"/>
            </a:pPr>
            <a:r>
              <a:rPr lang="cs-CZ" sz="3200">
                <a:solidFill>
                  <a:srgbClr val="000000"/>
                </a:solidFill>
                <a:latin typeface="Calibri"/>
              </a:rPr>
              <a:t>          </a:t>
            </a:r>
            <a:r>
              <a:rPr lang="cs-CZ" sz="2400">
                <a:solidFill>
                  <a:srgbClr val="000000"/>
                </a:solidFill>
                <a:latin typeface="Arial"/>
              </a:rPr>
              <a:t>dystonie, rigidita, poruchy postoje (flexe trupu, šíje, tendence k pádům), poruchy začátku pohybu (bradykinesis, hy/apokinesis, hypomimie), mimovolní pohyby) </a:t>
            </a:r>
            <a:endParaRPr/>
          </a:p>
        </p:txBody>
      </p:sp>
      <p:sp>
        <p:nvSpPr>
          <p:cNvPr id="155" name="CustomShape 3"/>
          <p:cNvSpPr/>
          <p:nvPr/>
        </p:nvSpPr>
        <p:spPr>
          <a:xfrm>
            <a:off x="899592" y="4643835"/>
            <a:ext cx="648072" cy="214020"/>
          </a:xfrm>
          <a:prstGeom prst="rightArrow">
            <a:avLst>
              <a:gd name="adj1" fmla="val 50000"/>
              <a:gd name="adj2" fmla="val 50000"/>
            </a:avLst>
          </a:prstGeom>
          <a:solidFill>
            <a:srgbClr val="FFFF00"/>
          </a:solidFill>
          <a:ln w="25560">
            <a:solidFill>
              <a:srgbClr val="3A5F8B"/>
            </a:solidFill>
            <a:round/>
          </a:ln>
        </p:spPr>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CustomShape 1"/>
          <p:cNvSpPr/>
          <p:nvPr/>
        </p:nvSpPr>
        <p:spPr>
          <a:xfrm>
            <a:off x="457200" y="274680"/>
            <a:ext cx="8228880" cy="1142280"/>
          </a:xfrm>
          <a:prstGeom prst="rect">
            <a:avLst/>
          </a:prstGeom>
        </p:spPr>
      </p:sp>
      <p:sp>
        <p:nvSpPr>
          <p:cNvPr id="157" name="CustomShape 2"/>
          <p:cNvSpPr/>
          <p:nvPr/>
        </p:nvSpPr>
        <p:spPr>
          <a:xfrm>
            <a:off x="457200" y="1600200"/>
            <a:ext cx="8228880" cy="4525200"/>
          </a:xfrm>
          <a:prstGeom prst="rect">
            <a:avLst/>
          </a:prstGeom>
        </p:spPr>
        <p:txBody>
          <a:bodyPr lIns="90000" tIns="45000" rIns="90000" bIns="45000"/>
          <a:lstStyle/>
          <a:p>
            <a:pPr>
              <a:lnSpc>
                <a:spcPct val="100000"/>
              </a:lnSpc>
            </a:pPr>
            <a:r>
              <a:rPr lang="cs-CZ" sz="2400" b="1" dirty="0">
                <a:solidFill>
                  <a:srgbClr val="000000"/>
                </a:solidFill>
                <a:latin typeface="Arial"/>
              </a:rPr>
              <a:t>Mimovolní pohyby:</a:t>
            </a:r>
            <a:endParaRPr dirty="0"/>
          </a:p>
          <a:p>
            <a:pPr>
              <a:lnSpc>
                <a:spcPct val="100000"/>
              </a:lnSpc>
              <a:buFont typeface="Arial"/>
              <a:buChar char="•"/>
            </a:pPr>
            <a:r>
              <a:rPr lang="cs-CZ" sz="2400" dirty="0">
                <a:solidFill>
                  <a:srgbClr val="000000"/>
                </a:solidFill>
                <a:latin typeface="Arial"/>
              </a:rPr>
              <a:t>chorea </a:t>
            </a:r>
            <a:r>
              <a:rPr lang="cs-CZ" sz="2000" dirty="0">
                <a:solidFill>
                  <a:srgbClr val="000000"/>
                </a:solidFill>
                <a:latin typeface="Arial"/>
              </a:rPr>
              <a:t>(rychlé nestereotypní a nerytmické pohyby hlavy, končetin, trupu,. obličeje)</a:t>
            </a:r>
            <a:endParaRPr dirty="0"/>
          </a:p>
          <a:p>
            <a:pPr>
              <a:lnSpc>
                <a:spcPct val="100000"/>
              </a:lnSpc>
              <a:buFont typeface="Arial"/>
              <a:buChar char="•"/>
            </a:pPr>
            <a:r>
              <a:rPr lang="cs-CZ" sz="2400" dirty="0">
                <a:solidFill>
                  <a:srgbClr val="000000"/>
                </a:solidFill>
                <a:latin typeface="Arial"/>
              </a:rPr>
              <a:t>atetóza </a:t>
            </a:r>
            <a:r>
              <a:rPr lang="cs-CZ" sz="2000" dirty="0">
                <a:solidFill>
                  <a:srgbClr val="000000"/>
                </a:solidFill>
                <a:latin typeface="Arial"/>
              </a:rPr>
              <a:t>(pomalé kroutivé pohyby postihující svaly krku, trupu, horních končetin, svaly mimické, rozmazaná řeč), při </a:t>
            </a:r>
            <a:r>
              <a:rPr lang="cs-CZ" sz="2000" dirty="0" err="1">
                <a:solidFill>
                  <a:srgbClr val="000000"/>
                </a:solidFill>
                <a:latin typeface="Arial"/>
              </a:rPr>
              <a:t>moz</a:t>
            </a:r>
            <a:r>
              <a:rPr lang="cs-CZ" sz="2000" dirty="0">
                <a:solidFill>
                  <a:srgbClr val="000000"/>
                </a:solidFill>
                <a:latin typeface="Arial"/>
              </a:rPr>
              <a:t>. Obrně</a:t>
            </a:r>
            <a:endParaRPr dirty="0"/>
          </a:p>
          <a:p>
            <a:pPr>
              <a:lnSpc>
                <a:spcPct val="100000"/>
              </a:lnSpc>
              <a:buFont typeface="Arial"/>
              <a:buChar char="•"/>
            </a:pPr>
            <a:r>
              <a:rPr lang="cs-CZ" sz="2400" dirty="0">
                <a:solidFill>
                  <a:srgbClr val="000000"/>
                </a:solidFill>
                <a:latin typeface="Arial"/>
              </a:rPr>
              <a:t>tiky</a:t>
            </a:r>
            <a:r>
              <a:rPr lang="cs-CZ" sz="2000" dirty="0">
                <a:solidFill>
                  <a:srgbClr val="000000"/>
                </a:solidFill>
                <a:latin typeface="Arial"/>
              </a:rPr>
              <a:t> (rychlé, stereotypní pohyby hlavy, obličeje, ramen)</a:t>
            </a:r>
            <a:endParaRPr dirty="0"/>
          </a:p>
          <a:p>
            <a:pPr>
              <a:lnSpc>
                <a:spcPct val="100000"/>
              </a:lnSpc>
              <a:buFont typeface="Arial"/>
              <a:buChar char="•"/>
            </a:pPr>
            <a:r>
              <a:rPr lang="cs-CZ" sz="2400" dirty="0" err="1">
                <a:solidFill>
                  <a:srgbClr val="000000"/>
                </a:solidFill>
                <a:latin typeface="Arial"/>
              </a:rPr>
              <a:t>torticollis</a:t>
            </a:r>
            <a:r>
              <a:rPr lang="cs-CZ" sz="2000" dirty="0">
                <a:solidFill>
                  <a:srgbClr val="000000"/>
                </a:solidFill>
                <a:latin typeface="Arial"/>
              </a:rPr>
              <a:t> (pomalé, kroutivé pohyby krku)</a:t>
            </a:r>
            <a:endParaRPr dirty="0"/>
          </a:p>
          <a:p>
            <a:pPr>
              <a:lnSpc>
                <a:spcPct val="100000"/>
              </a:lnSpc>
              <a:buFont typeface="Arial"/>
              <a:buChar char="•"/>
            </a:pPr>
            <a:r>
              <a:rPr lang="cs-CZ" sz="2400" dirty="0">
                <a:solidFill>
                  <a:srgbClr val="000000"/>
                </a:solidFill>
                <a:latin typeface="Arial"/>
              </a:rPr>
              <a:t>třes </a:t>
            </a:r>
            <a:r>
              <a:rPr lang="cs-CZ" sz="2000" dirty="0">
                <a:solidFill>
                  <a:srgbClr val="000000"/>
                </a:solidFill>
                <a:latin typeface="Arial"/>
              </a:rPr>
              <a:t>(mimovolné pohyby ve všech směrech)</a:t>
            </a:r>
            <a:endParaRPr dirty="0"/>
          </a:p>
          <a:p>
            <a:pPr>
              <a:lnSpc>
                <a:spcPct val="100000"/>
              </a:lnSpc>
              <a:buFont typeface="Arial"/>
              <a:buChar char="•"/>
            </a:pPr>
            <a:r>
              <a:rPr lang="cs-CZ" sz="2400" dirty="0" err="1">
                <a:solidFill>
                  <a:srgbClr val="000000"/>
                </a:solidFill>
                <a:latin typeface="Arial"/>
              </a:rPr>
              <a:t>balismus</a:t>
            </a:r>
            <a:r>
              <a:rPr lang="cs-CZ" sz="2400" dirty="0">
                <a:solidFill>
                  <a:srgbClr val="000000"/>
                </a:solidFill>
                <a:latin typeface="Arial"/>
              </a:rPr>
              <a:t> </a:t>
            </a:r>
            <a:r>
              <a:rPr lang="cs-CZ" sz="2000" dirty="0">
                <a:solidFill>
                  <a:srgbClr val="000000"/>
                </a:solidFill>
                <a:latin typeface="Arial"/>
              </a:rPr>
              <a:t>(rychlé rozmázlé pohyby s prudkým začátkem pohybu) </a:t>
            </a:r>
            <a:endParaRPr dirty="0"/>
          </a:p>
          <a:p>
            <a:pPr>
              <a:lnSpc>
                <a:spcPct val="100000"/>
              </a:lnSpc>
            </a:pPr>
            <a:endParaRPr dirty="0"/>
          </a:p>
          <a:p>
            <a:pPr>
              <a:lnSpc>
                <a:spcPct val="100000"/>
              </a:lnSpc>
              <a:buFont typeface="Arial"/>
              <a:buChar char="•"/>
            </a:pPr>
            <a:r>
              <a:rPr lang="cs-CZ" sz="2000" dirty="0" err="1">
                <a:solidFill>
                  <a:srgbClr val="000000"/>
                </a:solidFill>
                <a:latin typeface="Arial"/>
              </a:rPr>
              <a:t>Extrapyramidové</a:t>
            </a:r>
            <a:r>
              <a:rPr lang="cs-CZ" sz="2000" dirty="0">
                <a:solidFill>
                  <a:srgbClr val="000000"/>
                </a:solidFill>
                <a:latin typeface="Arial"/>
              </a:rPr>
              <a:t> hyperkinézy se všeobecně zesilují při stresu, většina poruch postihuje prcky </a:t>
            </a:r>
            <a:r>
              <a:rPr lang="cs-CZ" sz="2000" dirty="0" err="1">
                <a:solidFill>
                  <a:srgbClr val="000000"/>
                </a:solidFill>
                <a:latin typeface="Arial"/>
              </a:rPr>
              <a:t>hypo</a:t>
            </a:r>
            <a:r>
              <a:rPr lang="cs-CZ" sz="2000" dirty="0">
                <a:solidFill>
                  <a:srgbClr val="000000"/>
                </a:solidFill>
                <a:latin typeface="Arial"/>
              </a:rPr>
              <a:t> – nebo hyperkinetické </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CustomShape 1"/>
          <p:cNvSpPr/>
          <p:nvPr/>
        </p:nvSpPr>
        <p:spPr>
          <a:xfrm>
            <a:off x="457200" y="274680"/>
            <a:ext cx="8228880" cy="1142280"/>
          </a:xfrm>
          <a:prstGeom prst="rect">
            <a:avLst/>
          </a:prstGeom>
        </p:spPr>
      </p:sp>
      <p:sp>
        <p:nvSpPr>
          <p:cNvPr id="159" name="CustomShape 2"/>
          <p:cNvSpPr/>
          <p:nvPr/>
        </p:nvSpPr>
        <p:spPr>
          <a:xfrm>
            <a:off x="457200" y="936000"/>
            <a:ext cx="8228880" cy="5189400"/>
          </a:xfrm>
          <a:prstGeom prst="rect">
            <a:avLst/>
          </a:prstGeom>
        </p:spPr>
        <p:txBody>
          <a:bodyPr lIns="90000" tIns="45000" rIns="90000" bIns="45000"/>
          <a:lstStyle/>
          <a:p>
            <a:pPr>
              <a:lnSpc>
                <a:spcPct val="100000"/>
              </a:lnSpc>
            </a:pPr>
            <a:r>
              <a:rPr lang="cs-CZ" sz="2200" b="1" dirty="0" err="1">
                <a:solidFill>
                  <a:srgbClr val="000000"/>
                </a:solidFill>
                <a:latin typeface="Arial"/>
              </a:rPr>
              <a:t>Hemibalismus</a:t>
            </a:r>
            <a:r>
              <a:rPr lang="cs-CZ" sz="2200" dirty="0">
                <a:solidFill>
                  <a:srgbClr val="000000"/>
                </a:solidFill>
                <a:latin typeface="Arial"/>
              </a:rPr>
              <a:t> je </a:t>
            </a:r>
            <a:r>
              <a:rPr lang="cs-CZ" sz="2200" dirty="0" err="1">
                <a:solidFill>
                  <a:srgbClr val="000000"/>
                </a:solidFill>
                <a:latin typeface="Arial"/>
              </a:rPr>
              <a:t>balismus</a:t>
            </a:r>
            <a:r>
              <a:rPr lang="cs-CZ" sz="2200" dirty="0">
                <a:solidFill>
                  <a:srgbClr val="000000"/>
                </a:solidFill>
                <a:latin typeface="Arial"/>
              </a:rPr>
              <a:t>, který postihuje pouze jednu polovinu těla. Je nejčastějším projevem </a:t>
            </a:r>
            <a:r>
              <a:rPr lang="cs-CZ" sz="2200" dirty="0" err="1">
                <a:solidFill>
                  <a:srgbClr val="000000"/>
                </a:solidFill>
                <a:latin typeface="Arial"/>
              </a:rPr>
              <a:t>balismu</a:t>
            </a:r>
            <a:r>
              <a:rPr lang="cs-CZ" sz="2200" dirty="0">
                <a:solidFill>
                  <a:srgbClr val="000000"/>
                </a:solidFill>
                <a:latin typeface="Arial"/>
              </a:rPr>
              <a:t>. </a:t>
            </a:r>
            <a:endParaRPr dirty="0"/>
          </a:p>
          <a:p>
            <a:pPr>
              <a:lnSpc>
                <a:spcPct val="100000"/>
              </a:lnSpc>
            </a:pPr>
            <a:endParaRPr dirty="0"/>
          </a:p>
          <a:p>
            <a:pPr>
              <a:lnSpc>
                <a:spcPct val="100000"/>
              </a:lnSpc>
            </a:pPr>
            <a:r>
              <a:rPr lang="cs-CZ" sz="2200" b="1" dirty="0">
                <a:solidFill>
                  <a:srgbClr val="000000"/>
                </a:solidFill>
                <a:latin typeface="Arial"/>
              </a:rPr>
              <a:t>Etiologie</a:t>
            </a:r>
            <a:endParaRPr dirty="0"/>
          </a:p>
          <a:p>
            <a:pPr>
              <a:lnSpc>
                <a:spcPct val="100000"/>
              </a:lnSpc>
            </a:pPr>
            <a:r>
              <a:rPr lang="cs-CZ" sz="2200" dirty="0">
                <a:solidFill>
                  <a:srgbClr val="000000"/>
                </a:solidFill>
                <a:latin typeface="Arial"/>
              </a:rPr>
              <a:t>    Poškození kontralaterálního </a:t>
            </a:r>
            <a:r>
              <a:rPr lang="cs-CZ" sz="2200" dirty="0" err="1">
                <a:solidFill>
                  <a:srgbClr val="000000"/>
                </a:solidFill>
                <a:latin typeface="Arial"/>
              </a:rPr>
              <a:t>nucleus</a:t>
            </a:r>
            <a:r>
              <a:rPr lang="cs-CZ" sz="2200" dirty="0">
                <a:solidFill>
                  <a:srgbClr val="000000"/>
                </a:solidFill>
                <a:latin typeface="Arial"/>
              </a:rPr>
              <a:t> </a:t>
            </a:r>
            <a:r>
              <a:rPr lang="cs-CZ" sz="2200" dirty="0" err="1">
                <a:solidFill>
                  <a:srgbClr val="000000"/>
                </a:solidFill>
                <a:latin typeface="Arial"/>
              </a:rPr>
              <a:t>subthalamicus</a:t>
            </a:r>
            <a:r>
              <a:rPr lang="cs-CZ" sz="2200" dirty="0">
                <a:solidFill>
                  <a:srgbClr val="000000"/>
                </a:solidFill>
                <a:latin typeface="Arial"/>
              </a:rPr>
              <a:t> </a:t>
            </a:r>
            <a:r>
              <a:rPr lang="cs-CZ" sz="2200" dirty="0" err="1">
                <a:solidFill>
                  <a:srgbClr val="000000"/>
                </a:solidFill>
                <a:latin typeface="Arial"/>
              </a:rPr>
              <a:t>Luysi</a:t>
            </a:r>
            <a:r>
              <a:rPr lang="cs-CZ" sz="2200" dirty="0">
                <a:solidFill>
                  <a:srgbClr val="000000"/>
                </a:solidFill>
                <a:latin typeface="Arial"/>
              </a:rPr>
              <a:t> nebo </a:t>
            </a:r>
            <a:r>
              <a:rPr lang="cs-CZ" sz="2200" dirty="0" err="1">
                <a:solidFill>
                  <a:srgbClr val="000000"/>
                </a:solidFill>
                <a:latin typeface="Arial"/>
              </a:rPr>
              <a:t>putamen</a:t>
            </a:r>
            <a:r>
              <a:rPr lang="cs-CZ" sz="2200" dirty="0">
                <a:solidFill>
                  <a:srgbClr val="000000"/>
                </a:solidFill>
                <a:latin typeface="Arial"/>
              </a:rPr>
              <a:t>. Příčinou může být cévní mozková příhoda, </a:t>
            </a:r>
            <a:r>
              <a:rPr lang="cs-CZ" sz="2200" dirty="0" err="1">
                <a:solidFill>
                  <a:srgbClr val="000000"/>
                </a:solidFill>
                <a:latin typeface="Arial"/>
              </a:rPr>
              <a:t>postmedikamentózní</a:t>
            </a:r>
            <a:r>
              <a:rPr lang="cs-CZ" sz="2200" dirty="0">
                <a:solidFill>
                  <a:srgbClr val="000000"/>
                </a:solidFill>
                <a:latin typeface="Arial"/>
              </a:rPr>
              <a:t>, hyper- či hypoglykémie, expanzivní procesy v CNS, traumata mozku, encefalitida, RS, </a:t>
            </a:r>
            <a:r>
              <a:rPr lang="cs-CZ" sz="2200" dirty="0" err="1">
                <a:solidFill>
                  <a:srgbClr val="000000"/>
                </a:solidFill>
                <a:latin typeface="Arial"/>
              </a:rPr>
              <a:t>neurodegenerativní</a:t>
            </a:r>
            <a:r>
              <a:rPr lang="cs-CZ" sz="2200" dirty="0">
                <a:solidFill>
                  <a:srgbClr val="000000"/>
                </a:solidFill>
                <a:latin typeface="Arial"/>
              </a:rPr>
              <a:t> onemocnění (chorea </a:t>
            </a:r>
            <a:r>
              <a:rPr lang="cs-CZ" sz="2200" dirty="0" err="1">
                <a:solidFill>
                  <a:srgbClr val="000000"/>
                </a:solidFill>
                <a:latin typeface="Arial"/>
              </a:rPr>
              <a:t>etc</a:t>
            </a:r>
            <a:r>
              <a:rPr lang="cs-CZ" sz="2200" dirty="0">
                <a:solidFill>
                  <a:srgbClr val="000000"/>
                </a:solidFill>
                <a:latin typeface="Arial"/>
              </a:rPr>
              <a:t>.).</a:t>
            </a:r>
            <a:endParaRPr dirty="0"/>
          </a:p>
          <a:p>
            <a:pPr>
              <a:lnSpc>
                <a:spcPct val="100000"/>
              </a:lnSpc>
            </a:pPr>
            <a:endParaRPr dirty="0"/>
          </a:p>
          <a:p>
            <a:pPr>
              <a:lnSpc>
                <a:spcPct val="100000"/>
              </a:lnSpc>
            </a:pPr>
            <a:r>
              <a:rPr lang="cs-CZ" sz="2200" b="1" dirty="0">
                <a:solidFill>
                  <a:srgbClr val="000000"/>
                </a:solidFill>
                <a:latin typeface="Arial"/>
              </a:rPr>
              <a:t>Léčba </a:t>
            </a:r>
            <a:r>
              <a:rPr lang="cs-CZ" sz="2200" dirty="0">
                <a:solidFill>
                  <a:srgbClr val="000000"/>
                </a:solidFill>
                <a:latin typeface="Arial"/>
              </a:rPr>
              <a:t>- neuroleptika</a:t>
            </a:r>
            <a:r>
              <a:rPr lang="cs-CZ" sz="2400" dirty="0">
                <a:solidFill>
                  <a:srgbClr val="000000"/>
                </a:solidFill>
                <a:latin typeface="Arial"/>
              </a:rPr>
              <a:t> </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CustomShape 1"/>
          <p:cNvSpPr/>
          <p:nvPr/>
        </p:nvSpPr>
        <p:spPr>
          <a:xfrm>
            <a:off x="457200" y="274680"/>
            <a:ext cx="8228880" cy="1142280"/>
          </a:xfrm>
          <a:prstGeom prst="rect">
            <a:avLst/>
          </a:prstGeom>
        </p:spPr>
      </p:sp>
      <p:sp>
        <p:nvSpPr>
          <p:cNvPr id="161" name="CustomShape 2"/>
          <p:cNvSpPr/>
          <p:nvPr/>
        </p:nvSpPr>
        <p:spPr>
          <a:xfrm>
            <a:off x="457200" y="404664"/>
            <a:ext cx="8228880" cy="5189400"/>
          </a:xfrm>
          <a:prstGeom prst="rect">
            <a:avLst/>
          </a:prstGeom>
        </p:spPr>
        <p:txBody>
          <a:bodyPr lIns="90000" tIns="45000" rIns="90000" bIns="45000"/>
          <a:lstStyle/>
          <a:p>
            <a:pPr>
              <a:lnSpc>
                <a:spcPct val="100000"/>
              </a:lnSpc>
            </a:pPr>
            <a:r>
              <a:rPr lang="cs-CZ" sz="2200" b="1" dirty="0">
                <a:solidFill>
                  <a:srgbClr val="000000"/>
                </a:solidFill>
                <a:latin typeface="Arial"/>
              </a:rPr>
              <a:t>Druhy tremoru</a:t>
            </a:r>
            <a:endParaRPr dirty="0"/>
          </a:p>
          <a:p>
            <a:pPr>
              <a:lnSpc>
                <a:spcPct val="100000"/>
              </a:lnSpc>
            </a:pPr>
            <a:endParaRPr dirty="0"/>
          </a:p>
          <a:p>
            <a:pPr>
              <a:lnSpc>
                <a:spcPct val="100000"/>
              </a:lnSpc>
            </a:pPr>
            <a:r>
              <a:rPr lang="cs-CZ" sz="2200" dirty="0">
                <a:solidFill>
                  <a:srgbClr val="000000"/>
                </a:solidFill>
                <a:latin typeface="Arial"/>
              </a:rPr>
              <a:t>   </a:t>
            </a:r>
            <a:r>
              <a:rPr lang="cs-CZ" sz="2200" b="1" dirty="0">
                <a:solidFill>
                  <a:srgbClr val="000000"/>
                </a:solidFill>
                <a:latin typeface="Arial"/>
              </a:rPr>
              <a:t> </a:t>
            </a:r>
            <a:r>
              <a:rPr lang="cs-CZ" sz="2000" b="1" dirty="0">
                <a:solidFill>
                  <a:srgbClr val="000000"/>
                </a:solidFill>
                <a:latin typeface="Arial"/>
              </a:rPr>
              <a:t>Klidový </a:t>
            </a:r>
            <a:r>
              <a:rPr lang="cs-CZ" sz="2000" dirty="0">
                <a:solidFill>
                  <a:srgbClr val="000000"/>
                </a:solidFill>
                <a:latin typeface="Arial"/>
              </a:rPr>
              <a:t>– Parkinsonova choroba, parkinsonský syndrom, esenciální tremor, mozečkový tremor.</a:t>
            </a:r>
            <a:endParaRPr sz="2000" dirty="0"/>
          </a:p>
          <a:p>
            <a:pPr>
              <a:lnSpc>
                <a:spcPct val="100000"/>
              </a:lnSpc>
            </a:pPr>
            <a:r>
              <a:rPr lang="cs-CZ" sz="2000" dirty="0">
                <a:solidFill>
                  <a:srgbClr val="000000"/>
                </a:solidFill>
                <a:latin typeface="Arial"/>
              </a:rPr>
              <a:t>    </a:t>
            </a:r>
            <a:r>
              <a:rPr lang="cs-CZ" sz="2000" b="1" dirty="0">
                <a:solidFill>
                  <a:srgbClr val="000000"/>
                </a:solidFill>
                <a:latin typeface="Arial"/>
              </a:rPr>
              <a:t>Statický, posturální </a:t>
            </a:r>
            <a:r>
              <a:rPr lang="cs-CZ" sz="2000" dirty="0">
                <a:solidFill>
                  <a:srgbClr val="000000"/>
                </a:solidFill>
                <a:latin typeface="Arial"/>
              </a:rPr>
              <a:t>– fyziologický tremor při prochlazení, hladu, emocích a vyčerpání, esenciální tremor, Wilsonova choroba.</a:t>
            </a:r>
            <a:endParaRPr sz="2000" dirty="0"/>
          </a:p>
          <a:p>
            <a:pPr>
              <a:lnSpc>
                <a:spcPct val="100000"/>
              </a:lnSpc>
            </a:pPr>
            <a:r>
              <a:rPr lang="cs-CZ" sz="2000" dirty="0">
                <a:solidFill>
                  <a:srgbClr val="000000"/>
                </a:solidFill>
                <a:latin typeface="Arial"/>
              </a:rPr>
              <a:t>    </a:t>
            </a:r>
            <a:r>
              <a:rPr lang="cs-CZ" sz="2000" b="1" dirty="0">
                <a:solidFill>
                  <a:srgbClr val="000000"/>
                </a:solidFill>
                <a:latin typeface="Arial"/>
              </a:rPr>
              <a:t>Kinetický</a:t>
            </a:r>
            <a:r>
              <a:rPr lang="cs-CZ" sz="2000" dirty="0">
                <a:solidFill>
                  <a:srgbClr val="000000"/>
                </a:solidFill>
                <a:latin typeface="Arial"/>
              </a:rPr>
              <a:t> – léze mozečku a jeho drah, esenciální tremor, psychogenní (hysterický) tremor.</a:t>
            </a:r>
            <a:endParaRPr sz="2000" dirty="0"/>
          </a:p>
          <a:p>
            <a:pPr>
              <a:lnSpc>
                <a:spcPct val="100000"/>
              </a:lnSpc>
            </a:pPr>
            <a:r>
              <a:rPr lang="cs-CZ" sz="2000" dirty="0">
                <a:solidFill>
                  <a:srgbClr val="000000"/>
                </a:solidFill>
                <a:latin typeface="Arial"/>
              </a:rPr>
              <a:t>    </a:t>
            </a:r>
            <a:r>
              <a:rPr lang="cs-CZ" sz="2000" b="1" dirty="0">
                <a:solidFill>
                  <a:srgbClr val="000000"/>
                </a:solidFill>
                <a:latin typeface="Arial"/>
              </a:rPr>
              <a:t>Intenční </a:t>
            </a:r>
            <a:r>
              <a:rPr lang="cs-CZ" sz="2000" dirty="0">
                <a:solidFill>
                  <a:srgbClr val="000000"/>
                </a:solidFill>
                <a:latin typeface="Arial"/>
              </a:rPr>
              <a:t>– při mozečkovém syndromu, přítomná ataxie a </a:t>
            </a:r>
            <a:r>
              <a:rPr lang="cs-CZ" sz="2000" dirty="0" err="1">
                <a:solidFill>
                  <a:srgbClr val="000000"/>
                </a:solidFill>
                <a:latin typeface="Arial"/>
              </a:rPr>
              <a:t>hypermetrie</a:t>
            </a:r>
            <a:r>
              <a:rPr lang="cs-CZ" sz="2000" dirty="0">
                <a:solidFill>
                  <a:srgbClr val="000000"/>
                </a:solidFill>
                <a:latin typeface="Arial"/>
              </a:rPr>
              <a:t>. </a:t>
            </a:r>
            <a:endParaRPr sz="2000" dirty="0"/>
          </a:p>
          <a:p>
            <a:pPr>
              <a:lnSpc>
                <a:spcPct val="100000"/>
              </a:lnSpc>
            </a:pPr>
            <a:endParaRPr sz="2000" dirty="0"/>
          </a:p>
          <a:p>
            <a:pPr>
              <a:lnSpc>
                <a:spcPct val="100000"/>
              </a:lnSpc>
            </a:pPr>
            <a:r>
              <a:rPr lang="cs-CZ" sz="2000" dirty="0">
                <a:solidFill>
                  <a:srgbClr val="000000"/>
                </a:solidFill>
                <a:latin typeface="Arial"/>
              </a:rPr>
              <a:t>Třes je </a:t>
            </a:r>
            <a:r>
              <a:rPr lang="cs-CZ" sz="2000" dirty="0" err="1">
                <a:solidFill>
                  <a:srgbClr val="000000"/>
                </a:solidFill>
                <a:latin typeface="Arial"/>
              </a:rPr>
              <a:t>chrakterizován</a:t>
            </a:r>
            <a:r>
              <a:rPr lang="cs-CZ" sz="2000" dirty="0">
                <a:solidFill>
                  <a:srgbClr val="000000"/>
                </a:solidFill>
                <a:latin typeface="Arial"/>
              </a:rPr>
              <a:t> frekvencí, amplitudou, symetrií, tělesnou lokalizací, provokačními a potlačujícími faktory a reaktivitou na farmaka.</a:t>
            </a:r>
            <a:endParaRPr sz="2000" dirty="0"/>
          </a:p>
          <a:p>
            <a:pPr>
              <a:lnSpc>
                <a:spcPct val="100000"/>
              </a:lnSpc>
            </a:pPr>
            <a:endParaRPr sz="2000" dirty="0"/>
          </a:p>
          <a:p>
            <a:pPr>
              <a:lnSpc>
                <a:spcPct val="100000"/>
              </a:lnSpc>
            </a:pPr>
            <a:r>
              <a:rPr lang="cs-CZ" sz="2000" dirty="0">
                <a:solidFill>
                  <a:srgbClr val="000000"/>
                </a:solidFill>
                <a:latin typeface="Arial"/>
              </a:rPr>
              <a:t>Diferenciální diagnóza - </a:t>
            </a:r>
            <a:r>
              <a:rPr lang="cs-CZ" sz="2000" dirty="0" err="1">
                <a:solidFill>
                  <a:srgbClr val="000000"/>
                </a:solidFill>
                <a:latin typeface="Arial"/>
              </a:rPr>
              <a:t>myoklonus</a:t>
            </a:r>
            <a:r>
              <a:rPr lang="cs-CZ" sz="2000" dirty="0">
                <a:solidFill>
                  <a:srgbClr val="000000"/>
                </a:solidFill>
                <a:latin typeface="Arial"/>
              </a:rPr>
              <a:t>, </a:t>
            </a:r>
            <a:r>
              <a:rPr lang="cs-CZ" sz="2000" dirty="0" err="1">
                <a:solidFill>
                  <a:srgbClr val="000000"/>
                </a:solidFill>
                <a:latin typeface="Arial"/>
              </a:rPr>
              <a:t>asterixis</a:t>
            </a:r>
            <a:r>
              <a:rPr lang="cs-CZ" sz="2000" dirty="0">
                <a:solidFill>
                  <a:srgbClr val="000000"/>
                </a:solidFill>
                <a:latin typeface="Arial"/>
              </a:rPr>
              <a:t> (</a:t>
            </a:r>
            <a:r>
              <a:rPr lang="cs-CZ" sz="2000" dirty="0" err="1">
                <a:solidFill>
                  <a:srgbClr val="000000"/>
                </a:solidFill>
                <a:latin typeface="Arial"/>
              </a:rPr>
              <a:t>flapping</a:t>
            </a:r>
            <a:r>
              <a:rPr lang="cs-CZ" sz="2000" dirty="0">
                <a:solidFill>
                  <a:srgbClr val="000000"/>
                </a:solidFill>
                <a:latin typeface="Arial"/>
              </a:rPr>
              <a:t> tremor) – lze odlišit pomocí EMG</a:t>
            </a:r>
            <a:endParaRPr sz="2000" dirty="0"/>
          </a:p>
          <a:p>
            <a:pPr>
              <a:lnSpc>
                <a:spcPct val="100000"/>
              </a:lnSpc>
            </a:pPr>
            <a:endParaRPr sz="2000" dirty="0"/>
          </a:p>
          <a:p>
            <a:pPr>
              <a:lnSpc>
                <a:spcPct val="100000"/>
              </a:lnSpc>
            </a:pPr>
            <a:r>
              <a:rPr lang="cs-CZ" sz="2000" dirty="0">
                <a:solidFill>
                  <a:srgbClr val="000000"/>
                </a:solidFill>
                <a:latin typeface="Arial"/>
              </a:rPr>
              <a:t>http://www.youtube.com/watch?v=cmWQlZ5tP4E</a:t>
            </a:r>
            <a:endParaRPr sz="2000"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CustomShape 1"/>
          <p:cNvSpPr/>
          <p:nvPr/>
        </p:nvSpPr>
        <p:spPr>
          <a:xfrm>
            <a:off x="457200" y="274680"/>
            <a:ext cx="8228880" cy="1142280"/>
          </a:xfrm>
          <a:prstGeom prst="rect">
            <a:avLst/>
          </a:prstGeom>
        </p:spPr>
        <p:txBody>
          <a:bodyPr lIns="90000" tIns="45000" rIns="90000" bIns="45000" anchor="ctr"/>
          <a:lstStyle/>
          <a:p>
            <a:pPr algn="ctr">
              <a:lnSpc>
                <a:spcPct val="100000"/>
              </a:lnSpc>
            </a:pPr>
            <a:r>
              <a:rPr lang="cs-CZ" sz="2400" b="1"/>
              <a:t>Parkinsonova nemoc</a:t>
            </a:r>
            <a:endParaRPr/>
          </a:p>
        </p:txBody>
      </p:sp>
      <p:sp>
        <p:nvSpPr>
          <p:cNvPr id="163" name="CustomShape 2"/>
          <p:cNvSpPr/>
          <p:nvPr/>
        </p:nvSpPr>
        <p:spPr>
          <a:xfrm>
            <a:off x="482760" y="1656000"/>
            <a:ext cx="8228880" cy="5189400"/>
          </a:xfrm>
          <a:prstGeom prst="rect">
            <a:avLst/>
          </a:prstGeom>
        </p:spPr>
        <p:txBody>
          <a:bodyPr lIns="90000" tIns="45000" rIns="90000" bIns="45000"/>
          <a:lstStyle/>
          <a:p>
            <a:pPr>
              <a:lnSpc>
                <a:spcPct val="100000"/>
              </a:lnSpc>
              <a:buSzPct val="25000"/>
              <a:buFont typeface="StarSymbol"/>
              <a:buChar char="l"/>
            </a:pPr>
            <a:r>
              <a:rPr lang="cs-CZ" sz="2000" dirty="0">
                <a:latin typeface="Arial"/>
              </a:rPr>
              <a:t>Chronické progresivní, většinou sporadické (cca 10 % je geneticky podmíněných) onemocnění. Ztráta </a:t>
            </a:r>
            <a:r>
              <a:rPr lang="cs-CZ" sz="2000" dirty="0" err="1">
                <a:latin typeface="Arial"/>
              </a:rPr>
              <a:t>dopaminergních</a:t>
            </a:r>
            <a:r>
              <a:rPr lang="cs-CZ" sz="2000" dirty="0">
                <a:latin typeface="Arial"/>
              </a:rPr>
              <a:t> receptorů. </a:t>
            </a:r>
            <a:endParaRPr sz="2000" dirty="0"/>
          </a:p>
          <a:p>
            <a:pPr>
              <a:lnSpc>
                <a:spcPct val="100000"/>
              </a:lnSpc>
              <a:buSzPct val="25000"/>
              <a:buFont typeface="StarSymbol"/>
              <a:buChar char="l"/>
            </a:pPr>
            <a:endParaRPr lang="cs-CZ" sz="2000" b="1" dirty="0">
              <a:latin typeface="Arial"/>
            </a:endParaRPr>
          </a:p>
          <a:p>
            <a:pPr>
              <a:lnSpc>
                <a:spcPct val="100000"/>
              </a:lnSpc>
              <a:buSzPct val="25000"/>
              <a:buFont typeface="StarSymbol"/>
              <a:buChar char="l"/>
            </a:pPr>
            <a:r>
              <a:rPr lang="cs-CZ" sz="2000" b="1" dirty="0">
                <a:latin typeface="Arial"/>
              </a:rPr>
              <a:t>E: </a:t>
            </a:r>
            <a:r>
              <a:rPr lang="cs-CZ" sz="2000" dirty="0">
                <a:latin typeface="Arial"/>
              </a:rPr>
              <a:t>degenerativní zánik neuronů </a:t>
            </a:r>
            <a:r>
              <a:rPr lang="cs-CZ" sz="2000" dirty="0" err="1">
                <a:latin typeface="Arial"/>
              </a:rPr>
              <a:t>pars</a:t>
            </a:r>
            <a:r>
              <a:rPr lang="cs-CZ" sz="2000" dirty="0">
                <a:latin typeface="Arial"/>
              </a:rPr>
              <a:t> </a:t>
            </a:r>
            <a:r>
              <a:rPr lang="cs-CZ" sz="2000" dirty="0" err="1">
                <a:latin typeface="Arial"/>
              </a:rPr>
              <a:t>compacta</a:t>
            </a:r>
            <a:r>
              <a:rPr lang="cs-CZ" sz="2000" dirty="0">
                <a:latin typeface="Arial"/>
              </a:rPr>
              <a:t> </a:t>
            </a:r>
            <a:r>
              <a:rPr lang="cs-CZ" sz="2000" dirty="0" err="1">
                <a:latin typeface="Arial"/>
              </a:rPr>
              <a:t>substantiae</a:t>
            </a:r>
            <a:r>
              <a:rPr lang="cs-CZ" sz="2000" dirty="0">
                <a:latin typeface="Arial"/>
              </a:rPr>
              <a:t> </a:t>
            </a:r>
            <a:r>
              <a:rPr lang="cs-CZ" sz="2000" dirty="0" err="1">
                <a:latin typeface="Arial"/>
              </a:rPr>
              <a:t>nigrae</a:t>
            </a:r>
            <a:r>
              <a:rPr lang="cs-CZ" sz="2000" dirty="0">
                <a:latin typeface="Arial"/>
              </a:rPr>
              <a:t>, ale i zániku dalších jader mozkového kmene, kortexu a periferních ganglií. Kdykoliv, typicky v 5.–6. dekádě. Vliv otravy CO, mangan, hypoxie BG.  </a:t>
            </a:r>
            <a:endParaRPr sz="2000" dirty="0"/>
          </a:p>
          <a:p>
            <a:pPr>
              <a:lnSpc>
                <a:spcPct val="100000"/>
              </a:lnSpc>
              <a:buSzPct val="25000"/>
              <a:buFont typeface="StarSymbol"/>
              <a:buChar char="l"/>
            </a:pPr>
            <a:r>
              <a:rPr lang="cs-CZ" sz="2000" dirty="0" err="1">
                <a:latin typeface="Arial"/>
              </a:rPr>
              <a:t>Diagnoza</a:t>
            </a:r>
            <a:r>
              <a:rPr lang="cs-CZ" sz="2000" dirty="0">
                <a:latin typeface="Arial"/>
              </a:rPr>
              <a:t> je výhradně klinická, opírá se o typický nález, absenci varovných klinických známek, odpověď na </a:t>
            </a:r>
            <a:r>
              <a:rPr lang="cs-CZ" sz="2000" dirty="0" err="1">
                <a:latin typeface="Arial"/>
              </a:rPr>
              <a:t>dopaminergní</a:t>
            </a:r>
            <a:r>
              <a:rPr lang="cs-CZ" sz="2000" dirty="0">
                <a:latin typeface="Arial"/>
              </a:rPr>
              <a:t> terapii a teprve potom event. na výsledky pomocných vyšetření. </a:t>
            </a:r>
            <a:endParaRPr sz="2000" dirty="0"/>
          </a:p>
          <a:p>
            <a:pPr>
              <a:lnSpc>
                <a:spcPct val="100000"/>
              </a:lnSpc>
              <a:buSzPct val="25000"/>
              <a:buFont typeface="StarSymbol"/>
              <a:buChar char="l"/>
            </a:pPr>
            <a:r>
              <a:rPr lang="cs-CZ" sz="2000" dirty="0">
                <a:latin typeface="Arial"/>
              </a:rPr>
              <a:t>Typickými (ale ne nezbytně přítomnými) známkami je jednostranný začátek příznaků a dlouho trvající stranová asymetrie HRS a přítomnost klidového třesu. Významným kritériem je velmi dobrá odpověď na </a:t>
            </a:r>
            <a:r>
              <a:rPr lang="cs-CZ" sz="2000" dirty="0" err="1">
                <a:latin typeface="Arial"/>
              </a:rPr>
              <a:t>dopaminergní</a:t>
            </a:r>
            <a:r>
              <a:rPr lang="cs-CZ" sz="2000" dirty="0">
                <a:latin typeface="Arial"/>
              </a:rPr>
              <a:t> terapi</a:t>
            </a:r>
            <a:r>
              <a:rPr lang="cs-CZ" sz="2400" dirty="0">
                <a:latin typeface="Arial"/>
              </a:rPr>
              <a:t>i. </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CustomShape 1"/>
          <p:cNvSpPr/>
          <p:nvPr/>
        </p:nvSpPr>
        <p:spPr>
          <a:xfrm>
            <a:off x="457200" y="274680"/>
            <a:ext cx="8228880" cy="1142280"/>
          </a:xfrm>
          <a:prstGeom prst="rect">
            <a:avLst/>
          </a:prstGeom>
        </p:spPr>
        <p:txBody>
          <a:bodyPr lIns="90000" tIns="45000" rIns="90000" bIns="45000" anchor="ctr"/>
          <a:lstStyle/>
          <a:p>
            <a:pPr algn="ctr">
              <a:lnSpc>
                <a:spcPct val="100000"/>
              </a:lnSpc>
            </a:pPr>
            <a:r>
              <a:rPr lang="cs-CZ" sz="2400" b="1"/>
              <a:t>Parkinsonova nemoc</a:t>
            </a:r>
            <a:endParaRPr/>
          </a:p>
        </p:txBody>
      </p:sp>
      <p:sp>
        <p:nvSpPr>
          <p:cNvPr id="165" name="CustomShape 2"/>
          <p:cNvSpPr/>
          <p:nvPr/>
        </p:nvSpPr>
        <p:spPr>
          <a:xfrm>
            <a:off x="482760" y="1224000"/>
            <a:ext cx="8228880" cy="5621400"/>
          </a:xfrm>
          <a:prstGeom prst="rect">
            <a:avLst/>
          </a:prstGeom>
        </p:spPr>
        <p:txBody>
          <a:bodyPr lIns="90000" tIns="45000" rIns="90000" bIns="45000"/>
          <a:lstStyle/>
          <a:p>
            <a:pPr>
              <a:lnSpc>
                <a:spcPct val="100000"/>
              </a:lnSpc>
              <a:buSzPct val="25000"/>
              <a:buFont typeface="StarSymbol"/>
              <a:buChar char="l"/>
            </a:pPr>
            <a:r>
              <a:rPr lang="cs-CZ" sz="2000" b="1" dirty="0">
                <a:latin typeface="Arial"/>
              </a:rPr>
              <a:t>Juvenilní PN </a:t>
            </a:r>
            <a:endParaRPr sz="2000" dirty="0"/>
          </a:p>
          <a:p>
            <a:pPr>
              <a:lnSpc>
                <a:spcPct val="100000"/>
              </a:lnSpc>
              <a:buSzPct val="25000"/>
              <a:buFont typeface="StarSymbol"/>
              <a:buChar char="l"/>
            </a:pPr>
            <a:r>
              <a:rPr lang="cs-CZ" sz="2000" dirty="0">
                <a:latin typeface="Arial"/>
              </a:rPr>
              <a:t>před 20 rokem života má téměř vždy genetický podklad </a:t>
            </a:r>
            <a:endParaRPr sz="2000" dirty="0"/>
          </a:p>
          <a:p>
            <a:pPr>
              <a:lnSpc>
                <a:spcPct val="100000"/>
              </a:lnSpc>
              <a:buSzPct val="25000"/>
              <a:buFont typeface="StarSymbol"/>
              <a:buChar char="l"/>
            </a:pPr>
            <a:r>
              <a:rPr lang="cs-CZ" sz="2000" dirty="0">
                <a:latin typeface="Arial"/>
              </a:rPr>
              <a:t>Projevuje se dystonií a má tendenci k diurnální fluktuaci (menší obtíže jsou ráno po probuzení)</a:t>
            </a:r>
            <a:endParaRPr sz="2000" dirty="0"/>
          </a:p>
          <a:p>
            <a:pPr>
              <a:lnSpc>
                <a:spcPct val="100000"/>
              </a:lnSpc>
              <a:buSzPct val="25000"/>
              <a:buFont typeface="StarSymbol"/>
              <a:buChar char="l"/>
            </a:pPr>
            <a:r>
              <a:rPr lang="cs-CZ" sz="2000" b="1" dirty="0" err="1">
                <a:latin typeface="Arial"/>
              </a:rPr>
              <a:t>Young-onset</a:t>
            </a:r>
            <a:r>
              <a:rPr lang="cs-CZ" sz="2000" b="1" dirty="0">
                <a:latin typeface="Arial"/>
              </a:rPr>
              <a:t> PN </a:t>
            </a:r>
            <a:endParaRPr sz="2000" dirty="0"/>
          </a:p>
          <a:p>
            <a:pPr>
              <a:lnSpc>
                <a:spcPct val="100000"/>
              </a:lnSpc>
              <a:buSzPct val="25000"/>
              <a:buFont typeface="StarSymbol"/>
              <a:buChar char="l"/>
            </a:pPr>
            <a:r>
              <a:rPr lang="cs-CZ" sz="2000" dirty="0">
                <a:latin typeface="Arial"/>
              </a:rPr>
              <a:t>před 40 rokem života má často genetický podklad AR (gen </a:t>
            </a:r>
            <a:r>
              <a:rPr lang="cs-CZ" sz="2000" dirty="0" err="1">
                <a:latin typeface="Arial"/>
              </a:rPr>
              <a:t>Parkin</a:t>
            </a:r>
            <a:r>
              <a:rPr lang="cs-CZ" sz="2000" dirty="0">
                <a:latin typeface="Arial"/>
              </a:rPr>
              <a:t>) </a:t>
            </a:r>
            <a:endParaRPr sz="2000" dirty="0"/>
          </a:p>
          <a:p>
            <a:pPr>
              <a:lnSpc>
                <a:spcPct val="100000"/>
              </a:lnSpc>
              <a:buSzPct val="25000"/>
              <a:buFont typeface="StarSymbol"/>
              <a:buChar char="l"/>
            </a:pPr>
            <a:r>
              <a:rPr lang="cs-CZ" sz="2000" dirty="0">
                <a:latin typeface="Arial"/>
              </a:rPr>
              <a:t>je nižší riziko rozvoje demence a psychotických komplikací. Odpověď na </a:t>
            </a:r>
            <a:r>
              <a:rPr lang="cs-CZ" sz="2000" dirty="0" err="1">
                <a:latin typeface="Arial"/>
              </a:rPr>
              <a:t>dopaminergní</a:t>
            </a:r>
            <a:r>
              <a:rPr lang="cs-CZ" sz="2000" dirty="0">
                <a:latin typeface="Arial"/>
              </a:rPr>
              <a:t> terapii je výborná, časně však dochází k rozvoji fluktuací hybnosti.</a:t>
            </a:r>
            <a:endParaRPr sz="2000" dirty="0"/>
          </a:p>
          <a:p>
            <a:pPr>
              <a:lnSpc>
                <a:spcPct val="100000"/>
              </a:lnSpc>
              <a:buSzPct val="25000"/>
              <a:buFont typeface="StarSymbol"/>
              <a:buChar char="l"/>
            </a:pPr>
            <a:r>
              <a:rPr lang="cs-CZ" sz="2000" b="1" dirty="0">
                <a:latin typeface="Arial"/>
              </a:rPr>
              <a:t>Pozdní forma PN</a:t>
            </a:r>
            <a:r>
              <a:rPr lang="cs-CZ" sz="2000" dirty="0">
                <a:latin typeface="Arial"/>
              </a:rPr>
              <a:t> </a:t>
            </a:r>
            <a:endParaRPr sz="2000" dirty="0"/>
          </a:p>
          <a:p>
            <a:pPr>
              <a:lnSpc>
                <a:spcPct val="100000"/>
              </a:lnSpc>
              <a:buSzPct val="25000"/>
              <a:buFont typeface="StarSymbol"/>
              <a:buChar char="l"/>
            </a:pPr>
            <a:r>
              <a:rPr lang="cs-CZ" sz="2000" dirty="0">
                <a:latin typeface="Arial"/>
              </a:rPr>
              <a:t>75–80 roku se vyznačuje častější komorbiditou s vaskulárními lézemi mozku a je proto často mylně diagnostikována jako "vaskulární PS". </a:t>
            </a:r>
            <a:endParaRPr sz="2000" dirty="0"/>
          </a:p>
          <a:p>
            <a:pPr>
              <a:lnSpc>
                <a:spcPct val="100000"/>
              </a:lnSpc>
              <a:buSzPct val="25000"/>
              <a:buFont typeface="StarSymbol"/>
              <a:buChar char="l"/>
            </a:pPr>
            <a:r>
              <a:rPr lang="cs-CZ" sz="2000" dirty="0">
                <a:latin typeface="Arial"/>
              </a:rPr>
              <a:t>má větší tendenci k rozvoji demence a psychotických komplikací ale menší riziko rozvoje fluktuací hybnosti. </a:t>
            </a:r>
            <a:endParaRPr sz="2000"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CustomShape 1"/>
          <p:cNvSpPr/>
          <p:nvPr/>
        </p:nvSpPr>
        <p:spPr>
          <a:xfrm>
            <a:off x="457200" y="274680"/>
            <a:ext cx="8228880" cy="1142280"/>
          </a:xfrm>
          <a:prstGeom prst="rect">
            <a:avLst/>
          </a:prstGeom>
        </p:spPr>
        <p:txBody>
          <a:bodyPr lIns="90000" tIns="45000" rIns="90000" bIns="45000" anchor="ctr"/>
          <a:lstStyle/>
          <a:p>
            <a:pPr algn="ctr">
              <a:lnSpc>
                <a:spcPct val="100000"/>
              </a:lnSpc>
            </a:pPr>
            <a:r>
              <a:rPr lang="cs-CZ" sz="3600" b="1">
                <a:solidFill>
                  <a:srgbClr val="000000"/>
                </a:solidFill>
                <a:latin typeface="Arial"/>
              </a:rPr>
              <a:t>Nejčastější příznak</a:t>
            </a:r>
            <a:endParaRPr/>
          </a:p>
        </p:txBody>
      </p:sp>
      <p:sp>
        <p:nvSpPr>
          <p:cNvPr id="107" name="CustomShape 2"/>
          <p:cNvSpPr/>
          <p:nvPr/>
        </p:nvSpPr>
        <p:spPr>
          <a:xfrm>
            <a:off x="457200" y="1600200"/>
            <a:ext cx="8228880" cy="4525200"/>
          </a:xfrm>
          <a:prstGeom prst="rect">
            <a:avLst/>
          </a:prstGeom>
        </p:spPr>
        <p:txBody>
          <a:bodyPr lIns="90000" tIns="45000" rIns="90000" bIns="45000"/>
          <a:lstStyle/>
          <a:p>
            <a:pPr>
              <a:lnSpc>
                <a:spcPct val="100000"/>
              </a:lnSpc>
              <a:buFont typeface="Arial"/>
              <a:buChar char="•"/>
            </a:pPr>
            <a:r>
              <a:rPr lang="cs-CZ" sz="2000">
                <a:solidFill>
                  <a:srgbClr val="000000"/>
                </a:solidFill>
                <a:latin typeface="Arial"/>
              </a:rPr>
              <a:t>Co je bolest?</a:t>
            </a:r>
            <a:endParaRPr/>
          </a:p>
          <a:p>
            <a:pPr>
              <a:lnSpc>
                <a:spcPct val="100000"/>
              </a:lnSpc>
            </a:pPr>
            <a:endParaRPr/>
          </a:p>
          <a:p>
            <a:pPr>
              <a:lnSpc>
                <a:spcPct val="100000"/>
              </a:lnSpc>
              <a:buFont typeface="Arial"/>
              <a:buChar char="•"/>
            </a:pPr>
            <a:r>
              <a:rPr lang="cs-CZ" sz="2000" b="1">
                <a:solidFill>
                  <a:srgbClr val="000000"/>
                </a:solidFill>
                <a:latin typeface="Arial"/>
              </a:rPr>
              <a:t>Nocicepce </a:t>
            </a:r>
            <a:r>
              <a:rPr lang="cs-CZ" sz="2000">
                <a:solidFill>
                  <a:srgbClr val="000000"/>
                </a:solidFill>
                <a:latin typeface="Arial"/>
              </a:rPr>
              <a:t>= příjem signálu evokovoného speciálími receptory, info o poškození tkáně</a:t>
            </a:r>
            <a:endParaRPr/>
          </a:p>
          <a:p>
            <a:pPr>
              <a:lnSpc>
                <a:spcPct val="100000"/>
              </a:lnSpc>
            </a:pPr>
            <a:endParaRPr/>
          </a:p>
          <a:p>
            <a:pPr>
              <a:lnSpc>
                <a:spcPct val="100000"/>
              </a:lnSpc>
              <a:buFont typeface="Arial"/>
              <a:buChar char="•"/>
            </a:pPr>
            <a:r>
              <a:rPr lang="cs-CZ" sz="2000" b="1">
                <a:solidFill>
                  <a:srgbClr val="000000"/>
                </a:solidFill>
                <a:latin typeface="Arial"/>
              </a:rPr>
              <a:t>Percepce </a:t>
            </a:r>
            <a:r>
              <a:rPr lang="cs-CZ" sz="2000">
                <a:solidFill>
                  <a:srgbClr val="000000"/>
                </a:solidFill>
                <a:latin typeface="Arial"/>
              </a:rPr>
              <a:t>= nepříjemný pocit, zpracování signálu v mozku</a:t>
            </a:r>
            <a:endParaRPr/>
          </a:p>
          <a:p>
            <a:pPr>
              <a:lnSpc>
                <a:spcPct val="100000"/>
              </a:lnSpc>
            </a:pPr>
            <a:endParaRPr/>
          </a:p>
          <a:p>
            <a:pPr algn="ctr">
              <a:lnSpc>
                <a:spcPct val="100000"/>
              </a:lnSpc>
            </a:pPr>
            <a:endParaRPr/>
          </a:p>
          <a:p>
            <a:pPr algn="ctr">
              <a:lnSpc>
                <a:spcPct val="100000"/>
              </a:lnSpc>
            </a:pPr>
            <a:r>
              <a:rPr lang="cs-CZ" sz="2000">
                <a:solidFill>
                  <a:srgbClr val="000000"/>
                </a:solidFill>
                <a:latin typeface="Arial"/>
              </a:rPr>
              <a:t>Jakou největší bolest jste zažili?</a:t>
            </a:r>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7">
                                            <p:txEl>
                                              <p:pRg st="0" end="14"/>
                                            </p:txEl>
                                          </p:spTgt>
                                        </p:tgtEl>
                                        <p:attrNameLst>
                                          <p:attrName>style.visibility</p:attrName>
                                        </p:attrNameLst>
                                      </p:cBhvr>
                                      <p:to>
                                        <p:strVal val="visible"/>
                                      </p:to>
                                    </p:set>
                                    <p:animEffect transition="in" filter="checkerboard(across)">
                                      <p:cBhvr additive="repl">
                                        <p:cTn id="7" dur="500" fill="freeze"/>
                                        <p:tgtEl>
                                          <p:spTgt spid="107">
                                            <p:txEl>
                                              <p:pRg st="0" end="14"/>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7">
                                            <p:txEl>
                                              <p:pRg st="193" end="193"/>
                                            </p:txEl>
                                          </p:spTgt>
                                        </p:tgtEl>
                                        <p:attrNameLst>
                                          <p:attrName>style.visibility</p:attrName>
                                        </p:attrNameLst>
                                      </p:cBhvr>
                                      <p:to>
                                        <p:strVal val="visible"/>
                                      </p:to>
                                    </p:set>
                                    <p:animEffect transition="in" filter="checkerboard(across)">
                                      <p:cBhvr additive="repl">
                                        <p:cTn id="12" dur="500" fill="freeze"/>
                                        <p:tgtEl>
                                          <p:spTgt spid="107">
                                            <p:txEl>
                                              <p:pRg st="193" end="19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07">
                                            <p:txEl>
                                              <p:pRg st="193" end="193"/>
                                            </p:txEl>
                                          </p:spTgt>
                                        </p:tgtEl>
                                        <p:attrNameLst>
                                          <p:attrName>style.visibility</p:attrName>
                                        </p:attrNameLst>
                                      </p:cBhvr>
                                      <p:to>
                                        <p:strVal val="visible"/>
                                      </p:to>
                                    </p:set>
                                    <p:animEffect transition="in" filter="checkerboard(across)">
                                      <p:cBhvr additive="repl">
                                        <p:cTn id="17" dur="500" fill="freeze"/>
                                        <p:tgtEl>
                                          <p:spTgt spid="107">
                                            <p:txEl>
                                              <p:pRg st="193" end="193"/>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107">
                                            <p:txEl>
                                              <p:pRg st="193" end="193"/>
                                            </p:txEl>
                                          </p:spTgt>
                                        </p:tgtEl>
                                        <p:attrNameLst>
                                          <p:attrName>style.visibility</p:attrName>
                                        </p:attrNameLst>
                                      </p:cBhvr>
                                      <p:to>
                                        <p:strVal val="visible"/>
                                      </p:to>
                                    </p:set>
                                    <p:animEffect transition="in" filter="checkerboard(across)">
                                      <p:cBhvr additive="repl">
                                        <p:cTn id="20" dur="500" fill="freeze"/>
                                        <p:tgtEl>
                                          <p:spTgt spid="107">
                                            <p:txEl>
                                              <p:pRg st="193" end="19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CustomShape 1"/>
          <p:cNvSpPr/>
          <p:nvPr/>
        </p:nvSpPr>
        <p:spPr>
          <a:xfrm>
            <a:off x="457200" y="274680"/>
            <a:ext cx="8228880" cy="1142280"/>
          </a:xfrm>
          <a:prstGeom prst="rect">
            <a:avLst/>
          </a:prstGeom>
        </p:spPr>
        <p:txBody>
          <a:bodyPr lIns="90000" tIns="45000" rIns="90000" bIns="45000" anchor="ctr"/>
          <a:lstStyle/>
          <a:p>
            <a:pPr algn="ctr">
              <a:lnSpc>
                <a:spcPct val="100000"/>
              </a:lnSpc>
            </a:pPr>
            <a:r>
              <a:rPr lang="cs-CZ" sz="2400" b="1"/>
              <a:t>Parkinsonova nemoc</a:t>
            </a:r>
            <a:endParaRPr/>
          </a:p>
        </p:txBody>
      </p:sp>
      <p:sp>
        <p:nvSpPr>
          <p:cNvPr id="167" name="CustomShape 2"/>
          <p:cNvSpPr/>
          <p:nvPr/>
        </p:nvSpPr>
        <p:spPr>
          <a:xfrm>
            <a:off x="482760" y="1224000"/>
            <a:ext cx="8228880" cy="5621400"/>
          </a:xfrm>
          <a:prstGeom prst="rect">
            <a:avLst/>
          </a:prstGeom>
        </p:spPr>
        <p:txBody>
          <a:bodyPr lIns="90000" tIns="45000" rIns="90000" bIns="45000"/>
          <a:lstStyle/>
          <a:p>
            <a:pPr>
              <a:lnSpc>
                <a:spcPct val="100000"/>
              </a:lnSpc>
              <a:buSzPct val="25000"/>
              <a:buFont typeface="StarSymbol"/>
              <a:buChar char="l"/>
            </a:pPr>
            <a:r>
              <a:rPr lang="cs-CZ" sz="2200" b="1">
                <a:latin typeface="Arial"/>
              </a:rPr>
              <a:t>Tremor dominantní forma PN </a:t>
            </a:r>
            <a:endParaRPr/>
          </a:p>
          <a:p>
            <a:pPr>
              <a:lnSpc>
                <a:spcPct val="100000"/>
              </a:lnSpc>
              <a:buSzPct val="25000"/>
              <a:buFont typeface="StarSymbol"/>
              <a:buChar char="l"/>
            </a:pPr>
            <a:r>
              <a:rPr lang="cs-CZ" sz="2200">
                <a:latin typeface="Arial"/>
              </a:rPr>
              <a:t>především třes, který je maximálně klidový, v pokročilejších stádiích ale i posturální a akční, který obtěžuje více než akineza a rigidita. Tito pacienti mají rovněž nižší riziko rozvoje demence a psychotických komplikací. V diferenciální diagnose připadá v úvahu esenciální tremor, kde ale chybí odpověď na dopaminergní terapii. </a:t>
            </a:r>
            <a:endParaRPr/>
          </a:p>
          <a:p>
            <a:pPr>
              <a:lnSpc>
                <a:spcPct val="100000"/>
              </a:lnSpc>
              <a:buSzPct val="25000"/>
              <a:buFont typeface="StarSymbol"/>
              <a:buChar char="l"/>
            </a:pPr>
            <a:r>
              <a:rPr lang="cs-CZ" sz="2200" b="1">
                <a:latin typeface="Arial"/>
              </a:rPr>
              <a:t>Klinický obraz všeobecně: </a:t>
            </a:r>
            <a:endParaRPr/>
          </a:p>
          <a:p>
            <a:pPr>
              <a:lnSpc>
                <a:spcPct val="100000"/>
              </a:lnSpc>
              <a:buSzPct val="25000"/>
              <a:buFont typeface="StarSymbol"/>
              <a:buChar char="l"/>
            </a:pPr>
            <a:r>
              <a:rPr lang="cs-CZ" sz="2200">
                <a:latin typeface="Arial"/>
              </a:rPr>
              <a:t>třes, zpomalení pohybů, nejistý postoj, šouravé kroky, problém zastavit/změnit směr, hypomimie emocí</a:t>
            </a:r>
            <a:endParaRPr/>
          </a:p>
          <a:p>
            <a:pPr>
              <a:lnSpc>
                <a:spcPct val="100000"/>
              </a:lnSpc>
              <a:buSzPct val="25000"/>
              <a:buFont typeface="StarSymbol"/>
              <a:buChar char="l"/>
            </a:pPr>
            <a:r>
              <a:rPr lang="cs-CZ" sz="2200">
                <a:latin typeface="Arial"/>
              </a:rPr>
              <a:t>Poruchy autonomn. ner. sys.</a:t>
            </a:r>
            <a:r>
              <a:rPr lang="cs-CZ" sz="2200" b="1">
                <a:latin typeface="Arial"/>
              </a:rPr>
              <a:t> - </a:t>
            </a:r>
            <a:r>
              <a:rPr lang="cs-CZ" sz="2200">
                <a:latin typeface="Arial"/>
              </a:rPr>
              <a:t>pocení, hypotenze, zácpa, poruchy močení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CustomShape 1"/>
          <p:cNvSpPr/>
          <p:nvPr/>
        </p:nvSpPr>
        <p:spPr>
          <a:xfrm>
            <a:off x="457200" y="274680"/>
            <a:ext cx="8228880" cy="1142280"/>
          </a:xfrm>
          <a:prstGeom prst="rect">
            <a:avLst/>
          </a:prstGeom>
        </p:spPr>
        <p:txBody>
          <a:bodyPr lIns="90000" tIns="45000" rIns="90000" bIns="45000" anchor="ctr"/>
          <a:lstStyle/>
          <a:p>
            <a:pPr algn="ctr">
              <a:lnSpc>
                <a:spcPct val="100000"/>
              </a:lnSpc>
            </a:pPr>
            <a:r>
              <a:rPr lang="cs-CZ" sz="2400" b="1"/>
              <a:t>Parkinsonova nemoc</a:t>
            </a:r>
            <a:endParaRPr/>
          </a:p>
        </p:txBody>
      </p:sp>
      <p:sp>
        <p:nvSpPr>
          <p:cNvPr id="169" name="CustomShape 2"/>
          <p:cNvSpPr/>
          <p:nvPr/>
        </p:nvSpPr>
        <p:spPr>
          <a:xfrm>
            <a:off x="482760" y="1224000"/>
            <a:ext cx="8228880" cy="5621400"/>
          </a:xfrm>
          <a:prstGeom prst="rect">
            <a:avLst/>
          </a:prstGeom>
        </p:spPr>
        <p:txBody>
          <a:bodyPr lIns="90000" tIns="45000" rIns="90000" bIns="45000"/>
          <a:lstStyle/>
          <a:p>
            <a:pPr>
              <a:lnSpc>
                <a:spcPct val="100000"/>
              </a:lnSpc>
              <a:buSzPct val="25000"/>
              <a:buFont typeface="StarSymbol"/>
              <a:buChar char="l"/>
            </a:pPr>
            <a:r>
              <a:rPr lang="cs-CZ" sz="2200" b="1" dirty="0">
                <a:latin typeface="Arial"/>
              </a:rPr>
              <a:t>Terapie</a:t>
            </a:r>
            <a:endParaRPr dirty="0"/>
          </a:p>
          <a:p>
            <a:pPr>
              <a:lnSpc>
                <a:spcPct val="100000"/>
              </a:lnSpc>
              <a:buSzPct val="25000"/>
              <a:buFont typeface="StarSymbol"/>
              <a:buChar char="l"/>
            </a:pPr>
            <a:r>
              <a:rPr lang="cs-CZ" sz="2200" u="sng" dirty="0">
                <a:latin typeface="Arial"/>
              </a:rPr>
              <a:t>symptomatická</a:t>
            </a:r>
            <a:endParaRPr u="sng" dirty="0"/>
          </a:p>
          <a:p>
            <a:pPr>
              <a:lnSpc>
                <a:spcPct val="100000"/>
              </a:lnSpc>
              <a:buSzPct val="25000"/>
              <a:buFont typeface="StarSymbol"/>
              <a:buChar char="l"/>
            </a:pPr>
            <a:r>
              <a:rPr lang="cs-CZ" sz="2200" u="sng" dirty="0">
                <a:latin typeface="Arial"/>
              </a:rPr>
              <a:t>prekurzor dopaminu </a:t>
            </a:r>
            <a:r>
              <a:rPr lang="cs-CZ" sz="2200" u="sng" dirty="0" err="1">
                <a:latin typeface="Arial"/>
              </a:rPr>
              <a:t>levodopa</a:t>
            </a:r>
            <a:r>
              <a:rPr lang="cs-CZ" sz="2200" u="sng" dirty="0">
                <a:latin typeface="Arial"/>
              </a:rPr>
              <a:t> </a:t>
            </a:r>
            <a:r>
              <a:rPr lang="cs-CZ" sz="2200" dirty="0">
                <a:latin typeface="Arial"/>
              </a:rPr>
              <a:t>(v mozku přeměna na dopamin i v periferii, a proto se podává v kombinovaných přípravcích s inhibitory periferní </a:t>
            </a:r>
            <a:r>
              <a:rPr lang="cs-CZ" sz="2200" dirty="0" err="1">
                <a:latin typeface="Arial"/>
              </a:rPr>
              <a:t>dopa</a:t>
            </a:r>
            <a:r>
              <a:rPr lang="cs-CZ" sz="2200" dirty="0">
                <a:latin typeface="Arial"/>
              </a:rPr>
              <a:t>-dekarboxylázy k prevenci vzniku periferních nežádoucích účinků (nevolnost, hypotenze, bradykardie). </a:t>
            </a:r>
            <a:endParaRPr dirty="0"/>
          </a:p>
          <a:p>
            <a:pPr>
              <a:lnSpc>
                <a:spcPct val="100000"/>
              </a:lnSpc>
              <a:buSzPct val="25000"/>
              <a:buFont typeface="StarSymbol"/>
              <a:buChar char="l"/>
            </a:pPr>
            <a:r>
              <a:rPr lang="cs-CZ" sz="2200" u="sng" dirty="0">
                <a:latin typeface="Arial"/>
              </a:rPr>
              <a:t>agonisté dopaminu </a:t>
            </a:r>
            <a:endParaRPr u="sng" dirty="0"/>
          </a:p>
          <a:p>
            <a:pPr>
              <a:lnSpc>
                <a:spcPct val="100000"/>
              </a:lnSpc>
              <a:buSzPct val="25000"/>
              <a:buFont typeface="StarSymbol"/>
              <a:buChar char="l"/>
            </a:pPr>
            <a:r>
              <a:rPr lang="cs-CZ" sz="2200" u="sng" dirty="0" err="1">
                <a:latin typeface="Arial"/>
              </a:rPr>
              <a:t>anticholinergika</a:t>
            </a:r>
            <a:r>
              <a:rPr lang="cs-CZ" sz="2200" dirty="0">
                <a:latin typeface="Arial"/>
              </a:rPr>
              <a:t> (řada NÚ) pouze u přetrvávajícího třesu, který nereaguje dostatečně na </a:t>
            </a:r>
            <a:r>
              <a:rPr lang="cs-CZ" sz="2200" dirty="0" err="1">
                <a:latin typeface="Arial"/>
              </a:rPr>
              <a:t>levodopu</a:t>
            </a:r>
            <a:endParaRPr dirty="0"/>
          </a:p>
          <a:p>
            <a:pPr>
              <a:lnSpc>
                <a:spcPct val="100000"/>
              </a:lnSpc>
              <a:buSzPct val="25000"/>
              <a:buFont typeface="StarSymbol"/>
              <a:buChar char="l"/>
            </a:pPr>
            <a:r>
              <a:rPr lang="cs-CZ" sz="2200" u="sng" dirty="0">
                <a:latin typeface="Arial"/>
              </a:rPr>
              <a:t>kontinuální podávání </a:t>
            </a:r>
            <a:r>
              <a:rPr lang="cs-CZ" sz="2200" u="sng" dirty="0" err="1">
                <a:latin typeface="Arial"/>
              </a:rPr>
              <a:t>levodopy</a:t>
            </a:r>
            <a:r>
              <a:rPr lang="cs-CZ" sz="2200" u="sng" dirty="0">
                <a:latin typeface="Arial"/>
              </a:rPr>
              <a:t> ve formě gelu (</a:t>
            </a:r>
            <a:r>
              <a:rPr lang="cs-CZ" sz="2200" u="sng" dirty="0" err="1">
                <a:latin typeface="Arial"/>
              </a:rPr>
              <a:t>Duodopa</a:t>
            </a:r>
            <a:r>
              <a:rPr lang="cs-CZ" sz="2200" u="sng" dirty="0">
                <a:latin typeface="Arial"/>
              </a:rPr>
              <a:t>)</a:t>
            </a:r>
            <a:endParaRPr u="sng" dirty="0"/>
          </a:p>
          <a:p>
            <a:pPr>
              <a:lnSpc>
                <a:spcPct val="100000"/>
              </a:lnSpc>
              <a:buSzPct val="25000"/>
              <a:buFont typeface="StarSymbol"/>
              <a:buChar char="l"/>
            </a:pPr>
            <a:r>
              <a:rPr lang="cs-CZ" sz="2200" u="sng" dirty="0">
                <a:latin typeface="Arial"/>
              </a:rPr>
              <a:t>hluboká mozková stimulace (</a:t>
            </a:r>
            <a:r>
              <a:rPr lang="cs-CZ" sz="2200" u="sng" dirty="0" err="1">
                <a:latin typeface="Arial"/>
              </a:rPr>
              <a:t>deep</a:t>
            </a:r>
            <a:r>
              <a:rPr lang="cs-CZ" sz="2200" u="sng" dirty="0">
                <a:latin typeface="Arial"/>
              </a:rPr>
              <a:t> brain </a:t>
            </a:r>
            <a:r>
              <a:rPr lang="cs-CZ" sz="2200" u="sng" dirty="0" err="1">
                <a:latin typeface="Arial"/>
              </a:rPr>
              <a:t>stimulation</a:t>
            </a:r>
            <a:r>
              <a:rPr lang="cs-CZ" sz="2200" u="sng" dirty="0">
                <a:latin typeface="Arial"/>
              </a:rPr>
              <a:t> – DBS)</a:t>
            </a:r>
            <a:endParaRPr u="sng"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CustomShape 1"/>
          <p:cNvSpPr/>
          <p:nvPr/>
        </p:nvSpPr>
        <p:spPr>
          <a:xfrm>
            <a:off x="432000" y="288000"/>
            <a:ext cx="8228880" cy="1142280"/>
          </a:xfrm>
          <a:prstGeom prst="rect">
            <a:avLst/>
          </a:prstGeom>
        </p:spPr>
        <p:txBody>
          <a:bodyPr lIns="90000" tIns="45000" rIns="90000" bIns="45000" anchor="ctr"/>
          <a:lstStyle/>
          <a:p>
            <a:pPr algn="ctr">
              <a:lnSpc>
                <a:spcPct val="100000"/>
              </a:lnSpc>
              <a:buSzPct val="25000"/>
              <a:buFont typeface="StarSymbol"/>
              <a:buChar char="l"/>
            </a:pPr>
            <a:r>
              <a:rPr lang="cs-CZ" sz="2200" b="1">
                <a:latin typeface="Arial"/>
              </a:rPr>
              <a:t>Akutní stavy a komplikace Parkinsonovy nemoci </a:t>
            </a:r>
            <a:endParaRPr/>
          </a:p>
        </p:txBody>
      </p:sp>
      <p:sp>
        <p:nvSpPr>
          <p:cNvPr id="171" name="CustomShape 2"/>
          <p:cNvSpPr/>
          <p:nvPr/>
        </p:nvSpPr>
        <p:spPr>
          <a:xfrm>
            <a:off x="338760" y="936000"/>
            <a:ext cx="8228880" cy="5621400"/>
          </a:xfrm>
          <a:prstGeom prst="rect">
            <a:avLst/>
          </a:prstGeom>
        </p:spPr>
        <p:txBody>
          <a:bodyPr lIns="90000" tIns="45000" rIns="90000" bIns="45000"/>
          <a:lstStyle/>
          <a:p>
            <a:pPr>
              <a:lnSpc>
                <a:spcPct val="100000"/>
              </a:lnSpc>
            </a:pPr>
            <a:endParaRPr dirty="0"/>
          </a:p>
          <a:p>
            <a:pPr>
              <a:lnSpc>
                <a:spcPct val="100000"/>
              </a:lnSpc>
              <a:buSzPct val="25000"/>
              <a:buFont typeface="StarSymbol"/>
              <a:buChar char="l"/>
            </a:pPr>
            <a:r>
              <a:rPr lang="cs-CZ" sz="2200" b="1" dirty="0">
                <a:latin typeface="Arial"/>
              </a:rPr>
              <a:t>Náhlé zhoršení stavu hybnosti </a:t>
            </a:r>
            <a:endParaRPr dirty="0"/>
          </a:p>
          <a:p>
            <a:pPr>
              <a:lnSpc>
                <a:spcPct val="100000"/>
              </a:lnSpc>
              <a:buSzPct val="25000"/>
              <a:buFont typeface="StarSymbol"/>
              <a:buChar char="l"/>
            </a:pPr>
            <a:r>
              <a:rPr lang="cs-CZ" sz="2200" dirty="0">
                <a:latin typeface="Arial"/>
              </a:rPr>
              <a:t>(OFF stav, akinetická krize): vynechání dávky, zejména u kognitivně postižených pacientů, záměnou dávky, při nemožnosti perorálního příjmu, typicky v pooperačním období. </a:t>
            </a:r>
            <a:endParaRPr dirty="0"/>
          </a:p>
          <a:p>
            <a:pPr>
              <a:lnSpc>
                <a:spcPct val="100000"/>
              </a:lnSpc>
              <a:buSzPct val="25000"/>
              <a:buFont typeface="StarSymbol"/>
              <a:buChar char="l"/>
            </a:pPr>
            <a:r>
              <a:rPr lang="cs-CZ" sz="2200" dirty="0">
                <a:latin typeface="Arial"/>
              </a:rPr>
              <a:t>při operaci pacienta s PN – pokud možno použít svodnou anestézii, co nejkratší interval vysazení L-DOPA, zákaz </a:t>
            </a:r>
            <a:r>
              <a:rPr lang="cs-CZ" sz="2200" dirty="0" err="1">
                <a:latin typeface="Arial"/>
              </a:rPr>
              <a:t>neuroleptanalgézie</a:t>
            </a:r>
            <a:r>
              <a:rPr lang="cs-CZ" sz="2200" dirty="0">
                <a:latin typeface="Arial"/>
              </a:rPr>
              <a:t>, nepoužívat </a:t>
            </a:r>
            <a:r>
              <a:rPr lang="cs-CZ" sz="2200" dirty="0" err="1">
                <a:latin typeface="Arial"/>
              </a:rPr>
              <a:t>halotan</a:t>
            </a:r>
            <a:r>
              <a:rPr lang="cs-CZ" sz="2200" dirty="0">
                <a:latin typeface="Arial"/>
              </a:rPr>
              <a:t>. </a:t>
            </a:r>
            <a:endParaRPr dirty="0"/>
          </a:p>
          <a:p>
            <a:pPr>
              <a:lnSpc>
                <a:spcPct val="100000"/>
              </a:lnSpc>
              <a:buSzPct val="25000"/>
              <a:buFont typeface="StarSymbol"/>
              <a:buChar char="l"/>
            </a:pPr>
            <a:r>
              <a:rPr lang="cs-CZ" sz="2200" dirty="0">
                <a:latin typeface="Arial"/>
              </a:rPr>
              <a:t>Rizikovým je vysazení </a:t>
            </a:r>
            <a:r>
              <a:rPr lang="cs-CZ" sz="2200" dirty="0" err="1">
                <a:latin typeface="Arial"/>
              </a:rPr>
              <a:t>antiparkinsonské</a:t>
            </a:r>
            <a:r>
              <a:rPr lang="cs-CZ" sz="2200" dirty="0">
                <a:latin typeface="Arial"/>
              </a:rPr>
              <a:t> terapie v kombinaci s podáním neuroleptika či v kombinaci s </a:t>
            </a:r>
            <a:r>
              <a:rPr lang="cs-CZ" sz="2200" dirty="0" err="1">
                <a:latin typeface="Arial"/>
              </a:rPr>
              <a:t>infektem</a:t>
            </a:r>
            <a:r>
              <a:rPr lang="cs-CZ" sz="2200" dirty="0">
                <a:latin typeface="Arial"/>
              </a:rPr>
              <a:t> a dehydratací. </a:t>
            </a:r>
            <a:endParaRPr dirty="0"/>
          </a:p>
          <a:p>
            <a:pPr>
              <a:lnSpc>
                <a:spcPct val="100000"/>
              </a:lnSpc>
              <a:buSzPct val="25000"/>
              <a:buFont typeface="StarSymbol"/>
              <a:buChar char="l"/>
            </a:pPr>
            <a:r>
              <a:rPr lang="cs-CZ" sz="2200" dirty="0">
                <a:latin typeface="Arial"/>
              </a:rPr>
              <a:t>Může vzniknou až život ohrožující stav podobný </a:t>
            </a:r>
            <a:r>
              <a:rPr lang="cs-CZ" sz="2200" dirty="0" err="1">
                <a:latin typeface="Arial"/>
              </a:rPr>
              <a:t>neruroleptickému</a:t>
            </a:r>
            <a:r>
              <a:rPr lang="cs-CZ" sz="2200" dirty="0">
                <a:latin typeface="Arial"/>
              </a:rPr>
              <a:t> malignímu syndromu charakterizovaný těžkou rigiditou poruchou vědomí, hypertermií a </a:t>
            </a:r>
            <a:r>
              <a:rPr lang="cs-CZ" sz="2200" dirty="0" err="1">
                <a:latin typeface="Arial"/>
              </a:rPr>
              <a:t>myolýzou</a:t>
            </a:r>
            <a:r>
              <a:rPr lang="cs-CZ" sz="2200" dirty="0">
                <a:latin typeface="Arial"/>
              </a:rPr>
              <a:t> s elevací svalových enzymů a </a:t>
            </a:r>
            <a:r>
              <a:rPr lang="cs-CZ" sz="2200" dirty="0" err="1">
                <a:latin typeface="Arial"/>
              </a:rPr>
              <a:t>myoglobinurií</a:t>
            </a:r>
            <a:r>
              <a:rPr lang="cs-CZ" sz="2200" dirty="0">
                <a:latin typeface="Arial"/>
              </a:rPr>
              <a:t>.</a:t>
            </a:r>
            <a:r>
              <a:rPr lang="cs-CZ" sz="2400" dirty="0">
                <a:latin typeface="Arial"/>
              </a:rPr>
              <a:t> </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CustomShape 1"/>
          <p:cNvSpPr/>
          <p:nvPr/>
        </p:nvSpPr>
        <p:spPr>
          <a:xfrm>
            <a:off x="432000" y="288000"/>
            <a:ext cx="8228880" cy="1142280"/>
          </a:xfrm>
          <a:prstGeom prst="rect">
            <a:avLst/>
          </a:prstGeom>
        </p:spPr>
        <p:txBody>
          <a:bodyPr lIns="90000" tIns="45000" rIns="90000" bIns="45000" anchor="ctr"/>
          <a:lstStyle/>
          <a:p>
            <a:pPr algn="ctr">
              <a:lnSpc>
                <a:spcPct val="100000"/>
              </a:lnSpc>
              <a:buSzPct val="25000"/>
              <a:buFont typeface="StarSymbol"/>
              <a:buChar char="l"/>
            </a:pPr>
            <a:r>
              <a:rPr lang="cs-CZ" sz="2200" b="1">
                <a:latin typeface="Arial"/>
              </a:rPr>
              <a:t>Akutní stavy a komplikace Parkinsonovy nemoci </a:t>
            </a:r>
            <a:endParaRPr/>
          </a:p>
        </p:txBody>
      </p:sp>
      <p:sp>
        <p:nvSpPr>
          <p:cNvPr id="173" name="CustomShape 2"/>
          <p:cNvSpPr/>
          <p:nvPr/>
        </p:nvSpPr>
        <p:spPr>
          <a:xfrm>
            <a:off x="482760" y="1224000"/>
            <a:ext cx="8228880" cy="5621400"/>
          </a:xfrm>
          <a:prstGeom prst="rect">
            <a:avLst/>
          </a:prstGeom>
        </p:spPr>
        <p:txBody>
          <a:bodyPr lIns="90000" tIns="45000" rIns="90000" bIns="45000"/>
          <a:lstStyle/>
          <a:p>
            <a:pPr>
              <a:lnSpc>
                <a:spcPct val="100000"/>
              </a:lnSpc>
              <a:buSzPct val="25000"/>
              <a:buFont typeface="StarSymbol"/>
              <a:buChar char="l"/>
            </a:pPr>
            <a:r>
              <a:rPr lang="cs-CZ" sz="2200" b="1">
                <a:latin typeface="Arial"/>
              </a:rPr>
              <a:t>Poruchy stability a pády</a:t>
            </a:r>
            <a:endParaRPr/>
          </a:p>
          <a:p>
            <a:pPr>
              <a:lnSpc>
                <a:spcPct val="100000"/>
              </a:lnSpc>
              <a:buSzPct val="25000"/>
              <a:buFont typeface="StarSymbol"/>
              <a:buChar char="l"/>
            </a:pPr>
            <a:r>
              <a:rPr lang="cs-CZ" sz="2200">
                <a:latin typeface="Arial"/>
              </a:rPr>
              <a:t>jsou nativním příznakem PN</a:t>
            </a:r>
            <a:endParaRPr/>
          </a:p>
          <a:p>
            <a:pPr>
              <a:lnSpc>
                <a:spcPct val="100000"/>
              </a:lnSpc>
              <a:buSzPct val="25000"/>
              <a:buFont typeface="StarSymbol"/>
              <a:buChar char="l"/>
            </a:pPr>
            <a:r>
              <a:rPr lang="cs-CZ" sz="2200">
                <a:latin typeface="Arial"/>
              </a:rPr>
              <a:t>zjistit, zda jsou ve vazbě na OFF stav. </a:t>
            </a:r>
            <a:endParaRPr/>
          </a:p>
          <a:p>
            <a:pPr>
              <a:lnSpc>
                <a:spcPct val="100000"/>
              </a:lnSpc>
              <a:buSzPct val="25000"/>
              <a:buFont typeface="StarSymbol"/>
              <a:buChar char="l"/>
            </a:pPr>
            <a:r>
              <a:rPr lang="cs-CZ" sz="2200">
                <a:latin typeface="Arial"/>
              </a:rPr>
              <a:t>nutno odlišit pády v rámci ortostatické hypotenze. PN i dopaminergní medikace vedou k poklesu TK – dle toho nutno upravovat antihypertenzní medikaci). Je třeba vyloučit i jiné příčiny pádů (srdeční arytmie).</a:t>
            </a:r>
            <a:endParaRPr/>
          </a:p>
          <a:p>
            <a:pPr>
              <a:lnSpc>
                <a:spcPct val="100000"/>
              </a:lnSpc>
              <a:buSzPct val="25000"/>
              <a:buFont typeface="StarSymbol"/>
              <a:buChar char="l"/>
            </a:pPr>
            <a:r>
              <a:rPr lang="cs-CZ" sz="2200" b="1">
                <a:latin typeface="Arial"/>
              </a:rPr>
              <a:t>Psychotický stav</a:t>
            </a:r>
            <a:endParaRPr/>
          </a:p>
          <a:p>
            <a:pPr>
              <a:lnSpc>
                <a:spcPct val="100000"/>
              </a:lnSpc>
              <a:buSzPct val="25000"/>
              <a:buFont typeface="StarSymbol"/>
              <a:buChar char="l"/>
            </a:pPr>
            <a:r>
              <a:rPr lang="cs-CZ" sz="2200">
                <a:latin typeface="Arial"/>
              </a:rPr>
              <a:t>predispozicí je vyšší věk, vysoké dávky a kombinace antiparkinsonik, kognitivní porucha. Často je spouštěčem dehydratace či infekt. Varovnou známkou bývá změna snové produkce (živé barevné sny se zmateností po probuzení), někdy předchází vizuální pseudohalucinace či pocit cizí osoby za zády nebo v periferii zorného pole.</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CustomShape 1"/>
          <p:cNvSpPr/>
          <p:nvPr/>
        </p:nvSpPr>
        <p:spPr>
          <a:xfrm>
            <a:off x="432000" y="288000"/>
            <a:ext cx="8228880" cy="1142280"/>
          </a:xfrm>
          <a:prstGeom prst="rect">
            <a:avLst/>
          </a:prstGeom>
        </p:spPr>
        <p:txBody>
          <a:bodyPr lIns="90000" tIns="45000" rIns="90000" bIns="45000" anchor="ctr"/>
          <a:lstStyle/>
          <a:p>
            <a:pPr algn="ctr">
              <a:lnSpc>
                <a:spcPct val="100000"/>
              </a:lnSpc>
              <a:buSzPct val="25000"/>
              <a:buFont typeface="StarSymbol"/>
              <a:buChar char="l"/>
            </a:pPr>
            <a:r>
              <a:rPr lang="cs-CZ" sz="2200" b="1">
                <a:latin typeface="Arial"/>
              </a:rPr>
              <a:t>Akutní stavy a komplikace Parkinsonovy nemoci </a:t>
            </a:r>
            <a:endParaRPr/>
          </a:p>
        </p:txBody>
      </p:sp>
      <p:sp>
        <p:nvSpPr>
          <p:cNvPr id="175" name="CustomShape 2"/>
          <p:cNvSpPr/>
          <p:nvPr/>
        </p:nvSpPr>
        <p:spPr>
          <a:xfrm>
            <a:off x="482760" y="1224000"/>
            <a:ext cx="8228880" cy="5621400"/>
          </a:xfrm>
          <a:prstGeom prst="rect">
            <a:avLst/>
          </a:prstGeom>
        </p:spPr>
        <p:txBody>
          <a:bodyPr lIns="90000" tIns="45000" rIns="90000" bIns="45000"/>
          <a:lstStyle/>
          <a:p>
            <a:pPr>
              <a:lnSpc>
                <a:spcPct val="100000"/>
              </a:lnSpc>
            </a:pPr>
            <a:endParaRPr dirty="0"/>
          </a:p>
          <a:p>
            <a:pPr>
              <a:lnSpc>
                <a:spcPct val="100000"/>
              </a:lnSpc>
              <a:buSzPct val="25000"/>
              <a:buFont typeface="StarSymbol"/>
              <a:buChar char="l"/>
            </a:pPr>
            <a:r>
              <a:rPr lang="cs-CZ" sz="2200" b="1" dirty="0" err="1">
                <a:latin typeface="Arial"/>
              </a:rPr>
              <a:t>Anxieta</a:t>
            </a:r>
            <a:r>
              <a:rPr lang="cs-CZ" sz="2200" b="1" dirty="0">
                <a:latin typeface="Arial"/>
              </a:rPr>
              <a:t> a deprese</a:t>
            </a:r>
            <a:endParaRPr b="1" dirty="0"/>
          </a:p>
          <a:p>
            <a:pPr>
              <a:lnSpc>
                <a:spcPct val="100000"/>
              </a:lnSpc>
              <a:buSzPct val="25000"/>
              <a:buFont typeface="StarSymbol"/>
              <a:buChar char="l"/>
            </a:pPr>
            <a:r>
              <a:rPr lang="cs-CZ" sz="2200" dirty="0">
                <a:latin typeface="Arial"/>
              </a:rPr>
              <a:t>velmi časté u PN ať už jako nativní příznak degenerace, tak sekundární při chronickém onemocnění</a:t>
            </a:r>
            <a:endParaRPr dirty="0"/>
          </a:p>
          <a:p>
            <a:pPr>
              <a:lnSpc>
                <a:spcPct val="100000"/>
              </a:lnSpc>
              <a:buSzPct val="25000"/>
              <a:buFont typeface="StarSymbol"/>
              <a:buChar char="l"/>
            </a:pPr>
            <a:r>
              <a:rPr lang="cs-CZ" sz="2200" b="1" dirty="0">
                <a:latin typeface="Arial"/>
              </a:rPr>
              <a:t>Nauzea, zvracení</a:t>
            </a:r>
            <a:endParaRPr dirty="0"/>
          </a:p>
          <a:p>
            <a:pPr>
              <a:lnSpc>
                <a:spcPct val="100000"/>
              </a:lnSpc>
              <a:buSzPct val="25000"/>
              <a:buFont typeface="StarSymbol"/>
              <a:buChar char="l"/>
            </a:pPr>
            <a:r>
              <a:rPr lang="cs-CZ" sz="2200" dirty="0">
                <a:latin typeface="Arial"/>
              </a:rPr>
              <a:t>periferní nežádoucí efekt </a:t>
            </a:r>
            <a:r>
              <a:rPr lang="cs-CZ" sz="2200" dirty="0" err="1">
                <a:latin typeface="Arial"/>
              </a:rPr>
              <a:t>dopaminergní</a:t>
            </a:r>
            <a:r>
              <a:rPr lang="cs-CZ" sz="2200" dirty="0">
                <a:latin typeface="Arial"/>
              </a:rPr>
              <a:t> medikace.  Pokud se objeví při stabilní medikaci, nutno vyloučit GIT příčinu.</a:t>
            </a:r>
            <a:endParaRPr dirty="0"/>
          </a:p>
          <a:p>
            <a:pPr>
              <a:lnSpc>
                <a:spcPct val="100000"/>
              </a:lnSpc>
              <a:buSzPct val="25000"/>
              <a:buFont typeface="StarSymbol"/>
              <a:buChar char="l"/>
            </a:pPr>
            <a:r>
              <a:rPr lang="cs-CZ" sz="2200" b="1" dirty="0">
                <a:latin typeface="Arial"/>
              </a:rPr>
              <a:t>Zácpa a poruchy močení</a:t>
            </a:r>
            <a:endParaRPr dirty="0"/>
          </a:p>
          <a:p>
            <a:pPr>
              <a:lnSpc>
                <a:spcPct val="100000"/>
              </a:lnSpc>
              <a:buSzPct val="25000"/>
              <a:buFont typeface="StarSymbol"/>
              <a:buChar char="l"/>
            </a:pPr>
            <a:r>
              <a:rPr lang="cs-CZ" sz="2200" dirty="0">
                <a:latin typeface="Arial"/>
              </a:rPr>
              <a:t>nativní příznaky PN, nutno však vyloučit, že nejsou zhoršovány dehydratací a </a:t>
            </a:r>
            <a:r>
              <a:rPr lang="cs-CZ" sz="2200" dirty="0" err="1">
                <a:latin typeface="Arial"/>
              </a:rPr>
              <a:t>antiparkinsonskou</a:t>
            </a:r>
            <a:r>
              <a:rPr lang="cs-CZ" sz="2200" dirty="0">
                <a:latin typeface="Arial"/>
              </a:rPr>
              <a:t> medikací (</a:t>
            </a:r>
            <a:r>
              <a:rPr lang="cs-CZ" sz="2200" dirty="0" err="1">
                <a:latin typeface="Arial"/>
              </a:rPr>
              <a:t>anticholinergika</a:t>
            </a:r>
            <a:r>
              <a:rPr lang="cs-CZ" sz="2200" dirty="0">
                <a:latin typeface="Arial"/>
              </a:rPr>
              <a:t>, </a:t>
            </a:r>
            <a:r>
              <a:rPr lang="cs-CZ" sz="2200" dirty="0" err="1">
                <a:latin typeface="Arial"/>
              </a:rPr>
              <a:t>amantadin</a:t>
            </a:r>
            <a:r>
              <a:rPr lang="cs-CZ" sz="2200" dirty="0">
                <a:latin typeface="Arial"/>
              </a:rPr>
              <a:t>).</a:t>
            </a:r>
            <a:r>
              <a:rPr lang="cs-CZ" sz="2200" b="1" dirty="0">
                <a:latin typeface="Arial"/>
              </a:rPr>
              <a:t> </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CustomShape 1"/>
          <p:cNvSpPr/>
          <p:nvPr/>
        </p:nvSpPr>
        <p:spPr>
          <a:xfrm>
            <a:off x="432000" y="288000"/>
            <a:ext cx="8228880" cy="1142280"/>
          </a:xfrm>
          <a:prstGeom prst="rect">
            <a:avLst/>
          </a:prstGeom>
        </p:spPr>
        <p:txBody>
          <a:bodyPr lIns="90000" tIns="45000" rIns="90000" bIns="45000" anchor="ctr"/>
          <a:lstStyle/>
          <a:p>
            <a:pPr algn="ctr">
              <a:lnSpc>
                <a:spcPct val="100000"/>
              </a:lnSpc>
              <a:buSzPct val="25000"/>
              <a:buFont typeface="StarSymbol"/>
              <a:buChar char="l"/>
            </a:pPr>
            <a:r>
              <a:rPr lang="cs-CZ" sz="2200" b="1">
                <a:latin typeface="Arial"/>
              </a:rPr>
              <a:t>Hyperkinetické syndromy</a:t>
            </a:r>
            <a:endParaRPr/>
          </a:p>
        </p:txBody>
      </p:sp>
      <p:sp>
        <p:nvSpPr>
          <p:cNvPr id="177" name="CustomShape 2"/>
          <p:cNvSpPr/>
          <p:nvPr/>
        </p:nvSpPr>
        <p:spPr>
          <a:xfrm>
            <a:off x="482760" y="1224000"/>
            <a:ext cx="8228880" cy="5621400"/>
          </a:xfrm>
          <a:prstGeom prst="rect">
            <a:avLst/>
          </a:prstGeom>
        </p:spPr>
        <p:txBody>
          <a:bodyPr lIns="90000" tIns="45000" rIns="90000" bIns="45000"/>
          <a:lstStyle/>
          <a:p>
            <a:pPr>
              <a:lnSpc>
                <a:spcPct val="100000"/>
              </a:lnSpc>
            </a:pPr>
            <a:endParaRPr/>
          </a:p>
          <a:p>
            <a:pPr>
              <a:lnSpc>
                <a:spcPct val="100000"/>
              </a:lnSpc>
              <a:buSzPct val="25000"/>
              <a:buFont typeface="StarSymbol"/>
              <a:buChar char="l"/>
            </a:pPr>
            <a:r>
              <a:rPr lang="cs-CZ" sz="2200" b="1">
                <a:latin typeface="Arial"/>
              </a:rPr>
              <a:t>Hungtingtonova nemoc</a:t>
            </a:r>
            <a:endParaRPr/>
          </a:p>
          <a:p>
            <a:pPr>
              <a:lnSpc>
                <a:spcPct val="100000"/>
              </a:lnSpc>
              <a:buSzPct val="25000"/>
              <a:buFont typeface="StarSymbol"/>
              <a:buChar char="l"/>
            </a:pPr>
            <a:r>
              <a:rPr lang="cs-CZ" sz="2200">
                <a:latin typeface="Arial"/>
              </a:rPr>
              <a:t>vrozená degenerace neuronů v BG, hyperkinezy a demence</a:t>
            </a:r>
            <a:endParaRPr/>
          </a:p>
          <a:p>
            <a:pPr>
              <a:lnSpc>
                <a:spcPct val="100000"/>
              </a:lnSpc>
              <a:buSzPct val="25000"/>
              <a:buFont typeface="StarSymbol"/>
              <a:buChar char="l"/>
            </a:pPr>
            <a:r>
              <a:rPr lang="cs-CZ" sz="2200">
                <a:latin typeface="Arial"/>
              </a:rPr>
              <a:t>ztráta paměti, emoční labilita, ztráta sebepéče, chorea celého těla</a:t>
            </a:r>
            <a:endParaRPr/>
          </a:p>
          <a:p>
            <a:pPr>
              <a:lnSpc>
                <a:spcPct val="100000"/>
              </a:lnSpc>
            </a:pPr>
            <a:endParaRPr/>
          </a:p>
          <a:p>
            <a:pPr>
              <a:lnSpc>
                <a:spcPct val="100000"/>
              </a:lnSpc>
            </a:pPr>
            <a:r>
              <a:rPr lang="cs-CZ" sz="2200" b="1" i="1">
                <a:latin typeface="Arial"/>
                <a:ea typeface="Arial"/>
              </a:rPr>
              <a:t>Hyperkineze</a:t>
            </a:r>
            <a:r>
              <a:rPr lang="cs-CZ" sz="2200">
                <a:latin typeface="Arial"/>
                <a:ea typeface="Arial"/>
              </a:rPr>
              <a:t> - charakteristické bezděčné pohyby.</a:t>
            </a:r>
            <a:endParaRPr/>
          </a:p>
          <a:p>
            <a:pPr>
              <a:lnSpc>
                <a:spcPct val="100000"/>
              </a:lnSpc>
            </a:pPr>
            <a:r>
              <a:rPr lang="cs-CZ" sz="2200" b="1" i="1">
                <a:latin typeface="Arial"/>
                <a:ea typeface="Arial"/>
              </a:rPr>
              <a:t>Chorea</a:t>
            </a:r>
            <a:r>
              <a:rPr lang="cs-CZ" sz="2200">
                <a:latin typeface="Arial"/>
                <a:ea typeface="Arial"/>
              </a:rPr>
              <a:t> – rychlé, prudké záškuby svalů s motorickým účinkem.</a:t>
            </a:r>
            <a:endParaRPr/>
          </a:p>
          <a:p>
            <a:pPr>
              <a:lnSpc>
                <a:spcPct val="100000"/>
              </a:lnSpc>
            </a:pPr>
            <a:r>
              <a:rPr lang="cs-CZ" sz="2200" b="1" i="1">
                <a:latin typeface="Arial"/>
                <a:ea typeface="Arial"/>
              </a:rPr>
              <a:t>Atetóza</a:t>
            </a:r>
            <a:r>
              <a:rPr lang="cs-CZ" sz="2200">
                <a:latin typeface="Arial"/>
                <a:ea typeface="Arial"/>
              </a:rPr>
              <a:t> – mimovolné, pomalé, kroutivé pohyby hlavně mimických a ručních svalů.</a:t>
            </a:r>
            <a:endParaRPr/>
          </a:p>
          <a:p>
            <a:pPr>
              <a:lnSpc>
                <a:spcPct val="100000"/>
              </a:lnSpc>
            </a:pPr>
            <a:r>
              <a:rPr lang="cs-CZ" sz="2200" b="1" i="1">
                <a:latin typeface="Arial"/>
                <a:ea typeface="Arial"/>
              </a:rPr>
              <a:t>Myoklonie</a:t>
            </a:r>
            <a:r>
              <a:rPr lang="cs-CZ" sz="2200">
                <a:latin typeface="Arial"/>
                <a:ea typeface="Arial"/>
              </a:rPr>
              <a:t> – záškuby ve svalech podobné chorei, ale bez motorického účinku.</a:t>
            </a:r>
            <a:endParaRPr/>
          </a:p>
          <a:p>
            <a:pPr>
              <a:lnSpc>
                <a:spcPct val="100000"/>
              </a:lnSpc>
            </a:pPr>
            <a:r>
              <a:rPr lang="cs-CZ" sz="2200" b="1" i="1">
                <a:latin typeface="Arial"/>
                <a:ea typeface="Arial"/>
              </a:rPr>
              <a:t>Hemibalismus</a:t>
            </a:r>
            <a:r>
              <a:rPr lang="cs-CZ" sz="2200">
                <a:latin typeface="Arial"/>
                <a:ea typeface="Arial"/>
              </a:rPr>
              <a:t> – vzniká při poškození </a:t>
            </a:r>
            <a:r>
              <a:rPr lang="cs-CZ" sz="2200" i="1">
                <a:latin typeface="Arial"/>
                <a:ea typeface="Arial"/>
              </a:rPr>
              <a:t>nc. subthalamicus (Luysi)</a:t>
            </a:r>
            <a:r>
              <a:rPr lang="cs-CZ" sz="2200">
                <a:latin typeface="Arial"/>
                <a:ea typeface="Arial"/>
              </a:rPr>
              <a:t> a typické pro něj jsou pohyby napodobující vrh koulí.</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99392"/>
            <a:ext cx="8228880" cy="1143000"/>
          </a:xfrm>
        </p:spPr>
        <p:txBody>
          <a:bodyPr/>
          <a:lstStyle/>
          <a:p>
            <a:pPr algn="ctr"/>
            <a:r>
              <a:rPr lang="cs-CZ" b="1" dirty="0" err="1">
                <a:latin typeface="+mn-lt"/>
              </a:rPr>
              <a:t>Touretův</a:t>
            </a:r>
            <a:r>
              <a:rPr lang="cs-CZ" b="1" dirty="0">
                <a:latin typeface="+mn-lt"/>
              </a:rPr>
              <a:t> syndrom </a:t>
            </a:r>
          </a:p>
        </p:txBody>
      </p:sp>
      <p:sp>
        <p:nvSpPr>
          <p:cNvPr id="3" name="Podnadpis 2"/>
          <p:cNvSpPr>
            <a:spLocks noGrp="1"/>
          </p:cNvSpPr>
          <p:nvPr>
            <p:ph type="subTitle"/>
          </p:nvPr>
        </p:nvSpPr>
        <p:spPr>
          <a:xfrm>
            <a:off x="539552" y="2204864"/>
            <a:ext cx="8228880" cy="2908920"/>
          </a:xfrm>
        </p:spPr>
        <p:txBody>
          <a:bodyPr/>
          <a:lstStyle/>
          <a:p>
            <a:pPr marL="285750" indent="-285750">
              <a:buFont typeface="Arial" panose="020B0604020202020204" pitchFamily="34" charset="0"/>
              <a:buChar char="•"/>
            </a:pPr>
            <a:r>
              <a:rPr lang="cs-CZ" dirty="0"/>
              <a:t>vrozené neuropsychiatrické onemocnění</a:t>
            </a:r>
          </a:p>
          <a:p>
            <a:pPr marL="285750" indent="-285750">
              <a:buFont typeface="Arial" panose="020B0604020202020204" pitchFamily="34" charset="0"/>
              <a:buChar char="•"/>
            </a:pPr>
            <a:r>
              <a:rPr lang="cs-CZ" dirty="0"/>
              <a:t>začíná obvykle v dětství (nejčastěji kolem 6 - 7 let věku) a </a:t>
            </a:r>
          </a:p>
          <a:p>
            <a:pPr marL="285750" indent="-285750">
              <a:buFont typeface="Arial" panose="020B0604020202020204" pitchFamily="34" charset="0"/>
              <a:buChar char="•"/>
            </a:pPr>
            <a:r>
              <a:rPr lang="cs-CZ" dirty="0"/>
              <a:t>projevuje se </a:t>
            </a:r>
            <a:r>
              <a:rPr lang="cs-CZ" b="1" dirty="0"/>
              <a:t>pohybovými a zvukovými</a:t>
            </a:r>
            <a:r>
              <a:rPr lang="cs-CZ" dirty="0"/>
              <a:t> </a:t>
            </a:r>
            <a:r>
              <a:rPr lang="cs-CZ" b="1" dirty="0"/>
              <a:t>tiky</a:t>
            </a:r>
            <a:r>
              <a:rPr lang="cs-CZ" dirty="0"/>
              <a:t>. </a:t>
            </a:r>
          </a:p>
          <a:p>
            <a:pPr marL="285750" indent="-285750">
              <a:buFont typeface="Arial" panose="020B0604020202020204" pitchFamily="34" charset="0"/>
              <a:buChar char="•"/>
            </a:pPr>
            <a:r>
              <a:rPr lang="cs-CZ" dirty="0"/>
              <a:t>často se také vyskytují </a:t>
            </a:r>
            <a:r>
              <a:rPr lang="cs-CZ" b="1" dirty="0"/>
              <a:t>přidružené poruchy chování</a:t>
            </a:r>
            <a:r>
              <a:rPr lang="cs-CZ" dirty="0"/>
              <a:t> </a:t>
            </a:r>
            <a:br>
              <a:rPr lang="cs-CZ" dirty="0"/>
            </a:br>
            <a:r>
              <a:rPr lang="cs-CZ" dirty="0"/>
              <a:t>(např. hyperaktivita s poruchou pozornosti (ADHD), obsedantně kompulzivní </a:t>
            </a:r>
          </a:p>
          <a:p>
            <a:r>
              <a:rPr lang="cs-CZ" dirty="0"/>
              <a:t>     porucha (OCD), sebepoškozování a další)</a:t>
            </a:r>
          </a:p>
          <a:p>
            <a:pPr marL="285750" indent="-285750">
              <a:buFont typeface="Arial" panose="020B0604020202020204" pitchFamily="34" charset="0"/>
              <a:buChar char="•"/>
            </a:pPr>
            <a:r>
              <a:rPr lang="cs-CZ" b="1" dirty="0"/>
              <a:t>Tiky</a:t>
            </a:r>
            <a:r>
              <a:rPr lang="cs-CZ" dirty="0"/>
              <a:t> jsou náhlé, bezúčelně se opakující pohyby nebo zvuky, mnohokrát za den,</a:t>
            </a:r>
            <a:br>
              <a:rPr lang="cs-CZ" dirty="0"/>
            </a:br>
            <a:r>
              <a:rPr lang="cs-CZ" dirty="0"/>
              <a:t>ruší normální aktivitu a jsou obvykle značně nápadné, zmírňují se v klidu a při </a:t>
            </a:r>
            <a:br>
              <a:rPr lang="cs-CZ" dirty="0"/>
            </a:br>
            <a:r>
              <a:rPr lang="cs-CZ" dirty="0"/>
              <a:t>psychické pohodě, naopak při stresu a duševním vypětí se zhoršují. </a:t>
            </a:r>
          </a:p>
          <a:p>
            <a:pPr marL="285750" indent="-285750">
              <a:buFont typeface="Arial" panose="020B0604020202020204" pitchFamily="34" charset="0"/>
              <a:buChar char="•"/>
            </a:pPr>
            <a:r>
              <a:rPr lang="cs-CZ" dirty="0"/>
              <a:t>četnost i závažnost se může v čase měnit. </a:t>
            </a:r>
          </a:p>
          <a:p>
            <a:pPr marL="285750" indent="-285750">
              <a:buFont typeface="Arial" panose="020B0604020202020204" pitchFamily="34" charset="0"/>
              <a:buChar char="•"/>
            </a:pPr>
            <a:r>
              <a:rPr lang="cs-CZ" dirty="0"/>
              <a:t>tikům předchází </a:t>
            </a:r>
            <a:r>
              <a:rPr lang="cs-CZ" b="1" dirty="0"/>
              <a:t>nutkání</a:t>
            </a:r>
            <a:r>
              <a:rPr lang="cs-CZ" dirty="0"/>
              <a:t> k jejich provedení, které je po vykonání tiku následováno </a:t>
            </a:r>
            <a:br>
              <a:rPr lang="cs-CZ" dirty="0"/>
            </a:br>
            <a:r>
              <a:rPr lang="cs-CZ" dirty="0"/>
              <a:t>uvolněním vnitřního napětí. Tiky mohou být </a:t>
            </a:r>
            <a:r>
              <a:rPr lang="cs-CZ" b="1" dirty="0"/>
              <a:t>přechodně potlačeny vůlí</a:t>
            </a:r>
            <a:r>
              <a:rPr lang="cs-CZ" dirty="0"/>
              <a:t>. </a:t>
            </a:r>
          </a:p>
          <a:p>
            <a:pPr marL="285750" indent="-285750">
              <a:buFont typeface="Arial" panose="020B0604020202020204" pitchFamily="34" charset="0"/>
              <a:buChar char="•"/>
            </a:pPr>
            <a:r>
              <a:rPr lang="cs-CZ" dirty="0"/>
              <a:t>tzv. </a:t>
            </a:r>
            <a:r>
              <a:rPr lang="cs-CZ" dirty="0" err="1"/>
              <a:t>rebound</a:t>
            </a:r>
            <a:r>
              <a:rPr lang="cs-CZ" dirty="0"/>
              <a:t> fenomén), tiky vznikají na podkladě funkčního onemocnění mozku. </a:t>
            </a:r>
          </a:p>
          <a:p>
            <a:pPr marL="285750" indent="-285750">
              <a:buFont typeface="Arial" panose="020B0604020202020204" pitchFamily="34" charset="0"/>
              <a:buChar char="•"/>
            </a:pPr>
            <a:r>
              <a:rPr lang="cs-CZ" b="1" dirty="0"/>
              <a:t>pohybové</a:t>
            </a:r>
            <a:r>
              <a:rPr lang="cs-CZ" dirty="0"/>
              <a:t> (např. mrkání, trhání hlavou, záškuby končetinami) a </a:t>
            </a:r>
          </a:p>
          <a:p>
            <a:pPr marL="285750" indent="-285750">
              <a:buFont typeface="Arial" panose="020B0604020202020204" pitchFamily="34" charset="0"/>
              <a:buChar char="•"/>
            </a:pPr>
            <a:r>
              <a:rPr lang="cs-CZ" b="1" dirty="0"/>
              <a:t>zvukové</a:t>
            </a:r>
            <a:r>
              <a:rPr lang="cs-CZ" dirty="0"/>
              <a:t> (např. pokašlávání, chrochtání, pískání, vykřikování slov či vulgarismů – </a:t>
            </a:r>
            <a:br>
              <a:rPr lang="cs-CZ" dirty="0"/>
            </a:br>
            <a:r>
              <a:rPr lang="cs-CZ" dirty="0"/>
              <a:t>tzv. koprolálie). </a:t>
            </a:r>
          </a:p>
          <a:p>
            <a:pPr marL="285750" indent="-285750">
              <a:buFont typeface="Arial" panose="020B0604020202020204" pitchFamily="34" charset="0"/>
              <a:buChar char="•"/>
            </a:pPr>
            <a:r>
              <a:rPr lang="cs-CZ" dirty="0"/>
              <a:t>někteří umí tiky maskovat</a:t>
            </a:r>
          </a:p>
          <a:p>
            <a:pPr marL="285750" indent="-285750">
              <a:buFont typeface="Arial" panose="020B0604020202020204" pitchFamily="34" charset="0"/>
              <a:buChar char="•"/>
            </a:pPr>
            <a:endParaRPr lang="cs-CZ" dirty="0">
              <a:hlinkClick r:id="rId2"/>
            </a:endParaRPr>
          </a:p>
          <a:p>
            <a:r>
              <a:rPr lang="cs-CZ" dirty="0">
                <a:hlinkClick r:id="rId2"/>
              </a:rPr>
              <a:t>http://www.youtube.com/watch?v=c36j-uv75rI</a:t>
            </a:r>
            <a:endParaRPr lang="cs-CZ" dirty="0"/>
          </a:p>
        </p:txBody>
      </p:sp>
    </p:spTree>
    <p:extLst>
      <p:ext uri="{BB962C8B-B14F-4D97-AF65-F5344CB8AC3E}">
        <p14:creationId xmlns:p14="http://schemas.microsoft.com/office/powerpoint/2010/main" val="31666328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CustomShape 1"/>
          <p:cNvSpPr/>
          <p:nvPr/>
        </p:nvSpPr>
        <p:spPr>
          <a:xfrm>
            <a:off x="457200" y="274680"/>
            <a:ext cx="8228880" cy="1142280"/>
          </a:xfrm>
          <a:prstGeom prst="rect">
            <a:avLst/>
          </a:prstGeom>
        </p:spPr>
        <p:txBody>
          <a:bodyPr wrap="none" lIns="0" tIns="0" rIns="0" bIns="0" anchor="ctr"/>
          <a:lstStyle/>
          <a:p>
            <a:pPr algn="ctr">
              <a:lnSpc>
                <a:spcPct val="100000"/>
              </a:lnSpc>
              <a:buSzPct val="25000"/>
              <a:buFont typeface="StarSymbol"/>
              <a:buChar char="l"/>
            </a:pPr>
            <a:r>
              <a:rPr lang="cs-CZ" sz="2200" b="1">
                <a:latin typeface="Arial"/>
              </a:rPr>
              <a:t>Wilsonova nemoc	</a:t>
            </a:r>
            <a:endParaRPr/>
          </a:p>
        </p:txBody>
      </p:sp>
      <p:sp>
        <p:nvSpPr>
          <p:cNvPr id="179" name="CustomShape 2"/>
          <p:cNvSpPr/>
          <p:nvPr/>
        </p:nvSpPr>
        <p:spPr>
          <a:xfrm>
            <a:off x="410760" y="1522440"/>
            <a:ext cx="8228880" cy="4525200"/>
          </a:xfrm>
          <a:prstGeom prst="rect">
            <a:avLst/>
          </a:prstGeom>
        </p:spPr>
        <p:txBody>
          <a:bodyPr wrap="none" lIns="0" tIns="0" rIns="0" bIns="0"/>
          <a:lstStyle/>
          <a:p>
            <a:pPr>
              <a:lnSpc>
                <a:spcPct val="100000"/>
              </a:lnSpc>
              <a:buSzPct val="25000"/>
              <a:buFont typeface="StarSymbol"/>
              <a:buChar char="l"/>
            </a:pPr>
            <a:r>
              <a:rPr lang="cs-CZ" sz="2200" dirty="0">
                <a:latin typeface="Arial"/>
              </a:rPr>
              <a:t>charakterizováno abnormálním střádáním mědi v játrech, </a:t>
            </a:r>
          </a:p>
          <a:p>
            <a:pPr>
              <a:lnSpc>
                <a:spcPct val="100000"/>
              </a:lnSpc>
              <a:buSzPct val="25000"/>
              <a:buFont typeface="StarSymbol"/>
              <a:buChar char="l"/>
            </a:pPr>
            <a:r>
              <a:rPr lang="cs-CZ" sz="2200" dirty="0">
                <a:latin typeface="Arial"/>
              </a:rPr>
              <a:t>které způsobuje poškození jaterních buněk, poruchy funkce CNS </a:t>
            </a:r>
          </a:p>
          <a:p>
            <a:pPr>
              <a:lnSpc>
                <a:spcPct val="100000"/>
              </a:lnSpc>
              <a:buSzPct val="25000"/>
              <a:buFont typeface="StarSymbol"/>
              <a:buChar char="l"/>
            </a:pPr>
            <a:r>
              <a:rPr lang="cs-CZ" sz="2200" dirty="0">
                <a:latin typeface="Arial"/>
              </a:rPr>
              <a:t>a hemolytickou anémii.</a:t>
            </a:r>
            <a:endParaRPr dirty="0"/>
          </a:p>
          <a:p>
            <a:pPr>
              <a:lnSpc>
                <a:spcPct val="100000"/>
              </a:lnSpc>
              <a:buSzPct val="25000"/>
              <a:buFont typeface="StarSymbol"/>
              <a:buChar char="l"/>
            </a:pPr>
            <a:r>
              <a:rPr lang="cs-CZ" sz="2200" dirty="0">
                <a:latin typeface="Arial"/>
              </a:rPr>
              <a:t>Onemocnění je podmíněno mutací genu ATP7B na 13. chromosomu </a:t>
            </a:r>
          </a:p>
          <a:p>
            <a:pPr>
              <a:lnSpc>
                <a:spcPct val="100000"/>
              </a:lnSpc>
              <a:buSzPct val="25000"/>
              <a:buFont typeface="StarSymbol"/>
              <a:buChar char="l"/>
            </a:pPr>
            <a:r>
              <a:rPr lang="cs-CZ" sz="2200" dirty="0">
                <a:latin typeface="Arial"/>
              </a:rPr>
              <a:t>(13q14.3–q21.1), který kóduje měď transportující </a:t>
            </a:r>
            <a:r>
              <a:rPr lang="cs-CZ" sz="2200" dirty="0" err="1">
                <a:latin typeface="Arial"/>
              </a:rPr>
              <a:t>ATPázu</a:t>
            </a:r>
            <a:r>
              <a:rPr lang="cs-CZ" sz="2200" dirty="0">
                <a:latin typeface="Arial"/>
              </a:rPr>
              <a:t>, </a:t>
            </a:r>
          </a:p>
          <a:p>
            <a:pPr>
              <a:lnSpc>
                <a:spcPct val="100000"/>
              </a:lnSpc>
              <a:buSzPct val="25000"/>
              <a:buFont typeface="StarSymbol"/>
              <a:buChar char="l"/>
            </a:pPr>
            <a:r>
              <a:rPr lang="cs-CZ" sz="2200" dirty="0">
                <a:latin typeface="Arial"/>
              </a:rPr>
              <a:t>poruchu exkrece mědi do žluče a inkorporaci mědi do </a:t>
            </a:r>
          </a:p>
          <a:p>
            <a:pPr>
              <a:lnSpc>
                <a:spcPct val="100000"/>
              </a:lnSpc>
              <a:buSzPct val="25000"/>
              <a:buFont typeface="StarSymbol"/>
              <a:buChar char="l"/>
            </a:pPr>
            <a:r>
              <a:rPr lang="cs-CZ" sz="2200" dirty="0" err="1">
                <a:latin typeface="Arial"/>
              </a:rPr>
              <a:t>apoceruloplasminu</a:t>
            </a:r>
            <a:r>
              <a:rPr lang="cs-CZ" sz="2200" dirty="0">
                <a:latin typeface="Arial"/>
              </a:rPr>
              <a:t> v </a:t>
            </a:r>
            <a:r>
              <a:rPr lang="cs-CZ" sz="2200" dirty="0" err="1">
                <a:latin typeface="Arial"/>
              </a:rPr>
              <a:t>hepatocytech</a:t>
            </a:r>
            <a:r>
              <a:rPr lang="cs-CZ" sz="2200" dirty="0">
                <a:latin typeface="Arial"/>
              </a:rPr>
              <a:t> - následkem poruchy exkrece </a:t>
            </a:r>
          </a:p>
          <a:p>
            <a:pPr>
              <a:lnSpc>
                <a:spcPct val="100000"/>
              </a:lnSpc>
              <a:buSzPct val="25000"/>
              <a:buFont typeface="StarSymbol"/>
              <a:buChar char="l"/>
            </a:pPr>
            <a:r>
              <a:rPr lang="cs-CZ" sz="2200" dirty="0">
                <a:latin typeface="Arial"/>
              </a:rPr>
              <a:t>mědi do žluči se tento kov hromadí v játrech, kostní dřeni, BG, </a:t>
            </a:r>
          </a:p>
          <a:p>
            <a:pPr>
              <a:lnSpc>
                <a:spcPct val="100000"/>
              </a:lnSpc>
              <a:buSzPct val="25000"/>
              <a:buFont typeface="StarSymbol"/>
              <a:buChar char="l"/>
            </a:pPr>
            <a:r>
              <a:rPr lang="cs-CZ" sz="2200" dirty="0">
                <a:latin typeface="Arial"/>
              </a:rPr>
              <a:t>rohovka, klouby, příštítná tělíska a způsobuje poškození </a:t>
            </a:r>
          </a:p>
          <a:p>
            <a:pPr>
              <a:lnSpc>
                <a:spcPct val="100000"/>
              </a:lnSpc>
              <a:buSzPct val="25000"/>
              <a:buFont typeface="StarSymbol"/>
              <a:buChar char="l"/>
            </a:pPr>
            <a:r>
              <a:rPr lang="cs-CZ" sz="2200" dirty="0">
                <a:latin typeface="Arial"/>
              </a:rPr>
              <a:t>těchto orgánů. </a:t>
            </a:r>
            <a:endParaRPr dirty="0"/>
          </a:p>
          <a:p>
            <a:pPr>
              <a:lnSpc>
                <a:spcPct val="100000"/>
              </a:lnSpc>
            </a:pPr>
            <a:endParaRP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CustomShape 1"/>
          <p:cNvSpPr/>
          <p:nvPr/>
        </p:nvSpPr>
        <p:spPr>
          <a:xfrm>
            <a:off x="457200" y="274680"/>
            <a:ext cx="8228880" cy="1142280"/>
          </a:xfrm>
          <a:prstGeom prst="rect">
            <a:avLst/>
          </a:prstGeom>
        </p:spPr>
        <p:txBody>
          <a:bodyPr wrap="none" lIns="0" tIns="0" rIns="0" bIns="0" anchor="ctr"/>
          <a:lstStyle/>
          <a:p>
            <a:pPr algn="ctr">
              <a:lnSpc>
                <a:spcPct val="100000"/>
              </a:lnSpc>
              <a:buSzPct val="25000"/>
              <a:buFont typeface="StarSymbol"/>
              <a:buChar char="l"/>
            </a:pPr>
            <a:r>
              <a:rPr lang="cs-CZ" sz="2200" b="1">
                <a:latin typeface="Arial"/>
              </a:rPr>
              <a:t>Wilsonova nemoc	</a:t>
            </a:r>
            <a:endParaRPr/>
          </a:p>
        </p:txBody>
      </p:sp>
      <p:sp>
        <p:nvSpPr>
          <p:cNvPr id="181" name="CustomShape 2"/>
          <p:cNvSpPr/>
          <p:nvPr/>
        </p:nvSpPr>
        <p:spPr>
          <a:xfrm>
            <a:off x="457200" y="1600200"/>
            <a:ext cx="8228880" cy="4525200"/>
          </a:xfrm>
          <a:prstGeom prst="rect">
            <a:avLst/>
          </a:prstGeom>
        </p:spPr>
        <p:txBody>
          <a:bodyPr wrap="none" lIns="0" tIns="0" rIns="0" bIns="0"/>
          <a:lstStyle/>
          <a:p>
            <a:pPr>
              <a:lnSpc>
                <a:spcPct val="100000"/>
              </a:lnSpc>
              <a:buSzPct val="25000"/>
              <a:buFont typeface="StarSymbol"/>
              <a:buChar char="l"/>
            </a:pPr>
            <a:r>
              <a:rPr lang="cs-CZ" sz="2400" dirty="0">
                <a:latin typeface="Arial"/>
              </a:rPr>
              <a:t>tremor, zhoršení prospěchu ve škole, zhoršení rukopisu </a:t>
            </a:r>
          </a:p>
          <a:p>
            <a:pPr>
              <a:lnSpc>
                <a:spcPct val="100000"/>
              </a:lnSpc>
              <a:buSzPct val="25000"/>
              <a:buFont typeface="StarSymbol"/>
              <a:buChar char="l"/>
            </a:pPr>
            <a:r>
              <a:rPr lang="cs-CZ" sz="2400" dirty="0">
                <a:latin typeface="Arial"/>
              </a:rPr>
              <a:t>(poruchy motoriky), psychické změny, progrese do těžkého </a:t>
            </a:r>
          </a:p>
          <a:p>
            <a:pPr>
              <a:lnSpc>
                <a:spcPct val="100000"/>
              </a:lnSpc>
              <a:buSzPct val="25000"/>
              <a:buFont typeface="StarSymbol"/>
              <a:buChar char="l"/>
            </a:pPr>
            <a:r>
              <a:rPr lang="cs-CZ" sz="2400" dirty="0" err="1">
                <a:latin typeface="Arial"/>
              </a:rPr>
              <a:t>extrapyramidového</a:t>
            </a:r>
            <a:r>
              <a:rPr lang="cs-CZ" sz="2400" dirty="0">
                <a:latin typeface="Arial"/>
              </a:rPr>
              <a:t> syndromu, anémie, poruchy koagulace</a:t>
            </a:r>
          </a:p>
          <a:p>
            <a:pPr>
              <a:lnSpc>
                <a:spcPct val="100000"/>
              </a:lnSpc>
              <a:buSzPct val="25000"/>
              <a:buFont typeface="StarSymbol"/>
              <a:buChar char="l"/>
            </a:pPr>
            <a:r>
              <a:rPr lang="cs-CZ" sz="2400" dirty="0">
                <a:latin typeface="Arial"/>
              </a:rPr>
              <a:t>v důsledku portální hypertenze, postupná progrese jaterní </a:t>
            </a:r>
          </a:p>
          <a:p>
            <a:pPr>
              <a:lnSpc>
                <a:spcPct val="100000"/>
              </a:lnSpc>
              <a:buSzPct val="25000"/>
              <a:buFont typeface="StarSymbol"/>
              <a:buChar char="l"/>
            </a:pPr>
            <a:r>
              <a:rPr lang="cs-CZ" sz="2400" dirty="0">
                <a:latin typeface="Arial"/>
              </a:rPr>
              <a:t>fibrózy až cirhózy: žloutenka, </a:t>
            </a:r>
            <a:r>
              <a:rPr lang="cs-CZ" sz="2400" dirty="0" err="1">
                <a:latin typeface="Arial"/>
              </a:rPr>
              <a:t>pavoučkovité</a:t>
            </a:r>
            <a:r>
              <a:rPr lang="cs-CZ" sz="2400" dirty="0">
                <a:latin typeface="Arial"/>
              </a:rPr>
              <a:t> hemangiomy, </a:t>
            </a:r>
          </a:p>
          <a:p>
            <a:pPr>
              <a:lnSpc>
                <a:spcPct val="100000"/>
              </a:lnSpc>
              <a:buSzPct val="25000"/>
              <a:buFont typeface="StarSymbol"/>
              <a:buChar char="l"/>
            </a:pPr>
            <a:r>
              <a:rPr lang="cs-CZ" sz="2400" dirty="0">
                <a:latin typeface="Arial"/>
              </a:rPr>
              <a:t>portální hypertenze, jaterní selhání. </a:t>
            </a:r>
            <a:endParaRPr dirty="0"/>
          </a:p>
          <a:p>
            <a:pPr>
              <a:lnSpc>
                <a:spcPct val="100000"/>
              </a:lnSpc>
              <a:buSzPct val="25000"/>
              <a:buFont typeface="StarSymbol"/>
              <a:buChar char="l"/>
            </a:pPr>
            <a:r>
              <a:rPr lang="cs-CZ" sz="2400" dirty="0">
                <a:latin typeface="Arial"/>
              </a:rPr>
              <a:t>U 5 % postižených se onemocnění projeví jako fulminantní </a:t>
            </a:r>
          </a:p>
          <a:p>
            <a:pPr>
              <a:lnSpc>
                <a:spcPct val="100000"/>
              </a:lnSpc>
              <a:buSzPct val="25000"/>
              <a:buFont typeface="StarSymbol"/>
              <a:buChar char="l"/>
            </a:pPr>
            <a:r>
              <a:rPr lang="cs-CZ" sz="2400" dirty="0">
                <a:latin typeface="Arial"/>
              </a:rPr>
              <a:t>jaterní selhání další možné symptomy: renální acidóza, </a:t>
            </a:r>
          </a:p>
          <a:p>
            <a:pPr>
              <a:lnSpc>
                <a:spcPct val="100000"/>
              </a:lnSpc>
              <a:buSzPct val="25000"/>
              <a:buFont typeface="StarSymbol"/>
              <a:buChar char="l"/>
            </a:pPr>
            <a:r>
              <a:rPr lang="cs-CZ" sz="2400" dirty="0">
                <a:latin typeface="Arial"/>
              </a:rPr>
              <a:t>kostní nemoc, hormonální poruchy, poruchy růstu. </a:t>
            </a:r>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CustomShape 1"/>
          <p:cNvSpPr/>
          <p:nvPr/>
        </p:nvSpPr>
        <p:spPr>
          <a:xfrm>
            <a:off x="457200" y="274680"/>
            <a:ext cx="8228880" cy="1142280"/>
          </a:xfrm>
          <a:prstGeom prst="rect">
            <a:avLst/>
          </a:prstGeom>
        </p:spPr>
        <p:txBody>
          <a:bodyPr wrap="none" lIns="0" tIns="0" rIns="0" bIns="0" anchor="ctr"/>
          <a:lstStyle/>
          <a:p>
            <a:pPr algn="ctr">
              <a:lnSpc>
                <a:spcPct val="100000"/>
              </a:lnSpc>
              <a:buSzPct val="25000"/>
              <a:buFont typeface="StarSymbol"/>
              <a:buChar char="l"/>
            </a:pPr>
            <a:r>
              <a:rPr lang="cs-CZ" sz="2200" b="1">
                <a:latin typeface="Arial"/>
              </a:rPr>
              <a:t>Wilsonova nemoc	</a:t>
            </a:r>
            <a:endParaRPr/>
          </a:p>
        </p:txBody>
      </p:sp>
      <p:sp>
        <p:nvSpPr>
          <p:cNvPr id="183" name="CustomShape 2"/>
          <p:cNvSpPr/>
          <p:nvPr/>
        </p:nvSpPr>
        <p:spPr>
          <a:xfrm>
            <a:off x="457200" y="1600200"/>
            <a:ext cx="8228880" cy="4525200"/>
          </a:xfrm>
          <a:prstGeom prst="rect">
            <a:avLst/>
          </a:prstGeom>
        </p:spPr>
        <p:txBody>
          <a:bodyPr wrap="none" lIns="0" tIns="0" rIns="0" bIns="0"/>
          <a:lstStyle/>
          <a:p>
            <a:pPr>
              <a:lnSpc>
                <a:spcPct val="100000"/>
              </a:lnSpc>
              <a:buSzPct val="25000"/>
              <a:buFont typeface="StarSymbol"/>
              <a:buChar char="l"/>
            </a:pPr>
            <a:r>
              <a:rPr lang="cs-CZ" sz="2400" b="1" dirty="0">
                <a:latin typeface="Arial"/>
              </a:rPr>
              <a:t>Léčba:</a:t>
            </a:r>
            <a:endParaRPr b="1" dirty="0"/>
          </a:p>
          <a:p>
            <a:pPr>
              <a:lnSpc>
                <a:spcPct val="100000"/>
              </a:lnSpc>
              <a:buSzPct val="25000"/>
              <a:buFont typeface="StarSymbol"/>
              <a:buChar char="l"/>
            </a:pPr>
            <a:r>
              <a:rPr lang="cs-CZ" sz="2400" dirty="0">
                <a:latin typeface="Arial"/>
              </a:rPr>
              <a:t>celoživotní léčba je prevencí poškození jater a CNS</a:t>
            </a:r>
            <a:endParaRPr dirty="0"/>
          </a:p>
          <a:p>
            <a:pPr>
              <a:lnSpc>
                <a:spcPct val="100000"/>
              </a:lnSpc>
              <a:buSzPct val="25000"/>
              <a:buFont typeface="StarSymbol"/>
              <a:buChar char="l"/>
            </a:pPr>
            <a:r>
              <a:rPr lang="cs-CZ" sz="2400" dirty="0">
                <a:latin typeface="Arial"/>
              </a:rPr>
              <a:t>omezení potravin bohatých na měď (mořské ryby, čokoláda, </a:t>
            </a:r>
          </a:p>
          <a:p>
            <a:pPr>
              <a:lnSpc>
                <a:spcPct val="100000"/>
              </a:lnSpc>
              <a:buSzPct val="25000"/>
              <a:buFont typeface="StarSymbol"/>
              <a:buChar char="l"/>
            </a:pPr>
            <a:r>
              <a:rPr lang="cs-CZ" sz="2400" dirty="0">
                <a:latin typeface="Arial"/>
              </a:rPr>
              <a:t>kakao)</a:t>
            </a:r>
            <a:endParaRPr dirty="0"/>
          </a:p>
          <a:p>
            <a:pPr>
              <a:lnSpc>
                <a:spcPct val="100000"/>
              </a:lnSpc>
              <a:buSzPct val="25000"/>
              <a:buFont typeface="StarSymbol"/>
              <a:buChar char="l"/>
            </a:pPr>
            <a:r>
              <a:rPr lang="cs-CZ" sz="2400" u="sng" dirty="0">
                <a:latin typeface="Arial"/>
              </a:rPr>
              <a:t>podávání léků </a:t>
            </a:r>
            <a:r>
              <a:rPr lang="cs-CZ" sz="2400" u="sng" dirty="0" err="1">
                <a:latin typeface="Arial"/>
              </a:rPr>
              <a:t>chelatujících</a:t>
            </a:r>
            <a:r>
              <a:rPr lang="cs-CZ" sz="2400" u="sng" dirty="0">
                <a:latin typeface="Arial"/>
              </a:rPr>
              <a:t> měď </a:t>
            </a:r>
            <a:r>
              <a:rPr lang="cs-CZ" sz="2400" dirty="0">
                <a:latin typeface="Arial"/>
              </a:rPr>
              <a:t>(</a:t>
            </a:r>
            <a:r>
              <a:rPr lang="cs-CZ" sz="2400" dirty="0" err="1">
                <a:latin typeface="Arial"/>
              </a:rPr>
              <a:t>Penicilamin</a:t>
            </a:r>
            <a:r>
              <a:rPr lang="cs-CZ" sz="2400" dirty="0">
                <a:latin typeface="Arial"/>
              </a:rPr>
              <a:t> 1000 mg/den)</a:t>
            </a:r>
            <a:endParaRPr dirty="0"/>
          </a:p>
          <a:p>
            <a:pPr>
              <a:lnSpc>
                <a:spcPct val="100000"/>
              </a:lnSpc>
              <a:buSzPct val="25000"/>
              <a:buFont typeface="StarSymbol"/>
              <a:buChar char="l"/>
            </a:pPr>
            <a:r>
              <a:rPr lang="cs-CZ" sz="2400" u="sng" dirty="0">
                <a:latin typeface="Arial"/>
              </a:rPr>
              <a:t>zinek: </a:t>
            </a:r>
            <a:r>
              <a:rPr lang="cs-CZ" sz="2400" dirty="0">
                <a:latin typeface="Arial"/>
              </a:rPr>
              <a:t>snižuje resorpci mědi střevem</a:t>
            </a:r>
            <a:endParaRPr dirty="0"/>
          </a:p>
          <a:p>
            <a:pPr>
              <a:lnSpc>
                <a:spcPct val="100000"/>
              </a:lnSpc>
              <a:buSzPct val="25000"/>
              <a:buFont typeface="StarSymbol"/>
              <a:buChar char="l"/>
            </a:pPr>
            <a:r>
              <a:rPr lang="cs-CZ" sz="2400" u="sng" dirty="0">
                <a:latin typeface="Arial"/>
              </a:rPr>
              <a:t>monitorování vylučování mědi močí</a:t>
            </a:r>
            <a:endParaRPr u="sng" dirty="0"/>
          </a:p>
          <a:p>
            <a:pPr>
              <a:lnSpc>
                <a:spcPct val="100000"/>
              </a:lnSpc>
              <a:buSzPct val="25000"/>
              <a:buFont typeface="StarSymbol"/>
              <a:buChar char="l"/>
            </a:pPr>
            <a:r>
              <a:rPr lang="cs-CZ" sz="2400" u="sng" dirty="0">
                <a:latin typeface="Arial"/>
              </a:rPr>
              <a:t>transplantace jater </a:t>
            </a:r>
            <a:endParaRPr u="sng"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CustomShape 1"/>
          <p:cNvSpPr/>
          <p:nvPr/>
        </p:nvSpPr>
        <p:spPr>
          <a:xfrm>
            <a:off x="457200" y="274680"/>
            <a:ext cx="8228880" cy="1142280"/>
          </a:xfrm>
          <a:prstGeom prst="rect">
            <a:avLst/>
          </a:prstGeom>
        </p:spPr>
      </p:sp>
      <p:sp>
        <p:nvSpPr>
          <p:cNvPr id="109" name="CustomShape 2"/>
          <p:cNvSpPr/>
          <p:nvPr/>
        </p:nvSpPr>
        <p:spPr>
          <a:xfrm>
            <a:off x="457200" y="1600200"/>
            <a:ext cx="8228880" cy="4525200"/>
          </a:xfrm>
          <a:prstGeom prst="rect">
            <a:avLst/>
          </a:prstGeom>
        </p:spPr>
        <p:txBody>
          <a:bodyPr lIns="90000" tIns="45000" rIns="90000" bIns="45000"/>
          <a:lstStyle/>
          <a:p>
            <a:pPr>
              <a:lnSpc>
                <a:spcPct val="100000"/>
              </a:lnSpc>
            </a:pPr>
            <a:r>
              <a:rPr lang="cs-CZ" sz="2000" b="1">
                <a:solidFill>
                  <a:srgbClr val="000000"/>
                </a:solidFill>
                <a:latin typeface="Arial"/>
              </a:rPr>
              <a:t>bolest  </a:t>
            </a:r>
            <a:endParaRPr/>
          </a:p>
          <a:p>
            <a:pPr>
              <a:lnSpc>
                <a:spcPct val="100000"/>
              </a:lnSpc>
              <a:buFont typeface="Arial"/>
              <a:buChar char="•"/>
            </a:pPr>
            <a:r>
              <a:rPr lang="cs-CZ" sz="2000">
                <a:solidFill>
                  <a:srgbClr val="000000"/>
                </a:solidFill>
                <a:latin typeface="Arial"/>
              </a:rPr>
              <a:t>povrchová – kůže, dobře lokalizovaná na menší ploše</a:t>
            </a:r>
            <a:endParaRPr/>
          </a:p>
          <a:p>
            <a:pPr>
              <a:lnSpc>
                <a:spcPct val="100000"/>
              </a:lnSpc>
              <a:buFont typeface="Arial"/>
              <a:buChar char="•"/>
            </a:pPr>
            <a:r>
              <a:rPr lang="cs-CZ" sz="2000">
                <a:solidFill>
                  <a:srgbClr val="000000"/>
                </a:solidFill>
                <a:latin typeface="Arial"/>
              </a:rPr>
              <a:t>hluboká – periost, svaly, vazivo, tupá, oproti povrchové difúzní a trvalejší charakter</a:t>
            </a:r>
            <a:endParaRPr/>
          </a:p>
          <a:p>
            <a:pPr>
              <a:lnSpc>
                <a:spcPct val="100000"/>
              </a:lnSpc>
              <a:buFont typeface="Arial"/>
              <a:buChar char="•"/>
            </a:pPr>
            <a:r>
              <a:rPr lang="cs-CZ" sz="2000">
                <a:solidFill>
                  <a:srgbClr val="000000"/>
                </a:solidFill>
                <a:latin typeface="Arial"/>
              </a:rPr>
              <a:t>viscerální – útroby, často přenesená do jiných oblastí stejným míšním segmentem,. V místech, kde je bolest přenášena často hyperestezie a veg. reakce (pocení, zvýšený svalový tonus) </a:t>
            </a:r>
            <a:endParaRPr/>
          </a:p>
          <a:p>
            <a:pPr>
              <a:lnSpc>
                <a:spcPct val="100000"/>
              </a:lnSpc>
            </a:pPr>
            <a:endParaRPr/>
          </a:p>
          <a:p>
            <a:pPr>
              <a:lnSpc>
                <a:spcPct val="100000"/>
              </a:lnSpc>
              <a:buFont typeface="Arial"/>
              <a:buChar char="•"/>
            </a:pPr>
            <a:r>
              <a:rPr lang="cs-CZ" sz="2000" i="1">
                <a:solidFill>
                  <a:srgbClr val="000000"/>
                </a:solidFill>
                <a:latin typeface="Arial"/>
              </a:rPr>
              <a:t>n. ischiadicus</a:t>
            </a:r>
            <a:r>
              <a:rPr lang="cs-CZ" sz="2000">
                <a:solidFill>
                  <a:srgbClr val="000000"/>
                </a:solidFill>
                <a:latin typeface="Arial"/>
              </a:rPr>
              <a:t> vyhřezlou ploténkou promítá do stehna anebo až distálních článků nohy</a:t>
            </a:r>
            <a:endParaRPr/>
          </a:p>
          <a:p>
            <a:pPr>
              <a:lnSpc>
                <a:spcPct val="100000"/>
              </a:lnSpc>
              <a:buFont typeface="Arial"/>
              <a:buChar char="•"/>
            </a:pPr>
            <a:r>
              <a:rPr lang="cs-CZ" sz="2000">
                <a:solidFill>
                  <a:srgbClr val="000000"/>
                </a:solidFill>
                <a:latin typeface="Arial"/>
              </a:rPr>
              <a:t> ze srdce na vnitřní plochu levé paže</a:t>
            </a:r>
            <a:endParaRPr/>
          </a:p>
          <a:p>
            <a:pPr>
              <a:lnSpc>
                <a:spcPct val="100000"/>
              </a:lnSpc>
              <a:buFont typeface="Arial"/>
              <a:buChar char="•"/>
            </a:pPr>
            <a:r>
              <a:rPr lang="cs-CZ" sz="2000">
                <a:solidFill>
                  <a:srgbClr val="000000"/>
                </a:solidFill>
                <a:latin typeface="Arial"/>
              </a:rPr>
              <a:t>bolest na vrcholku ramene, způsobená drážděním centrální částí bránice</a:t>
            </a:r>
            <a:endParaRPr/>
          </a:p>
          <a:p>
            <a:pPr>
              <a:lnSpc>
                <a:spcPct val="100000"/>
              </a:lnSpc>
              <a:buFont typeface="Arial"/>
              <a:buChar char="•"/>
            </a:pPr>
            <a:r>
              <a:rPr lang="cs-CZ" sz="2000">
                <a:solidFill>
                  <a:srgbClr val="000000"/>
                </a:solidFill>
                <a:latin typeface="Arial"/>
              </a:rPr>
              <a:t>bolest ve varleti způsobená nadměrným roztažením močovodu</a:t>
            </a:r>
            <a:endParaRPr/>
          </a:p>
          <a:p>
            <a:pPr>
              <a:lnSpc>
                <a:spcPct val="100000"/>
              </a:lnSpc>
            </a:pPr>
            <a:endParaRPr/>
          </a:p>
          <a:p>
            <a:pPr>
              <a:lnSpc>
                <a:spcPct val="100000"/>
              </a:lnSpc>
            </a:pPr>
            <a:endParaRPr/>
          </a:p>
          <a:p>
            <a:pPr>
              <a:lnSpc>
                <a:spcPct val="100000"/>
              </a:lnSpc>
            </a:pPr>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9">
                                            <p:txEl>
                                              <p:pRg st="587" end="587"/>
                                            </p:txEl>
                                          </p:spTgt>
                                        </p:tgtEl>
                                        <p:attrNameLst>
                                          <p:attrName>style.visibility</p:attrName>
                                        </p:attrNameLst>
                                      </p:cBhvr>
                                      <p:to>
                                        <p:strVal val="visible"/>
                                      </p:to>
                                    </p:set>
                                    <p:animEffect transition="in" filter="checkerboard(across)">
                                      <p:cBhvr additive="repl">
                                        <p:cTn id="7" dur="500" fill="freeze"/>
                                        <p:tgtEl>
                                          <p:spTgt spid="109">
                                            <p:txEl>
                                              <p:pRg st="587" end="587"/>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09">
                                            <p:txEl>
                                              <p:pRg st="587" end="587"/>
                                            </p:txEl>
                                          </p:spTgt>
                                        </p:tgtEl>
                                        <p:attrNameLst>
                                          <p:attrName>style.visibility</p:attrName>
                                        </p:attrNameLst>
                                      </p:cBhvr>
                                      <p:to>
                                        <p:strVal val="visible"/>
                                      </p:to>
                                    </p:set>
                                    <p:animEffect transition="in" filter="checkerboard(across)">
                                      <p:cBhvr additive="repl">
                                        <p:cTn id="10" dur="500" fill="freeze"/>
                                        <p:tgtEl>
                                          <p:spTgt spid="109">
                                            <p:txEl>
                                              <p:pRg st="587" end="587"/>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109">
                                            <p:txEl>
                                              <p:pRg st="587" end="587"/>
                                            </p:txEl>
                                          </p:spTgt>
                                        </p:tgtEl>
                                        <p:attrNameLst>
                                          <p:attrName>style.visibility</p:attrName>
                                        </p:attrNameLst>
                                      </p:cBhvr>
                                      <p:to>
                                        <p:strVal val="visible"/>
                                      </p:to>
                                    </p:set>
                                    <p:animEffect transition="in" filter="checkerboard(across)">
                                      <p:cBhvr additive="repl">
                                        <p:cTn id="13" dur="500" fill="freeze"/>
                                        <p:tgtEl>
                                          <p:spTgt spid="109">
                                            <p:txEl>
                                              <p:pRg st="587" end="587"/>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109">
                                            <p:txEl>
                                              <p:pRg st="587" end="587"/>
                                            </p:txEl>
                                          </p:spTgt>
                                        </p:tgtEl>
                                        <p:attrNameLst>
                                          <p:attrName>style.visibility</p:attrName>
                                        </p:attrNameLst>
                                      </p:cBhvr>
                                      <p:to>
                                        <p:strVal val="visible"/>
                                      </p:to>
                                    </p:set>
                                    <p:animEffect transition="in" filter="checkerboard(across)">
                                      <p:cBhvr additive="repl">
                                        <p:cTn id="16" dur="500" fill="freeze"/>
                                        <p:tgtEl>
                                          <p:spTgt spid="109">
                                            <p:txEl>
                                              <p:pRg st="587" end="58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CustomShape 1"/>
          <p:cNvSpPr/>
          <p:nvPr/>
        </p:nvSpPr>
        <p:spPr>
          <a:xfrm>
            <a:off x="457200" y="274680"/>
            <a:ext cx="8228880" cy="1142280"/>
          </a:xfrm>
          <a:prstGeom prst="rect">
            <a:avLst/>
          </a:prstGeom>
        </p:spPr>
        <p:txBody>
          <a:bodyPr wrap="none" lIns="0" tIns="0" rIns="0" bIns="0" anchor="ctr"/>
          <a:lstStyle/>
          <a:p>
            <a:pPr algn="ctr">
              <a:lnSpc>
                <a:spcPct val="100000"/>
              </a:lnSpc>
            </a:pPr>
            <a:r>
              <a:rPr lang="cs-CZ" sz="2400" b="1">
                <a:latin typeface="Arial"/>
              </a:rPr>
              <a:t>Poruchy mozečku</a:t>
            </a:r>
            <a:endParaRPr/>
          </a:p>
        </p:txBody>
      </p:sp>
      <p:sp>
        <p:nvSpPr>
          <p:cNvPr id="185" name="CustomShape 2"/>
          <p:cNvSpPr/>
          <p:nvPr/>
        </p:nvSpPr>
        <p:spPr>
          <a:xfrm>
            <a:off x="457200" y="1600200"/>
            <a:ext cx="8228880" cy="4525200"/>
          </a:xfrm>
          <a:prstGeom prst="rect">
            <a:avLst/>
          </a:prstGeom>
        </p:spPr>
        <p:txBody>
          <a:bodyPr wrap="none" lIns="0" tIns="0" rIns="0" bIns="0"/>
          <a:lstStyle/>
          <a:p>
            <a:pPr>
              <a:lnSpc>
                <a:spcPct val="100000"/>
              </a:lnSpc>
              <a:buSzPct val="25000"/>
              <a:buFont typeface="StarSymbol"/>
              <a:buChar char="l"/>
            </a:pPr>
            <a:r>
              <a:rPr lang="cs-CZ" sz="2400" b="1" dirty="0">
                <a:latin typeface="Arial"/>
              </a:rPr>
              <a:t>ataxie: </a:t>
            </a:r>
            <a:r>
              <a:rPr lang="cs-CZ" sz="2400" dirty="0">
                <a:latin typeface="Arial"/>
              </a:rPr>
              <a:t>porucha stoje, chůze a zachovávání rovnováhy, </a:t>
            </a:r>
          </a:p>
          <a:p>
            <a:pPr>
              <a:lnSpc>
                <a:spcPct val="100000"/>
              </a:lnSpc>
              <a:buSzPct val="25000"/>
              <a:buFont typeface="StarSymbol"/>
              <a:buChar char="l"/>
            </a:pPr>
            <a:r>
              <a:rPr lang="cs-CZ" sz="2400" dirty="0">
                <a:latin typeface="Arial"/>
              </a:rPr>
              <a:t>špatná koordinace pohybů</a:t>
            </a:r>
            <a:endParaRPr dirty="0"/>
          </a:p>
          <a:p>
            <a:pPr>
              <a:lnSpc>
                <a:spcPct val="100000"/>
              </a:lnSpc>
              <a:buSzPct val="25000"/>
              <a:buFont typeface="StarSymbol"/>
              <a:buChar char="l"/>
            </a:pPr>
            <a:r>
              <a:rPr lang="cs-CZ" sz="2400" b="1" dirty="0">
                <a:latin typeface="Arial"/>
              </a:rPr>
              <a:t>asynergie</a:t>
            </a:r>
            <a:r>
              <a:rPr lang="cs-CZ" sz="2400" dirty="0">
                <a:latin typeface="Arial"/>
              </a:rPr>
              <a:t>: porucha koordinace vzdálených svalových skupin</a:t>
            </a:r>
            <a:endParaRPr dirty="0"/>
          </a:p>
          <a:p>
            <a:pPr>
              <a:lnSpc>
                <a:spcPct val="100000"/>
              </a:lnSpc>
              <a:buSzPct val="25000"/>
              <a:buFont typeface="StarSymbol"/>
              <a:buChar char="l"/>
            </a:pPr>
            <a:r>
              <a:rPr lang="cs-CZ" sz="2400" b="1" dirty="0" err="1">
                <a:latin typeface="Arial"/>
              </a:rPr>
              <a:t>dysmetrie</a:t>
            </a:r>
            <a:r>
              <a:rPr lang="cs-CZ" sz="2400" b="1" dirty="0">
                <a:latin typeface="Arial"/>
              </a:rPr>
              <a:t>: </a:t>
            </a:r>
            <a:r>
              <a:rPr lang="cs-CZ" sz="2400" dirty="0">
                <a:latin typeface="Arial"/>
              </a:rPr>
              <a:t>stíhání cíle</a:t>
            </a:r>
            <a:endParaRPr dirty="0"/>
          </a:p>
          <a:p>
            <a:pPr>
              <a:lnSpc>
                <a:spcPct val="100000"/>
              </a:lnSpc>
              <a:buSzPct val="25000"/>
              <a:buFont typeface="StarSymbol"/>
              <a:buChar char="l"/>
            </a:pPr>
            <a:r>
              <a:rPr lang="cs-CZ" sz="2400" b="1" dirty="0" err="1">
                <a:latin typeface="Arial"/>
              </a:rPr>
              <a:t>adiadochokineza</a:t>
            </a:r>
            <a:r>
              <a:rPr lang="cs-CZ" sz="2400" dirty="0">
                <a:latin typeface="Arial"/>
              </a:rPr>
              <a:t>: neschopnost provádět rychlé alternující </a:t>
            </a:r>
          </a:p>
          <a:p>
            <a:pPr>
              <a:lnSpc>
                <a:spcPct val="100000"/>
              </a:lnSpc>
              <a:buSzPct val="25000"/>
              <a:buFont typeface="StarSymbol"/>
              <a:buChar char="l"/>
            </a:pPr>
            <a:r>
              <a:rPr lang="cs-CZ" sz="2400" dirty="0">
                <a:latin typeface="Arial"/>
              </a:rPr>
              <a:t>pohyby, např. supinace/pronace</a:t>
            </a:r>
            <a:endParaRPr dirty="0"/>
          </a:p>
          <a:p>
            <a:pPr>
              <a:lnSpc>
                <a:spcPct val="100000"/>
              </a:lnSpc>
              <a:buSzPct val="25000"/>
              <a:buFont typeface="StarSymbol"/>
              <a:buChar char="l"/>
            </a:pPr>
            <a:r>
              <a:rPr lang="cs-CZ" sz="2400" b="1" dirty="0">
                <a:latin typeface="Arial"/>
              </a:rPr>
              <a:t>intenční tremor: </a:t>
            </a:r>
            <a:r>
              <a:rPr lang="cs-CZ" sz="2400" dirty="0">
                <a:latin typeface="Arial"/>
              </a:rPr>
              <a:t>třes při cílených pohybech </a:t>
            </a:r>
          </a:p>
          <a:p>
            <a:pPr>
              <a:lnSpc>
                <a:spcPct val="100000"/>
              </a:lnSpc>
              <a:buSzPct val="25000"/>
              <a:buFont typeface="StarSymbol"/>
              <a:buChar char="l"/>
            </a:pPr>
            <a:r>
              <a:rPr lang="cs-CZ" sz="2400" dirty="0">
                <a:latin typeface="Arial"/>
              </a:rPr>
              <a:t>(</a:t>
            </a:r>
            <a:r>
              <a:rPr lang="cs-CZ" sz="2400" dirty="0" err="1">
                <a:latin typeface="Arial"/>
              </a:rPr>
              <a:t>narozdíl</a:t>
            </a:r>
            <a:r>
              <a:rPr lang="cs-CZ" sz="2400" dirty="0">
                <a:latin typeface="Arial"/>
              </a:rPr>
              <a:t> od klidového třesu)</a:t>
            </a:r>
            <a:endParaRPr dirty="0"/>
          </a:p>
          <a:p>
            <a:pPr>
              <a:lnSpc>
                <a:spcPct val="100000"/>
              </a:lnSpc>
              <a:buSzPct val="25000"/>
              <a:buFont typeface="StarSymbol"/>
              <a:buChar char="l"/>
            </a:pPr>
            <a:r>
              <a:rPr lang="cs-CZ" sz="2400" b="1" dirty="0">
                <a:latin typeface="Arial"/>
              </a:rPr>
              <a:t>hypotonie svalů: </a:t>
            </a:r>
            <a:r>
              <a:rPr lang="cs-CZ" sz="2400" dirty="0">
                <a:latin typeface="Arial"/>
              </a:rPr>
              <a:t>pasivita </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CustomShape 1"/>
          <p:cNvSpPr/>
          <p:nvPr/>
        </p:nvSpPr>
        <p:spPr>
          <a:xfrm>
            <a:off x="457200" y="274680"/>
            <a:ext cx="8228880" cy="1142280"/>
          </a:xfrm>
          <a:prstGeom prst="rect">
            <a:avLst/>
          </a:prstGeom>
        </p:spPr>
        <p:txBody>
          <a:bodyPr wrap="none" lIns="0" tIns="0" rIns="0" bIns="0" anchor="ctr"/>
          <a:lstStyle/>
          <a:p>
            <a:pPr algn="ctr">
              <a:lnSpc>
                <a:spcPct val="100000"/>
              </a:lnSpc>
            </a:pPr>
            <a:r>
              <a:rPr lang="cs-CZ" sz="2400" b="1">
                <a:latin typeface="Arial"/>
              </a:rPr>
              <a:t>Poruchy mozečku</a:t>
            </a:r>
            <a:endParaRPr/>
          </a:p>
        </p:txBody>
      </p:sp>
      <p:sp>
        <p:nvSpPr>
          <p:cNvPr id="187" name="CustomShape 2"/>
          <p:cNvSpPr/>
          <p:nvPr/>
        </p:nvSpPr>
        <p:spPr>
          <a:xfrm>
            <a:off x="457200" y="1600200"/>
            <a:ext cx="8228880" cy="4525200"/>
          </a:xfrm>
          <a:prstGeom prst="rect">
            <a:avLst/>
          </a:prstGeom>
        </p:spPr>
        <p:txBody>
          <a:bodyPr wrap="none" lIns="0" tIns="0" rIns="0" bIns="0"/>
          <a:lstStyle/>
          <a:p>
            <a:pPr lvl="0">
              <a:lnSpc>
                <a:spcPct val="100000"/>
              </a:lnSpc>
              <a:buSzPct val="25000"/>
              <a:buFont typeface="StarSymbol"/>
              <a:buChar char=""/>
            </a:pPr>
            <a:endParaRPr/>
          </a:p>
          <a:p>
            <a:pPr lvl="0">
              <a:lnSpc>
                <a:spcPct val="100000"/>
              </a:lnSpc>
              <a:buSzPct val="25000"/>
              <a:buFont typeface="StarSymbol"/>
              <a:buChar char=""/>
            </a:pPr>
            <a:endParaRPr/>
          </a:p>
        </p:txBody>
      </p:sp>
      <p:sp>
        <p:nvSpPr>
          <p:cNvPr id="188" name="TextShape 3"/>
          <p:cNvSpPr txBox="1"/>
          <p:nvPr/>
        </p:nvSpPr>
        <p:spPr>
          <a:xfrm>
            <a:off x="457200" y="274680"/>
            <a:ext cx="8228880" cy="1142640"/>
          </a:xfrm>
          <a:prstGeom prst="rect">
            <a:avLst/>
          </a:prstGeom>
        </p:spPr>
        <p:txBody>
          <a:bodyPr wrap="none" lIns="0" tIns="0" rIns="0" bIns="0" anchor="ctr"/>
          <a:lstStyle/>
          <a:p>
            <a:pPr algn="ctr"/>
            <a:endParaRPr/>
          </a:p>
        </p:txBody>
      </p:sp>
      <p:sp>
        <p:nvSpPr>
          <p:cNvPr id="189" name="TextShape 4"/>
          <p:cNvSpPr txBox="1"/>
          <p:nvPr/>
        </p:nvSpPr>
        <p:spPr>
          <a:xfrm>
            <a:off x="457200" y="1600200"/>
            <a:ext cx="8228880" cy="4525200"/>
          </a:xfrm>
          <a:prstGeom prst="rect">
            <a:avLst/>
          </a:prstGeom>
        </p:spPr>
        <p:txBody>
          <a:bodyPr wrap="none" lIns="0" tIns="0" rIns="0" bIns="0"/>
          <a:lstStyle/>
          <a:p>
            <a:pPr lvl="0">
              <a:lnSpc>
                <a:spcPct val="100000"/>
              </a:lnSpc>
              <a:buSzPct val="25000"/>
            </a:pPr>
            <a:r>
              <a:rPr lang="cs-CZ" sz="2400" dirty="0">
                <a:latin typeface="Arial"/>
              </a:rPr>
              <a:t>Poruchy stoje</a:t>
            </a:r>
            <a:r>
              <a:rPr lang="cs-CZ" sz="2400" b="1" dirty="0">
                <a:latin typeface="Arial"/>
              </a:rPr>
              <a:t> </a:t>
            </a:r>
            <a:r>
              <a:rPr lang="cs-CZ" sz="2400" dirty="0">
                <a:latin typeface="Arial"/>
              </a:rPr>
              <a:t>(hypotonie, areflexie svalů končetin)</a:t>
            </a:r>
            <a:endParaRPr dirty="0"/>
          </a:p>
          <a:p>
            <a:pPr>
              <a:lnSpc>
                <a:spcPct val="100000"/>
              </a:lnSpc>
            </a:pPr>
            <a:r>
              <a:rPr lang="cs-CZ" sz="2400" dirty="0">
                <a:latin typeface="Arial"/>
              </a:rPr>
              <a:t>Poruchy držení těla, často při chůzi (</a:t>
            </a:r>
            <a:r>
              <a:rPr lang="cs-CZ" sz="2400" dirty="0" err="1">
                <a:latin typeface="Arial"/>
              </a:rPr>
              <a:t>moz</a:t>
            </a:r>
            <a:r>
              <a:rPr lang="cs-CZ" sz="2400" dirty="0">
                <a:latin typeface="Arial"/>
              </a:rPr>
              <a:t>. Léze)</a:t>
            </a:r>
            <a:endParaRPr dirty="0"/>
          </a:p>
          <a:p>
            <a:pPr>
              <a:lnSpc>
                <a:spcPct val="100000"/>
              </a:lnSpc>
            </a:pPr>
            <a:r>
              <a:rPr lang="cs-CZ" sz="2400" dirty="0">
                <a:latin typeface="Arial"/>
              </a:rPr>
              <a:t>Sval. Slabost, pohyby pomalé, nekoordinované, </a:t>
            </a:r>
          </a:p>
          <a:p>
            <a:pPr>
              <a:lnSpc>
                <a:spcPct val="100000"/>
              </a:lnSpc>
            </a:pPr>
            <a:r>
              <a:rPr lang="cs-CZ" sz="2400" dirty="0">
                <a:latin typeface="Arial"/>
              </a:rPr>
              <a:t>rozklad pohybů vede k poruše řeči (motorická) – řeč pomalá, slabiky,</a:t>
            </a:r>
            <a:endParaRPr dirty="0"/>
          </a:p>
          <a:p>
            <a:pPr>
              <a:lnSpc>
                <a:spcPct val="100000"/>
              </a:lnSpc>
            </a:pPr>
            <a:r>
              <a:rPr lang="cs-CZ" sz="2400" dirty="0">
                <a:latin typeface="Arial"/>
              </a:rPr>
              <a:t>Při třesu okohybných svalů nystagmus</a:t>
            </a:r>
            <a:endParaRPr dirty="0"/>
          </a:p>
          <a:p>
            <a:pPr>
              <a:lnSpc>
                <a:spcPct val="100000"/>
              </a:lnSpc>
            </a:pPr>
            <a:endParaRPr lang="cs-CZ" sz="2400" dirty="0">
              <a:latin typeface="Arial"/>
            </a:endParaRPr>
          </a:p>
          <a:p>
            <a:pPr>
              <a:lnSpc>
                <a:spcPct val="100000"/>
              </a:lnSpc>
            </a:pPr>
            <a:r>
              <a:rPr lang="cs-CZ" sz="2400" dirty="0">
                <a:latin typeface="Arial"/>
              </a:rPr>
              <a:t>E: </a:t>
            </a:r>
            <a:r>
              <a:rPr lang="cs-CZ" sz="2400" dirty="0" err="1">
                <a:latin typeface="Arial"/>
              </a:rPr>
              <a:t>vasculární</a:t>
            </a:r>
            <a:r>
              <a:rPr lang="cs-CZ" sz="2400" dirty="0">
                <a:latin typeface="Arial"/>
              </a:rPr>
              <a:t> příhody, nádory, vrozené/získané </a:t>
            </a:r>
            <a:r>
              <a:rPr lang="cs-CZ" sz="2400" dirty="0" err="1">
                <a:latin typeface="Arial"/>
              </a:rPr>
              <a:t>deg</a:t>
            </a:r>
            <a:r>
              <a:rPr lang="cs-CZ" sz="2400" dirty="0">
                <a:latin typeface="Arial"/>
              </a:rPr>
              <a:t>. změny</a:t>
            </a:r>
            <a:endParaRPr dirty="0"/>
          </a:p>
          <a:p>
            <a:pPr>
              <a:lnSpc>
                <a:spcPct val="100000"/>
              </a:lnSpc>
            </a:pPr>
            <a:r>
              <a:rPr lang="cs-CZ" sz="2200" dirty="0">
                <a:latin typeface="Arial"/>
              </a:rPr>
              <a:t>Vaskulární etiologie – infarkt (závrať, nauzea, </a:t>
            </a:r>
            <a:r>
              <a:rPr lang="cs-CZ" sz="2200" dirty="0" err="1">
                <a:latin typeface="Arial"/>
              </a:rPr>
              <a:t>cefalea</a:t>
            </a:r>
            <a:r>
              <a:rPr lang="cs-CZ" sz="2200" dirty="0">
                <a:latin typeface="Arial"/>
              </a:rPr>
              <a:t>, </a:t>
            </a:r>
          </a:p>
          <a:p>
            <a:pPr>
              <a:lnSpc>
                <a:spcPct val="100000"/>
              </a:lnSpc>
            </a:pPr>
            <a:r>
              <a:rPr lang="cs-CZ" sz="2200" dirty="0">
                <a:latin typeface="Arial"/>
              </a:rPr>
              <a:t>porucha rovnováhy), někdy ataxie na straně léze</a:t>
            </a:r>
            <a:endParaRPr dirty="0"/>
          </a:p>
          <a:p>
            <a:pPr>
              <a:lnSpc>
                <a:spcPct val="100000"/>
              </a:lnSpc>
            </a:pPr>
            <a:r>
              <a:rPr lang="cs-CZ" sz="2200" dirty="0">
                <a:latin typeface="Arial"/>
              </a:rPr>
              <a:t>Nádory (hydrocefalus)</a:t>
            </a:r>
            <a:r>
              <a:rPr lang="cs-CZ" sz="2400" dirty="0">
                <a:latin typeface="Arial"/>
              </a:rPr>
              <a:t>  </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err="1"/>
              <a:t>Meniérova</a:t>
            </a:r>
            <a:r>
              <a:rPr lang="cs-CZ" b="1" dirty="0"/>
              <a:t> choroba</a:t>
            </a:r>
          </a:p>
        </p:txBody>
      </p:sp>
      <p:sp>
        <p:nvSpPr>
          <p:cNvPr id="3" name="Zástupný symbol pro text 2"/>
          <p:cNvSpPr>
            <a:spLocks noGrp="1"/>
          </p:cNvSpPr>
          <p:nvPr>
            <p:ph type="body"/>
          </p:nvPr>
        </p:nvSpPr>
        <p:spPr>
          <a:xfrm>
            <a:off x="467544" y="2708920"/>
            <a:ext cx="8228880" cy="1143000"/>
          </a:xfrm>
        </p:spPr>
        <p:txBody>
          <a:bodyPr/>
          <a:lstStyle/>
          <a:p>
            <a:pPr marL="285750" indent="-285750">
              <a:buFont typeface="Arial" panose="020B0604020202020204" pitchFamily="34" charset="0"/>
              <a:buChar char="•"/>
            </a:pPr>
            <a:r>
              <a:rPr lang="cs-CZ" dirty="0"/>
              <a:t>onemocnění postihující </a:t>
            </a:r>
            <a:r>
              <a:rPr lang="cs-CZ" b="1" dirty="0"/>
              <a:t>sluchově rovnovážný orgán</a:t>
            </a:r>
            <a:r>
              <a:rPr lang="cs-CZ" dirty="0"/>
              <a:t> (</a:t>
            </a:r>
            <a:r>
              <a:rPr lang="cs-CZ" dirty="0" err="1"/>
              <a:t>statoakustický</a:t>
            </a:r>
            <a:r>
              <a:rPr lang="cs-CZ" dirty="0"/>
              <a:t>), </a:t>
            </a:r>
          </a:p>
          <a:p>
            <a:r>
              <a:rPr lang="cs-CZ" dirty="0"/>
              <a:t>a to konkrétně jeho část, která je umístěna ve vnitřním uchu.</a:t>
            </a:r>
          </a:p>
          <a:p>
            <a:pPr marL="285750" indent="-285750">
              <a:buFont typeface="Arial" panose="020B0604020202020204" pitchFamily="34" charset="0"/>
              <a:buChar char="•"/>
            </a:pPr>
            <a:r>
              <a:rPr lang="cs-CZ" dirty="0"/>
              <a:t>muže i ženy a to nejčastěji mezi 20.-50. rokem, většinou postihuje jedno ucho</a:t>
            </a:r>
          </a:p>
          <a:p>
            <a:pPr marL="285750" indent="-285750">
              <a:buFont typeface="Arial" panose="020B0604020202020204" pitchFamily="34" charset="0"/>
              <a:buChar char="•"/>
            </a:pPr>
            <a:r>
              <a:rPr lang="cs-CZ" dirty="0"/>
              <a:t>vnitřní ucho je tvořeno dvěma labyrinty – </a:t>
            </a:r>
            <a:r>
              <a:rPr lang="cs-CZ" b="1" dirty="0"/>
              <a:t>kostěným</a:t>
            </a:r>
            <a:r>
              <a:rPr lang="cs-CZ" dirty="0"/>
              <a:t> (jedná se vlastně o </a:t>
            </a:r>
          </a:p>
          <a:p>
            <a:r>
              <a:rPr lang="cs-CZ" dirty="0"/>
              <a:t>     komplex drobných dutinek v nitru spánkové kosti, tedy její nejtvrdší části – </a:t>
            </a:r>
            <a:br>
              <a:rPr lang="cs-CZ" dirty="0"/>
            </a:br>
            <a:r>
              <a:rPr lang="cs-CZ" dirty="0"/>
              <a:t>     kosti skalní) a </a:t>
            </a:r>
            <a:r>
              <a:rPr lang="cs-CZ" b="1" dirty="0"/>
              <a:t>blanitým </a:t>
            </a:r>
            <a:r>
              <a:rPr lang="cs-CZ" dirty="0"/>
              <a:t>(</a:t>
            </a:r>
            <a:r>
              <a:rPr lang="cs-CZ" dirty="0" err="1"/>
              <a:t>hlemýžd</a:t>
            </a:r>
            <a:r>
              <a:rPr lang="cs-CZ" dirty="0"/>
              <a:t> (který zprostředkovává sluchové vjemy), </a:t>
            </a:r>
          </a:p>
          <a:p>
            <a:r>
              <a:rPr lang="cs-CZ" dirty="0"/>
              <a:t>     polokruhovité kanálky a dva váčky kulovitého tvaru – </a:t>
            </a:r>
            <a:r>
              <a:rPr lang="cs-CZ" dirty="0" err="1"/>
              <a:t>sakulus</a:t>
            </a:r>
            <a:r>
              <a:rPr lang="cs-CZ" dirty="0"/>
              <a:t> a </a:t>
            </a:r>
            <a:r>
              <a:rPr lang="cs-CZ" dirty="0" err="1"/>
              <a:t>utrikulus</a:t>
            </a:r>
            <a:r>
              <a:rPr lang="cs-CZ" dirty="0"/>
              <a:t> </a:t>
            </a:r>
            <a:br>
              <a:rPr lang="cs-CZ" dirty="0"/>
            </a:br>
            <a:r>
              <a:rPr lang="cs-CZ" dirty="0"/>
              <a:t>    (zde se nalézají struktury určené ke vnímání rovnováhy a polohy hlavy).</a:t>
            </a:r>
          </a:p>
          <a:p>
            <a:pPr marL="285750" indent="-285750">
              <a:buFont typeface="Arial" panose="020B0604020202020204" pitchFamily="34" charset="0"/>
              <a:buChar char="•"/>
            </a:pPr>
            <a:r>
              <a:rPr lang="cs-CZ" dirty="0"/>
              <a:t>Blanitý labyrint je vyplněn tekutinou specifického objemu a koncentrace iontů </a:t>
            </a:r>
            <a:br>
              <a:rPr lang="cs-CZ" dirty="0"/>
            </a:br>
            <a:r>
              <a:rPr lang="cs-CZ" dirty="0"/>
              <a:t>zvanou </a:t>
            </a:r>
            <a:r>
              <a:rPr lang="cs-CZ" b="1" dirty="0"/>
              <a:t>endolymfa</a:t>
            </a:r>
            <a:r>
              <a:rPr lang="cs-CZ" dirty="0"/>
              <a:t>. Právě změnou objemu (tzv. endolymfatický hydrops) </a:t>
            </a:r>
            <a:br>
              <a:rPr lang="cs-CZ" dirty="0"/>
            </a:br>
            <a:r>
              <a:rPr lang="cs-CZ" dirty="0"/>
              <a:t>a koncentrace iontů této tekutiny se vysvětlují projevy </a:t>
            </a:r>
            <a:r>
              <a:rPr lang="cs-CZ" dirty="0" err="1"/>
              <a:t>Menierovy</a:t>
            </a:r>
            <a:r>
              <a:rPr lang="cs-CZ" dirty="0"/>
              <a:t> choroby.</a:t>
            </a:r>
          </a:p>
          <a:p>
            <a:pPr marL="285750" indent="-285750">
              <a:buFont typeface="Arial" panose="020B0604020202020204" pitchFamily="34" charset="0"/>
              <a:buChar char="•"/>
            </a:pPr>
            <a:r>
              <a:rPr lang="cs-CZ" dirty="0"/>
              <a:t>při narůstání tlaku </a:t>
            </a:r>
            <a:r>
              <a:rPr lang="cs-CZ" dirty="0" err="1"/>
              <a:t>ednolymfy</a:t>
            </a:r>
            <a:r>
              <a:rPr lang="cs-CZ" dirty="0"/>
              <a:t> dojde k prasknutí blanitého labyrintu a endolymfa </a:t>
            </a:r>
            <a:br>
              <a:rPr lang="cs-CZ" dirty="0"/>
            </a:br>
            <a:r>
              <a:rPr lang="cs-CZ" dirty="0"/>
              <a:t>bohatá na draslík se vylévá do okolního prostoru v kostěném labyrintu a způsobí </a:t>
            </a:r>
            <a:br>
              <a:rPr lang="cs-CZ" dirty="0"/>
            </a:br>
            <a:r>
              <a:rPr lang="cs-CZ" dirty="0"/>
              <a:t>poruchu funkce nervových buněk - </a:t>
            </a:r>
            <a:r>
              <a:rPr lang="cs-CZ" dirty="0" err="1"/>
              <a:t>tinnitus</a:t>
            </a:r>
            <a:r>
              <a:rPr lang="cs-CZ" dirty="0"/>
              <a:t>, zhoršováním sluchu, a </a:t>
            </a:r>
            <a:r>
              <a:rPr lang="cs-CZ" dirty="0" err="1"/>
              <a:t>vertigo</a:t>
            </a:r>
            <a:r>
              <a:rPr lang="cs-CZ" dirty="0"/>
              <a:t>.</a:t>
            </a:r>
          </a:p>
          <a:p>
            <a:pPr marL="285750" indent="-285750">
              <a:buFont typeface="Arial" panose="020B0604020202020204" pitchFamily="34" charset="0"/>
              <a:buChar char="•"/>
            </a:pPr>
            <a:endParaRPr lang="cs-CZ" dirty="0"/>
          </a:p>
        </p:txBody>
      </p:sp>
    </p:spTree>
    <p:extLst>
      <p:ext uri="{BB962C8B-B14F-4D97-AF65-F5344CB8AC3E}">
        <p14:creationId xmlns:p14="http://schemas.microsoft.com/office/powerpoint/2010/main" val="17093556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err="1"/>
              <a:t>Meniérova</a:t>
            </a:r>
            <a:r>
              <a:rPr lang="cs-CZ" b="1" dirty="0"/>
              <a:t> choroba</a:t>
            </a:r>
          </a:p>
        </p:txBody>
      </p:sp>
      <p:sp>
        <p:nvSpPr>
          <p:cNvPr id="3" name="Zástupný symbol pro text 2"/>
          <p:cNvSpPr>
            <a:spLocks noGrp="1"/>
          </p:cNvSpPr>
          <p:nvPr>
            <p:ph type="body"/>
          </p:nvPr>
        </p:nvSpPr>
        <p:spPr>
          <a:xfrm>
            <a:off x="395536" y="2996952"/>
            <a:ext cx="8228880" cy="1872208"/>
          </a:xfrm>
        </p:spPr>
        <p:txBody>
          <a:bodyPr/>
          <a:lstStyle/>
          <a:p>
            <a:pPr marL="285750" indent="-285750">
              <a:buFont typeface="Arial" panose="020B0604020202020204" pitchFamily="34" charset="0"/>
              <a:buChar char="•"/>
            </a:pPr>
            <a:r>
              <a:rPr lang="cs-CZ" b="1" dirty="0"/>
              <a:t>Endolymfatický hydrops</a:t>
            </a:r>
            <a:r>
              <a:rPr lang="cs-CZ" dirty="0"/>
              <a:t> může být způsoben jednak jiným specifickým </a:t>
            </a:r>
            <a:br>
              <a:rPr lang="cs-CZ" dirty="0"/>
            </a:br>
            <a:r>
              <a:rPr lang="cs-CZ" dirty="0"/>
              <a:t>onemocněním vnitřního ucha např. dlouhotrvajícími opakujícími se infekcemi </a:t>
            </a:r>
            <a:br>
              <a:rPr lang="cs-CZ" dirty="0"/>
            </a:br>
            <a:r>
              <a:rPr lang="cs-CZ" dirty="0"/>
              <a:t>labyrintu vyvolanými viry, bakteriemi nebo </a:t>
            </a:r>
            <a:r>
              <a:rPr lang="cs-CZ" dirty="0" err="1"/>
              <a:t>spirochetami</a:t>
            </a:r>
            <a:r>
              <a:rPr lang="cs-CZ" dirty="0"/>
              <a:t>, vrozenými anomáliemi </a:t>
            </a:r>
            <a:br>
              <a:rPr lang="cs-CZ" dirty="0"/>
            </a:br>
            <a:r>
              <a:rPr lang="cs-CZ" dirty="0"/>
              <a:t>labyrintu. Další příčinou mohou být třeba zlomeniny skalní kosti. </a:t>
            </a:r>
            <a:br>
              <a:rPr lang="cs-CZ" dirty="0"/>
            </a:br>
            <a:r>
              <a:rPr lang="cs-CZ" dirty="0"/>
              <a:t>Avšak v těchto případech má nemoc známou příčinu, a proto nemluvíme o </a:t>
            </a:r>
            <a:br>
              <a:rPr lang="cs-CZ" dirty="0"/>
            </a:br>
            <a:r>
              <a:rPr lang="cs-CZ" dirty="0" err="1"/>
              <a:t>Menierově</a:t>
            </a:r>
            <a:r>
              <a:rPr lang="cs-CZ" dirty="0"/>
              <a:t> chorobě , ale o </a:t>
            </a:r>
            <a:r>
              <a:rPr lang="cs-CZ" dirty="0" err="1"/>
              <a:t>Menierově</a:t>
            </a:r>
            <a:r>
              <a:rPr lang="cs-CZ" dirty="0"/>
              <a:t> syndromu.</a:t>
            </a:r>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r>
              <a:rPr lang="cs-CZ" b="1" dirty="0"/>
              <a:t>DD: </a:t>
            </a:r>
            <a:br>
              <a:rPr lang="cs-CZ" b="1" dirty="0"/>
            </a:br>
            <a:r>
              <a:rPr lang="cs-CZ" dirty="0"/>
              <a:t>onemocnění mozkového kmene a mozkových nervů, nedostatečné prokrvení </a:t>
            </a:r>
            <a:br>
              <a:rPr lang="cs-CZ" dirty="0"/>
            </a:br>
            <a:r>
              <a:rPr lang="cs-CZ" dirty="0"/>
              <a:t>mozkového kmene, nádor sluchového nervu.</a:t>
            </a:r>
          </a:p>
          <a:p>
            <a:pPr marL="285750" indent="-285750">
              <a:buFont typeface="Arial" panose="020B0604020202020204" pitchFamily="34" charset="0"/>
              <a:buChar char="•"/>
            </a:pPr>
            <a:endParaRPr lang="cs-CZ" b="1" dirty="0"/>
          </a:p>
          <a:p>
            <a:pPr marL="285750" indent="-285750">
              <a:buFont typeface="Arial" panose="020B0604020202020204" pitchFamily="34" charset="0"/>
              <a:buChar char="•"/>
            </a:pPr>
            <a:r>
              <a:rPr lang="cs-CZ" b="1" dirty="0"/>
              <a:t>Doporučeno:</a:t>
            </a:r>
            <a:br>
              <a:rPr lang="cs-CZ" b="1" dirty="0"/>
            </a:br>
            <a:r>
              <a:rPr lang="cs-CZ" b="1" dirty="0"/>
              <a:t>dostatečné množství spánku</a:t>
            </a:r>
            <a:r>
              <a:rPr lang="cs-CZ" dirty="0"/>
              <a:t> (tzn. alespoň 8 hodin denně), vyhýbejte se </a:t>
            </a:r>
            <a:br>
              <a:rPr lang="cs-CZ" dirty="0"/>
            </a:br>
            <a:r>
              <a:rPr lang="cs-CZ" dirty="0"/>
              <a:t>stresovým situacím, omezte příjem soli, pijte méně kávy, pokuste se nepít </a:t>
            </a:r>
            <a:br>
              <a:rPr lang="cs-CZ" dirty="0"/>
            </a:br>
            <a:r>
              <a:rPr lang="cs-CZ" dirty="0"/>
              <a:t>alkoholické nápoje. Přestaňte kouřit = vše zmírňuje ataky. </a:t>
            </a:r>
          </a:p>
          <a:p>
            <a:pPr marL="285750" indent="-285750">
              <a:buFont typeface="Arial" panose="020B0604020202020204" pitchFamily="34" charset="0"/>
              <a:buChar char="•"/>
            </a:pPr>
            <a:endParaRPr lang="cs-CZ" b="1" dirty="0"/>
          </a:p>
          <a:p>
            <a:pPr marL="285750" indent="-285750">
              <a:buFont typeface="Arial" panose="020B0604020202020204" pitchFamily="34" charset="0"/>
              <a:buChar char="•"/>
            </a:pPr>
            <a:endParaRPr lang="cs-CZ" b="1" dirty="0"/>
          </a:p>
        </p:txBody>
      </p:sp>
    </p:spTree>
    <p:extLst>
      <p:ext uri="{BB962C8B-B14F-4D97-AF65-F5344CB8AC3E}">
        <p14:creationId xmlns:p14="http://schemas.microsoft.com/office/powerpoint/2010/main" val="21064111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Klinické příznaky, DG, </a:t>
            </a:r>
            <a:r>
              <a:rPr lang="cs-CZ" b="1" dirty="0" err="1"/>
              <a:t>Th</a:t>
            </a:r>
            <a:endParaRPr lang="cs-CZ" b="1" dirty="0"/>
          </a:p>
        </p:txBody>
      </p:sp>
      <p:sp>
        <p:nvSpPr>
          <p:cNvPr id="3" name="Zástupný symbol pro text 2"/>
          <p:cNvSpPr>
            <a:spLocks noGrp="1"/>
          </p:cNvSpPr>
          <p:nvPr>
            <p:ph type="body"/>
          </p:nvPr>
        </p:nvSpPr>
        <p:spPr>
          <a:xfrm>
            <a:off x="467544" y="3068960"/>
            <a:ext cx="8228880" cy="1143000"/>
          </a:xfrm>
        </p:spPr>
        <p:txBody>
          <a:bodyPr/>
          <a:lstStyle/>
          <a:p>
            <a:pPr marL="285750" indent="-285750">
              <a:buFont typeface="Arial" panose="020B0604020202020204" pitchFamily="34" charset="0"/>
              <a:buChar char="•"/>
            </a:pPr>
            <a:r>
              <a:rPr lang="cs-CZ" dirty="0"/>
              <a:t>akutní záchvaty závratě se silným a velmi nepříjemným točením hlavy</a:t>
            </a:r>
          </a:p>
          <a:p>
            <a:pPr marL="285750" indent="-285750">
              <a:buFont typeface="Arial" panose="020B0604020202020204" pitchFamily="34" charset="0"/>
              <a:buChar char="•"/>
            </a:pPr>
            <a:r>
              <a:rPr lang="cs-CZ" dirty="0"/>
              <a:t>zpravidla doprovází pocit tlaku a plnosti ucha, zhoršením sluchu a zvukové vjemy </a:t>
            </a:r>
            <a:br>
              <a:rPr lang="cs-CZ" dirty="0"/>
            </a:br>
            <a:r>
              <a:rPr lang="cs-CZ" dirty="0"/>
              <a:t>(zvonění, klepání, pískání, šumění, bzučení, skřípaní, syčení, bušení)</a:t>
            </a:r>
          </a:p>
          <a:p>
            <a:pPr marL="285750" indent="-285750">
              <a:buFont typeface="Arial" panose="020B0604020202020204" pitchFamily="34" charset="0"/>
              <a:buChar char="•"/>
            </a:pPr>
            <a:r>
              <a:rPr lang="cs-CZ" dirty="0"/>
              <a:t>záchvatu závratě předchází tzv. </a:t>
            </a:r>
            <a:r>
              <a:rPr lang="cs-CZ" b="1" dirty="0"/>
              <a:t>aura</a:t>
            </a:r>
            <a:r>
              <a:rPr lang="cs-CZ" dirty="0"/>
              <a:t> – pocit tlaku v uchu, zhoršení sluchu, </a:t>
            </a:r>
            <a:br>
              <a:rPr lang="cs-CZ" dirty="0"/>
            </a:br>
            <a:r>
              <a:rPr lang="cs-CZ" dirty="0"/>
              <a:t>které postupem záchvatu získávají na intenzitě.</a:t>
            </a:r>
          </a:p>
          <a:p>
            <a:pPr marL="285750" indent="-285750">
              <a:buFont typeface="Arial" panose="020B0604020202020204" pitchFamily="34" charset="0"/>
              <a:buChar char="•"/>
            </a:pPr>
            <a:r>
              <a:rPr lang="cs-CZ" dirty="0"/>
              <a:t>závrať prudká, postižený má problémy s udržením rovnováhy, </a:t>
            </a:r>
            <a:br>
              <a:rPr lang="cs-CZ" dirty="0"/>
            </a:br>
            <a:r>
              <a:rPr lang="cs-CZ" dirty="0"/>
              <a:t>není schopen stát ani chodit (nevolnost, zvracení)</a:t>
            </a:r>
          </a:p>
          <a:p>
            <a:pPr marL="285750" indent="-285750">
              <a:buFont typeface="Arial" panose="020B0604020202020204" pitchFamily="34" charset="0"/>
              <a:buChar char="•"/>
            </a:pPr>
            <a:r>
              <a:rPr lang="cs-CZ" dirty="0"/>
              <a:t>záchvat minuty – hodiny, mezidobí klidu (postupně intenzita záchvatů roste, </a:t>
            </a:r>
            <a:br>
              <a:rPr lang="cs-CZ" dirty="0"/>
            </a:br>
            <a:r>
              <a:rPr lang="cs-CZ" dirty="0"/>
              <a:t>mezidobí nevolnosti, porucha až ztráta sluchu</a:t>
            </a:r>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r>
              <a:rPr lang="cs-CZ" dirty="0"/>
              <a:t>DG: </a:t>
            </a:r>
            <a:r>
              <a:rPr lang="cs-CZ" dirty="0" err="1"/>
              <a:t>rtg</a:t>
            </a:r>
            <a:r>
              <a:rPr lang="cs-CZ" dirty="0"/>
              <a:t>, CT, MRI, angiografie. Audiometrie</a:t>
            </a:r>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r>
              <a:rPr lang="cs-CZ" dirty="0" err="1"/>
              <a:t>Th</a:t>
            </a:r>
            <a:r>
              <a:rPr lang="cs-CZ" dirty="0"/>
              <a:t>: </a:t>
            </a:r>
            <a:r>
              <a:rPr lang="it-IT" dirty="0"/>
              <a:t>antivertiginóz</a:t>
            </a:r>
            <a:r>
              <a:rPr lang="cs-CZ" dirty="0"/>
              <a:t>a</a:t>
            </a:r>
            <a:r>
              <a:rPr lang="it-IT" dirty="0"/>
              <a:t> – proti závrati a antiemetika</a:t>
            </a:r>
            <a:r>
              <a:rPr lang="cs-CZ" dirty="0"/>
              <a:t>, psychoterapie, léčba příčiny</a:t>
            </a:r>
          </a:p>
          <a:p>
            <a:pPr marL="285750" indent="-285750">
              <a:buFont typeface="Arial" panose="020B0604020202020204" pitchFamily="34" charset="0"/>
              <a:buChar char="•"/>
            </a:pPr>
            <a:endParaRPr lang="cs-CZ" dirty="0"/>
          </a:p>
        </p:txBody>
      </p:sp>
    </p:spTree>
    <p:extLst>
      <p:ext uri="{BB962C8B-B14F-4D97-AF65-F5344CB8AC3E}">
        <p14:creationId xmlns:p14="http://schemas.microsoft.com/office/powerpoint/2010/main" val="38579376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b="1" dirty="0">
                <a:latin typeface="Arial" pitchFamily="34" charset="0"/>
                <a:cs typeface="Arial" pitchFamily="34" charset="0"/>
              </a:rPr>
              <a:t>Poruchy autonomního NS</a:t>
            </a:r>
          </a:p>
        </p:txBody>
      </p:sp>
      <p:sp>
        <p:nvSpPr>
          <p:cNvPr id="3" name="Zástupný symbol pro obsah 2"/>
          <p:cNvSpPr>
            <a:spLocks noGrp="1"/>
          </p:cNvSpPr>
          <p:nvPr>
            <p:ph idx="4294967295"/>
          </p:nvPr>
        </p:nvSpPr>
        <p:spPr>
          <a:xfrm>
            <a:off x="457200" y="1600200"/>
            <a:ext cx="8229600" cy="4525963"/>
          </a:xfrm>
          <a:prstGeom prst="rect">
            <a:avLst/>
          </a:prstGeom>
        </p:spPr>
        <p:txBody>
          <a:bodyPr>
            <a:normAutofit/>
          </a:bodyPr>
          <a:lstStyle/>
          <a:p>
            <a:r>
              <a:rPr lang="cs-CZ" sz="2200" dirty="0">
                <a:latin typeface="Arial" pitchFamily="34" charset="0"/>
                <a:cs typeface="Arial" pitchFamily="34" charset="0"/>
              </a:rPr>
              <a:t>dřeň nadledvin funkčně spjata s analogem sympatických ganglií</a:t>
            </a:r>
          </a:p>
          <a:p>
            <a:r>
              <a:rPr lang="cs-CZ" sz="2200" dirty="0" err="1">
                <a:latin typeface="Arial" pitchFamily="34" charset="0"/>
                <a:cs typeface="Arial" pitchFamily="34" charset="0"/>
              </a:rPr>
              <a:t>bb</a:t>
            </a:r>
            <a:r>
              <a:rPr lang="cs-CZ" sz="2200" dirty="0">
                <a:latin typeface="Arial" pitchFamily="34" charset="0"/>
                <a:cs typeface="Arial" pitchFamily="34" charset="0"/>
              </a:rPr>
              <a:t> dřeně inervovány </a:t>
            </a:r>
            <a:r>
              <a:rPr lang="cs-CZ" sz="2200" dirty="0" err="1">
                <a:latin typeface="Arial" pitchFamily="34" charset="0"/>
                <a:cs typeface="Arial" pitchFamily="34" charset="0"/>
              </a:rPr>
              <a:t>pregangliovými</a:t>
            </a:r>
            <a:r>
              <a:rPr lang="cs-CZ" sz="2200" dirty="0">
                <a:latin typeface="Arial" pitchFamily="34" charset="0"/>
                <a:cs typeface="Arial" pitchFamily="34" charset="0"/>
              </a:rPr>
              <a:t> vlákny</a:t>
            </a:r>
          </a:p>
          <a:p>
            <a:r>
              <a:rPr lang="cs-CZ" sz="2200" dirty="0">
                <a:latin typeface="Arial" pitchFamily="34" charset="0"/>
                <a:cs typeface="Arial" pitchFamily="34" charset="0"/>
              </a:rPr>
              <a:t>adrenalin (80 %), nor (20 %)</a:t>
            </a:r>
          </a:p>
          <a:p>
            <a:r>
              <a:rPr lang="cs-CZ" sz="2200" dirty="0">
                <a:latin typeface="Arial" pitchFamily="34" charset="0"/>
                <a:cs typeface="Arial" pitchFamily="34" charset="0"/>
              </a:rPr>
              <a:t>α – vazokonstrikce, </a:t>
            </a:r>
            <a:r>
              <a:rPr lang="cs-CZ" sz="2200" dirty="0" err="1">
                <a:latin typeface="Arial" pitchFamily="34" charset="0"/>
                <a:cs typeface="Arial" pitchFamily="34" charset="0"/>
              </a:rPr>
              <a:t>midriáza</a:t>
            </a:r>
            <a:r>
              <a:rPr lang="cs-CZ" sz="2200" dirty="0">
                <a:latin typeface="Arial" pitchFamily="34" charset="0"/>
                <a:cs typeface="Arial" pitchFamily="34" charset="0"/>
              </a:rPr>
              <a:t>, dilatace střeva</a:t>
            </a:r>
          </a:p>
          <a:p>
            <a:r>
              <a:rPr lang="el-GR" sz="2200" dirty="0">
                <a:latin typeface="Arial" pitchFamily="34" charset="0"/>
                <a:cs typeface="Arial" pitchFamily="34" charset="0"/>
              </a:rPr>
              <a:t>β</a:t>
            </a:r>
            <a:r>
              <a:rPr lang="cs-CZ" sz="2200" dirty="0">
                <a:latin typeface="Arial" pitchFamily="34" charset="0"/>
                <a:cs typeface="Arial" pitchFamily="34" charset="0"/>
              </a:rPr>
              <a:t> – vyšší AS, kontraktilita </a:t>
            </a:r>
            <a:r>
              <a:rPr lang="cs-CZ" sz="2200" dirty="0" err="1">
                <a:latin typeface="Arial" pitchFamily="34" charset="0"/>
                <a:cs typeface="Arial" pitchFamily="34" charset="0"/>
              </a:rPr>
              <a:t>myo</a:t>
            </a:r>
            <a:r>
              <a:rPr lang="cs-CZ" sz="2200" dirty="0">
                <a:latin typeface="Arial" pitchFamily="34" charset="0"/>
                <a:cs typeface="Arial" pitchFamily="34" charset="0"/>
              </a:rPr>
              <a:t>, vazodilatace, </a:t>
            </a:r>
            <a:r>
              <a:rPr lang="cs-CZ" sz="2200" dirty="0" err="1">
                <a:latin typeface="Arial" pitchFamily="34" charset="0"/>
                <a:cs typeface="Arial" pitchFamily="34" charset="0"/>
              </a:rPr>
              <a:t>bronchodilatace</a:t>
            </a:r>
            <a:r>
              <a:rPr lang="cs-CZ" sz="2200" dirty="0">
                <a:latin typeface="Arial" pitchFamily="34" charset="0"/>
                <a:cs typeface="Arial" pitchFamily="34" charset="0"/>
              </a:rPr>
              <a:t>, lipolýza</a:t>
            </a:r>
          </a:p>
          <a:p>
            <a:r>
              <a:rPr lang="cs-CZ" sz="2200" dirty="0">
                <a:latin typeface="Arial" pitchFamily="34" charset="0"/>
                <a:cs typeface="Arial" pitchFamily="34" charset="0"/>
              </a:rPr>
              <a:t>Nikotinové, Muskarinové </a:t>
            </a:r>
            <a:r>
              <a:rPr lang="cs-CZ" sz="2200" dirty="0" err="1">
                <a:latin typeface="Arial" pitchFamily="34" charset="0"/>
                <a:cs typeface="Arial" pitchFamily="34" charset="0"/>
              </a:rPr>
              <a:t>rec</a:t>
            </a:r>
            <a:r>
              <a:rPr lang="cs-CZ" sz="2200" dirty="0">
                <a:latin typeface="Arial" pitchFamily="34" charset="0"/>
                <a:cs typeface="Arial" pitchFamily="34" charset="0"/>
              </a:rPr>
              <a:t>. </a:t>
            </a:r>
          </a:p>
          <a:p>
            <a:endParaRPr lang="cs-CZ" dirty="0"/>
          </a:p>
          <a:p>
            <a:endParaRPr lang="cs-CZ" dirty="0"/>
          </a:p>
          <a:p>
            <a:endParaRPr lang="cs-CZ" dirty="0"/>
          </a:p>
        </p:txBody>
      </p:sp>
    </p:spTree>
    <p:extLst>
      <p:ext uri="{BB962C8B-B14F-4D97-AF65-F5344CB8AC3E}">
        <p14:creationId xmlns:p14="http://schemas.microsoft.com/office/powerpoint/2010/main" val="13005031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b="1" dirty="0">
                <a:latin typeface="Arial" pitchFamily="34" charset="0"/>
                <a:cs typeface="Arial" pitchFamily="34" charset="0"/>
              </a:rPr>
              <a:t>Periferní poruchy ANS</a:t>
            </a:r>
          </a:p>
        </p:txBody>
      </p:sp>
      <p:sp>
        <p:nvSpPr>
          <p:cNvPr id="3" name="Zástupný symbol pro obsah 2"/>
          <p:cNvSpPr>
            <a:spLocks noGrp="1"/>
          </p:cNvSpPr>
          <p:nvPr>
            <p:ph idx="4294967295"/>
          </p:nvPr>
        </p:nvSpPr>
        <p:spPr>
          <a:xfrm>
            <a:off x="457200" y="1600200"/>
            <a:ext cx="8229600" cy="4525963"/>
          </a:xfrm>
          <a:prstGeom prst="rect">
            <a:avLst/>
          </a:prstGeom>
        </p:spPr>
        <p:txBody>
          <a:bodyPr>
            <a:normAutofit/>
          </a:bodyPr>
          <a:lstStyle/>
          <a:p>
            <a:r>
              <a:rPr lang="cs-CZ" sz="2000" b="1" dirty="0">
                <a:latin typeface="Arial" pitchFamily="34" charset="0"/>
                <a:cs typeface="Arial" pitchFamily="34" charset="0"/>
              </a:rPr>
              <a:t>Vasokonstrikce arteriol</a:t>
            </a:r>
            <a:br>
              <a:rPr lang="cs-CZ" sz="2000" dirty="0">
                <a:latin typeface="Arial" pitchFamily="34" charset="0"/>
                <a:cs typeface="Arial" pitchFamily="34" charset="0"/>
              </a:rPr>
            </a:br>
            <a:r>
              <a:rPr lang="cs-CZ" sz="2000" dirty="0">
                <a:latin typeface="Arial" pitchFamily="34" charset="0"/>
                <a:cs typeface="Arial" pitchFamily="34" charset="0"/>
              </a:rPr>
              <a:t>místní ischemie, </a:t>
            </a:r>
            <a:r>
              <a:rPr lang="cs-CZ" sz="2000" dirty="0" err="1">
                <a:latin typeface="Arial" pitchFamily="34" charset="0"/>
                <a:cs typeface="Arial" pitchFamily="34" charset="0"/>
              </a:rPr>
              <a:t>Raynaudův</a:t>
            </a:r>
            <a:r>
              <a:rPr lang="cs-CZ" sz="2000" dirty="0">
                <a:latin typeface="Arial" pitchFamily="34" charset="0"/>
                <a:cs typeface="Arial" pitchFamily="34" charset="0"/>
              </a:rPr>
              <a:t> fenomén</a:t>
            </a:r>
          </a:p>
          <a:p>
            <a:r>
              <a:rPr lang="cs-CZ" sz="2000" b="1" dirty="0">
                <a:latin typeface="Arial" pitchFamily="34" charset="0"/>
                <a:cs typeface="Arial" pitchFamily="34" charset="0"/>
              </a:rPr>
              <a:t>Dilatace arteriol a kapilár</a:t>
            </a:r>
            <a:br>
              <a:rPr lang="cs-CZ" sz="2000" b="1" dirty="0">
                <a:latin typeface="Arial" pitchFamily="34" charset="0"/>
                <a:cs typeface="Arial" pitchFamily="34" charset="0"/>
              </a:rPr>
            </a:br>
            <a:r>
              <a:rPr lang="cs-CZ" sz="2000" dirty="0">
                <a:latin typeface="Arial" pitchFamily="34" charset="0"/>
                <a:cs typeface="Arial" pitchFamily="34" charset="0"/>
              </a:rPr>
              <a:t>hyperémie a oteplení příslušného místa (kauzalgie)</a:t>
            </a:r>
          </a:p>
          <a:p>
            <a:r>
              <a:rPr lang="cs-CZ" sz="2000" b="1" dirty="0">
                <a:latin typeface="Arial" pitchFamily="34" charset="0"/>
                <a:cs typeface="Arial" pitchFamily="34" charset="0"/>
              </a:rPr>
              <a:t>Konstrikce arteriol a dilatace kapilár </a:t>
            </a:r>
            <a:br>
              <a:rPr lang="cs-CZ" sz="2000" dirty="0">
                <a:latin typeface="Arial" pitchFamily="34" charset="0"/>
                <a:cs typeface="Arial" pitchFamily="34" charset="0"/>
              </a:rPr>
            </a:br>
            <a:r>
              <a:rPr lang="cs-CZ" sz="2000" dirty="0">
                <a:latin typeface="Arial" pitchFamily="34" charset="0"/>
                <a:cs typeface="Arial" pitchFamily="34" charset="0"/>
              </a:rPr>
              <a:t>zpomalení proudu krve – hypoxie, cyanóza akrálních částí</a:t>
            </a:r>
          </a:p>
          <a:p>
            <a:r>
              <a:rPr lang="cs-CZ" sz="2000" b="1" dirty="0">
                <a:latin typeface="Arial" pitchFamily="34" charset="0"/>
                <a:cs typeface="Arial" pitchFamily="34" charset="0"/>
              </a:rPr>
              <a:t>Dilatace arteriol se současnou konstrikcí </a:t>
            </a:r>
            <a:r>
              <a:rPr lang="cs-CZ" sz="2000" b="1" dirty="0" err="1">
                <a:latin typeface="Arial" pitchFamily="34" charset="0"/>
                <a:cs typeface="Arial" pitchFamily="34" charset="0"/>
              </a:rPr>
              <a:t>venul</a:t>
            </a:r>
            <a:r>
              <a:rPr lang="cs-CZ" sz="2000" b="1" dirty="0">
                <a:latin typeface="Arial" pitchFamily="34" charset="0"/>
                <a:cs typeface="Arial" pitchFamily="34" charset="0"/>
              </a:rPr>
              <a:t> </a:t>
            </a:r>
            <a:br>
              <a:rPr lang="cs-CZ" sz="2000" b="1" dirty="0">
                <a:latin typeface="Arial" pitchFamily="34" charset="0"/>
                <a:cs typeface="Arial" pitchFamily="34" charset="0"/>
              </a:rPr>
            </a:br>
            <a:r>
              <a:rPr lang="cs-CZ" sz="2000" dirty="0">
                <a:latin typeface="Arial" pitchFamily="34" charset="0"/>
                <a:cs typeface="Arial" pitchFamily="34" charset="0"/>
              </a:rPr>
              <a:t>kopřivka</a:t>
            </a:r>
          </a:p>
          <a:p>
            <a:endParaRPr lang="cs-CZ" sz="2000" b="1" dirty="0">
              <a:latin typeface="Arial" pitchFamily="34" charset="0"/>
              <a:cs typeface="Arial" pitchFamily="34" charset="0"/>
            </a:endParaRPr>
          </a:p>
          <a:p>
            <a:pPr marL="0" indent="0" algn="ctr">
              <a:buNone/>
            </a:pPr>
            <a:r>
              <a:rPr lang="cs-CZ" sz="2000" b="1" dirty="0">
                <a:latin typeface="Arial" pitchFamily="34" charset="0"/>
                <a:cs typeface="Arial" pitchFamily="34" charset="0"/>
              </a:rPr>
              <a:t>Uvedené poruchy se mohou vyskytnout i současně najednou! </a:t>
            </a:r>
          </a:p>
          <a:p>
            <a:endParaRPr lang="cs-CZ" sz="2000" dirty="0">
              <a:latin typeface="Arial" pitchFamily="34" charset="0"/>
              <a:cs typeface="Arial" pitchFamily="34" charset="0"/>
            </a:endParaRPr>
          </a:p>
        </p:txBody>
      </p:sp>
    </p:spTree>
    <p:extLst>
      <p:ext uri="{BB962C8B-B14F-4D97-AF65-F5344CB8AC3E}">
        <p14:creationId xmlns:p14="http://schemas.microsoft.com/office/powerpoint/2010/main" val="191426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err="1"/>
              <a:t>Raynaudova</a:t>
            </a:r>
            <a:r>
              <a:rPr lang="cs-CZ" b="1" dirty="0"/>
              <a:t> choroba</a:t>
            </a:r>
            <a:br>
              <a:rPr lang="cs-CZ" dirty="0"/>
            </a:br>
            <a:endParaRPr lang="cs-CZ" dirty="0"/>
          </a:p>
        </p:txBody>
      </p:sp>
      <p:sp>
        <p:nvSpPr>
          <p:cNvPr id="3" name="Zástupný symbol pro text 2"/>
          <p:cNvSpPr>
            <a:spLocks noGrp="1"/>
          </p:cNvSpPr>
          <p:nvPr>
            <p:ph type="body"/>
          </p:nvPr>
        </p:nvSpPr>
        <p:spPr/>
        <p:txBody>
          <a:bodyPr/>
          <a:lstStyle/>
          <a:p>
            <a:pPr marL="285750" indent="-285750">
              <a:buFont typeface="Arial" panose="020B0604020202020204" pitchFamily="34" charset="0"/>
              <a:buChar char="•"/>
            </a:pPr>
            <a:r>
              <a:rPr lang="cs-CZ" dirty="0">
                <a:solidFill>
                  <a:schemeClr val="tx1"/>
                </a:solidFill>
                <a:latin typeface="+mn-lt"/>
              </a:rPr>
              <a:t>onemocnění tepenného systému nejčastěji </a:t>
            </a:r>
            <a:r>
              <a:rPr lang="cs-CZ" dirty="0">
                <a:solidFill>
                  <a:schemeClr val="tx1"/>
                </a:solidFill>
                <a:latin typeface="+mn-lt"/>
                <a:hlinkClick r:id="rId2" tooltip="Cévy horní končetiny"/>
              </a:rPr>
              <a:t>horních končetin</a:t>
            </a:r>
            <a:r>
              <a:rPr lang="cs-CZ" dirty="0">
                <a:solidFill>
                  <a:schemeClr val="tx1"/>
                </a:solidFill>
                <a:latin typeface="+mn-lt"/>
              </a:rPr>
              <a:t>. </a:t>
            </a:r>
          </a:p>
          <a:p>
            <a:pPr marL="285750" indent="-285750">
              <a:buFont typeface="Arial" panose="020B0604020202020204" pitchFamily="34" charset="0"/>
              <a:buChar char="•"/>
            </a:pPr>
            <a:r>
              <a:rPr lang="cs-CZ" dirty="0">
                <a:solidFill>
                  <a:schemeClr val="tx1"/>
                </a:solidFill>
                <a:latin typeface="+mn-lt"/>
              </a:rPr>
              <a:t>typ </a:t>
            </a:r>
            <a:r>
              <a:rPr lang="cs-CZ" dirty="0">
                <a:solidFill>
                  <a:schemeClr val="tx1"/>
                </a:solidFill>
                <a:latin typeface="+mn-lt"/>
                <a:hlinkClick r:id="rId3" tooltip="Vazoneuróza (stránka neexistuje)"/>
              </a:rPr>
              <a:t>vazoneurózy</a:t>
            </a:r>
            <a:r>
              <a:rPr lang="cs-CZ" dirty="0">
                <a:solidFill>
                  <a:schemeClr val="tx1"/>
                </a:solidFill>
                <a:latin typeface="+mn-lt"/>
              </a:rPr>
              <a:t> (funkční tepenné poruchy), pro kterou je charakteristické </a:t>
            </a:r>
          </a:p>
          <a:p>
            <a:r>
              <a:rPr lang="cs-CZ" dirty="0">
                <a:solidFill>
                  <a:schemeClr val="tx1"/>
                </a:solidFill>
                <a:latin typeface="+mn-lt"/>
              </a:rPr>
              <a:t>     chladové bělání prstů na rukou (postižení prstů na nohou je vzácnější).</a:t>
            </a:r>
          </a:p>
          <a:p>
            <a:endParaRPr lang="cs-CZ" dirty="0">
              <a:solidFill>
                <a:schemeClr val="tx1"/>
              </a:solidFill>
              <a:latin typeface="+mn-lt"/>
            </a:endParaRPr>
          </a:p>
          <a:p>
            <a:r>
              <a:rPr lang="cs-CZ" dirty="0">
                <a:solidFill>
                  <a:schemeClr val="tx1"/>
                </a:solidFill>
                <a:latin typeface="+mn-lt"/>
              </a:rPr>
              <a:t>E: </a:t>
            </a:r>
            <a:r>
              <a:rPr lang="cs-CZ" dirty="0"/>
              <a:t>častější u žen v zimních měsících, jeho příčina není známa</a:t>
            </a:r>
          </a:p>
          <a:p>
            <a:endParaRPr lang="cs-CZ" dirty="0">
              <a:solidFill>
                <a:schemeClr val="tx1"/>
              </a:solidFill>
              <a:latin typeface="+mn-lt"/>
            </a:endParaRPr>
          </a:p>
          <a:p>
            <a:r>
              <a:rPr lang="cs-CZ" b="1" dirty="0"/>
              <a:t>Vazokonstrikce:</a:t>
            </a:r>
            <a:r>
              <a:rPr lang="cs-CZ" dirty="0"/>
              <a:t> v chladu dochází ke </a:t>
            </a:r>
            <a:r>
              <a:rPr lang="cs-CZ" b="1" dirty="0"/>
              <a:t>konstrikci drobných </a:t>
            </a:r>
            <a:r>
              <a:rPr lang="cs-CZ" b="1" dirty="0" err="1"/>
              <a:t>tepének</a:t>
            </a:r>
            <a:r>
              <a:rPr lang="cs-CZ" dirty="0"/>
              <a:t> na rukou </a:t>
            </a:r>
          </a:p>
          <a:p>
            <a:r>
              <a:rPr lang="cs-CZ" dirty="0"/>
              <a:t>(nohou), což má za následek </a:t>
            </a:r>
            <a:r>
              <a:rPr lang="cs-CZ" dirty="0">
                <a:hlinkClick r:id="rId4" tooltip="Ischémie"/>
              </a:rPr>
              <a:t>ischémii</a:t>
            </a:r>
            <a:r>
              <a:rPr lang="cs-CZ" dirty="0"/>
              <a:t>, prsty bělají a mohou bolet.</a:t>
            </a:r>
          </a:p>
          <a:p>
            <a:r>
              <a:rPr lang="cs-CZ" b="1" dirty="0"/>
              <a:t>Vazodilatace (pasivní hyperémie):</a:t>
            </a:r>
            <a:r>
              <a:rPr lang="cs-CZ" dirty="0"/>
              <a:t> na tepennou vazokonstrikci navazuje </a:t>
            </a:r>
          </a:p>
          <a:p>
            <a:r>
              <a:rPr lang="cs-CZ" dirty="0"/>
              <a:t>dilatace žil se </a:t>
            </a:r>
            <a:r>
              <a:rPr lang="cs-CZ" b="1" dirty="0" err="1"/>
              <a:t>stázou</a:t>
            </a:r>
            <a:r>
              <a:rPr lang="cs-CZ" dirty="0"/>
              <a:t> krve; vzniká </a:t>
            </a:r>
            <a:r>
              <a:rPr lang="cs-CZ" dirty="0">
                <a:hlinkClick r:id="rId5" tooltip="Cyanóza"/>
              </a:rPr>
              <a:t>cyanóza</a:t>
            </a:r>
            <a:r>
              <a:rPr lang="cs-CZ" dirty="0"/>
              <a:t>; prsty modrají.</a:t>
            </a:r>
          </a:p>
          <a:p>
            <a:r>
              <a:rPr lang="cs-CZ" b="1" dirty="0"/>
              <a:t>Hyperémie (aktivní hyperémie):</a:t>
            </a:r>
            <a:r>
              <a:rPr lang="cs-CZ" dirty="0"/>
              <a:t> po několika desítkách minut spazmus ustupuje,</a:t>
            </a:r>
          </a:p>
          <a:p>
            <a:r>
              <a:rPr lang="cs-CZ" dirty="0"/>
              <a:t>dochází k reaktivní hyperémii; prsty červenají.</a:t>
            </a:r>
          </a:p>
          <a:p>
            <a:endParaRPr lang="cs-CZ" dirty="0"/>
          </a:p>
          <a:p>
            <a:r>
              <a:rPr lang="cs-CZ" dirty="0"/>
              <a:t>TH: nekouřit, teplo, minimalizovat stres</a:t>
            </a:r>
          </a:p>
          <a:p>
            <a:r>
              <a:rPr lang="cs-CZ" b="1" dirty="0"/>
              <a:t>Farmakologická:</a:t>
            </a:r>
            <a:r>
              <a:rPr lang="cs-CZ" dirty="0"/>
              <a:t> </a:t>
            </a:r>
            <a:r>
              <a:rPr lang="cs-CZ" dirty="0">
                <a:hlinkClick r:id="rId6" tooltip="Blokátory kalciových kanálů"/>
              </a:rPr>
              <a:t>blokátory kalciových kanálů</a:t>
            </a:r>
            <a:r>
              <a:rPr lang="cs-CZ" dirty="0"/>
              <a:t> (</a:t>
            </a:r>
            <a:r>
              <a:rPr lang="cs-CZ" dirty="0" err="1"/>
              <a:t>nifedipin</a:t>
            </a:r>
            <a:r>
              <a:rPr lang="cs-CZ" dirty="0"/>
              <a:t>).</a:t>
            </a:r>
          </a:p>
          <a:p>
            <a:endParaRPr lang="cs-CZ" dirty="0"/>
          </a:p>
          <a:p>
            <a:endParaRPr lang="cs-CZ" dirty="0">
              <a:solidFill>
                <a:schemeClr val="tx1"/>
              </a:solidFill>
              <a:latin typeface="+mn-lt"/>
            </a:endParaRPr>
          </a:p>
        </p:txBody>
      </p:sp>
      <p:pic>
        <p:nvPicPr>
          <p:cNvPr id="3074" name="Picture 2" descr="http://upload.wikimedia.org/wikipedia/commons/thumb/f/fc/Raynaud%27s_Syndrome.jpg/230px-Raynaud%27s_Syndrom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7704" y="188640"/>
            <a:ext cx="4896544" cy="6450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03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dirty="0">
                <a:latin typeface="Arial" pitchFamily="34" charset="0"/>
                <a:cs typeface="Arial" pitchFamily="34" charset="0"/>
              </a:rPr>
              <a:t>Příklady periferních změn </a:t>
            </a:r>
          </a:p>
        </p:txBody>
      </p:sp>
      <p:sp>
        <p:nvSpPr>
          <p:cNvPr id="3" name="Zástupný symbol pro obsah 2"/>
          <p:cNvSpPr>
            <a:spLocks noGrp="1"/>
          </p:cNvSpPr>
          <p:nvPr>
            <p:ph idx="4294967295"/>
          </p:nvPr>
        </p:nvSpPr>
        <p:spPr>
          <a:xfrm>
            <a:off x="457200" y="1600200"/>
            <a:ext cx="8229600" cy="4525963"/>
          </a:xfrm>
          <a:prstGeom prst="rect">
            <a:avLst/>
          </a:prstGeom>
        </p:spPr>
        <p:txBody>
          <a:bodyPr>
            <a:normAutofit/>
          </a:bodyPr>
          <a:lstStyle/>
          <a:p>
            <a:r>
              <a:rPr lang="cs-CZ" sz="2000" b="1" dirty="0">
                <a:latin typeface="Arial" pitchFamily="34" charset="0"/>
                <a:cs typeface="Arial" pitchFamily="34" charset="0"/>
              </a:rPr>
              <a:t>Myokard </a:t>
            </a:r>
            <a:br>
              <a:rPr lang="cs-CZ" sz="2000" dirty="0">
                <a:latin typeface="Arial" pitchFamily="34" charset="0"/>
                <a:cs typeface="Arial" pitchFamily="34" charset="0"/>
              </a:rPr>
            </a:br>
            <a:r>
              <a:rPr lang="cs-CZ" sz="2000" dirty="0">
                <a:latin typeface="Arial" pitchFamily="34" charset="0"/>
                <a:cs typeface="Arial" pitchFamily="34" charset="0"/>
              </a:rPr>
              <a:t>počáteční fáze srdeční insuficience, sympatikus – </a:t>
            </a:r>
            <a:r>
              <a:rPr lang="cs-CZ" sz="2000" dirty="0" err="1">
                <a:latin typeface="Arial" pitchFamily="34" charset="0"/>
                <a:cs typeface="Arial" pitchFamily="34" charset="0"/>
              </a:rPr>
              <a:t>venokonstrikce</a:t>
            </a:r>
            <a:r>
              <a:rPr lang="cs-CZ" sz="2000" dirty="0">
                <a:latin typeface="Arial" pitchFamily="34" charset="0"/>
                <a:cs typeface="Arial" pitchFamily="34" charset="0"/>
              </a:rPr>
              <a:t> – udržení prokrvení myokardu, ale zvýšený tonus sympatiku zvyšuje spotřebu O</a:t>
            </a:r>
            <a:r>
              <a:rPr lang="cs-CZ" sz="2000" baseline="-25000" dirty="0">
                <a:latin typeface="Arial" pitchFamily="34" charset="0"/>
                <a:cs typeface="Arial" pitchFamily="34" charset="0"/>
              </a:rPr>
              <a:t>2</a:t>
            </a:r>
            <a:r>
              <a:rPr lang="cs-CZ" sz="2000" dirty="0">
                <a:latin typeface="Arial" pitchFamily="34" charset="0"/>
                <a:cs typeface="Arial" pitchFamily="34" charset="0"/>
              </a:rPr>
              <a:t> </a:t>
            </a:r>
            <a:r>
              <a:rPr lang="cs-CZ" sz="2000" dirty="0" err="1">
                <a:latin typeface="Arial" pitchFamily="34" charset="0"/>
                <a:cs typeface="Arial" pitchFamily="34" charset="0"/>
              </a:rPr>
              <a:t>moykardem</a:t>
            </a:r>
            <a:r>
              <a:rPr lang="cs-CZ" sz="2000" dirty="0">
                <a:latin typeface="Arial" pitchFamily="34" charset="0"/>
                <a:cs typeface="Arial" pitchFamily="34" charset="0"/>
              </a:rPr>
              <a:t>. </a:t>
            </a:r>
          </a:p>
          <a:p>
            <a:endParaRPr lang="cs-CZ" sz="2000" dirty="0">
              <a:latin typeface="Arial" pitchFamily="34" charset="0"/>
              <a:cs typeface="Arial" pitchFamily="34" charset="0"/>
            </a:endParaRPr>
          </a:p>
          <a:p>
            <a:r>
              <a:rPr lang="cs-CZ" sz="2000" b="1" dirty="0">
                <a:latin typeface="Arial" pitchFamily="34" charset="0"/>
                <a:cs typeface="Arial" pitchFamily="34" charset="0"/>
              </a:rPr>
              <a:t>Krevní tlak</a:t>
            </a:r>
            <a:br>
              <a:rPr lang="cs-CZ" sz="2000" dirty="0">
                <a:latin typeface="Arial" pitchFamily="34" charset="0"/>
                <a:cs typeface="Arial" pitchFamily="34" charset="0"/>
              </a:rPr>
            </a:br>
            <a:r>
              <a:rPr lang="cs-CZ" sz="2000" dirty="0">
                <a:latin typeface="Arial" pitchFamily="34" charset="0"/>
                <a:cs typeface="Arial" pitchFamily="34" charset="0"/>
              </a:rPr>
              <a:t>baroreceptory reagují na náhlé změny KT nad hraniční hodnoty, </a:t>
            </a:r>
            <a:br>
              <a:rPr lang="cs-CZ" sz="2000" dirty="0">
                <a:latin typeface="Arial" pitchFamily="34" charset="0"/>
                <a:cs typeface="Arial" pitchFamily="34" charset="0"/>
              </a:rPr>
            </a:br>
            <a:r>
              <a:rPr lang="cs-CZ" sz="2000" u="sng" dirty="0">
                <a:latin typeface="Arial" pitchFamily="34" charset="0"/>
                <a:cs typeface="Arial" pitchFamily="34" charset="0"/>
              </a:rPr>
              <a:t>ne na trvalé hodnoty, </a:t>
            </a:r>
            <a:r>
              <a:rPr lang="cs-CZ" sz="2000" dirty="0">
                <a:latin typeface="Arial" pitchFamily="34" charset="0"/>
                <a:cs typeface="Arial" pitchFamily="34" charset="0"/>
              </a:rPr>
              <a:t>takže sympatikus podporuje hypertenzi</a:t>
            </a:r>
          </a:p>
          <a:p>
            <a:endParaRPr lang="cs-CZ" sz="2000" dirty="0">
              <a:latin typeface="Arial" pitchFamily="34" charset="0"/>
              <a:cs typeface="Arial" pitchFamily="34" charset="0"/>
            </a:endParaRPr>
          </a:p>
          <a:p>
            <a:r>
              <a:rPr lang="cs-CZ" sz="2000" dirty="0">
                <a:latin typeface="Arial" pitchFamily="34" charset="0"/>
                <a:cs typeface="Arial" pitchFamily="34" charset="0"/>
              </a:rPr>
              <a:t>Porucha sympatiku (cévní reflexy) = </a:t>
            </a:r>
            <a:r>
              <a:rPr lang="cs-CZ" sz="2000" b="1" dirty="0">
                <a:latin typeface="Arial" pitchFamily="34" charset="0"/>
                <a:cs typeface="Arial" pitchFamily="34" charset="0"/>
              </a:rPr>
              <a:t>ortostatická hypotenze</a:t>
            </a:r>
          </a:p>
          <a:p>
            <a:endParaRPr lang="cs-CZ" sz="2000" b="1" dirty="0">
              <a:latin typeface="Arial" pitchFamily="34" charset="0"/>
              <a:cs typeface="Arial" pitchFamily="34" charset="0"/>
            </a:endParaRPr>
          </a:p>
          <a:p>
            <a:r>
              <a:rPr lang="cs-CZ" sz="2000" b="1" dirty="0">
                <a:latin typeface="Arial" pitchFamily="34" charset="0"/>
                <a:cs typeface="Arial" pitchFamily="34" charset="0"/>
              </a:rPr>
              <a:t>Hypertyreóza = </a:t>
            </a:r>
            <a:r>
              <a:rPr lang="cs-CZ" sz="2000" dirty="0">
                <a:latin typeface="Arial" pitchFamily="34" charset="0"/>
                <a:cs typeface="Arial" pitchFamily="34" charset="0"/>
              </a:rPr>
              <a:t>tyroxin působí na </a:t>
            </a:r>
            <a:r>
              <a:rPr lang="el-GR" sz="2000" dirty="0">
                <a:latin typeface="Arial" pitchFamily="34" charset="0"/>
                <a:cs typeface="Arial" pitchFamily="34" charset="0"/>
              </a:rPr>
              <a:t>β</a:t>
            </a:r>
            <a:r>
              <a:rPr lang="cs-CZ" sz="2000" dirty="0">
                <a:latin typeface="Arial" pitchFamily="34" charset="0"/>
                <a:cs typeface="Arial" pitchFamily="34" charset="0"/>
              </a:rPr>
              <a:t> receptory – zvýšení účinku</a:t>
            </a:r>
          </a:p>
        </p:txBody>
      </p:sp>
    </p:spTree>
    <p:extLst>
      <p:ext uri="{BB962C8B-B14F-4D97-AF65-F5344CB8AC3E}">
        <p14:creationId xmlns:p14="http://schemas.microsoft.com/office/powerpoint/2010/main" val="32694043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b="1" dirty="0">
                <a:latin typeface="Arial" pitchFamily="34" charset="0"/>
                <a:cs typeface="Arial" pitchFamily="34" charset="0"/>
              </a:rPr>
              <a:t>Vegetativní poruchy míšní oblasti </a:t>
            </a:r>
          </a:p>
        </p:txBody>
      </p:sp>
      <p:sp>
        <p:nvSpPr>
          <p:cNvPr id="3" name="Zástupný symbol pro obsah 2"/>
          <p:cNvSpPr>
            <a:spLocks noGrp="1"/>
          </p:cNvSpPr>
          <p:nvPr>
            <p:ph idx="4294967295"/>
          </p:nvPr>
        </p:nvSpPr>
        <p:spPr>
          <a:xfrm>
            <a:off x="457200" y="1600200"/>
            <a:ext cx="8229600" cy="4525963"/>
          </a:xfrm>
          <a:prstGeom prst="rect">
            <a:avLst/>
          </a:prstGeom>
        </p:spPr>
        <p:txBody>
          <a:bodyPr/>
          <a:lstStyle/>
          <a:p>
            <a:pPr marL="285750" indent="-285750">
              <a:buFont typeface="Arial" panose="020B0604020202020204" pitchFamily="34" charset="0"/>
              <a:buChar char="•"/>
            </a:pPr>
            <a:r>
              <a:rPr lang="cs-CZ" b="1" dirty="0"/>
              <a:t>Podráždění krčního sympatiku </a:t>
            </a:r>
            <a:r>
              <a:rPr lang="cs-CZ" dirty="0"/>
              <a:t>– </a:t>
            </a:r>
            <a:r>
              <a:rPr lang="cs-CZ" dirty="0" err="1"/>
              <a:t>midriáza</a:t>
            </a:r>
            <a:r>
              <a:rPr lang="cs-CZ" dirty="0"/>
              <a:t>, exoftalmus, slzení, vazokonstrikce v obličeji. Jednostranná </a:t>
            </a:r>
            <a:r>
              <a:rPr lang="cs-CZ" dirty="0" err="1"/>
              <a:t>midriáza</a:t>
            </a:r>
            <a:r>
              <a:rPr lang="cs-CZ" dirty="0"/>
              <a:t> často při poruchách krční páteře, velká ŠŽ, levostranná pneumonie.</a:t>
            </a:r>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r>
              <a:rPr lang="cs-CZ" b="1" dirty="0"/>
              <a:t>Dráždění vertebrálních arterií </a:t>
            </a:r>
            <a:r>
              <a:rPr lang="cs-CZ" dirty="0"/>
              <a:t>(při </a:t>
            </a:r>
            <a:r>
              <a:rPr lang="cs-CZ" dirty="0" err="1"/>
              <a:t>deg</a:t>
            </a:r>
            <a:r>
              <a:rPr lang="cs-CZ" dirty="0"/>
              <a:t>. nemocech krční páteře) vzniká vertebrogenní bolest hlavy. </a:t>
            </a:r>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r>
              <a:rPr lang="cs-CZ" dirty="0"/>
              <a:t>Snížená činnost krčního sympatiku = </a:t>
            </a:r>
            <a:r>
              <a:rPr lang="cs-CZ" b="1" dirty="0" err="1"/>
              <a:t>Hornerův</a:t>
            </a:r>
            <a:r>
              <a:rPr lang="cs-CZ" b="1" dirty="0"/>
              <a:t> syndrom </a:t>
            </a:r>
            <a:r>
              <a:rPr lang="cs-CZ" dirty="0"/>
              <a:t>(mióza, </a:t>
            </a:r>
            <a:r>
              <a:rPr lang="cs-CZ" dirty="0" err="1"/>
              <a:t>enoftalmus</a:t>
            </a:r>
            <a:r>
              <a:rPr lang="cs-CZ" dirty="0"/>
              <a:t>, na postižené straně vazodilatace. Může rozvinout i při poškození jader v </a:t>
            </a:r>
            <a:r>
              <a:rPr lang="cs-CZ" dirty="0" err="1"/>
              <a:t>hypothalamu</a:t>
            </a:r>
            <a:r>
              <a:rPr lang="cs-CZ" dirty="0"/>
              <a:t> a v mozkovém kmeni, je pak součástí </a:t>
            </a:r>
            <a:r>
              <a:rPr lang="cs-CZ" dirty="0" err="1"/>
              <a:t>pontinního</a:t>
            </a:r>
            <a:r>
              <a:rPr lang="cs-CZ" dirty="0"/>
              <a:t> syndromu. Tento syndrom se někdy nazývá zánikový </a:t>
            </a:r>
            <a:r>
              <a:rPr lang="cs-CZ" dirty="0" err="1"/>
              <a:t>sympatikový</a:t>
            </a:r>
            <a:r>
              <a:rPr lang="cs-CZ" dirty="0"/>
              <a:t> syndrom. Triáda – </a:t>
            </a:r>
            <a:r>
              <a:rPr lang="cs-CZ" dirty="0" err="1"/>
              <a:t>mioza</a:t>
            </a:r>
            <a:r>
              <a:rPr lang="cs-CZ" dirty="0"/>
              <a:t>, ptóza víčka, zdánlivý </a:t>
            </a:r>
            <a:r>
              <a:rPr lang="cs-CZ" dirty="0" err="1"/>
              <a:t>enoftalmus</a:t>
            </a:r>
            <a:r>
              <a:rPr lang="cs-CZ" dirty="0"/>
              <a:t>. </a:t>
            </a:r>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endParaRPr lang="cs-CZ" dirty="0"/>
          </a:p>
        </p:txBody>
      </p:sp>
      <p:pic>
        <p:nvPicPr>
          <p:cNvPr id="2050" name="Picture 2" descr="Soubor:Mios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532" y="332656"/>
            <a:ext cx="8064896"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6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CustomShape 1"/>
          <p:cNvSpPr/>
          <p:nvPr/>
        </p:nvSpPr>
        <p:spPr>
          <a:xfrm>
            <a:off x="457200" y="274680"/>
            <a:ext cx="8228880" cy="1142280"/>
          </a:xfrm>
          <a:prstGeom prst="rect">
            <a:avLst/>
          </a:prstGeom>
        </p:spPr>
      </p:sp>
      <p:sp>
        <p:nvSpPr>
          <p:cNvPr id="111" name="CustomShape 2"/>
          <p:cNvSpPr/>
          <p:nvPr/>
        </p:nvSpPr>
        <p:spPr>
          <a:xfrm>
            <a:off x="457200" y="142920"/>
            <a:ext cx="8228880" cy="5982480"/>
          </a:xfrm>
          <a:prstGeom prst="rect">
            <a:avLst/>
          </a:prstGeom>
        </p:spPr>
        <p:txBody>
          <a:bodyPr lIns="90000" tIns="45000" rIns="90000" bIns="45000"/>
          <a:lstStyle/>
          <a:p>
            <a:pPr>
              <a:lnSpc>
                <a:spcPct val="100000"/>
              </a:lnSpc>
            </a:pPr>
            <a:endParaRPr/>
          </a:p>
          <a:p>
            <a:pPr>
              <a:lnSpc>
                <a:spcPct val="100000"/>
              </a:lnSpc>
            </a:pPr>
            <a:endParaRPr/>
          </a:p>
          <a:p>
            <a:pPr>
              <a:lnSpc>
                <a:spcPct val="100000"/>
              </a:lnSpc>
            </a:pPr>
            <a:r>
              <a:rPr lang="cs-CZ" sz="2000" b="1">
                <a:solidFill>
                  <a:srgbClr val="000000"/>
                </a:solidFill>
                <a:latin typeface="Arial"/>
              </a:rPr>
              <a:t>Svalový spasmus (křeč) a rigidita ( ztuhlost)</a:t>
            </a:r>
            <a:endParaRPr/>
          </a:p>
          <a:p>
            <a:pPr>
              <a:lnSpc>
                <a:spcPct val="100000"/>
              </a:lnSpc>
              <a:buFont typeface="Arial"/>
              <a:buChar char="•"/>
            </a:pPr>
            <a:r>
              <a:rPr lang="cs-CZ" sz="2000">
                <a:solidFill>
                  <a:srgbClr val="000000"/>
                </a:solidFill>
                <a:latin typeface="Calibri"/>
              </a:rPr>
              <a:t>bolest způsobuje reflexní kontrakci okolních kosterních svalů, stah svalů chrání zanícené útvary (v peritoneu)</a:t>
            </a:r>
            <a:endParaRPr/>
          </a:p>
          <a:p>
            <a:pPr>
              <a:lnSpc>
                <a:spcPct val="100000"/>
              </a:lnSpc>
            </a:pPr>
            <a:endParaRPr/>
          </a:p>
          <a:p>
            <a:pPr>
              <a:lnSpc>
                <a:spcPct val="100000"/>
              </a:lnSpc>
            </a:pPr>
            <a:r>
              <a:rPr lang="cs-CZ" sz="2000" b="1">
                <a:solidFill>
                  <a:srgbClr val="000000"/>
                </a:solidFill>
                <a:latin typeface="Arial"/>
              </a:rPr>
              <a:t>Kořenová bolest</a:t>
            </a:r>
            <a:endParaRPr/>
          </a:p>
          <a:p>
            <a:pPr>
              <a:lnSpc>
                <a:spcPct val="100000"/>
              </a:lnSpc>
              <a:buFont typeface="Arial"/>
              <a:buChar char="•"/>
            </a:pPr>
            <a:r>
              <a:rPr lang="cs-CZ" sz="2000">
                <a:solidFill>
                  <a:srgbClr val="000000"/>
                </a:solidFill>
                <a:latin typeface="Arial"/>
              </a:rPr>
              <a:t>podráždění míšní kořenů např. herniací disku, při herpesu, fraktuře, je ostrá, pálivá, znemožňuje pohyb končetin již v embryonální době. </a:t>
            </a:r>
            <a:endParaRPr/>
          </a:p>
          <a:p>
            <a:pPr>
              <a:lnSpc>
                <a:spcPct val="100000"/>
              </a:lnSpc>
              <a:buFont typeface="Arial"/>
              <a:buChar char="•"/>
            </a:pPr>
            <a:r>
              <a:rPr lang="cs-CZ" sz="2000">
                <a:solidFill>
                  <a:srgbClr val="000000"/>
                </a:solidFill>
                <a:latin typeface="Arial"/>
              </a:rPr>
              <a:t>„Končetina bolí, aniž poškozený jedinec měl jakoukoliv zkušenost s bolestivou končetinou.“ </a:t>
            </a:r>
            <a:endParaRPr/>
          </a:p>
          <a:p>
            <a:pPr>
              <a:lnSpc>
                <a:spcPct val="100000"/>
              </a:lnSpc>
            </a:pPr>
            <a:endParaRPr/>
          </a:p>
          <a:p>
            <a:pP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text 2"/>
          <p:cNvSpPr>
            <a:spLocks noGrp="1"/>
          </p:cNvSpPr>
          <p:nvPr>
            <p:ph type="body"/>
          </p:nvPr>
        </p:nvSpPr>
        <p:spPr/>
        <p:txBody>
          <a:bodyPr/>
          <a:lstStyle/>
          <a:p>
            <a:endParaRPr lang="cs-CZ"/>
          </a:p>
        </p:txBody>
      </p:sp>
      <p:pic>
        <p:nvPicPr>
          <p:cNvPr id="1026" name="Picture 2" descr="http://int-prop.lf2.cuni.cz/foto/024/pic0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201" y="548680"/>
            <a:ext cx="7055495" cy="5291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1791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Arial" pitchFamily="34" charset="0"/>
                <a:cs typeface="Arial" pitchFamily="34" charset="0"/>
              </a:rPr>
              <a:t>Vegetativní poruchy míšní oblasti </a:t>
            </a:r>
            <a:endParaRPr lang="cs-CZ" dirty="0"/>
          </a:p>
        </p:txBody>
      </p:sp>
      <p:sp>
        <p:nvSpPr>
          <p:cNvPr id="3" name="Zástupný symbol pro text 2"/>
          <p:cNvSpPr>
            <a:spLocks noGrp="1"/>
          </p:cNvSpPr>
          <p:nvPr>
            <p:ph type="body"/>
          </p:nvPr>
        </p:nvSpPr>
        <p:spPr>
          <a:xfrm>
            <a:off x="467544" y="2564904"/>
            <a:ext cx="8228880" cy="1143000"/>
          </a:xfrm>
        </p:spPr>
        <p:txBody>
          <a:bodyPr/>
          <a:lstStyle/>
          <a:p>
            <a:r>
              <a:rPr lang="cs-CZ" dirty="0"/>
              <a:t>Při postižení míchy mohou být poškozena míšní centra:</a:t>
            </a:r>
          </a:p>
          <a:p>
            <a:endParaRPr lang="cs-CZ" dirty="0"/>
          </a:p>
          <a:p>
            <a:r>
              <a:rPr lang="cs-CZ" dirty="0"/>
              <a:t>Sakrální mícha (parasympatikus)  - poruchy defekace, močení</a:t>
            </a:r>
          </a:p>
          <a:p>
            <a:r>
              <a:rPr lang="cs-CZ" dirty="0"/>
              <a:t>! </a:t>
            </a:r>
            <a:r>
              <a:rPr lang="cs-CZ" b="1" dirty="0"/>
              <a:t>Při jednostranném postižení </a:t>
            </a:r>
            <a:r>
              <a:rPr lang="cs-CZ" dirty="0"/>
              <a:t>buď spinálních center nebo postranního míšního </a:t>
            </a:r>
          </a:p>
          <a:p>
            <a:r>
              <a:rPr lang="cs-CZ" dirty="0"/>
              <a:t>provazce </a:t>
            </a:r>
            <a:r>
              <a:rPr lang="cs-CZ" b="1" dirty="0"/>
              <a:t>při normální funkci </a:t>
            </a:r>
            <a:r>
              <a:rPr lang="cs-CZ" b="1" dirty="0" err="1"/>
              <a:t>moz</a:t>
            </a:r>
            <a:r>
              <a:rPr lang="cs-CZ" b="1" dirty="0"/>
              <a:t>. kmene </a:t>
            </a:r>
            <a:r>
              <a:rPr lang="cs-CZ" dirty="0"/>
              <a:t>k poruše mikce/defekace nedojde.</a:t>
            </a:r>
            <a:r>
              <a:rPr lang="cs-CZ" b="1" dirty="0"/>
              <a:t> </a:t>
            </a:r>
          </a:p>
          <a:p>
            <a:endParaRPr lang="cs-CZ" dirty="0"/>
          </a:p>
          <a:p>
            <a:r>
              <a:rPr lang="cs-CZ" dirty="0"/>
              <a:t>Transverzální léze míšní (retence moče) – přechází v inkontinenci</a:t>
            </a:r>
          </a:p>
          <a:p>
            <a:endParaRPr lang="cs-CZ" dirty="0"/>
          </a:p>
          <a:p>
            <a:r>
              <a:rPr lang="cs-CZ" dirty="0"/>
              <a:t>Léze nad centry defekace – inkontinence, protože vázne signál mezi centrem </a:t>
            </a:r>
            <a:br>
              <a:rPr lang="cs-CZ" dirty="0"/>
            </a:br>
            <a:r>
              <a:rPr lang="cs-CZ" dirty="0"/>
              <a:t>a </a:t>
            </a:r>
            <a:r>
              <a:rPr lang="cs-CZ" dirty="0" err="1"/>
              <a:t>moz</a:t>
            </a:r>
            <a:r>
              <a:rPr lang="cs-CZ" dirty="0"/>
              <a:t>. kůrou (svěrače reflexivně staženy, není „uvědomí si“ náplně). </a:t>
            </a:r>
          </a:p>
          <a:p>
            <a:endParaRPr lang="cs-CZ" dirty="0"/>
          </a:p>
          <a:p>
            <a:r>
              <a:rPr lang="cs-CZ" dirty="0"/>
              <a:t>Po míšní lézi změna erotogenních zón, řada ochrnutých mužů dosahuje </a:t>
            </a:r>
            <a:br>
              <a:rPr lang="cs-CZ" dirty="0"/>
            </a:br>
            <a:r>
              <a:rPr lang="cs-CZ" dirty="0"/>
              <a:t>tzv. reflexní erekce. Muži s </a:t>
            </a:r>
            <a:r>
              <a:rPr lang="cs-CZ" b="1" dirty="0"/>
              <a:t>neúplným</a:t>
            </a:r>
            <a:r>
              <a:rPr lang="cs-CZ" dirty="0"/>
              <a:t> přerušením míchy lepší </a:t>
            </a:r>
            <a:r>
              <a:rPr lang="cs-CZ" dirty="0">
                <a:sym typeface="Wingdings" panose="05000000000000000000" pitchFamily="2" charset="2"/>
              </a:rPr>
              <a:t> </a:t>
            </a:r>
          </a:p>
          <a:p>
            <a:r>
              <a:rPr lang="cs-CZ" dirty="0">
                <a:sym typeface="Wingdings" panose="05000000000000000000" pitchFamily="2" charset="2"/>
              </a:rPr>
              <a:t>(</a:t>
            </a:r>
            <a:r>
              <a:rPr lang="cs-CZ" dirty="0"/>
              <a:t>čím je léze výše od hrudně-bederního centra erekce (míšní segmenty TH 12 – L1),</a:t>
            </a:r>
          </a:p>
          <a:p>
            <a:r>
              <a:rPr lang="cs-CZ" dirty="0"/>
              <a:t>tím je prognóza pro zachování erekce příznivější. </a:t>
            </a:r>
          </a:p>
        </p:txBody>
      </p:sp>
    </p:spTree>
    <p:extLst>
      <p:ext uri="{BB962C8B-B14F-4D97-AF65-F5344CB8AC3E}">
        <p14:creationId xmlns:p14="http://schemas.microsoft.com/office/powerpoint/2010/main" val="26450367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latin typeface="+mn-lt"/>
              </a:rPr>
              <a:t>Traumatické míšní syndromy</a:t>
            </a:r>
          </a:p>
        </p:txBody>
      </p:sp>
      <p:sp>
        <p:nvSpPr>
          <p:cNvPr id="3" name="Zástupný symbol pro text 2"/>
          <p:cNvSpPr>
            <a:spLocks noGrp="1"/>
          </p:cNvSpPr>
          <p:nvPr>
            <p:ph type="body"/>
          </p:nvPr>
        </p:nvSpPr>
        <p:spPr>
          <a:xfrm>
            <a:off x="467544" y="1916832"/>
            <a:ext cx="8228880" cy="4525200"/>
          </a:xfrm>
        </p:spPr>
        <p:txBody>
          <a:bodyPr/>
          <a:lstStyle/>
          <a:p>
            <a:r>
              <a:rPr lang="cs-CZ" b="1" dirty="0">
                <a:solidFill>
                  <a:schemeClr val="tx1"/>
                </a:solidFill>
              </a:rPr>
              <a:t>Syndrom transverzální léze míšní</a:t>
            </a:r>
          </a:p>
          <a:p>
            <a:pPr marL="285750" indent="-285750">
              <a:buFont typeface="Arial" panose="020B0604020202020204" pitchFamily="34" charset="0"/>
              <a:buChar char="•"/>
            </a:pPr>
            <a:r>
              <a:rPr lang="cs-CZ" dirty="0">
                <a:solidFill>
                  <a:schemeClr val="tx1"/>
                </a:solidFill>
              </a:rPr>
              <a:t>ztráta veškeré volní hybnosti (včetně sfinkterů) a všech kvalit čití distálně od léze</a:t>
            </a:r>
          </a:p>
          <a:p>
            <a:pPr marL="285750" indent="-285750">
              <a:buFont typeface="Arial" panose="020B0604020202020204" pitchFamily="34" charset="0"/>
              <a:buChar char="•"/>
            </a:pPr>
            <a:r>
              <a:rPr lang="cs-CZ" dirty="0">
                <a:solidFill>
                  <a:schemeClr val="tx1"/>
                </a:solidFill>
              </a:rPr>
              <a:t>provázena vegetativními příznaky – pokles TK (porucha sympatiku → </a:t>
            </a:r>
          </a:p>
          <a:p>
            <a:r>
              <a:rPr lang="cs-CZ" dirty="0">
                <a:solidFill>
                  <a:schemeClr val="tx1"/>
                </a:solidFill>
              </a:rPr>
              <a:t>relativní hypovolémie, tzv. traumatická sympatektomie), bradykardie, </a:t>
            </a:r>
          </a:p>
          <a:p>
            <a:r>
              <a:rPr lang="cs-CZ" dirty="0">
                <a:solidFill>
                  <a:schemeClr val="tx1"/>
                </a:solidFill>
              </a:rPr>
              <a:t>u mužů priapismus</a:t>
            </a:r>
          </a:p>
          <a:p>
            <a:pPr marL="285750" indent="-285750">
              <a:buFont typeface="Arial" panose="020B0604020202020204" pitchFamily="34" charset="0"/>
              <a:buChar char="•"/>
            </a:pPr>
            <a:r>
              <a:rPr lang="cs-CZ" dirty="0">
                <a:solidFill>
                  <a:schemeClr val="tx1"/>
                </a:solidFill>
              </a:rPr>
              <a:t>nevede k šoku, při vzniku šoku je třeba zkoumat zdroj krvácení </a:t>
            </a:r>
          </a:p>
          <a:p>
            <a:pPr marL="285750" indent="-285750">
              <a:buFont typeface="Arial" panose="020B0604020202020204" pitchFamily="34" charset="0"/>
              <a:buChar char="•"/>
            </a:pPr>
            <a:r>
              <a:rPr lang="cs-CZ" b="1" dirty="0">
                <a:solidFill>
                  <a:schemeClr val="tx1"/>
                </a:solidFill>
                <a:hlinkClick r:id="rId2" tooltip="Míšní šok (stránka neexistuje)"/>
              </a:rPr>
              <a:t>míšní šok</a:t>
            </a:r>
            <a:r>
              <a:rPr lang="cs-CZ" dirty="0">
                <a:solidFill>
                  <a:schemeClr val="tx1"/>
                </a:solidFill>
              </a:rPr>
              <a:t> – stav 2–3 týdny po poranění, distálně od léze je svalová atonie, </a:t>
            </a:r>
          </a:p>
          <a:p>
            <a:r>
              <a:rPr lang="cs-CZ" dirty="0">
                <a:solidFill>
                  <a:schemeClr val="tx1"/>
                </a:solidFill>
                <a:hlinkClick r:id="rId3" tooltip="Areflexie (stránka neexistuje)"/>
              </a:rPr>
              <a:t>areflexie</a:t>
            </a:r>
            <a:r>
              <a:rPr lang="cs-CZ" dirty="0">
                <a:solidFill>
                  <a:schemeClr val="tx1"/>
                </a:solidFill>
              </a:rPr>
              <a:t> (</a:t>
            </a:r>
            <a:r>
              <a:rPr lang="cs-CZ" dirty="0" err="1">
                <a:solidFill>
                  <a:schemeClr val="tx1"/>
                </a:solidFill>
              </a:rPr>
              <a:t>pseudochabá</a:t>
            </a:r>
            <a:r>
              <a:rPr lang="cs-CZ" dirty="0">
                <a:solidFill>
                  <a:schemeClr val="tx1"/>
                </a:solidFill>
              </a:rPr>
              <a:t> plegie), až po jejím odeznění vzniká obraz centrální</a:t>
            </a:r>
            <a:endParaRPr lang="cs-CZ" dirty="0">
              <a:solidFill>
                <a:schemeClr val="tx1"/>
              </a:solidFill>
              <a:hlinkClick r:id="rId4" tooltip="Centrální paréza (stránka neexistuje)"/>
            </a:endParaRPr>
          </a:p>
          <a:p>
            <a:r>
              <a:rPr lang="cs-CZ" dirty="0">
                <a:solidFill>
                  <a:schemeClr val="tx1"/>
                </a:solidFill>
                <a:hlinkClick r:id="rId4" tooltip="Centrální paréza (stránka neexistuje)"/>
              </a:rPr>
              <a:t>parézy</a:t>
            </a:r>
            <a:r>
              <a:rPr lang="cs-CZ" dirty="0">
                <a:solidFill>
                  <a:schemeClr val="tx1"/>
                </a:solidFill>
              </a:rPr>
              <a:t> (</a:t>
            </a:r>
            <a:r>
              <a:rPr lang="cs-CZ" dirty="0" err="1">
                <a:solidFill>
                  <a:schemeClr val="tx1"/>
                </a:solidFill>
              </a:rPr>
              <a:t>spasticita</a:t>
            </a:r>
            <a:r>
              <a:rPr lang="cs-CZ" dirty="0">
                <a:solidFill>
                  <a:schemeClr val="tx1"/>
                </a:solidFill>
              </a:rPr>
              <a:t> a </a:t>
            </a:r>
            <a:r>
              <a:rPr lang="cs-CZ" dirty="0" err="1">
                <a:solidFill>
                  <a:schemeClr val="tx1"/>
                </a:solidFill>
              </a:rPr>
              <a:t>hyperreflexie</a:t>
            </a:r>
            <a:r>
              <a:rPr lang="cs-CZ" dirty="0">
                <a:solidFill>
                  <a:schemeClr val="tx1"/>
                </a:solidFill>
              </a:rPr>
              <a:t>)</a:t>
            </a:r>
          </a:p>
          <a:p>
            <a:endParaRPr lang="cs-CZ" b="1" dirty="0">
              <a:solidFill>
                <a:schemeClr val="tx1"/>
              </a:solidFill>
              <a:hlinkClick r:id="rId5" tooltip="Poranění krční míchy (stránka neexistuje)"/>
            </a:endParaRPr>
          </a:p>
          <a:p>
            <a:r>
              <a:rPr lang="cs-CZ" b="1" dirty="0">
                <a:solidFill>
                  <a:schemeClr val="tx1"/>
                </a:solidFill>
                <a:hlinkClick r:id="rId5" tooltip="Poranění krční míchy (stránka neexistuje)"/>
              </a:rPr>
              <a:t>Poranění krční míchy</a:t>
            </a:r>
            <a:r>
              <a:rPr lang="cs-CZ" dirty="0">
                <a:solidFill>
                  <a:schemeClr val="tx1"/>
                </a:solidFill>
              </a:rPr>
              <a:t> – obrna i </a:t>
            </a:r>
            <a:r>
              <a:rPr lang="cs-CZ" dirty="0">
                <a:solidFill>
                  <a:schemeClr val="tx1"/>
                </a:solidFill>
                <a:hlinkClick r:id="rId6" tooltip="Mm. intercostales"/>
              </a:rPr>
              <a:t>mm. </a:t>
            </a:r>
            <a:r>
              <a:rPr lang="cs-CZ" dirty="0" err="1">
                <a:solidFill>
                  <a:schemeClr val="tx1"/>
                </a:solidFill>
                <a:hlinkClick r:id="rId6" tooltip="Mm. intercostales"/>
              </a:rPr>
              <a:t>intercostales</a:t>
            </a:r>
            <a:r>
              <a:rPr lang="cs-CZ" dirty="0">
                <a:solidFill>
                  <a:schemeClr val="tx1"/>
                </a:solidFill>
              </a:rPr>
              <a:t>, dýchání je abdominální, </a:t>
            </a:r>
          </a:p>
          <a:p>
            <a:r>
              <a:rPr lang="cs-CZ" dirty="0">
                <a:solidFill>
                  <a:schemeClr val="tx1"/>
                </a:solidFill>
              </a:rPr>
              <a:t>ohrožuje život </a:t>
            </a:r>
            <a:r>
              <a:rPr lang="cs-CZ" dirty="0">
                <a:solidFill>
                  <a:schemeClr val="tx1"/>
                </a:solidFill>
                <a:hlinkClick r:id="rId7" tooltip="Respirační insuficience"/>
              </a:rPr>
              <a:t>respirační insuficiencí</a:t>
            </a:r>
            <a:endParaRPr lang="cs-CZ" dirty="0">
              <a:solidFill>
                <a:schemeClr val="tx1"/>
              </a:solidFill>
            </a:endParaRPr>
          </a:p>
          <a:p>
            <a:pPr marL="285750" indent="-285750">
              <a:buFont typeface="Arial" panose="020B0604020202020204" pitchFamily="34" charset="0"/>
              <a:buChar char="•"/>
            </a:pPr>
            <a:r>
              <a:rPr lang="cs-CZ" dirty="0">
                <a:solidFill>
                  <a:schemeClr val="tx1"/>
                </a:solidFill>
              </a:rPr>
              <a:t>obrna nad C3 vede okamžitě k zástavě dechu (</a:t>
            </a:r>
            <a:r>
              <a:rPr lang="cs-CZ" dirty="0" err="1">
                <a:solidFill>
                  <a:schemeClr val="tx1"/>
                </a:solidFill>
              </a:rPr>
              <a:t>nn</a:t>
            </a:r>
            <a:r>
              <a:rPr lang="cs-CZ" dirty="0">
                <a:solidFill>
                  <a:schemeClr val="tx1"/>
                </a:solidFill>
              </a:rPr>
              <a:t>. </a:t>
            </a:r>
            <a:r>
              <a:rPr lang="cs-CZ" dirty="0" err="1">
                <a:solidFill>
                  <a:schemeClr val="tx1"/>
                </a:solidFill>
              </a:rPr>
              <a:t>phrenici</a:t>
            </a:r>
            <a:r>
              <a:rPr lang="cs-CZ" dirty="0">
                <a:solidFill>
                  <a:schemeClr val="tx1"/>
                </a:solidFill>
              </a:rPr>
              <a:t>) </a:t>
            </a:r>
          </a:p>
          <a:p>
            <a:pPr marL="285750" indent="-285750">
              <a:buFont typeface="Arial" panose="020B0604020202020204" pitchFamily="34" charset="0"/>
              <a:buChar char="•"/>
            </a:pPr>
            <a:r>
              <a:rPr lang="cs-CZ" dirty="0">
                <a:solidFill>
                  <a:schemeClr val="tx1"/>
                </a:solidFill>
              </a:rPr>
              <a:t>pokud je pacient resuscitován, je závislý doživotně na </a:t>
            </a:r>
            <a:r>
              <a:rPr lang="cs-CZ" dirty="0">
                <a:solidFill>
                  <a:schemeClr val="tx1"/>
                </a:solidFill>
                <a:hlinkClick r:id="rId8" tooltip="Umělá plicní ventilace"/>
              </a:rPr>
              <a:t>UPV</a:t>
            </a:r>
            <a:r>
              <a:rPr lang="cs-CZ" dirty="0">
                <a:solidFill>
                  <a:schemeClr val="tx1"/>
                </a:solidFill>
              </a:rPr>
              <a:t> nebo na trvalé </a:t>
            </a:r>
          </a:p>
          <a:p>
            <a:pPr marL="285750" indent="-285750">
              <a:buFont typeface="Arial" panose="020B0604020202020204" pitchFamily="34" charset="0"/>
              <a:buChar char="•"/>
            </a:pPr>
            <a:r>
              <a:rPr lang="cs-CZ" dirty="0">
                <a:solidFill>
                  <a:schemeClr val="tx1"/>
                </a:solidFill>
              </a:rPr>
              <a:t>stimulaci </a:t>
            </a:r>
            <a:r>
              <a:rPr lang="cs-CZ" dirty="0" err="1">
                <a:solidFill>
                  <a:schemeClr val="tx1"/>
                </a:solidFill>
              </a:rPr>
              <a:t>freniku</a:t>
            </a:r>
            <a:endParaRPr lang="cs-CZ" dirty="0">
              <a:solidFill>
                <a:schemeClr val="tx1"/>
              </a:solidFill>
            </a:endParaRPr>
          </a:p>
          <a:p>
            <a:r>
              <a:rPr lang="cs-CZ" dirty="0">
                <a:solidFill>
                  <a:schemeClr val="tx1"/>
                </a:solidFill>
              </a:rPr>
              <a:t>po 24 h trvání léze, kdy se neobjeví známky zlepšení, jde vysoce pravděpodobně </a:t>
            </a:r>
          </a:p>
          <a:p>
            <a:r>
              <a:rPr lang="cs-CZ" dirty="0">
                <a:solidFill>
                  <a:schemeClr val="tx1"/>
                </a:solidFill>
              </a:rPr>
              <a:t>o definitivní stav výšku léze určujeme dle posledního segmentu, který má ještě </a:t>
            </a:r>
            <a:r>
              <a:rPr lang="cs-CZ" dirty="0" err="1">
                <a:solidFill>
                  <a:schemeClr val="tx1"/>
                </a:solidFill>
              </a:rPr>
              <a:t>norm</a:t>
            </a:r>
            <a:r>
              <a:rPr lang="cs-CZ" dirty="0">
                <a:solidFill>
                  <a:schemeClr val="tx1"/>
                </a:solidFill>
              </a:rPr>
              <a:t>. </a:t>
            </a:r>
          </a:p>
          <a:p>
            <a:r>
              <a:rPr lang="cs-CZ" dirty="0">
                <a:solidFill>
                  <a:schemeClr val="tx1"/>
                </a:solidFill>
              </a:rPr>
              <a:t>Funkci. </a:t>
            </a:r>
          </a:p>
          <a:p>
            <a:pPr marL="285750" indent="-285750">
              <a:buFont typeface="Arial" panose="020B0604020202020204" pitchFamily="34" charset="0"/>
              <a:buChar char="•"/>
            </a:pPr>
            <a:endParaRPr lang="cs-CZ" b="1" dirty="0"/>
          </a:p>
          <a:p>
            <a:endParaRPr lang="cs-CZ" dirty="0"/>
          </a:p>
        </p:txBody>
      </p:sp>
    </p:spTree>
    <p:extLst>
      <p:ext uri="{BB962C8B-B14F-4D97-AF65-F5344CB8AC3E}">
        <p14:creationId xmlns:p14="http://schemas.microsoft.com/office/powerpoint/2010/main" val="13276262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Traumatické míšní syndromy</a:t>
            </a:r>
            <a:endParaRPr lang="cs-CZ" dirty="0"/>
          </a:p>
        </p:txBody>
      </p:sp>
      <p:sp>
        <p:nvSpPr>
          <p:cNvPr id="3" name="Zástupný symbol pro text 2"/>
          <p:cNvSpPr>
            <a:spLocks noGrp="1"/>
          </p:cNvSpPr>
          <p:nvPr>
            <p:ph type="body"/>
          </p:nvPr>
        </p:nvSpPr>
        <p:spPr>
          <a:xfrm>
            <a:off x="395536" y="1556792"/>
            <a:ext cx="8228880" cy="4525200"/>
          </a:xfrm>
        </p:spPr>
        <p:txBody>
          <a:bodyPr/>
          <a:lstStyle/>
          <a:p>
            <a:pPr marL="285750" indent="-285750">
              <a:buFont typeface="Arial" panose="020B0604020202020204" pitchFamily="34" charset="0"/>
              <a:buChar char="•"/>
            </a:pPr>
            <a:r>
              <a:rPr lang="cs-CZ" dirty="0"/>
              <a:t>distálně od léze může být zachován ostrůvek čití nebo hybnosti</a:t>
            </a:r>
          </a:p>
          <a:p>
            <a:pPr marL="285750" indent="-285750">
              <a:buFont typeface="Arial" panose="020B0604020202020204" pitchFamily="34" charset="0"/>
              <a:buChar char="•"/>
            </a:pPr>
            <a:endParaRPr lang="cs-CZ" dirty="0"/>
          </a:p>
          <a:p>
            <a:r>
              <a:rPr lang="cs-CZ" b="1" dirty="0"/>
              <a:t>Syndrom přední míšní arterie – syndrom </a:t>
            </a:r>
            <a:r>
              <a:rPr lang="cs-CZ" b="1" u="sng" dirty="0"/>
              <a:t>a. </a:t>
            </a:r>
            <a:r>
              <a:rPr lang="cs-CZ" b="1" u="sng" dirty="0" err="1"/>
              <a:t>spinalis</a:t>
            </a:r>
            <a:r>
              <a:rPr lang="cs-CZ" b="1" u="sng" dirty="0"/>
              <a:t> </a:t>
            </a:r>
            <a:r>
              <a:rPr lang="cs-CZ" b="1" u="sng" dirty="0" err="1"/>
              <a:t>anterior</a:t>
            </a:r>
            <a:endParaRPr lang="cs-CZ" b="1" u="sng" dirty="0"/>
          </a:p>
          <a:p>
            <a:endParaRPr lang="cs-CZ" b="1" u="sng" dirty="0"/>
          </a:p>
          <a:p>
            <a:pPr marL="285750" indent="-285750">
              <a:buFont typeface="Arial" panose="020B0604020202020204" pitchFamily="34" charset="0"/>
              <a:buChar char="•"/>
            </a:pPr>
            <a:r>
              <a:rPr lang="cs-CZ" dirty="0"/>
              <a:t>nejčastěji vzniká při skoku do vody s nárazem hlavy do dna</a:t>
            </a:r>
          </a:p>
          <a:p>
            <a:pPr marL="285750" indent="-285750">
              <a:buFont typeface="Arial" panose="020B0604020202020204" pitchFamily="34" charset="0"/>
              <a:buChar char="•"/>
            </a:pPr>
            <a:r>
              <a:rPr lang="cs-CZ" dirty="0"/>
              <a:t>vzniká uzávěrem tepny nebo kompresí kostním fragmentem či ploténkou</a:t>
            </a:r>
          </a:p>
          <a:p>
            <a:pPr marL="285750" indent="-285750">
              <a:buFont typeface="Arial" panose="020B0604020202020204" pitchFamily="34" charset="0"/>
              <a:buChar char="•"/>
            </a:pPr>
            <a:r>
              <a:rPr lang="cs-CZ" dirty="0"/>
              <a:t>vypadává funkce toho, co jde v přední části míchy – </a:t>
            </a:r>
            <a:r>
              <a:rPr lang="cs-CZ" dirty="0" err="1"/>
              <a:t>plégie</a:t>
            </a:r>
            <a:r>
              <a:rPr lang="cs-CZ" dirty="0"/>
              <a:t> (</a:t>
            </a:r>
            <a:r>
              <a:rPr lang="cs-CZ" dirty="0" err="1"/>
              <a:t>kvadru</a:t>
            </a:r>
            <a:r>
              <a:rPr lang="cs-CZ" dirty="0"/>
              <a:t>- nebo para-), </a:t>
            </a:r>
          </a:p>
          <a:p>
            <a:r>
              <a:rPr lang="cs-CZ" dirty="0"/>
              <a:t>    čití – termické, taktilní, …</a:t>
            </a:r>
          </a:p>
          <a:p>
            <a:pPr marL="285750" indent="-285750">
              <a:buFont typeface="Arial" panose="020B0604020202020204" pitchFamily="34" charset="0"/>
              <a:buChar char="•"/>
            </a:pPr>
            <a:r>
              <a:rPr lang="cs-CZ" dirty="0"/>
              <a:t>z čití je zachováno vedení zadními </a:t>
            </a:r>
          </a:p>
          <a:p>
            <a:r>
              <a:rPr lang="cs-CZ" dirty="0"/>
              <a:t>provazci – </a:t>
            </a:r>
            <a:r>
              <a:rPr lang="cs-CZ" dirty="0" err="1"/>
              <a:t>propriocepce</a:t>
            </a:r>
            <a:r>
              <a:rPr lang="cs-CZ" dirty="0"/>
              <a:t> a diskriminační čití</a:t>
            </a:r>
          </a:p>
          <a:p>
            <a:pPr marL="285750" indent="-285750">
              <a:buFont typeface="Arial" panose="020B0604020202020204" pitchFamily="34" charset="0"/>
              <a:buChar char="•"/>
            </a:pPr>
            <a:r>
              <a:rPr lang="cs-CZ" dirty="0"/>
              <a:t>nejčastější indikací k dekompresní </a:t>
            </a:r>
          </a:p>
          <a:p>
            <a:r>
              <a:rPr lang="cs-CZ" dirty="0"/>
              <a:t>operaci (kompresi je třeba potvrdit vyš.)</a:t>
            </a:r>
          </a:p>
          <a:p>
            <a:pPr marL="285750" indent="-285750">
              <a:buFont typeface="Arial" panose="020B0604020202020204" pitchFamily="34" charset="0"/>
              <a:buChar char="•"/>
            </a:pPr>
            <a:r>
              <a:rPr lang="cs-CZ" dirty="0"/>
              <a:t>z inkompletních syndromů má </a:t>
            </a:r>
          </a:p>
          <a:p>
            <a:r>
              <a:rPr lang="cs-CZ" dirty="0"/>
              <a:t>nejhorší prognózu</a:t>
            </a:r>
          </a:p>
          <a:p>
            <a:pPr marL="285750" indent="-285750">
              <a:buFont typeface="Arial" panose="020B0604020202020204" pitchFamily="34" charset="0"/>
              <a:buChar char="•"/>
            </a:pPr>
            <a:endParaRPr lang="cs-CZ" b="1" u="sng" dirty="0"/>
          </a:p>
          <a:p>
            <a:pPr marL="285750" indent="-285750">
              <a:buFont typeface="Arial" panose="020B0604020202020204" pitchFamily="34" charset="0"/>
              <a:buChar char="•"/>
            </a:pPr>
            <a:endParaRPr lang="cs-CZ" b="1" u="sng" dirty="0"/>
          </a:p>
          <a:p>
            <a:pPr marL="285750" indent="-285750">
              <a:buFont typeface="Arial" panose="020B0604020202020204" pitchFamily="34" charset="0"/>
              <a:buChar char="•"/>
            </a:pPr>
            <a:endParaRPr lang="cs-CZ" b="1" dirty="0"/>
          </a:p>
          <a:p>
            <a:endParaRPr lang="cs-CZ" dirty="0"/>
          </a:p>
          <a:p>
            <a:endParaRPr lang="cs-CZ" dirty="0"/>
          </a:p>
        </p:txBody>
      </p:sp>
      <p:pic>
        <p:nvPicPr>
          <p:cNvPr id="4098" name="Picture 2" descr="Soubor:Mícha anterior s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6357" y="3537626"/>
            <a:ext cx="3803576" cy="3286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2926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text 2"/>
          <p:cNvSpPr>
            <a:spLocks noGrp="1"/>
          </p:cNvSpPr>
          <p:nvPr>
            <p:ph type="body"/>
          </p:nvPr>
        </p:nvSpPr>
        <p:spPr>
          <a:xfrm>
            <a:off x="395536" y="2221324"/>
            <a:ext cx="8228880" cy="1143000"/>
          </a:xfrm>
        </p:spPr>
        <p:txBody>
          <a:bodyPr/>
          <a:lstStyle/>
          <a:p>
            <a:r>
              <a:rPr lang="cs-CZ" b="1" dirty="0"/>
              <a:t>Syndrom zadní míšní arterie</a:t>
            </a:r>
          </a:p>
          <a:p>
            <a:endParaRPr lang="cs-CZ" dirty="0"/>
          </a:p>
          <a:p>
            <a:pPr marL="285750" indent="-285750">
              <a:buFont typeface="Arial" panose="020B0604020202020204" pitchFamily="34" charset="0"/>
              <a:buChar char="•"/>
            </a:pPr>
            <a:r>
              <a:rPr lang="cs-CZ" dirty="0"/>
              <a:t>při přímém nárazu na páteř (nejčastěji při bojových sportech)</a:t>
            </a:r>
          </a:p>
          <a:p>
            <a:pPr marL="285750" indent="-285750">
              <a:buFont typeface="Arial" panose="020B0604020202020204" pitchFamily="34" charset="0"/>
              <a:buChar char="•"/>
            </a:pPr>
            <a:r>
              <a:rPr lang="cs-CZ" dirty="0"/>
              <a:t>málo častá, v popředí jsou bolesti a parestézie HK a trupu</a:t>
            </a:r>
          </a:p>
          <a:p>
            <a:pPr marL="285750" indent="-285750">
              <a:buFont typeface="Arial" panose="020B0604020202020204" pitchFamily="34" charset="0"/>
              <a:buChar char="•"/>
            </a:pPr>
            <a:r>
              <a:rPr lang="cs-CZ" dirty="0"/>
              <a:t>pacient má nekoordinovaný pohyb (tabická chůze (jako u syfilitika)), </a:t>
            </a:r>
          </a:p>
          <a:p>
            <a:r>
              <a:rPr lang="cs-CZ" dirty="0"/>
              <a:t>     částečně snížené vnímání bolesti</a:t>
            </a:r>
            <a:endParaRPr lang="cs-CZ" baseline="30000" dirty="0"/>
          </a:p>
          <a:p>
            <a:endParaRPr lang="cs-CZ" baseline="30000" dirty="0"/>
          </a:p>
          <a:p>
            <a:endParaRPr lang="cs-CZ" dirty="0"/>
          </a:p>
          <a:p>
            <a:pPr marL="285750" indent="-285750">
              <a:buFont typeface="Arial" panose="020B0604020202020204" pitchFamily="34" charset="0"/>
              <a:buChar char="•"/>
            </a:pPr>
            <a:endParaRPr lang="cs-CZ" dirty="0"/>
          </a:p>
        </p:txBody>
      </p:sp>
      <p:pic>
        <p:nvPicPr>
          <p:cNvPr id="5122" name="Picture 2" descr="Soubor:Mícha posterior s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3356992"/>
            <a:ext cx="4595664" cy="3320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7111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text 2"/>
          <p:cNvSpPr>
            <a:spLocks noGrp="1"/>
          </p:cNvSpPr>
          <p:nvPr>
            <p:ph type="body"/>
          </p:nvPr>
        </p:nvSpPr>
        <p:spPr>
          <a:xfrm>
            <a:off x="395536" y="2221324"/>
            <a:ext cx="8228880" cy="1143000"/>
          </a:xfrm>
        </p:spPr>
        <p:txBody>
          <a:bodyPr/>
          <a:lstStyle/>
          <a:p>
            <a:r>
              <a:rPr lang="cs-CZ" b="1" dirty="0"/>
              <a:t>Brown-</a:t>
            </a:r>
            <a:r>
              <a:rPr lang="cs-CZ" b="1" dirty="0" err="1"/>
              <a:t>Séquardův</a:t>
            </a:r>
            <a:r>
              <a:rPr lang="cs-CZ" b="1" dirty="0"/>
              <a:t> syndrom – syndrom míšní </a:t>
            </a:r>
            <a:r>
              <a:rPr lang="cs-CZ" b="1" dirty="0" err="1"/>
              <a:t>hemisekce</a:t>
            </a:r>
            <a:endParaRPr lang="cs-CZ" b="1" dirty="0"/>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r>
              <a:rPr lang="cs-CZ" dirty="0"/>
              <a:t>příčné poškození poloviny míchy, vzácné, často nekompletní</a:t>
            </a:r>
          </a:p>
          <a:p>
            <a:pPr marL="285750" indent="-285750">
              <a:buFont typeface="Arial" panose="020B0604020202020204" pitchFamily="34" charset="0"/>
              <a:buChar char="•"/>
            </a:pPr>
            <a:r>
              <a:rPr lang="cs-CZ" dirty="0"/>
              <a:t>po penetrujících poraněních, při </a:t>
            </a:r>
            <a:r>
              <a:rPr lang="cs-CZ" dirty="0" err="1"/>
              <a:t>extramedulárních</a:t>
            </a:r>
            <a:r>
              <a:rPr lang="cs-CZ" dirty="0"/>
              <a:t> tumorech, </a:t>
            </a:r>
          </a:p>
          <a:p>
            <a:r>
              <a:rPr lang="cs-CZ" dirty="0"/>
              <a:t>     RS, krvácení, ischemii, zánětu, či </a:t>
            </a:r>
            <a:r>
              <a:rPr lang="cs-CZ" dirty="0" err="1"/>
              <a:t>iatrogenně</a:t>
            </a:r>
            <a:endParaRPr lang="cs-CZ" dirty="0"/>
          </a:p>
          <a:p>
            <a:pPr marL="285750" indent="-285750">
              <a:buFont typeface="Arial" panose="020B0604020202020204" pitchFamily="34" charset="0"/>
              <a:buChar char="•"/>
            </a:pPr>
            <a:r>
              <a:rPr lang="cs-CZ" dirty="0"/>
              <a:t>má relativně dobrou prognózu</a:t>
            </a:r>
          </a:p>
          <a:p>
            <a:pPr marL="285750" indent="-285750">
              <a:buFont typeface="Arial" panose="020B0604020202020204" pitchFamily="34" charset="0"/>
              <a:buChar char="•"/>
            </a:pPr>
            <a:r>
              <a:rPr lang="cs-CZ" dirty="0"/>
              <a:t>po odeznění míšního šoku se projevuje v závislosti na lokalizaci typicky </a:t>
            </a:r>
          </a:p>
          <a:p>
            <a:r>
              <a:rPr lang="cs-CZ" dirty="0"/>
              <a:t>     dle průchodu míšních drah</a:t>
            </a:r>
          </a:p>
          <a:p>
            <a:pPr marL="285750" indent="-285750">
              <a:buFont typeface="Arial" panose="020B0604020202020204" pitchFamily="34" charset="0"/>
              <a:buChar char="•"/>
            </a:pPr>
            <a:r>
              <a:rPr lang="cs-CZ" dirty="0"/>
              <a:t>ztráta </a:t>
            </a:r>
            <a:r>
              <a:rPr lang="cs-CZ" dirty="0" err="1"/>
              <a:t>polohocitu</a:t>
            </a:r>
            <a:r>
              <a:rPr lang="cs-CZ" dirty="0"/>
              <a:t> na straně léze a ztráta tepelných podnětů na straně druhé</a:t>
            </a:r>
          </a:p>
          <a:p>
            <a:pPr marL="285750" indent="-285750">
              <a:buFont typeface="Arial" panose="020B0604020202020204" pitchFamily="34" charset="0"/>
              <a:buChar char="•"/>
            </a:pPr>
            <a:endParaRPr lang="cs-CZ" dirty="0"/>
          </a:p>
          <a:p>
            <a:endParaRPr lang="cs-CZ" baseline="30000" dirty="0"/>
          </a:p>
          <a:p>
            <a:endParaRPr lang="cs-CZ" dirty="0"/>
          </a:p>
          <a:p>
            <a:pPr marL="285750" indent="-285750">
              <a:buFont typeface="Arial" panose="020B0604020202020204" pitchFamily="34" charset="0"/>
              <a:buChar char="•"/>
            </a:pPr>
            <a:endParaRPr lang="cs-CZ" dirty="0"/>
          </a:p>
        </p:txBody>
      </p:sp>
      <p:pic>
        <p:nvPicPr>
          <p:cNvPr id="1028" name="Picture 4" descr="Soubor:Mícha bs s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3933056"/>
            <a:ext cx="3213042" cy="2321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6094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text 2"/>
          <p:cNvSpPr>
            <a:spLocks noGrp="1"/>
          </p:cNvSpPr>
          <p:nvPr>
            <p:ph type="body"/>
          </p:nvPr>
        </p:nvSpPr>
        <p:spPr/>
        <p:txBody>
          <a:bodyPr/>
          <a:lstStyle/>
          <a:p>
            <a:endParaRPr lang="cs-CZ"/>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25" y="185738"/>
            <a:ext cx="4857750" cy="648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7626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sv-SE" b="1" dirty="0"/>
              <a:t>Syndrom míšní šedi – „Central cord syndrom“</a:t>
            </a:r>
            <a:br>
              <a:rPr lang="sv-SE" b="1" dirty="0"/>
            </a:br>
            <a:endParaRPr lang="cs-CZ" dirty="0"/>
          </a:p>
        </p:txBody>
      </p:sp>
      <p:sp>
        <p:nvSpPr>
          <p:cNvPr id="3" name="Zástupný symbol pro text 2"/>
          <p:cNvSpPr>
            <a:spLocks noGrp="1"/>
          </p:cNvSpPr>
          <p:nvPr>
            <p:ph type="body"/>
          </p:nvPr>
        </p:nvSpPr>
        <p:spPr>
          <a:xfrm>
            <a:off x="467544" y="2780928"/>
            <a:ext cx="8228880" cy="1143000"/>
          </a:xfrm>
        </p:spPr>
        <p:txBody>
          <a:bodyPr/>
          <a:lstStyle/>
          <a:p>
            <a:pPr marL="285750" indent="-285750">
              <a:buFont typeface="Arial" panose="020B0604020202020204" pitchFamily="34" charset="0"/>
              <a:buChar char="•"/>
            </a:pPr>
            <a:r>
              <a:rPr lang="cs-CZ" dirty="0"/>
              <a:t>po </a:t>
            </a:r>
            <a:r>
              <a:rPr lang="cs-CZ" dirty="0" err="1"/>
              <a:t>hyperextenzivním</a:t>
            </a:r>
            <a:r>
              <a:rPr lang="cs-CZ" dirty="0"/>
              <a:t> poranění krční páteře při stenóze kanálu </a:t>
            </a:r>
          </a:p>
          <a:p>
            <a:r>
              <a:rPr lang="cs-CZ" dirty="0"/>
              <a:t>(vrozené či získané – osteofyty), dáno kontuzí míchy nebo </a:t>
            </a:r>
            <a:r>
              <a:rPr lang="cs-CZ" dirty="0" err="1"/>
              <a:t>hematomyélií</a:t>
            </a:r>
            <a:endParaRPr lang="cs-CZ" dirty="0"/>
          </a:p>
          <a:p>
            <a:pPr marL="285750" indent="-285750">
              <a:buFont typeface="Arial" panose="020B0604020202020204" pitchFamily="34" charset="0"/>
              <a:buChar char="•"/>
            </a:pPr>
            <a:r>
              <a:rPr lang="cs-CZ" dirty="0"/>
              <a:t>mícha je poškozená, páteř poškozena pouze degenerací nikoliv traumatem! </a:t>
            </a:r>
          </a:p>
          <a:p>
            <a:pPr marL="285750" indent="-285750">
              <a:buFont typeface="Arial" panose="020B0604020202020204" pitchFamily="34" charset="0"/>
              <a:buChar char="•"/>
            </a:pPr>
            <a:r>
              <a:rPr lang="cs-CZ" dirty="0"/>
              <a:t>příznaky </a:t>
            </a:r>
            <a:r>
              <a:rPr lang="cs-CZ" dirty="0" err="1"/>
              <a:t>syringomyelie</a:t>
            </a:r>
            <a:r>
              <a:rPr lang="cs-CZ" dirty="0"/>
              <a:t>, motorické výpadky – převážně na HK, variabilní výpadky</a:t>
            </a:r>
          </a:p>
          <a:p>
            <a:r>
              <a:rPr lang="cs-CZ" dirty="0"/>
              <a:t>     čití</a:t>
            </a:r>
          </a:p>
          <a:p>
            <a:pPr marL="285750" indent="-285750">
              <a:buFont typeface="Arial" panose="020B0604020202020204" pitchFamily="34" charset="0"/>
              <a:buChar char="•"/>
            </a:pPr>
            <a:r>
              <a:rPr lang="cs-CZ" dirty="0"/>
              <a:t>prognóza je relativně dobrá, lépe se upravuje hybnost DK, jemná motorika </a:t>
            </a:r>
          </a:p>
          <a:p>
            <a:r>
              <a:rPr lang="cs-CZ" dirty="0"/>
              <a:t>     horší, pokud nejsou současně nestabilní zlomeniny páteře, léčí se konzervativně</a:t>
            </a:r>
          </a:p>
          <a:p>
            <a:pPr algn="ctr"/>
            <a:endParaRPr lang="cs-CZ" b="1" dirty="0"/>
          </a:p>
          <a:p>
            <a:pPr algn="ctr"/>
            <a:r>
              <a:rPr lang="cs-CZ" b="1" dirty="0"/>
              <a:t>míšní komoce</a:t>
            </a:r>
            <a:r>
              <a:rPr lang="cs-CZ" dirty="0"/>
              <a:t> </a:t>
            </a:r>
          </a:p>
          <a:p>
            <a:pPr marL="285750" indent="-285750">
              <a:buFont typeface="Arial" panose="020B0604020202020204" pitchFamily="34" charset="0"/>
              <a:buChar char="•"/>
            </a:pPr>
            <a:r>
              <a:rPr lang="cs-CZ" dirty="0"/>
              <a:t>analogie komoce mozku, vzácněji se vyskytující reverzibilní poranění</a:t>
            </a:r>
          </a:p>
          <a:p>
            <a:pPr marL="285750" indent="-285750">
              <a:buFont typeface="Arial" panose="020B0604020202020204" pitchFamily="34" charset="0"/>
              <a:buChar char="•"/>
            </a:pPr>
            <a:r>
              <a:rPr lang="cs-CZ" dirty="0"/>
              <a:t>dojde k výpadku funkcí, obnovují se během hodin</a:t>
            </a:r>
          </a:p>
          <a:p>
            <a:endParaRPr lang="cs-CZ" dirty="0"/>
          </a:p>
          <a:p>
            <a:pPr algn="ctr"/>
            <a:r>
              <a:rPr lang="cs-CZ" b="1" dirty="0"/>
              <a:t>kořenové syndromy</a:t>
            </a:r>
          </a:p>
          <a:p>
            <a:pPr marL="285750" indent="-285750">
              <a:buFont typeface="Arial" panose="020B0604020202020204" pitchFamily="34" charset="0"/>
              <a:buChar char="•"/>
            </a:pPr>
            <a:r>
              <a:rPr lang="cs-CZ" dirty="0"/>
              <a:t>může dojít též ke kompresi míšních kořenů</a:t>
            </a:r>
          </a:p>
          <a:p>
            <a:pPr marL="285750" indent="-285750">
              <a:buFont typeface="Arial" panose="020B0604020202020204" pitchFamily="34" charset="0"/>
              <a:buChar char="•"/>
            </a:pPr>
            <a:r>
              <a:rPr lang="cs-CZ" dirty="0"/>
              <a:t>segmentální výpadek čití a motoriky různého stupně</a:t>
            </a:r>
          </a:p>
          <a:p>
            <a:endParaRPr lang="cs-CZ" dirty="0"/>
          </a:p>
        </p:txBody>
      </p:sp>
    </p:spTree>
    <p:extLst>
      <p:ext uri="{BB962C8B-B14F-4D97-AF65-F5344CB8AC3E}">
        <p14:creationId xmlns:p14="http://schemas.microsoft.com/office/powerpoint/2010/main" val="11371616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text 2"/>
          <p:cNvSpPr>
            <a:spLocks noGrp="1"/>
          </p:cNvSpPr>
          <p:nvPr>
            <p:ph type="body"/>
          </p:nvPr>
        </p:nvSpPr>
        <p:spPr>
          <a:xfrm>
            <a:off x="395536" y="2780928"/>
            <a:ext cx="8228880" cy="1143000"/>
          </a:xfrm>
        </p:spPr>
        <p:txBody>
          <a:bodyPr/>
          <a:lstStyle/>
          <a:p>
            <a:pPr algn="ctr"/>
            <a:r>
              <a:rPr lang="cs-CZ" b="1" dirty="0"/>
              <a:t>Traumatický syndrom kaudy</a:t>
            </a:r>
            <a:r>
              <a:rPr lang="cs-CZ" dirty="0"/>
              <a:t> </a:t>
            </a:r>
            <a:endParaRPr lang="cs-CZ" b="1" dirty="0"/>
          </a:p>
          <a:p>
            <a:pPr marL="285750" indent="-285750">
              <a:buFont typeface="Arial" panose="020B0604020202020204" pitchFamily="34" charset="0"/>
              <a:buChar char="•"/>
            </a:pPr>
            <a:r>
              <a:rPr lang="cs-CZ" dirty="0"/>
              <a:t>poranění či komprese kaudy při úrazech</a:t>
            </a:r>
          </a:p>
          <a:p>
            <a:pPr marL="285750" indent="-285750">
              <a:buFont typeface="Arial" panose="020B0604020202020204" pitchFamily="34" charset="0"/>
              <a:buChar char="•"/>
            </a:pPr>
            <a:r>
              <a:rPr lang="cs-CZ" dirty="0"/>
              <a:t>poranění je distálně od L2</a:t>
            </a:r>
          </a:p>
          <a:p>
            <a:pPr marL="285750" indent="-285750">
              <a:buFont typeface="Arial" panose="020B0604020202020204" pitchFamily="34" charset="0"/>
              <a:buChar char="•"/>
            </a:pPr>
            <a:endParaRPr lang="cs-CZ" dirty="0"/>
          </a:p>
          <a:p>
            <a:pPr algn="ctr"/>
            <a:r>
              <a:rPr lang="cs-CZ" b="1" dirty="0"/>
              <a:t>Úplný syndrom kaudy</a:t>
            </a:r>
          </a:p>
          <a:p>
            <a:pPr marL="285750" indent="-285750">
              <a:buFont typeface="Arial" panose="020B0604020202020204" pitchFamily="34" charset="0"/>
              <a:buChar char="•"/>
            </a:pPr>
            <a:r>
              <a:rPr lang="cs-CZ" dirty="0"/>
              <a:t>poranění pod úrovní konce míchy – nejčastěji L1, L2</a:t>
            </a:r>
          </a:p>
          <a:p>
            <a:pPr marL="285750" indent="-285750">
              <a:buFont typeface="Arial" panose="020B0604020202020204" pitchFamily="34" charset="0"/>
              <a:buChar char="•"/>
            </a:pPr>
            <a:r>
              <a:rPr lang="cs-CZ" dirty="0" err="1"/>
              <a:t>sphincterová</a:t>
            </a:r>
            <a:r>
              <a:rPr lang="cs-CZ" dirty="0"/>
              <a:t> porucha (S2–S4) s příslušnou poruchou čití v </a:t>
            </a:r>
            <a:r>
              <a:rPr lang="cs-CZ" dirty="0" err="1"/>
              <a:t>perianogenitální</a:t>
            </a:r>
            <a:r>
              <a:rPr lang="cs-CZ" dirty="0"/>
              <a:t> oblasti </a:t>
            </a:r>
          </a:p>
          <a:p>
            <a:pPr marL="285750" indent="-285750">
              <a:buFont typeface="Arial" panose="020B0604020202020204" pitchFamily="34" charset="0"/>
              <a:buChar char="•"/>
            </a:pPr>
            <a:r>
              <a:rPr lang="cs-CZ" dirty="0"/>
              <a:t>život ohrožující nemoc → operace do 24 hod.</a:t>
            </a:r>
          </a:p>
          <a:p>
            <a:pPr marL="285750" indent="-285750">
              <a:buFont typeface="Arial" panose="020B0604020202020204" pitchFamily="34" charset="0"/>
              <a:buChar char="•"/>
            </a:pPr>
            <a:r>
              <a:rPr lang="cs-CZ" dirty="0"/>
              <a:t>je to léze periferního nervu, pokud tedy není přerušen, je možná regenerace</a:t>
            </a:r>
          </a:p>
          <a:p>
            <a:pPr marL="285750" indent="-285750">
              <a:buFont typeface="Arial" panose="020B0604020202020204" pitchFamily="34" charset="0"/>
              <a:buChar char="•"/>
            </a:pPr>
            <a:endParaRPr lang="cs-CZ" dirty="0"/>
          </a:p>
          <a:p>
            <a:pPr algn="ctr"/>
            <a:r>
              <a:rPr lang="cs-CZ" b="1" dirty="0"/>
              <a:t>První pomoc? </a:t>
            </a:r>
          </a:p>
          <a:p>
            <a:pPr marL="285750" indent="-285750">
              <a:buFont typeface="Arial" panose="020B0604020202020204" pitchFamily="34" charset="0"/>
              <a:buChar char="•"/>
            </a:pPr>
            <a:endParaRPr lang="cs-CZ" dirty="0"/>
          </a:p>
        </p:txBody>
      </p:sp>
    </p:spTree>
    <p:extLst>
      <p:ext uri="{BB962C8B-B14F-4D97-AF65-F5344CB8AC3E}">
        <p14:creationId xmlns:p14="http://schemas.microsoft.com/office/powerpoint/2010/main" val="255452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Effect transition="in" filter="fade">
                                      <p:cBhvr>
                                        <p:cTn id="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CustomShape 1"/>
          <p:cNvSpPr/>
          <p:nvPr/>
        </p:nvSpPr>
        <p:spPr>
          <a:xfrm>
            <a:off x="457200" y="274680"/>
            <a:ext cx="8228880" cy="1142280"/>
          </a:xfrm>
          <a:prstGeom prst="rect">
            <a:avLst/>
          </a:prstGeom>
        </p:spPr>
      </p:sp>
      <p:sp>
        <p:nvSpPr>
          <p:cNvPr id="113" name="CustomShape 2"/>
          <p:cNvSpPr/>
          <p:nvPr/>
        </p:nvSpPr>
        <p:spPr>
          <a:xfrm>
            <a:off x="457200" y="142920"/>
            <a:ext cx="8228880" cy="5982480"/>
          </a:xfrm>
          <a:prstGeom prst="rect">
            <a:avLst/>
          </a:prstGeom>
        </p:spPr>
        <p:txBody>
          <a:bodyPr lIns="90000" tIns="45000" rIns="90000" bIns="45000"/>
          <a:lstStyle/>
          <a:p>
            <a:pPr>
              <a:lnSpc>
                <a:spcPct val="100000"/>
              </a:lnSpc>
            </a:pPr>
            <a:endParaRPr/>
          </a:p>
          <a:p>
            <a:pPr>
              <a:lnSpc>
                <a:spcPct val="100000"/>
              </a:lnSpc>
            </a:pPr>
            <a:endParaRPr/>
          </a:p>
          <a:p>
            <a:pPr>
              <a:lnSpc>
                <a:spcPct val="100000"/>
              </a:lnSpc>
            </a:pPr>
            <a:r>
              <a:rPr lang="cs-CZ" sz="2000" b="1">
                <a:solidFill>
                  <a:srgbClr val="000000"/>
                </a:solidFill>
                <a:latin typeface="Arial"/>
              </a:rPr>
              <a:t>Fantomová bolest</a:t>
            </a:r>
            <a:endParaRPr/>
          </a:p>
          <a:p>
            <a:pPr>
              <a:lnSpc>
                <a:spcPct val="100000"/>
              </a:lnSpc>
            </a:pPr>
            <a:r>
              <a:rPr lang="cs-CZ" sz="2000">
                <a:solidFill>
                  <a:srgbClr val="000000"/>
                </a:solidFill>
                <a:latin typeface="Arial"/>
              </a:rPr>
              <a:t>Je pociťována v amputované části těla. Reagující neurony mají změněný práh citlivosti a vzniká v nich množství podnětů, které jsou v CNS interpretovány jako bolest.Vzniká po ztrátě některé části těla, zejména končetin, tím, že v mozku je stále zachován určitý engram.</a:t>
            </a:r>
            <a:endParaRPr/>
          </a:p>
          <a:p>
            <a:pPr>
              <a:lnSpc>
                <a:spcPct val="100000"/>
              </a:lnSpc>
            </a:pPr>
            <a:r>
              <a:rPr lang="cs-CZ" sz="2000">
                <a:solidFill>
                  <a:srgbClr val="000000"/>
                </a:solidFill>
                <a:latin typeface="Arial"/>
              </a:rPr>
              <a:t>vzniká i při amélii, kdy se vůbec nevytvořily končetiny; fantómová bolest se vyskytuje u 13 % takto poškozených dětí. To znamená, že v mozkové kůře se vytváří nějaký engram reprezentace </a:t>
            </a:r>
            <a:endParaRPr/>
          </a:p>
          <a:p>
            <a:pPr>
              <a:lnSpc>
                <a:spcPct val="100000"/>
              </a:lnSpc>
            </a:pPr>
            <a:endParaRPr/>
          </a:p>
          <a:p>
            <a:pP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ustomShape 1"/>
          <p:cNvSpPr/>
          <p:nvPr/>
        </p:nvSpPr>
        <p:spPr>
          <a:xfrm>
            <a:off x="457200" y="274680"/>
            <a:ext cx="8228880" cy="1142280"/>
          </a:xfrm>
          <a:prstGeom prst="rect">
            <a:avLst/>
          </a:prstGeom>
        </p:spPr>
      </p:sp>
      <p:sp>
        <p:nvSpPr>
          <p:cNvPr id="115" name="CustomShape 2"/>
          <p:cNvSpPr/>
          <p:nvPr/>
        </p:nvSpPr>
        <p:spPr>
          <a:xfrm>
            <a:off x="457200" y="285840"/>
            <a:ext cx="8228880" cy="5839560"/>
          </a:xfrm>
          <a:prstGeom prst="rect">
            <a:avLst/>
          </a:prstGeom>
        </p:spPr>
        <p:txBody>
          <a:bodyPr lIns="90000" tIns="45000" rIns="90000" bIns="45000"/>
          <a:lstStyle/>
          <a:p>
            <a:pPr>
              <a:lnSpc>
                <a:spcPct val="100000"/>
              </a:lnSpc>
            </a:pPr>
            <a:endParaRPr/>
          </a:p>
          <a:p>
            <a:pPr>
              <a:lnSpc>
                <a:spcPct val="100000"/>
              </a:lnSpc>
            </a:pPr>
            <a:r>
              <a:rPr lang="cs-CZ" sz="2000" b="1">
                <a:solidFill>
                  <a:srgbClr val="000000"/>
                </a:solidFill>
                <a:latin typeface="Arial"/>
              </a:rPr>
              <a:t>Kauzalgie </a:t>
            </a:r>
            <a:endParaRPr/>
          </a:p>
          <a:p>
            <a:pPr>
              <a:lnSpc>
                <a:spcPct val="100000"/>
              </a:lnSpc>
              <a:buFont typeface="Arial"/>
              <a:buChar char="•"/>
            </a:pPr>
            <a:r>
              <a:rPr lang="cs-CZ" sz="2000">
                <a:solidFill>
                  <a:srgbClr val="000000"/>
                </a:solidFill>
                <a:latin typeface="Arial"/>
              </a:rPr>
              <a:t>způsobena poškozením tkáně nebo nervů, které bolestivě stimulují neuron v zadních rozích míšních. Normálně nebolestivé podněty pak mohou vyvolat bolestivou reakci. Bolest může být provázena hyperalgézií a hyperestézií, vazomorickým a trofickým poškozením dané oblasti (posttraumatická neuralgie, Sudeckova analgodystrofie).</a:t>
            </a:r>
            <a:endParaRPr/>
          </a:p>
          <a:p>
            <a:pPr>
              <a:lnSpc>
                <a:spcPct val="100000"/>
              </a:lnSpc>
            </a:pPr>
            <a:endParaRPr/>
          </a:p>
          <a:p>
            <a:pPr>
              <a:lnSpc>
                <a:spcPct val="100000"/>
              </a:lnSpc>
            </a:pPr>
            <a:endParaRPr/>
          </a:p>
          <a:p>
            <a:pPr>
              <a:lnSpc>
                <a:spcPct val="100000"/>
              </a:lnSpc>
            </a:pPr>
            <a:r>
              <a:rPr lang="cs-CZ" sz="2000" b="1">
                <a:solidFill>
                  <a:srgbClr val="000000"/>
                </a:solidFill>
                <a:latin typeface="Arial"/>
              </a:rPr>
              <a:t>Anodynie</a:t>
            </a:r>
            <a:endParaRPr/>
          </a:p>
          <a:p>
            <a:pPr>
              <a:lnSpc>
                <a:spcPct val="100000"/>
              </a:lnSpc>
              <a:buFont typeface="Arial"/>
              <a:buChar char="•"/>
            </a:pPr>
            <a:r>
              <a:rPr lang="cs-CZ" sz="2000">
                <a:solidFill>
                  <a:srgbClr val="000000"/>
                </a:solidFill>
                <a:latin typeface="Arial"/>
              </a:rPr>
              <a:t>Anodynie je syndrom ztráty vnímání bolesti (insuficience anebo absence nocicepce), zvláště v oblasti, kde předtím byla bolest vnímána. Pacient je izolovaně poškozený. Vrozená insenzivita je velmi vzácná (200 případů na světě).</a:t>
            </a:r>
            <a:endParaRPr/>
          </a:p>
          <a:p>
            <a:pP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CustomShape 1"/>
          <p:cNvSpPr/>
          <p:nvPr/>
        </p:nvSpPr>
        <p:spPr>
          <a:xfrm>
            <a:off x="457200" y="274680"/>
            <a:ext cx="8228880" cy="1142280"/>
          </a:xfrm>
          <a:prstGeom prst="rect">
            <a:avLst/>
          </a:prstGeom>
        </p:spPr>
      </p:sp>
      <p:sp>
        <p:nvSpPr>
          <p:cNvPr id="117" name="CustomShape 2"/>
          <p:cNvSpPr/>
          <p:nvPr/>
        </p:nvSpPr>
        <p:spPr>
          <a:xfrm>
            <a:off x="457200" y="285840"/>
            <a:ext cx="8228880" cy="5839560"/>
          </a:xfrm>
          <a:prstGeom prst="rect">
            <a:avLst/>
          </a:prstGeom>
        </p:spPr>
        <p:txBody>
          <a:bodyPr lIns="90000" tIns="45000" rIns="90000" bIns="45000"/>
          <a:lstStyle/>
          <a:p>
            <a:pPr>
              <a:lnSpc>
                <a:spcPct val="100000"/>
              </a:lnSpc>
            </a:pPr>
            <a:r>
              <a:rPr lang="cs-CZ" sz="2000" b="1">
                <a:solidFill>
                  <a:srgbClr val="000000"/>
                </a:solidFill>
                <a:latin typeface="Arial"/>
              </a:rPr>
              <a:t>Centrální talamická bolest </a:t>
            </a:r>
            <a:endParaRPr/>
          </a:p>
          <a:p>
            <a:pPr>
              <a:lnSpc>
                <a:spcPct val="100000"/>
              </a:lnSpc>
              <a:buFont typeface="Arial"/>
              <a:buChar char="•"/>
            </a:pPr>
            <a:r>
              <a:rPr lang="cs-CZ" sz="2000">
                <a:solidFill>
                  <a:srgbClr val="000000"/>
                </a:solidFill>
                <a:latin typeface="Arial"/>
              </a:rPr>
              <a:t>Při lézích talamu, vyvolávají taktilní, termické či viscerální vlivy, velmi úporná, nezabírá na analgetika a dosud používaná koagulace talamických jader ničí i všechny jejich ostatní funkce.</a:t>
            </a:r>
            <a:endParaRPr/>
          </a:p>
          <a:p>
            <a:pPr>
              <a:lnSpc>
                <a:spcPct val="100000"/>
              </a:lnSpc>
            </a:pPr>
            <a:endParaRPr/>
          </a:p>
          <a:p>
            <a:pPr>
              <a:lnSpc>
                <a:spcPct val="100000"/>
              </a:lnSpc>
            </a:pPr>
            <a:r>
              <a:rPr lang="cs-CZ" sz="2000" b="1">
                <a:solidFill>
                  <a:srgbClr val="000000"/>
                </a:solidFill>
                <a:latin typeface="Arial"/>
              </a:rPr>
              <a:t>Bolesti hlavy</a:t>
            </a:r>
            <a:endParaRPr/>
          </a:p>
          <a:p>
            <a:pPr>
              <a:lnSpc>
                <a:spcPct val="100000"/>
              </a:lnSpc>
              <a:buFont typeface="Arial"/>
              <a:buChar char="•"/>
            </a:pPr>
            <a:r>
              <a:rPr lang="cs-CZ" sz="2000">
                <a:solidFill>
                  <a:srgbClr val="000000"/>
                </a:solidFill>
                <a:latin typeface="Arial"/>
              </a:rPr>
              <a:t>Primární – clusterova, migréna, tenzní </a:t>
            </a:r>
            <a:endParaRPr/>
          </a:p>
          <a:p>
            <a:pPr>
              <a:lnSpc>
                <a:spcPct val="100000"/>
              </a:lnSpc>
              <a:buFont typeface="Arial"/>
              <a:buChar char="•"/>
            </a:pPr>
            <a:r>
              <a:rPr lang="cs-CZ" sz="2000">
                <a:solidFill>
                  <a:srgbClr val="000000"/>
                </a:solidFill>
                <a:latin typeface="Arial"/>
              </a:rPr>
              <a:t>Sekundární – následkem zánětu, nádoru, cévní poruchy, toxíny</a:t>
            </a:r>
            <a:endParaRPr/>
          </a:p>
          <a:p>
            <a:pPr>
              <a:lnSpc>
                <a:spcPct val="100000"/>
              </a:lnSpc>
            </a:pPr>
            <a:endParaRPr/>
          </a:p>
          <a:p>
            <a:pPr>
              <a:lnSpc>
                <a:spcPct val="100000"/>
              </a:lnSpc>
            </a:pPr>
            <a:r>
              <a:rPr lang="cs-CZ" sz="2000" b="1">
                <a:solidFill>
                  <a:srgbClr val="000000"/>
                </a:solidFill>
                <a:latin typeface="Arial"/>
              </a:rPr>
              <a:t>Zdroje bolesti na hlavě:</a:t>
            </a:r>
            <a:endParaRPr/>
          </a:p>
          <a:p>
            <a:pPr>
              <a:lnSpc>
                <a:spcPct val="100000"/>
              </a:lnSpc>
              <a:buFont typeface="Arial"/>
              <a:buChar char="•"/>
            </a:pPr>
            <a:r>
              <a:rPr lang="cs-CZ" sz="2000">
                <a:solidFill>
                  <a:srgbClr val="000000"/>
                </a:solidFill>
                <a:latin typeface="Arial"/>
              </a:rPr>
              <a:t>Extrakraniální – kůže, svaly, zuby, oči, periost, ligamenta</a:t>
            </a:r>
            <a:endParaRPr/>
          </a:p>
          <a:p>
            <a:pPr>
              <a:lnSpc>
                <a:spcPct val="100000"/>
              </a:lnSpc>
              <a:buFont typeface="Arial"/>
              <a:buChar char="•"/>
            </a:pPr>
            <a:r>
              <a:rPr lang="cs-CZ" sz="2000">
                <a:solidFill>
                  <a:srgbClr val="000000"/>
                </a:solidFill>
                <a:latin typeface="Arial"/>
              </a:rPr>
              <a:t>Intrakraniální – mozkové pleny, subarachnoideální prostor, mozk. tk.  a její cévy nebolí!</a:t>
            </a:r>
            <a:endParaRPr/>
          </a:p>
          <a:p>
            <a:pPr>
              <a:lnSpc>
                <a:spcPct val="100000"/>
              </a:lnSpc>
            </a:pPr>
            <a:endParaRPr/>
          </a:p>
          <a:p>
            <a:pPr>
              <a:lnSpc>
                <a:spcPct val="100000"/>
              </a:lnSpc>
              <a:buFont typeface="Arial"/>
              <a:buChar char="•"/>
            </a:pPr>
            <a:r>
              <a:rPr lang="cs-CZ" sz="2000">
                <a:solidFill>
                  <a:srgbClr val="000000"/>
                </a:solidFill>
                <a:latin typeface="Arial"/>
              </a:rPr>
              <a:t>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CustomShape 1"/>
          <p:cNvSpPr/>
          <p:nvPr/>
        </p:nvSpPr>
        <p:spPr>
          <a:xfrm>
            <a:off x="457200" y="274680"/>
            <a:ext cx="8228880" cy="1142280"/>
          </a:xfrm>
          <a:prstGeom prst="rect">
            <a:avLst/>
          </a:prstGeom>
        </p:spPr>
      </p:sp>
      <p:sp>
        <p:nvSpPr>
          <p:cNvPr id="119" name="CustomShape 2"/>
          <p:cNvSpPr/>
          <p:nvPr/>
        </p:nvSpPr>
        <p:spPr>
          <a:xfrm>
            <a:off x="457200" y="357120"/>
            <a:ext cx="8228880" cy="5768280"/>
          </a:xfrm>
          <a:prstGeom prst="rect">
            <a:avLst/>
          </a:prstGeom>
        </p:spPr>
        <p:txBody>
          <a:bodyPr lIns="90000" tIns="45000" rIns="90000" bIns="45000"/>
          <a:lstStyle/>
          <a:p>
            <a:pPr>
              <a:lnSpc>
                <a:spcPct val="100000"/>
              </a:lnSpc>
            </a:pPr>
            <a:r>
              <a:rPr lang="cs-CZ" sz="2000" b="1">
                <a:solidFill>
                  <a:srgbClr val="000000"/>
                </a:solidFill>
                <a:latin typeface="Arial"/>
              </a:rPr>
              <a:t>Clusterová bolest </a:t>
            </a:r>
            <a:endParaRPr/>
          </a:p>
          <a:p>
            <a:pPr>
              <a:lnSpc>
                <a:spcPct val="100000"/>
              </a:lnSpc>
              <a:buFont typeface="Arial"/>
              <a:buChar char="•"/>
            </a:pPr>
            <a:r>
              <a:rPr lang="cs-CZ" sz="2000">
                <a:solidFill>
                  <a:srgbClr val="000000"/>
                </a:solidFill>
                <a:latin typeface="Arial"/>
              </a:rPr>
              <a:t>Objevují se v pravidelných intervalech a trvají od několika minut po několik hodin. Soustředí se kolem jednoho oka a pak se šíří dolů po tváří nebo nahoru na spánek a čelo. je pronikavá a ničivá. Asi u 25 – 30% pacientů jsou bolestivé záchvaty provázeny nauzeou a zvracením. Lakrimace a rinorea na bolestivé straně jsou obvyklými příznaky. Pacienti někdy udávají unilaterální fotofobii na bolestivé straně a asi u 10% pacientů je patrný parciální Hornerův syndrom (mióza a ptóza očního víčka).</a:t>
            </a:r>
            <a:endParaRPr/>
          </a:p>
          <a:p>
            <a:pPr>
              <a:lnSpc>
                <a:spcPct val="100000"/>
              </a:lnSpc>
            </a:pPr>
            <a:endParaRPr/>
          </a:p>
          <a:p>
            <a:pPr>
              <a:lnSpc>
                <a:spcPct val="100000"/>
              </a:lnSpc>
            </a:pPr>
            <a:endParaRPr/>
          </a:p>
          <a:p>
            <a:pPr>
              <a:lnSpc>
                <a:spcPct val="100000"/>
              </a:lnSpc>
            </a:pPr>
            <a:r>
              <a:rPr lang="cs-CZ" sz="2000" b="1">
                <a:solidFill>
                  <a:srgbClr val="000000"/>
                </a:solidFill>
                <a:latin typeface="Arial"/>
              </a:rPr>
              <a:t>Migréna</a:t>
            </a:r>
            <a:endParaRPr/>
          </a:p>
          <a:p>
            <a:pPr>
              <a:lnSpc>
                <a:spcPct val="100000"/>
              </a:lnSpc>
              <a:buFont typeface="Arial"/>
              <a:buChar char="•"/>
            </a:pPr>
            <a:r>
              <a:rPr lang="cs-CZ" sz="2000">
                <a:solidFill>
                  <a:srgbClr val="000000"/>
                </a:solidFill>
                <a:latin typeface="Arial"/>
              </a:rPr>
              <a:t>Opakované záchvaty silné bolesti (půlka obličeje a hlavy), často nauzea, zvracení, světlo + hlukoplachost, hodiny – dny, někdy aura (zrakové symptomy), předpoklad je spojení s n. trigeminus</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745</TotalTime>
  <Words>4741</Words>
  <Application>Microsoft Office PowerPoint</Application>
  <PresentationFormat>Předvádění na obrazovce (4:3)</PresentationFormat>
  <Paragraphs>500</Paragraphs>
  <Slides>58</Slides>
  <Notes>0</Notes>
  <HiddenSlides>0</HiddenSlides>
  <MMClips>0</MMClips>
  <ScaleCrop>false</ScaleCrop>
  <HeadingPairs>
    <vt:vector size="6" baseType="variant">
      <vt:variant>
        <vt:lpstr>Použitá písma</vt:lpstr>
      </vt:variant>
      <vt:variant>
        <vt:i4>5</vt:i4>
      </vt:variant>
      <vt:variant>
        <vt:lpstr>Motiv</vt:lpstr>
      </vt:variant>
      <vt:variant>
        <vt:i4>3</vt:i4>
      </vt:variant>
      <vt:variant>
        <vt:lpstr>Nadpisy snímků</vt:lpstr>
      </vt:variant>
      <vt:variant>
        <vt:i4>58</vt:i4>
      </vt:variant>
    </vt:vector>
  </HeadingPairs>
  <TitlesOfParts>
    <vt:vector size="66" baseType="lpstr">
      <vt:lpstr>Arial</vt:lpstr>
      <vt:lpstr>Calibri</vt:lpstr>
      <vt:lpstr>DejaVu Sans</vt:lpstr>
      <vt:lpstr>StarSymbol</vt:lpstr>
      <vt:lpstr>Wingdings</vt:lpstr>
      <vt:lpstr>Office Theme</vt:lpstr>
      <vt:lpstr>Office Theme</vt:lpstr>
      <vt:lpstr>Office Theme</vt:lpstr>
      <vt:lpstr>Prezentace aplikace PowerPoint</vt:lpstr>
      <vt:lpstr>Podmínky zápočtu a ZK</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Touretův syndrom </vt:lpstr>
      <vt:lpstr>Prezentace aplikace PowerPoint</vt:lpstr>
      <vt:lpstr>Prezentace aplikace PowerPoint</vt:lpstr>
      <vt:lpstr>Prezentace aplikace PowerPoint</vt:lpstr>
      <vt:lpstr>Prezentace aplikace PowerPoint</vt:lpstr>
      <vt:lpstr>Prezentace aplikace PowerPoint</vt:lpstr>
      <vt:lpstr>Meniérova choroba</vt:lpstr>
      <vt:lpstr>Meniérova choroba</vt:lpstr>
      <vt:lpstr>Klinické příznaky, DG, Th</vt:lpstr>
      <vt:lpstr>Poruchy autonomního NS</vt:lpstr>
      <vt:lpstr>Periferní poruchy ANS</vt:lpstr>
      <vt:lpstr>Raynaudova choroba </vt:lpstr>
      <vt:lpstr>Příklady periferních změn </vt:lpstr>
      <vt:lpstr>Vegetativní poruchy míšní oblasti </vt:lpstr>
      <vt:lpstr>Prezentace aplikace PowerPoint</vt:lpstr>
      <vt:lpstr>Vegetativní poruchy míšní oblasti </vt:lpstr>
      <vt:lpstr>Traumatické míšní syndromy</vt:lpstr>
      <vt:lpstr>Traumatické míšní syndromy</vt:lpstr>
      <vt:lpstr>Prezentace aplikace PowerPoint</vt:lpstr>
      <vt:lpstr>Prezentace aplikace PowerPoint</vt:lpstr>
      <vt:lpstr>Prezentace aplikace PowerPoint</vt:lpstr>
      <vt:lpstr>Syndrom míšní šedi – „Central cord syndrom“ </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Pekara Jaroslav</dc:creator>
  <cp:lastModifiedBy>Pekara</cp:lastModifiedBy>
  <cp:revision>22</cp:revision>
  <dcterms:modified xsi:type="dcterms:W3CDTF">2022-09-19T06:12:37Z</dcterms:modified>
</cp:coreProperties>
</file>