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2" r:id="rId10"/>
    <p:sldId id="291" r:id="rId11"/>
    <p:sldId id="292" r:id="rId12"/>
    <p:sldId id="293" r:id="rId13"/>
    <p:sldId id="294" r:id="rId14"/>
    <p:sldId id="296" r:id="rId15"/>
    <p:sldId id="297" r:id="rId16"/>
    <p:sldId id="298" r:id="rId17"/>
    <p:sldId id="299" r:id="rId18"/>
    <p:sldId id="300" r:id="rId19"/>
    <p:sldId id="301" r:id="rId20"/>
    <p:sldId id="283" r:id="rId21"/>
    <p:sldId id="284" r:id="rId22"/>
    <p:sldId id="285" r:id="rId23"/>
    <p:sldId id="286" r:id="rId24"/>
    <p:sldId id="287" r:id="rId25"/>
    <p:sldId id="288" r:id="rId26"/>
    <p:sldId id="290" r:id="rId27"/>
  </p:sldIdLst>
  <p:sldSz cx="9144000" cy="6858000" type="screen4x3"/>
  <p:notesSz cx="6792913" cy="9926638"/>
  <p:custDataLst>
    <p:tags r:id="rId29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9999"/>
    <a:srgbClr val="FF3300"/>
    <a:srgbClr val="CC0000"/>
    <a:srgbClr val="FFCCCC"/>
    <a:srgbClr val="FFFF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176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F7035DE-B47B-403C-B0A6-DB26D3885432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4013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32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28163"/>
            <a:ext cx="29432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057A34E-8531-4C1B-9BCD-205D80231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177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7BF4F-64EE-455F-8D89-199F9325159B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C793A-D29C-4640-A1E8-EBE408E7F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FD89B-8914-4018-AD58-72809F00E6E2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EA0BE-F5FB-4F99-A9EE-DC1183B62C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D767D-25C4-4121-9838-ABC6BC4A56D1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AC77-EAF1-4D7C-90C4-AC2861EB24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81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0150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858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4E5AC-9FD0-4890-85DA-7E6731CB7D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088CE-A522-4429-97AD-012D8784BA76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9C5B2-3B81-40BE-AA11-0ED5AEE5C0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D5580-A18A-44B3-938D-3944862BBB46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57A7A-83F9-4C52-BDFF-E2F11ACB36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BD480-E335-4A93-AD81-0FD16327BA39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B1B9-6DC9-44C9-AABA-408D6150A3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B8363-CDB7-4C21-9AE0-484961F01860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5B390-FCEE-4D28-9271-9A93DAE621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ABF8D-6897-4D32-84E7-766C07CE1E1B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86674-DA26-4DF1-8EA3-472613BA51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2F49F-BE85-4D56-967D-73A684205DFC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D290F-FC0B-4E35-865C-8CE58A3766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84B1B-96B5-4EE3-9D33-9A766B7CE5C4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607D9-727C-4504-A1FA-E1237C1362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1BEC3-2C46-481D-95B1-46AB74C3F35E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A8D6D-2B3E-4E46-A557-93DAD4BD4B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741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DA5E95-EFC4-4E70-ABC9-9C14E60FEC33}" type="datetimeFigureOut">
              <a:rPr lang="cs-CZ"/>
              <a:pPr>
                <a:defRPr/>
              </a:pPr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ADD068-B9E9-4333-A7A8-1AE6F42EAA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Encefalitida" TargetMode="External"/><Relationship Id="rId7" Type="http://schemas.openxmlformats.org/officeDocument/2006/relationships/hyperlink" Target="http://www.wikiskripta.eu/index.php/Hypoxie" TargetMode="External"/><Relationship Id="rId2" Type="http://schemas.openxmlformats.org/officeDocument/2006/relationships/hyperlink" Target="http://www.wikiskripta.eu/index.php/Hematoencefalick%C3%A1_bari%C3%A9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skripta.eu/index.php?title=Rebound_fenom%C3%A9n&amp;action=edit&amp;redlink=1" TargetMode="External"/><Relationship Id="rId5" Type="http://schemas.openxmlformats.org/officeDocument/2006/relationships/hyperlink" Target="http://www.wikiskripta.eu/index.php?title=Dexametazon&amp;action=edit&amp;redlink=1" TargetMode="External"/><Relationship Id="rId4" Type="http://schemas.openxmlformats.org/officeDocument/2006/relationships/hyperlink" Target="http://www.wikiskripta.eu/index.php/Kortikoid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?title=Corpus_calosum&amp;action=edit&amp;redlink=1" TargetMode="External"/><Relationship Id="rId2" Type="http://schemas.openxmlformats.org/officeDocument/2006/relationships/hyperlink" Target="http://www.wikiskripta.eu/index.php?title=Gyrus_cinguli&amp;action=edit&amp;redlink=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7/79/Brain_herniation_types-2.sv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7/79/Brain_herniation_types-2.sv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7/79/Brain_herniation_types-2.sv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7/79/Brain_herniation_types-2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3276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5362" name="Rectangle 1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59163" y="2303463"/>
            <a:ext cx="44100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None/>
              <a:tabLst>
                <a:tab pos="144463" algn="l"/>
              </a:tabLst>
            </a:pPr>
            <a:r>
              <a:rPr lang="cs-CZ" sz="2200" b="1">
                <a:solidFill>
                  <a:srgbClr val="FF0000"/>
                </a:solidFill>
              </a:rPr>
              <a:t>Kraniocerebrální poranění v PNP</a:t>
            </a:r>
            <a:endParaRPr lang="cs-CZ" sz="2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Vazogenní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mozkový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edém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vzniká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poruchou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 tooltip="Hematoencefalická bariéra"/>
              </a:rPr>
              <a:t>hematoencefalické bariéry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(HEB)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provází nejčastěji nádory 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3" tooltip="Encefalitida"/>
              </a:rPr>
              <a:t>záněty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příznivě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reaguje na terapii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4" tooltip="Kortikoidy"/>
              </a:rPr>
              <a:t>kortikoidy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(hlavně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  <a:hlinkClick r:id="rId5" tooltip="Dexametazon (stránka neexistuje)"/>
              </a:rPr>
              <a:t>dexametazon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terapie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osmotickými látkami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manitol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může způsobit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  <a:hlinkClick r:id="rId6" tooltip="Rebound fenomén (stránka neexistuje)"/>
              </a:rPr>
              <a:t>rebound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6" tooltip="Rebound fenomén (stránka neexistuje)"/>
              </a:rPr>
              <a:t> fenomén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(dostane-li se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manitol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do parenchymu, otok se zhorší)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Cytotoxický mozkový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edém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vzniká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jako následek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7" tooltip="Hypoxie"/>
              </a:rPr>
              <a:t>hypoxie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buňky a je doprovázen poruchou membránové rovnováhy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voda je především intracelulárně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nejčastějším etiologickým činitelem je úraz 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12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Herniace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Herniace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cingulární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hlinkClick r:id="rId2" tooltip="Gyrus cinguli (stránka neexistuje)"/>
              </a:rPr>
              <a:t>gyrus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2" tooltip="Gyrus cinguli (stránka neexistuje)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hlinkClick r:id="rId2" tooltip="Gyrus cinguli (stránka neexistuje)"/>
              </a:rPr>
              <a:t>cinguli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gyrus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obkružující mediálně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3" tooltip="Corpus calosum (stránka neexistuje)"/>
              </a:rPr>
              <a:t>corpus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hlinkClick r:id="rId3" tooltip="Corpus calosum (stránka neexistuje)"/>
              </a:rPr>
              <a:t>calosum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se vtlačuje pod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falx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cerebri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typicky při jednostranných procesech ve frontálním laloku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patrná jak na CT tak na angiografii (přesun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a.cerebri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anterior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pod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falxem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– signum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falcis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klinicky nemá nápadnější příznaky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může ale dojít ke kompresi či zalomení a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cerebri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anterior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– ischémie – prohloubí symptomatologii (obrna DK…)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5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3 - </a:t>
            </a:r>
            <a:r>
              <a:rPr lang="cs-CZ" dirty="0" err="1" smtClean="0"/>
              <a:t>cingulární</a:t>
            </a:r>
            <a:endParaRPr lang="cs-CZ" dirty="0"/>
          </a:p>
        </p:txBody>
      </p:sp>
      <p:pic>
        <p:nvPicPr>
          <p:cNvPr id="2050" name="Picture 2" descr="Soubor:Brain herniation types-2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769" y="116632"/>
            <a:ext cx="525780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192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Centrální </a:t>
            </a:r>
            <a:r>
              <a:rPr lang="cs-CZ" sz="3600" b="1" dirty="0" err="1"/>
              <a:t>herniace</a:t>
            </a:r>
            <a:r>
              <a:rPr lang="cs-CZ" sz="3600" b="1" dirty="0"/>
              <a:t> (</a:t>
            </a:r>
            <a:r>
              <a:rPr lang="cs-CZ" sz="3600" b="1" dirty="0" err="1"/>
              <a:t>transtentoriální</a:t>
            </a:r>
            <a:r>
              <a:rPr lang="cs-CZ" sz="36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000" b="1" dirty="0"/>
              <a:t>Descendentní </a:t>
            </a:r>
            <a:r>
              <a:rPr lang="cs-CZ" sz="2000" b="1" dirty="0" err="1"/>
              <a:t>transtentoriální</a:t>
            </a:r>
            <a:r>
              <a:rPr lang="cs-CZ" sz="2000" b="1" dirty="0"/>
              <a:t> </a:t>
            </a:r>
            <a:r>
              <a:rPr lang="cs-CZ" sz="2000" b="1" dirty="0" err="1"/>
              <a:t>herniace</a:t>
            </a:r>
            <a:r>
              <a:rPr lang="cs-CZ" sz="2000" b="1" dirty="0"/>
              <a:t> − laterální</a:t>
            </a:r>
          </a:p>
          <a:p>
            <a:r>
              <a:rPr lang="cs-CZ" sz="2000" dirty="0"/>
              <a:t>Temporální </a:t>
            </a:r>
            <a:r>
              <a:rPr lang="cs-CZ" sz="2000" dirty="0" smtClean="0"/>
              <a:t>(2) či </a:t>
            </a:r>
            <a:r>
              <a:rPr lang="cs-CZ" sz="2000" dirty="0" err="1"/>
              <a:t>unkální</a:t>
            </a:r>
            <a:r>
              <a:rPr lang="cs-CZ" sz="2000" dirty="0"/>
              <a:t> </a:t>
            </a:r>
            <a:r>
              <a:rPr lang="cs-CZ" sz="2000" dirty="0" err="1"/>
              <a:t>konus</a:t>
            </a:r>
            <a:r>
              <a:rPr lang="cs-CZ" sz="2000" dirty="0"/>
              <a:t> </a:t>
            </a:r>
            <a:r>
              <a:rPr lang="cs-CZ" sz="2000" dirty="0" smtClean="0"/>
              <a:t>(1) zejména </a:t>
            </a:r>
            <a:r>
              <a:rPr lang="cs-CZ" sz="2000" dirty="0"/>
              <a:t>při ložiskových procesech temporálních aj.</a:t>
            </a:r>
          </a:p>
          <a:p>
            <a:r>
              <a:rPr lang="cs-CZ" sz="2000" b="1" dirty="0"/>
              <a:t>Klinické projevy:</a:t>
            </a:r>
            <a:endParaRPr lang="cs-CZ" sz="2000" dirty="0"/>
          </a:p>
          <a:p>
            <a:pPr lvl="0"/>
            <a:r>
              <a:rPr lang="cs-CZ" sz="2000" b="1" dirty="0" err="1"/>
              <a:t>ipsilaterální</a:t>
            </a:r>
            <a:r>
              <a:rPr lang="cs-CZ" sz="2000" b="1" dirty="0"/>
              <a:t> mydriáza</a:t>
            </a:r>
            <a:r>
              <a:rPr lang="cs-CZ" sz="2000" dirty="0"/>
              <a:t> s vyhaslou fotoreakcí až </a:t>
            </a:r>
            <a:r>
              <a:rPr lang="cs-CZ" sz="2000" b="1" dirty="0"/>
              <a:t>kompletní paréza n. III</a:t>
            </a:r>
            <a:endParaRPr lang="cs-CZ" sz="2000" dirty="0"/>
          </a:p>
          <a:p>
            <a:pPr lvl="0"/>
            <a:r>
              <a:rPr lang="cs-CZ" sz="2000" dirty="0"/>
              <a:t>při laterálním tlaku na kmen mozkový </a:t>
            </a:r>
            <a:r>
              <a:rPr lang="cs-CZ" sz="2000" b="1" dirty="0"/>
              <a:t>porucha vědomí s kontralaterální </a:t>
            </a:r>
            <a:r>
              <a:rPr lang="cs-CZ" sz="2000" b="1" dirty="0" err="1"/>
              <a:t>hemiparézou</a:t>
            </a:r>
            <a:r>
              <a:rPr lang="cs-CZ" sz="2000" dirty="0"/>
              <a:t>, </a:t>
            </a:r>
            <a:r>
              <a:rPr lang="cs-CZ" sz="2000" b="1" dirty="0" err="1"/>
              <a:t>decerebrační</a:t>
            </a:r>
            <a:r>
              <a:rPr lang="cs-CZ" sz="2000" b="1" dirty="0"/>
              <a:t> křeče</a:t>
            </a:r>
            <a:r>
              <a:rPr lang="cs-CZ" sz="2000" dirty="0"/>
              <a:t>, při progresi </a:t>
            </a:r>
            <a:r>
              <a:rPr lang="cs-CZ" sz="2000" b="1" dirty="0"/>
              <a:t>postižení dechových a oběhových center</a:t>
            </a:r>
            <a:endParaRPr lang="cs-CZ" sz="2000" dirty="0"/>
          </a:p>
          <a:p>
            <a:pPr lvl="0"/>
            <a:r>
              <a:rPr lang="cs-CZ" sz="2000" dirty="0"/>
              <a:t>při přetlačení kmene na opačnou stranu může útlakem o </a:t>
            </a:r>
            <a:r>
              <a:rPr lang="cs-CZ" sz="2000" dirty="0" err="1"/>
              <a:t>tentorium</a:t>
            </a:r>
            <a:r>
              <a:rPr lang="cs-CZ" sz="2000" dirty="0"/>
              <a:t> i zde vzniknout </a:t>
            </a:r>
            <a:r>
              <a:rPr lang="cs-CZ" sz="2000" b="1" dirty="0"/>
              <a:t>mydriáza</a:t>
            </a:r>
            <a:r>
              <a:rPr lang="cs-CZ" sz="2000" dirty="0"/>
              <a:t>, která je pak </a:t>
            </a:r>
            <a:r>
              <a:rPr lang="cs-CZ" sz="2000" b="1" dirty="0"/>
              <a:t>kontralaterální</a:t>
            </a:r>
            <a:r>
              <a:rPr lang="cs-CZ" sz="2000" dirty="0"/>
              <a:t>, zatímco </a:t>
            </a:r>
            <a:r>
              <a:rPr lang="cs-CZ" sz="2000" b="1" dirty="0" err="1"/>
              <a:t>hemiparéza</a:t>
            </a:r>
            <a:r>
              <a:rPr lang="cs-CZ" sz="2000" dirty="0"/>
              <a:t> je ke </a:t>
            </a:r>
            <a:r>
              <a:rPr lang="cs-CZ" sz="2000" dirty="0" err="1"/>
              <a:t>konusu</a:t>
            </a:r>
            <a:r>
              <a:rPr lang="cs-CZ" sz="2000" dirty="0"/>
              <a:t> </a:t>
            </a:r>
            <a:r>
              <a:rPr lang="cs-CZ" sz="2000" b="1" dirty="0" err="1"/>
              <a:t>ipsilaterální</a:t>
            </a:r>
            <a:endParaRPr lang="cs-CZ" sz="2000" dirty="0"/>
          </a:p>
          <a:p>
            <a:pPr lvl="0"/>
            <a:r>
              <a:rPr lang="cs-CZ" sz="2000" dirty="0"/>
              <a:t>při tlaku </a:t>
            </a:r>
            <a:r>
              <a:rPr lang="cs-CZ" sz="2000" dirty="0" err="1"/>
              <a:t>tentoria</a:t>
            </a:r>
            <a:r>
              <a:rPr lang="cs-CZ" sz="2000" dirty="0"/>
              <a:t> na a. </a:t>
            </a:r>
            <a:r>
              <a:rPr lang="cs-CZ" sz="2000" dirty="0" err="1"/>
              <a:t>cerebri</a:t>
            </a:r>
            <a:r>
              <a:rPr lang="cs-CZ" sz="2000" dirty="0"/>
              <a:t> </a:t>
            </a:r>
            <a:r>
              <a:rPr lang="cs-CZ" sz="2000" dirty="0" err="1"/>
              <a:t>posterior</a:t>
            </a:r>
            <a:r>
              <a:rPr lang="cs-CZ" sz="2000" dirty="0"/>
              <a:t> − </a:t>
            </a:r>
            <a:r>
              <a:rPr lang="cs-CZ" sz="2000" b="1" dirty="0"/>
              <a:t>infarkt</a:t>
            </a:r>
            <a:r>
              <a:rPr lang="cs-CZ" sz="2000" dirty="0"/>
              <a:t> v jejím povodí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30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1 – </a:t>
            </a:r>
            <a:r>
              <a:rPr lang="cs-CZ" dirty="0" err="1" smtClean="0"/>
              <a:t>unkální</a:t>
            </a:r>
            <a:r>
              <a:rPr lang="cs-CZ" dirty="0" smtClean="0"/>
              <a:t>, 2- centrální</a:t>
            </a:r>
            <a:endParaRPr lang="cs-CZ" dirty="0"/>
          </a:p>
        </p:txBody>
      </p:sp>
      <p:pic>
        <p:nvPicPr>
          <p:cNvPr id="2050" name="Picture 2" descr="Soubor:Brain herniation types-2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769" y="116632"/>
            <a:ext cx="525780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938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Centrální </a:t>
            </a:r>
            <a:r>
              <a:rPr lang="cs-CZ" sz="3600" b="1" dirty="0" err="1"/>
              <a:t>herniace</a:t>
            </a:r>
            <a:r>
              <a:rPr lang="cs-CZ" sz="3600" b="1" dirty="0"/>
              <a:t> (</a:t>
            </a:r>
            <a:r>
              <a:rPr lang="cs-CZ" sz="3600" b="1" dirty="0" err="1"/>
              <a:t>transtentoriální</a:t>
            </a:r>
            <a:r>
              <a:rPr lang="cs-CZ" sz="36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Descendentní </a:t>
            </a:r>
            <a:r>
              <a:rPr lang="cs-CZ" sz="2000" b="1" dirty="0" err="1"/>
              <a:t>transtentoriální</a:t>
            </a:r>
            <a:r>
              <a:rPr lang="cs-CZ" sz="2000" b="1" dirty="0"/>
              <a:t> </a:t>
            </a:r>
            <a:r>
              <a:rPr lang="cs-CZ" sz="2000" b="1" dirty="0" err="1"/>
              <a:t>herniace</a:t>
            </a:r>
            <a:r>
              <a:rPr lang="cs-CZ" sz="2000" b="1" dirty="0"/>
              <a:t> − centrální</a:t>
            </a:r>
          </a:p>
          <a:p>
            <a:r>
              <a:rPr lang="cs-CZ" sz="2000" dirty="0"/>
              <a:t>Axiální − zejména při symetrickém zvýšení nitrolebního tlaku, posun </a:t>
            </a:r>
            <a:r>
              <a:rPr lang="cs-CZ" sz="2000" dirty="0" err="1"/>
              <a:t>diencefala</a:t>
            </a:r>
            <a:r>
              <a:rPr lang="cs-CZ" sz="2000" dirty="0"/>
              <a:t> a </a:t>
            </a:r>
            <a:r>
              <a:rPr lang="cs-CZ" sz="2000" dirty="0" err="1"/>
              <a:t>mezencefala</a:t>
            </a:r>
            <a:r>
              <a:rPr lang="cs-CZ" sz="2000" dirty="0"/>
              <a:t> kaudálně − vede k mechanickému postižení mozku, díky tahu natržení perforujících cév s vícečetnými hemoragiemi či infarkty kmene mozkového</a:t>
            </a:r>
          </a:p>
          <a:p>
            <a:r>
              <a:rPr lang="cs-CZ" sz="2000" b="1" dirty="0"/>
              <a:t>Klinické projevy:</a:t>
            </a:r>
            <a:endParaRPr lang="cs-CZ" sz="2000" dirty="0"/>
          </a:p>
          <a:p>
            <a:pPr lvl="0"/>
            <a:r>
              <a:rPr lang="cs-CZ" sz="2000" b="1" dirty="0"/>
              <a:t>kvantitativní porucha vědomí</a:t>
            </a:r>
            <a:r>
              <a:rPr lang="cs-CZ" sz="2000" dirty="0"/>
              <a:t>, </a:t>
            </a:r>
            <a:r>
              <a:rPr lang="cs-CZ" sz="2000" b="1" dirty="0"/>
              <a:t>dekortikační rigidita</a:t>
            </a:r>
            <a:r>
              <a:rPr lang="cs-CZ" sz="2000" dirty="0"/>
              <a:t> se spastickými projevy, při progresi obraz </a:t>
            </a:r>
            <a:r>
              <a:rPr lang="cs-CZ" sz="2000" b="1" dirty="0"/>
              <a:t>decerebrace</a:t>
            </a:r>
            <a:r>
              <a:rPr lang="cs-CZ" sz="2000" dirty="0"/>
              <a:t>, </a:t>
            </a:r>
            <a:r>
              <a:rPr lang="cs-CZ" sz="2000" b="1" dirty="0"/>
              <a:t>poruchy dýchání</a:t>
            </a:r>
            <a:endParaRPr lang="cs-CZ" sz="2000" dirty="0"/>
          </a:p>
          <a:p>
            <a:pPr lvl="0"/>
            <a:r>
              <a:rPr lang="cs-CZ" sz="2000" b="1" dirty="0"/>
              <a:t>léze </a:t>
            </a:r>
            <a:r>
              <a:rPr lang="cs-CZ" sz="2000" b="1" dirty="0" err="1"/>
              <a:t>diencefala</a:t>
            </a:r>
            <a:r>
              <a:rPr lang="cs-CZ" sz="2000" dirty="0"/>
              <a:t> – zornice </a:t>
            </a:r>
            <a:r>
              <a:rPr lang="cs-CZ" sz="2000" dirty="0" err="1"/>
              <a:t>miotické</a:t>
            </a:r>
            <a:r>
              <a:rPr lang="cs-CZ" sz="2000" dirty="0"/>
              <a:t>, reagující</a:t>
            </a:r>
          </a:p>
          <a:p>
            <a:pPr lvl="0"/>
            <a:r>
              <a:rPr lang="cs-CZ" sz="2000" b="1" dirty="0"/>
              <a:t>léze </a:t>
            </a:r>
            <a:r>
              <a:rPr lang="cs-CZ" sz="2000" b="1" dirty="0" err="1"/>
              <a:t>mezencefala</a:t>
            </a:r>
            <a:r>
              <a:rPr lang="cs-CZ" sz="2000" dirty="0"/>
              <a:t> – zornice středně široké nebo mydriatické, fixované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096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2 - centrální</a:t>
            </a:r>
            <a:endParaRPr lang="cs-CZ" dirty="0"/>
          </a:p>
        </p:txBody>
      </p:sp>
      <p:pic>
        <p:nvPicPr>
          <p:cNvPr id="2050" name="Picture 2" descr="Soubor:Brain herniation types-2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769" y="116632"/>
            <a:ext cx="525780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938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Centrální </a:t>
            </a:r>
            <a:r>
              <a:rPr lang="cs-CZ" sz="3600" b="1" dirty="0" err="1"/>
              <a:t>herniace</a:t>
            </a:r>
            <a:r>
              <a:rPr lang="cs-CZ" sz="3600" b="1" dirty="0"/>
              <a:t> (</a:t>
            </a:r>
            <a:r>
              <a:rPr lang="cs-CZ" sz="3600" b="1" dirty="0" err="1"/>
              <a:t>transtentoriální</a:t>
            </a:r>
            <a:r>
              <a:rPr lang="cs-CZ" sz="36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Ascendentní </a:t>
            </a:r>
            <a:r>
              <a:rPr lang="cs-CZ" sz="2000" b="1" dirty="0" err="1"/>
              <a:t>transtentoriální</a:t>
            </a:r>
            <a:r>
              <a:rPr lang="cs-CZ" sz="2000" b="1" dirty="0"/>
              <a:t> </a:t>
            </a:r>
            <a:r>
              <a:rPr lang="cs-CZ" sz="2000" b="1" dirty="0" err="1"/>
              <a:t>herniace</a:t>
            </a:r>
            <a:endParaRPr lang="cs-CZ" sz="2000" b="1" dirty="0"/>
          </a:p>
          <a:p>
            <a:r>
              <a:rPr lang="cs-CZ" sz="2000" dirty="0"/>
              <a:t>Klinické projevy:</a:t>
            </a:r>
          </a:p>
          <a:p>
            <a:pPr lvl="0"/>
            <a:r>
              <a:rPr lang="cs-CZ" sz="2000" dirty="0"/>
              <a:t>nauzea, zvracení</a:t>
            </a:r>
          </a:p>
          <a:p>
            <a:pPr lvl="0"/>
            <a:r>
              <a:rPr lang="cs-CZ" sz="2000" dirty="0" err="1"/>
              <a:t>progredující</a:t>
            </a:r>
            <a:r>
              <a:rPr lang="cs-CZ" sz="2000" dirty="0"/>
              <a:t> porucha vědomí bez lokalizačních příznaků</a:t>
            </a:r>
          </a:p>
          <a:p>
            <a:pPr lvl="0"/>
            <a:r>
              <a:rPr lang="cs-CZ" sz="2000" dirty="0"/>
              <a:t>vývoj obstrukčního hydrocefalu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096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Okcipitální </a:t>
            </a:r>
            <a:r>
              <a:rPr lang="cs-CZ" sz="3600" b="1" dirty="0" err="1"/>
              <a:t>herniace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000" dirty="0" err="1" smtClean="0"/>
              <a:t>Tonzilární</a:t>
            </a:r>
            <a:r>
              <a:rPr lang="cs-CZ" sz="2000" dirty="0" smtClean="0"/>
              <a:t> </a:t>
            </a:r>
            <a:r>
              <a:rPr lang="cs-CZ" sz="2000" dirty="0"/>
              <a:t>− tonzily mozečku vtlačovány do </a:t>
            </a:r>
            <a:r>
              <a:rPr lang="cs-CZ" sz="2000" dirty="0" err="1"/>
              <a:t>foramen</a:t>
            </a:r>
            <a:r>
              <a:rPr lang="cs-CZ" sz="2000" dirty="0"/>
              <a:t> </a:t>
            </a:r>
            <a:r>
              <a:rPr lang="cs-CZ" sz="2000" dirty="0" err="1"/>
              <a:t>occipitale</a:t>
            </a:r>
            <a:r>
              <a:rPr lang="cs-CZ" sz="2000" dirty="0"/>
              <a:t> </a:t>
            </a:r>
            <a:r>
              <a:rPr lang="cs-CZ" sz="2000" dirty="0" err="1"/>
              <a:t>magnum</a:t>
            </a:r>
            <a:r>
              <a:rPr lang="cs-CZ" sz="2000" dirty="0"/>
              <a:t>, tím dochází ke kompresi </a:t>
            </a:r>
            <a:r>
              <a:rPr lang="cs-CZ" sz="2000" dirty="0" err="1"/>
              <a:t>oblongaty</a:t>
            </a:r>
            <a:r>
              <a:rPr lang="cs-CZ" sz="2000" dirty="0"/>
              <a:t>.</a:t>
            </a:r>
          </a:p>
          <a:p>
            <a:endParaRPr lang="cs-CZ" sz="2000" dirty="0" smtClean="0"/>
          </a:p>
          <a:p>
            <a:r>
              <a:rPr lang="cs-CZ" sz="2000" dirty="0" smtClean="0"/>
              <a:t>Klinické </a:t>
            </a:r>
            <a:r>
              <a:rPr lang="cs-CZ" sz="2000" dirty="0"/>
              <a:t>projevy:</a:t>
            </a:r>
          </a:p>
          <a:p>
            <a:pPr lvl="0"/>
            <a:r>
              <a:rPr lang="cs-CZ" sz="2000" dirty="0"/>
              <a:t>bolest v záhlaví, závratě, zvracení</a:t>
            </a:r>
          </a:p>
          <a:p>
            <a:pPr lvl="0"/>
            <a:r>
              <a:rPr lang="cs-CZ" sz="2000" dirty="0" err="1"/>
              <a:t>opistotonus</a:t>
            </a:r>
            <a:endParaRPr lang="cs-CZ" sz="2000" dirty="0"/>
          </a:p>
          <a:p>
            <a:pPr lvl="0"/>
            <a:r>
              <a:rPr lang="cs-CZ" sz="2000" dirty="0"/>
              <a:t>parestézie obou HK</a:t>
            </a:r>
          </a:p>
          <a:p>
            <a:pPr lvl="0"/>
            <a:r>
              <a:rPr lang="cs-CZ" sz="2000" dirty="0"/>
              <a:t>hrozí rychlá progrese − s postižením dechového a vazomotorického centra, bilaterální mydriáza a pokles svalového tonu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096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6</a:t>
            </a:r>
            <a:r>
              <a:rPr lang="cs-CZ" dirty="0" smtClean="0"/>
              <a:t> - okcipitální</a:t>
            </a:r>
            <a:endParaRPr lang="cs-CZ" dirty="0"/>
          </a:p>
        </p:txBody>
      </p:sp>
      <p:pic>
        <p:nvPicPr>
          <p:cNvPr id="2050" name="Picture 2" descr="Soubor:Brain herniation types-2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769" y="116632"/>
            <a:ext cx="525780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93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1) Etiologie</a:t>
            </a:r>
            <a:endParaRPr lang="de-DE" b="1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1476375" y="4581525"/>
            <a:ext cx="287338" cy="2603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1835150" y="4508500"/>
            <a:ext cx="6337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arenR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DN – cca 60%</a:t>
            </a:r>
            <a:endParaRPr lang="de-DE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arenR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pády – cca 10%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(z toho 90% děti a senioři)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arenR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sporty, napadení, střelná poranění – cca 10%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arenR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průmysl – cca 8%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arenR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ostatní – cca 12%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1476375" y="4941888"/>
            <a:ext cx="287338" cy="2587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1476375" y="5300663"/>
            <a:ext cx="287338" cy="2603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1476375" y="5661025"/>
            <a:ext cx="287338" cy="260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476375" y="6021388"/>
            <a:ext cx="287338" cy="2603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Obrázek 1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35150" y="692150"/>
            <a:ext cx="59055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6) Advanced Trauma Life Support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84213" y="1196975"/>
            <a:ext cx="7775575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airway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maintenance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breathing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ventilation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circulation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haemorrhage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control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disability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assessment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neurological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status</a:t>
            </a: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exposure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environmental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control</a:t>
            </a:r>
            <a:endParaRPr lang="cs-CZ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endParaRPr lang="cs-CZ" sz="1800" b="1" dirty="0">
              <a:solidFill>
                <a:srgbClr val="FFCC00"/>
              </a:solidFill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mělké 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povrchní dýchání </a:t>
            </a:r>
            <a:r>
              <a:rPr lang="cs-CZ" sz="18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cs-CZ" sz="1800" dirty="0" err="1" smtClean="0">
                <a:solidFill>
                  <a:schemeClr val="bg1">
                    <a:lumMod val="50000"/>
                  </a:schemeClr>
                </a:solidFill>
              </a:rPr>
              <a:t>hypoxémie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hypo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hypercapnie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endParaRPr lang="cs-CZ" sz="18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800" b="1" dirty="0" smtClean="0">
              <a:solidFill>
                <a:srgbClr val="FFCC00"/>
              </a:solidFill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 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nedostatečná </a:t>
            </a:r>
            <a:r>
              <a:rPr lang="cs-CZ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analgézie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stresová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odpověd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 s 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▲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metabolismu mozku, </a:t>
            </a:r>
            <a:endParaRPr lang="cs-CZ" sz="1800" dirty="0" smtClean="0">
              <a:solidFill>
                <a:schemeClr val="bg1">
                  <a:lumMod val="50000"/>
                </a:schemeClr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			            hyperglykémií</a:t>
            </a:r>
            <a:endParaRPr lang="cs-CZ" sz="1800" dirty="0">
              <a:solidFill>
                <a:schemeClr val="bg1">
                  <a:lumMod val="50000"/>
                </a:schemeClr>
              </a:solidFill>
              <a:sym typeface="Wingdings" pitchFamily="2" charset="2"/>
            </a:endParaRPr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cs-CZ" sz="1800" dirty="0"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800" b="1" dirty="0" smtClean="0">
              <a:solidFill>
                <a:srgbClr val="FFCC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800" b="1" dirty="0" smtClean="0">
              <a:solidFill>
                <a:srgbClr val="FFCC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b="1" dirty="0" smtClean="0">
                <a:solidFill>
                  <a:srgbClr val="FF0000"/>
                </a:solidFill>
                <a:sym typeface="Wingdings" pitchFamily="2" charset="2"/>
              </a:rPr>
              <a:t>GCS </a:t>
            </a:r>
            <a:r>
              <a:rPr lang="cs-CZ" sz="1800" b="1" dirty="0">
                <a:solidFill>
                  <a:srgbClr val="FF0000"/>
                </a:solidFill>
                <a:cs typeface="Tahoma" pitchFamily="34" charset="0"/>
                <a:sym typeface="Wingdings" pitchFamily="2" charset="2"/>
              </a:rPr>
              <a:t>&lt;</a:t>
            </a:r>
            <a:r>
              <a:rPr lang="cs-CZ" sz="1800" b="1" dirty="0">
                <a:solidFill>
                  <a:srgbClr val="FF0000"/>
                </a:solidFill>
                <a:sym typeface="Wingdings" pitchFamily="2" charset="2"/>
              </a:rPr>
              <a:t>=8</a:t>
            </a:r>
            <a:r>
              <a:rPr lang="cs-CZ" sz="1800" dirty="0">
                <a:solidFill>
                  <a:srgbClr val="FF0000"/>
                </a:solidFill>
                <a:sym typeface="Wingdings" pitchFamily="2" charset="2"/>
              </a:rPr>
              <a:t>          </a:t>
            </a:r>
            <a:r>
              <a:rPr lang="cs-CZ" sz="1800" dirty="0" smtClean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cs-CZ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analgézie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              </a:t>
            </a:r>
            <a:r>
              <a:rPr lang="cs-CZ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sedace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           relaxace            OTI</a:t>
            </a:r>
            <a:endParaRPr lang="cs-CZ" sz="1800" dirty="0">
              <a:solidFill>
                <a:schemeClr val="bg1">
                  <a:lumMod val="50000"/>
                </a:schemeClr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800" dirty="0"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dirty="0">
                <a:sym typeface="Wingdings" pitchFamily="2" charset="2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VENTILACE + </a:t>
            </a:r>
            <a:r>
              <a:rPr lang="cs-CZ" sz="1800" b="1" dirty="0">
                <a:solidFill>
                  <a:srgbClr val="FF0000"/>
                </a:solidFill>
                <a:sym typeface="Wingdings" pitchFamily="2" charset="2"/>
              </a:rPr>
              <a:t>MONITORING </a:t>
            </a:r>
            <a:r>
              <a:rPr lang="cs-CZ" sz="1800" b="1" dirty="0" err="1">
                <a:solidFill>
                  <a:srgbClr val="FF0000"/>
                </a:solidFill>
                <a:sym typeface="Wingdings" pitchFamily="2" charset="2"/>
              </a:rPr>
              <a:t>Et</a:t>
            </a:r>
            <a:r>
              <a:rPr lang="cs-CZ" sz="1800" b="1" dirty="0">
                <a:solidFill>
                  <a:srgbClr val="FF0000"/>
                </a:solidFill>
                <a:sym typeface="Wingdings" pitchFamily="2" charset="2"/>
              </a:rPr>
              <a:t> CO</a:t>
            </a:r>
            <a:r>
              <a:rPr lang="cs-CZ" sz="1800" b="1" baseline="-25000" dirty="0">
                <a:solidFill>
                  <a:srgbClr val="FF0000"/>
                </a:solidFill>
                <a:sym typeface="Wingdings" pitchFamily="2" charset="2"/>
              </a:rPr>
              <a:t>2 </a:t>
            </a:r>
            <a:r>
              <a:rPr lang="cs-CZ" sz="1800" b="1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30-35mmHg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800" dirty="0" smtClean="0">
              <a:solidFill>
                <a:schemeClr val="bg1">
                  <a:lumMod val="50000"/>
                </a:schemeClr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fiziologickou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frekvencí, preference 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  <a:sym typeface="Wingdings" pitchFamily="2" charset="2"/>
              </a:rPr>
              <a:t>▼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VT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,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PEEP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do 8mmHg 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	</a:t>
            </a:r>
            <a:endParaRPr lang="cs-CZ" sz="1800" dirty="0">
              <a:solidFill>
                <a:schemeClr val="bg1">
                  <a:lumMod val="50000"/>
                </a:schemeClr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zabránění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interference s řízenou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ventlilací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  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800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 			        </a:t>
            </a:r>
            <a:r>
              <a:rPr lang="cs-CZ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Analgézie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+ </a:t>
            </a:r>
            <a:r>
              <a:rPr lang="cs-CZ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Sedace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+ (Relaxace)</a:t>
            </a:r>
            <a:endParaRPr lang="cs-CZ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626" name="Line 4"/>
          <p:cNvSpPr>
            <a:spLocks noChangeShapeType="1"/>
          </p:cNvSpPr>
          <p:nvPr/>
        </p:nvSpPr>
        <p:spPr bwMode="auto">
          <a:xfrm>
            <a:off x="3708400" y="2636838"/>
            <a:ext cx="0" cy="5762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6627" name="Text Box 10"/>
          <p:cNvSpPr txBox="1">
            <a:spLocks noChangeArrowheads="1"/>
          </p:cNvSpPr>
          <p:nvPr/>
        </p:nvSpPr>
        <p:spPr bwMode="auto">
          <a:xfrm>
            <a:off x="4479925" y="5486400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6628" name="Text Box 11"/>
          <p:cNvSpPr txBox="1">
            <a:spLocks noChangeArrowheads="1"/>
          </p:cNvSpPr>
          <p:nvPr/>
        </p:nvSpPr>
        <p:spPr bwMode="auto">
          <a:xfrm>
            <a:off x="5580063" y="4365625"/>
            <a:ext cx="1295400" cy="6413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zabránění</a:t>
            </a:r>
            <a:br>
              <a:rPr lang="cs-CZ" b="1">
                <a:solidFill>
                  <a:srgbClr val="FF0000"/>
                </a:solidFill>
              </a:rPr>
            </a:br>
            <a:r>
              <a:rPr lang="cs-CZ" b="1">
                <a:solidFill>
                  <a:srgbClr val="FF0000"/>
                </a:solidFill>
                <a:sym typeface="Wingdings" pitchFamily="2" charset="2"/>
              </a:rPr>
              <a:t> ICP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7) Indikace OTI </a:t>
            </a:r>
            <a:r>
              <a:rPr lang="cs-CZ" b="1">
                <a:solidFill>
                  <a:schemeClr val="bg1"/>
                </a:solidFill>
                <a:sym typeface="Wingdings" pitchFamily="2" charset="2"/>
              </a:rPr>
              <a:t>cíl</a:t>
            </a:r>
            <a:r>
              <a:rPr lang="cs-CZ" b="1">
                <a:solidFill>
                  <a:schemeClr val="bg1"/>
                </a:solidFill>
              </a:rPr>
              <a:t> SpO</a:t>
            </a:r>
            <a:r>
              <a:rPr lang="cs-CZ" b="1" baseline="-25000">
                <a:solidFill>
                  <a:schemeClr val="bg1"/>
                </a:solidFill>
              </a:rPr>
              <a:t>2</a:t>
            </a:r>
            <a:r>
              <a:rPr lang="cs-CZ" b="1">
                <a:solidFill>
                  <a:schemeClr val="bg1"/>
                </a:solidFill>
              </a:rPr>
              <a:t> nad 95% EtCO</a:t>
            </a:r>
            <a:r>
              <a:rPr lang="cs-CZ" b="1" baseline="-25000">
                <a:solidFill>
                  <a:schemeClr val="bg1"/>
                </a:solidFill>
              </a:rPr>
              <a:t>2</a:t>
            </a:r>
            <a:r>
              <a:rPr lang="cs-CZ" b="1">
                <a:solidFill>
                  <a:schemeClr val="bg1"/>
                </a:solidFill>
              </a:rPr>
              <a:t> 30-35mmHg 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26631" name="Line 4"/>
          <p:cNvSpPr>
            <a:spLocks noChangeShapeType="1"/>
          </p:cNvSpPr>
          <p:nvPr/>
        </p:nvSpPr>
        <p:spPr bwMode="auto">
          <a:xfrm>
            <a:off x="1835150" y="3573463"/>
            <a:ext cx="4333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3492500" y="3573463"/>
            <a:ext cx="431800" cy="0"/>
          </a:xfrm>
          <a:prstGeom prst="line">
            <a:avLst/>
          </a:prstGeom>
          <a:noFill/>
          <a:ln w="5715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cs-CZ"/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4787900" y="3573463"/>
            <a:ext cx="431800" cy="0"/>
          </a:xfrm>
          <a:prstGeom prst="line">
            <a:avLst/>
          </a:prstGeom>
          <a:noFill/>
          <a:ln w="5715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cs-CZ"/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>
            <a:off x="6227763" y="3573463"/>
            <a:ext cx="431800" cy="0"/>
          </a:xfrm>
          <a:prstGeom prst="line">
            <a:avLst/>
          </a:prstGeom>
          <a:noFill/>
          <a:ln w="5715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8) STABILIZACE OBĚHU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84213" y="1196975"/>
            <a:ext cx="777557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cílem dosáhnout 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MAP 90mmHg v co nejkratší době</a:t>
            </a: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hypotenze se systolickým tlakem pod 90mmHg zdvojnásobuje výslednou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moratlitu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pokud úvodní infuze plných krystaloidů a koloidních roztoků nevede v řádu minut k normalizaci TK ► přistoupit k podpoře sympatomimetiky</a:t>
            </a: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lékem volby ► noradrenalin v kontinuálním podání doplněný případně o dopamin či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dobutamin</a:t>
            </a:r>
            <a:endParaRPr lang="cs-CZ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05800" cy="53340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Klíčové pro zhodnocení závažnosti KCP</a:t>
            </a:r>
          </a:p>
          <a:p>
            <a:pPr>
              <a:buFontTx/>
              <a:buNone/>
              <a:defRPr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Sledování </a:t>
            </a:r>
            <a:r>
              <a:rPr lang="cs-CZ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dynamiky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a včasná dg nitrolební hypertenze</a:t>
            </a:r>
          </a:p>
          <a:p>
            <a:pPr>
              <a:buFontTx/>
              <a:buNone/>
              <a:defRPr/>
            </a:pPr>
            <a:endParaRPr lang="cs-CZ" sz="2400" dirty="0">
              <a:solidFill>
                <a:srgbClr val="FFCC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buFontTx/>
              <a:buNone/>
              <a:defRPr/>
            </a:pPr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- GCS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každou modalitu zvlášť</a:t>
            </a:r>
          </a:p>
          <a:p>
            <a:pPr>
              <a:buFontTx/>
              <a:buNone/>
              <a:defRPr/>
            </a:pPr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- velikost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postavení a fotoreakce zornic </a:t>
            </a:r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(nic víc)</a:t>
            </a:r>
            <a:endParaRPr lang="cs-CZ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buFontTx/>
              <a:buNone/>
              <a:defRPr/>
            </a:pPr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- motorika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všech končetin</a:t>
            </a:r>
          </a:p>
          <a:p>
            <a:pPr>
              <a:buFontTx/>
              <a:buNone/>
              <a:defRPr/>
            </a:pPr>
            <a:endParaRPr lang="cs-CZ" sz="24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ctr">
              <a:buFontTx/>
              <a:buNone/>
              <a:defRPr/>
            </a:pPr>
            <a:r>
              <a:rPr lang="cs-CZ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Dynamicky znamená opakovaně !</a:t>
            </a:r>
            <a:r>
              <a:rPr lang="cs-CZ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/>
            </a:r>
            <a:br>
              <a:rPr lang="cs-CZ" sz="2400" dirty="0">
                <a:latin typeface="Arial" pitchFamily="34" charset="0"/>
                <a:cs typeface="Arial" pitchFamily="34" charset="0"/>
                <a:sym typeface="Wingdings" pitchFamily="2" charset="2"/>
              </a:rPr>
            </a:b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buFontTx/>
              <a:buNone/>
              <a:defRPr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GCS 13 – 15   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KCP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lehké    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RTG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(CT)  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standard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observace</a:t>
            </a:r>
          </a:p>
          <a:p>
            <a:pPr>
              <a:buFontTx/>
              <a:buNone/>
              <a:defRPr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GCS   9 –12    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KCP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střední  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CT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	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  intenzivní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péče</a:t>
            </a:r>
          </a:p>
          <a:p>
            <a:pPr>
              <a:buFontTx/>
              <a:buNone/>
              <a:defRPr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GCS   3 – 8     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KCP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těžké    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CT                   komplexní resuscitace 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buFontTx/>
              <a:buNone/>
              <a:defRPr/>
            </a:pPr>
            <a:endParaRPr lang="cs-CZ" sz="2400" dirty="0">
              <a:sym typeface="Wingdings" pitchFamily="2" charset="2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9) ORINTAČNÍ NEUROLOGICKÉ VYŠETŘENÍ</a:t>
            </a:r>
            <a:endParaRPr lang="de-DE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611188" y="836613"/>
            <a:ext cx="8077200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	L	stav zornic		     klinický význam</a:t>
            </a: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+           +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pupily úzké, 	   	      normální nález	</a:t>
            </a: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reagují na osvit </a:t>
            </a:r>
          </a:p>
          <a:p>
            <a:pPr>
              <a:spcBef>
                <a:spcPct val="50000"/>
              </a:spcBef>
              <a:defRPr/>
            </a:pPr>
            <a:endParaRPr lang="cs-CZ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(+)	+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P rozšířená reakce obleněná        pravostranná léze, útlak</a:t>
            </a: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L úzká reaguje</a:t>
            </a:r>
          </a:p>
          <a:p>
            <a:pPr>
              <a:spcBef>
                <a:spcPct val="50000"/>
              </a:spcBef>
              <a:defRPr/>
            </a:pPr>
            <a:endParaRPr lang="cs-CZ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-	+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P široká, nereaguje	                      progrese stavu</a:t>
            </a: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L úzká reaguje</a:t>
            </a:r>
          </a:p>
          <a:p>
            <a:pPr>
              <a:spcBef>
                <a:spcPct val="50000"/>
              </a:spcBef>
              <a:defRPr/>
            </a:pPr>
            <a:endParaRPr lang="cs-CZ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-	-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P a L středně široké	                      léze středního mozku</a:t>
            </a: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P a L nereagující		      </a:t>
            </a:r>
            <a:r>
              <a:rPr lang="cs-CZ" sz="1600" dirty="0" err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tentoriální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err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herniace</a:t>
            </a:r>
            <a:endParaRPr lang="cs-CZ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cs-CZ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-	-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P a L široké		      medulární léze	</a:t>
            </a: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nereagující		      terminální stav</a:t>
            </a:r>
            <a:r>
              <a:rPr lang="cs-CZ" sz="1600" b="1" dirty="0">
                <a:latin typeface="Tahoma" pitchFamily="34" charset="0"/>
              </a:rPr>
              <a:t>	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11188" y="5949950"/>
            <a:ext cx="381000" cy="381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1476375" y="1628775"/>
            <a:ext cx="152400" cy="1524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684213" y="4868863"/>
            <a:ext cx="304800" cy="3048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684213" y="1628775"/>
            <a:ext cx="152400" cy="1524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1547813" y="2708275"/>
            <a:ext cx="152400" cy="1524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1476375" y="5949950"/>
            <a:ext cx="381000" cy="381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1476375" y="4868863"/>
            <a:ext cx="304800" cy="3048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684213" y="2708275"/>
            <a:ext cx="228600" cy="2286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684213" y="3716338"/>
            <a:ext cx="304800" cy="3048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1619250" y="3789363"/>
            <a:ext cx="152400" cy="1524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10) ORIENTAČNÍ NEUROLOGICKÉ VYŠETŘENÍ</a:t>
            </a:r>
            <a:endParaRPr lang="de-DE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- elevace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hlavy o 15 – 30 stupňů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- kontrola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případného venózního 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městnání!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CPP = MAP – ICP + VP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- měření </a:t>
            </a:r>
            <a:r>
              <a:rPr lang="cs-CZ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EtCO</a:t>
            </a:r>
            <a:r>
              <a:rPr lang="cs-CZ" sz="16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u každého KCP na UPV 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- monitoring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dynamiky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neurol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symptomů ! 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cs-CZ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cs-CZ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avizovaný </a:t>
            </a:r>
            <a:r>
              <a:rPr lang="cs-CZ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transport do místa definitivního ošetření  24hod neurochirurgická péče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zlatá </a:t>
            </a:r>
            <a:r>
              <a:rPr lang="cs-CZ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hodina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cs-CZ" sz="2800" dirty="0">
              <a:solidFill>
                <a:srgbClr val="FFCC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11) ADEKVÁTNÍ TRANSPORT</a:t>
            </a:r>
            <a:endParaRPr lang="de-DE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12) Algoritmus péče o těžké trauma GCS méně jak 8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179388" y="1628775"/>
            <a:ext cx="777716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kompletní spinální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protektivní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zajištění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vyloučení zevních výrazných krvácení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vyloučení tenzního PNO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komplexní resuscitační péče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komplexní monitoring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pravidelná kontrola dynamiky neurologických symptomů s cílem podchycení nárůstu ICP - přechodu do fáze dekompenzace a jeho včasná léčba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avizo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a transport na odpovídající pracoviště s 24 hodinovou neurochirurgickou péčí včetně JIP</a:t>
            </a:r>
            <a:endParaRPr lang="cs-CZ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endParaRPr lang="cs-CZ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84213" y="1052513"/>
            <a:ext cx="7775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předpoklad přidružených poranění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2) FAKTORY OVLIVŇUJÍCÍ VZNIK A NÁSLEDNÝ VÝVOJ KCP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84213" y="2492375"/>
            <a:ext cx="77755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nižší sociální statut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alkohol</a:t>
            </a:r>
          </a:p>
          <a:p>
            <a:pPr marL="2286000" lvl="4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přidružené onemocnění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84213" y="3716338"/>
            <a:ext cx="77755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návykové látky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- 56% KCP u dospělých pozitivní abusus alkoholu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				  - stále narůstající počet pod vlivem jiných látek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84213" y="4868863"/>
            <a:ext cx="77755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věk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nejčastější skupina 15 - 24 let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		       - děti 5 - 10 let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		       - senioři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84213" y="1341438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pohlaví - muži 2 – </a:t>
            </a:r>
            <a:r>
              <a:rPr lang="cs-CZ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,8x více než ženy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3) MECHANISMY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84213" y="1196975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translační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náraz do překážky nebo předmět do hlavy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84213" y="2133600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akcelerační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zrychlení bez nárazu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84213" y="3068638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decelerační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zpomalení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84213" y="4005263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rotační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prudké otočení - úhlové zrychlení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84213" y="5013325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 KCP téměř vždy kombinace těchto mechanismů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4) ZÁKLADNÍ KLASIFIKACE KCP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971550" y="2060575"/>
            <a:ext cx="25209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časová posloupnost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292725" y="2060575"/>
            <a:ext cx="3095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prostorová charakteristika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971550" y="2924175"/>
            <a:ext cx="2520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primární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971550" y="3860800"/>
            <a:ext cx="25209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sekundární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5580063" y="2924175"/>
            <a:ext cx="2520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fokální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580063" y="3860800"/>
            <a:ext cx="25209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difúzní</a:t>
            </a:r>
          </a:p>
        </p:txBody>
      </p:sp>
      <p:cxnSp>
        <p:nvCxnSpPr>
          <p:cNvPr id="20" name="Přímá spojovací šipka 19"/>
          <p:cNvCxnSpPr/>
          <p:nvPr/>
        </p:nvCxnSpPr>
        <p:spPr>
          <a:xfrm>
            <a:off x="3708400" y="3573463"/>
            <a:ext cx="1368425" cy="1587"/>
          </a:xfrm>
          <a:prstGeom prst="straightConnector1">
            <a:avLst/>
          </a:prstGeom>
          <a:ln w="63500">
            <a:solidFill>
              <a:schemeClr val="tx1">
                <a:lumMod val="65000"/>
                <a:lumOff val="35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1116013" y="2636838"/>
            <a:ext cx="2303462" cy="2016125"/>
          </a:xfrm>
          <a:prstGeom prst="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435600" y="2636838"/>
            <a:ext cx="2881313" cy="2016125"/>
          </a:xfrm>
          <a:prstGeom prst="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4a) PRIMÁRNÍ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84213" y="1052513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zlomeniny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84213" y="4005263"/>
            <a:ext cx="77755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difúzní poranění mozku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cs-CZ" sz="1600" dirty="0" err="1">
                <a:solidFill>
                  <a:schemeClr val="bg1">
                    <a:lumMod val="50000"/>
                  </a:schemeClr>
                </a:solidFill>
              </a:rPr>
              <a:t>komoce</a:t>
            </a:r>
            <a:endParaRPr lang="cs-CZ" sz="16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				                 - difúzní </a:t>
            </a:r>
            <a:r>
              <a:rPr lang="cs-CZ" sz="1600" dirty="0" err="1">
                <a:solidFill>
                  <a:schemeClr val="bg1">
                    <a:lumMod val="50000"/>
                  </a:schemeClr>
                </a:solidFill>
              </a:rPr>
              <a:t>axonální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 poranění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84213" y="2565400"/>
            <a:ext cx="77755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hematomy</a:t>
            </a:r>
            <a:r>
              <a:rPr lang="cs-CZ" sz="1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cs-CZ" sz="1600" dirty="0" err="1">
                <a:solidFill>
                  <a:schemeClr val="bg1">
                    <a:lumMod val="50000"/>
                  </a:schemeClr>
                </a:solidFill>
              </a:rPr>
              <a:t>subdutální</a:t>
            </a:r>
            <a:endParaRPr lang="cs-CZ" sz="16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		                   - </a:t>
            </a:r>
            <a:r>
              <a:rPr lang="cs-CZ" sz="1600" dirty="0" err="1">
                <a:solidFill>
                  <a:schemeClr val="bg1">
                    <a:lumMod val="50000"/>
                  </a:schemeClr>
                </a:solidFill>
              </a:rPr>
              <a:t>epidutální</a:t>
            </a:r>
            <a:endParaRPr lang="cs-CZ" sz="16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		                   - </a:t>
            </a:r>
            <a:r>
              <a:rPr lang="cs-CZ" sz="1600" dirty="0" err="1">
                <a:solidFill>
                  <a:schemeClr val="bg1">
                    <a:lumMod val="50000"/>
                  </a:schemeClr>
                </a:solidFill>
              </a:rPr>
              <a:t>intracerebrální</a:t>
            </a:r>
            <a:endParaRPr lang="cs-CZ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84213" y="1773238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fokální</a:t>
            </a:r>
            <a:r>
              <a:rPr lang="cs-CZ" sz="1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- kontuze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84213" y="5157788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lacerace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84213" y="5876925"/>
            <a:ext cx="777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penetrující poranění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4b) SEKUNDÁRNÍ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84213" y="1052513"/>
            <a:ext cx="777557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edém</a:t>
            </a: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poškození mozkové kúry</a:t>
            </a: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traumatické SAK</a:t>
            </a: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hematom</a:t>
            </a:r>
          </a:p>
          <a:p>
            <a:pPr marL="457200" indent="-457200" eaLnBrk="0" hangingPunct="0">
              <a:lnSpc>
                <a:spcPct val="200000"/>
              </a:lnSpc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itchFamily="2" charset="2"/>
              <a:buChar char="§"/>
              <a:tabLst>
                <a:tab pos="271463" algn="l"/>
              </a:tabLs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zduření mozku způsobené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vazodilatací</a:t>
            </a: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116013" y="5084763"/>
            <a:ext cx="7777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  <a:buSzPct val="150000"/>
              <a:tabLst>
                <a:tab pos="271463" algn="l"/>
              </a:tabLst>
              <a:defRPr/>
            </a:pPr>
            <a:r>
              <a:rPr lang="cs-CZ" sz="1600" b="1" dirty="0">
                <a:solidFill>
                  <a:srgbClr val="FF0000"/>
                </a:solidFill>
              </a:rPr>
              <a:t>ischémie ► nekróza</a:t>
            </a:r>
          </a:p>
        </p:txBody>
      </p:sp>
      <p:sp>
        <p:nvSpPr>
          <p:cNvPr id="22" name="Rovnoramenný trojúhelník 21"/>
          <p:cNvSpPr/>
          <p:nvPr/>
        </p:nvSpPr>
        <p:spPr>
          <a:xfrm rot="17924918">
            <a:off x="1861344" y="4080669"/>
            <a:ext cx="719138" cy="647700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4c) SEKUNDÁRNÍ SYSTÉMOVÉ INZULTY</a:t>
            </a:r>
            <a:endParaRPr lang="de-DE" b="1">
              <a:solidFill>
                <a:schemeClr val="bg1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4213" y="1341438"/>
          <a:ext cx="7776864" cy="3528394"/>
        </p:xfrm>
        <a:graphic>
          <a:graphicData uri="http://schemas.openxmlformats.org/drawingml/2006/table">
            <a:tbl>
              <a:tblPr/>
              <a:tblGrid>
                <a:gridCol w="310188"/>
                <a:gridCol w="1490012"/>
                <a:gridCol w="4492191"/>
                <a:gridCol w="1484473"/>
              </a:tblGrid>
              <a:tr h="5163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inzult</a:t>
                      </a:r>
                    </a:p>
                  </a:txBody>
                  <a:tcPr marL="6513" marR="6513" marT="6513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příčina v akutní fázi KCP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302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1.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cs-CZ" sz="1400" b="1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hypoxémie</a:t>
                      </a:r>
                      <a:endParaRPr lang="cs-CZ" sz="1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</a:endParaRP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hypoventilace, trauma hrudníku, aspirace, interní onemocnění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▲ CBF, CBV a ICP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2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2.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hypotenze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hypovolémie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, míšní trauma, kardiální dekompenzace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▼ CBF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2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3.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cs-CZ" sz="1400" b="1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hyperkapnie</a:t>
                      </a:r>
                      <a:endParaRPr lang="cs-CZ" sz="1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</a:endParaRP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respirační deprese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▲ CBF, CBV a ICP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2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4.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cs-CZ" sz="1400" b="1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hypokapnie</a:t>
                      </a:r>
                      <a:endParaRPr lang="cs-CZ" sz="1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</a:endParaRP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hyperventilace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 spontánní nebo indukovaná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redukce CBF a ICP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2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5.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hyperglykémie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stresová reakce, </a:t>
                      </a:r>
                      <a:r>
                        <a:rPr lang="cs-CZ" sz="1200" b="0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iatrogenní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, hypotermie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2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6.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hypoglykémie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předchorobí, abusus alkoholu - zhoršení neurologického defektu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2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7.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cs-CZ" sz="1400" b="1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hyponatrémie</a:t>
                      </a:r>
                      <a:endParaRPr lang="cs-CZ" sz="1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</a:endParaRP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iatrogenní - nevhodné podání roztoků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▲ ICP</a:t>
                      </a:r>
                    </a:p>
                  </a:txBody>
                  <a:tcPr marL="6513" marR="6513" marT="65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903" name="Line 15"/>
          <p:cNvSpPr>
            <a:spLocks noChangeShapeType="1"/>
          </p:cNvSpPr>
          <p:nvPr/>
        </p:nvSpPr>
        <p:spPr bwMode="auto">
          <a:xfrm flipV="1">
            <a:off x="0" y="2852738"/>
            <a:ext cx="9144000" cy="0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cs-CZ" sz="1400"/>
          </a:p>
        </p:txBody>
      </p:sp>
      <p:sp>
        <p:nvSpPr>
          <p:cNvPr id="24578" name="Text Box 23"/>
          <p:cNvSpPr txBox="1">
            <a:spLocks noChangeArrowheads="1"/>
          </p:cNvSpPr>
          <p:nvPr/>
        </p:nvSpPr>
        <p:spPr bwMode="auto">
          <a:xfrm>
            <a:off x="2555875" y="4868863"/>
            <a:ext cx="935038" cy="3079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>
                <a:sym typeface="Wingdings" pitchFamily="2" charset="2"/>
              </a:rPr>
              <a:t> CPP</a:t>
            </a:r>
          </a:p>
        </p:txBody>
      </p:sp>
      <p:sp>
        <p:nvSpPr>
          <p:cNvPr id="24579" name="Text Box 24"/>
          <p:cNvSpPr txBox="1">
            <a:spLocks noChangeArrowheads="1"/>
          </p:cNvSpPr>
          <p:nvPr/>
        </p:nvSpPr>
        <p:spPr bwMode="auto">
          <a:xfrm>
            <a:off x="5364163" y="4868863"/>
            <a:ext cx="936625" cy="3079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>
                <a:sym typeface="Wingdings" pitchFamily="2" charset="2"/>
              </a:rPr>
              <a:t> CBF</a:t>
            </a:r>
          </a:p>
        </p:txBody>
      </p:sp>
      <p:sp>
        <p:nvSpPr>
          <p:cNvPr id="24580" name="Text Box 25"/>
          <p:cNvSpPr txBox="1">
            <a:spLocks noChangeArrowheads="1"/>
          </p:cNvSpPr>
          <p:nvPr/>
        </p:nvSpPr>
        <p:spPr bwMode="auto">
          <a:xfrm>
            <a:off x="4067175" y="4868863"/>
            <a:ext cx="865188" cy="3079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>
                <a:sym typeface="Wingdings" pitchFamily="2" charset="2"/>
              </a:rPr>
              <a:t> ICP</a:t>
            </a:r>
          </a:p>
        </p:txBody>
      </p:sp>
      <p:sp>
        <p:nvSpPr>
          <p:cNvPr id="24581" name="Text Box 26"/>
          <p:cNvSpPr txBox="1">
            <a:spLocks noChangeArrowheads="1"/>
          </p:cNvSpPr>
          <p:nvPr/>
        </p:nvSpPr>
        <p:spPr bwMode="auto">
          <a:xfrm>
            <a:off x="7524750" y="4868863"/>
            <a:ext cx="1296988" cy="3079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>
                <a:sym typeface="Wingdings" pitchFamily="2" charset="2"/>
              </a:rPr>
              <a:t>Apoptosa</a:t>
            </a:r>
          </a:p>
        </p:txBody>
      </p:sp>
      <p:sp>
        <p:nvSpPr>
          <p:cNvPr id="24582" name="Text Box 27"/>
          <p:cNvSpPr txBox="1">
            <a:spLocks noChangeArrowheads="1"/>
          </p:cNvSpPr>
          <p:nvPr/>
        </p:nvSpPr>
        <p:spPr bwMode="auto">
          <a:xfrm>
            <a:off x="3708400" y="6381750"/>
            <a:ext cx="1655763" cy="33813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>
                <a:solidFill>
                  <a:schemeClr val="bg1"/>
                </a:solidFill>
              </a:rPr>
              <a:t>celulární smrt</a:t>
            </a:r>
          </a:p>
        </p:txBody>
      </p:sp>
      <p:sp>
        <p:nvSpPr>
          <p:cNvPr id="421918" name="Text Box 30"/>
          <p:cNvSpPr txBox="1">
            <a:spLocks noChangeArrowheads="1"/>
          </p:cNvSpPr>
          <p:nvPr/>
        </p:nvSpPr>
        <p:spPr bwMode="auto">
          <a:xfrm>
            <a:off x="3924300" y="5661025"/>
            <a:ext cx="1296988" cy="3079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1400" b="1" dirty="0">
                <a:solidFill>
                  <a:schemeClr val="bg1"/>
                </a:solidFill>
                <a:sym typeface="Wingdings" pitchFamily="2" charset="2"/>
              </a:rPr>
              <a:t>ischémie</a:t>
            </a:r>
          </a:p>
        </p:txBody>
      </p:sp>
      <p:sp>
        <p:nvSpPr>
          <p:cNvPr id="24584" name="Line 31"/>
          <p:cNvSpPr>
            <a:spLocks noChangeShapeType="1"/>
          </p:cNvSpPr>
          <p:nvPr/>
        </p:nvSpPr>
        <p:spPr bwMode="auto">
          <a:xfrm>
            <a:off x="3059113" y="5445125"/>
            <a:ext cx="2808287" cy="0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4585" name="Line 32"/>
          <p:cNvSpPr>
            <a:spLocks noChangeShapeType="1"/>
          </p:cNvSpPr>
          <p:nvPr/>
        </p:nvSpPr>
        <p:spPr bwMode="auto">
          <a:xfrm flipV="1">
            <a:off x="3059113" y="5300663"/>
            <a:ext cx="0" cy="144462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4586" name="Line 33"/>
          <p:cNvSpPr>
            <a:spLocks noChangeShapeType="1"/>
          </p:cNvSpPr>
          <p:nvPr/>
        </p:nvSpPr>
        <p:spPr bwMode="auto">
          <a:xfrm flipV="1">
            <a:off x="5867400" y="5300663"/>
            <a:ext cx="0" cy="144462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4587" name="Line 43"/>
          <p:cNvSpPr>
            <a:spLocks noChangeShapeType="1"/>
          </p:cNvSpPr>
          <p:nvPr/>
        </p:nvSpPr>
        <p:spPr bwMode="auto">
          <a:xfrm>
            <a:off x="3059113" y="4437063"/>
            <a:ext cx="2808287" cy="0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4588" name="Line 44"/>
          <p:cNvSpPr>
            <a:spLocks noChangeShapeType="1"/>
          </p:cNvSpPr>
          <p:nvPr/>
        </p:nvSpPr>
        <p:spPr bwMode="auto">
          <a:xfrm flipH="1">
            <a:off x="5867400" y="4437063"/>
            <a:ext cx="0" cy="360362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4589" name="Line 45"/>
          <p:cNvSpPr>
            <a:spLocks noChangeShapeType="1"/>
          </p:cNvSpPr>
          <p:nvPr/>
        </p:nvSpPr>
        <p:spPr bwMode="auto">
          <a:xfrm>
            <a:off x="3059113" y="4437063"/>
            <a:ext cx="0" cy="360362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4590" name="Line 46"/>
          <p:cNvSpPr>
            <a:spLocks noChangeShapeType="1"/>
          </p:cNvSpPr>
          <p:nvPr/>
        </p:nvSpPr>
        <p:spPr bwMode="auto">
          <a:xfrm>
            <a:off x="4498975" y="4437063"/>
            <a:ext cx="0" cy="360362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4591" name="Line 47"/>
          <p:cNvSpPr>
            <a:spLocks noChangeShapeType="1"/>
          </p:cNvSpPr>
          <p:nvPr/>
        </p:nvSpPr>
        <p:spPr bwMode="auto">
          <a:xfrm>
            <a:off x="4498975" y="5229225"/>
            <a:ext cx="0" cy="431800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4592" name="Line 48"/>
          <p:cNvSpPr>
            <a:spLocks noChangeShapeType="1"/>
          </p:cNvSpPr>
          <p:nvPr/>
        </p:nvSpPr>
        <p:spPr bwMode="auto">
          <a:xfrm>
            <a:off x="4498975" y="6021388"/>
            <a:ext cx="0" cy="287337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21939" name="Line 51"/>
          <p:cNvSpPr>
            <a:spLocks noChangeShapeType="1"/>
          </p:cNvSpPr>
          <p:nvPr/>
        </p:nvSpPr>
        <p:spPr bwMode="auto">
          <a:xfrm>
            <a:off x="5940425" y="3716338"/>
            <a:ext cx="0" cy="144462"/>
          </a:xfrm>
          <a:prstGeom prst="line">
            <a:avLst/>
          </a:prstGeom>
          <a:noFill/>
          <a:ln w="4445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cs-CZ" sz="1400"/>
          </a:p>
        </p:txBody>
      </p:sp>
      <p:sp>
        <p:nvSpPr>
          <p:cNvPr id="421940" name="Line 52"/>
          <p:cNvSpPr>
            <a:spLocks noChangeShapeType="1"/>
          </p:cNvSpPr>
          <p:nvPr/>
        </p:nvSpPr>
        <p:spPr bwMode="auto">
          <a:xfrm>
            <a:off x="7524750" y="3716338"/>
            <a:ext cx="0" cy="144462"/>
          </a:xfrm>
          <a:prstGeom prst="line">
            <a:avLst/>
          </a:prstGeom>
          <a:noFill/>
          <a:ln w="4445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cs-CZ" sz="1400"/>
          </a:p>
        </p:txBody>
      </p:sp>
      <p:sp>
        <p:nvSpPr>
          <p:cNvPr id="421941" name="Line 53"/>
          <p:cNvSpPr>
            <a:spLocks noChangeShapeType="1"/>
          </p:cNvSpPr>
          <p:nvPr/>
        </p:nvSpPr>
        <p:spPr bwMode="auto">
          <a:xfrm>
            <a:off x="5940425" y="3860800"/>
            <a:ext cx="1584325" cy="0"/>
          </a:xfrm>
          <a:prstGeom prst="line">
            <a:avLst/>
          </a:prstGeom>
          <a:noFill/>
          <a:ln w="4445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cs-CZ" sz="1400"/>
          </a:p>
        </p:txBody>
      </p:sp>
      <p:sp>
        <p:nvSpPr>
          <p:cNvPr id="421944" name="Line 56"/>
          <p:cNvSpPr>
            <a:spLocks noChangeShapeType="1"/>
          </p:cNvSpPr>
          <p:nvPr/>
        </p:nvSpPr>
        <p:spPr bwMode="auto">
          <a:xfrm>
            <a:off x="1690688" y="5805488"/>
            <a:ext cx="2160587" cy="0"/>
          </a:xfrm>
          <a:prstGeom prst="line">
            <a:avLst/>
          </a:prstGeom>
          <a:noFill/>
          <a:ln w="412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cs-CZ" sz="1400"/>
          </a:p>
        </p:txBody>
      </p:sp>
      <p:sp>
        <p:nvSpPr>
          <p:cNvPr id="421945" name="Line 57"/>
          <p:cNvSpPr>
            <a:spLocks noChangeShapeType="1"/>
          </p:cNvSpPr>
          <p:nvPr/>
        </p:nvSpPr>
        <p:spPr bwMode="auto">
          <a:xfrm flipV="1">
            <a:off x="1690688" y="4652963"/>
            <a:ext cx="0" cy="1152525"/>
          </a:xfrm>
          <a:prstGeom prst="line">
            <a:avLst/>
          </a:prstGeom>
          <a:noFill/>
          <a:ln w="4127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cs-CZ" sz="1400"/>
          </a:p>
        </p:txBody>
      </p:sp>
      <p:sp>
        <p:nvSpPr>
          <p:cNvPr id="421947" name="Line 59"/>
          <p:cNvSpPr>
            <a:spLocks noChangeShapeType="1"/>
          </p:cNvSpPr>
          <p:nvPr/>
        </p:nvSpPr>
        <p:spPr bwMode="auto">
          <a:xfrm>
            <a:off x="5219700" y="5876925"/>
            <a:ext cx="1439863" cy="0"/>
          </a:xfrm>
          <a:prstGeom prst="line">
            <a:avLst/>
          </a:prstGeom>
          <a:noFill/>
          <a:ln w="5715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cs-CZ" sz="1400"/>
          </a:p>
        </p:txBody>
      </p:sp>
      <p:sp>
        <p:nvSpPr>
          <p:cNvPr id="421948" name="Line 60"/>
          <p:cNvSpPr>
            <a:spLocks noChangeShapeType="1"/>
          </p:cNvSpPr>
          <p:nvPr/>
        </p:nvSpPr>
        <p:spPr bwMode="auto">
          <a:xfrm flipV="1">
            <a:off x="6659563" y="4149725"/>
            <a:ext cx="360362" cy="1727200"/>
          </a:xfrm>
          <a:prstGeom prst="line">
            <a:avLst/>
          </a:prstGeom>
          <a:noFill/>
          <a:ln w="5715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cs-CZ" sz="1400"/>
          </a:p>
        </p:txBody>
      </p:sp>
      <p:sp>
        <p:nvSpPr>
          <p:cNvPr id="57" name="Obdélník 56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2"/>
          <p:cNvSpPr txBox="1">
            <a:spLocks noChangeArrowheads="1"/>
          </p:cNvSpPr>
          <p:nvPr/>
        </p:nvSpPr>
        <p:spPr>
          <a:xfrm>
            <a:off x="0" y="0"/>
            <a:ext cx="9144000" cy="692150"/>
          </a:xfrm>
          <a:prstGeom prst="rect">
            <a:avLst/>
          </a:prstGeom>
        </p:spPr>
        <p:txBody>
          <a:bodyPr anchor="ctr"/>
          <a:lstStyle/>
          <a:p>
            <a:r>
              <a:rPr lang="cs-CZ" b="1">
                <a:solidFill>
                  <a:schemeClr val="bg1"/>
                </a:solidFill>
              </a:rPr>
              <a:t>5) J. Pokorný, Přednáška KCP v UM, Praha 2007</a:t>
            </a:r>
            <a:endParaRPr lang="de-DE" b="1">
              <a:solidFill>
                <a:schemeClr val="bg1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1763713" y="1052513"/>
            <a:ext cx="1439862" cy="3079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fraktura </a:t>
            </a:r>
            <a:r>
              <a:rPr lang="cs-CZ" sz="1400" dirty="0" err="1"/>
              <a:t>lbi</a:t>
            </a:r>
            <a:endParaRPr lang="cs-CZ" sz="1400" dirty="0"/>
          </a:p>
        </p:txBody>
      </p:sp>
      <p:sp>
        <p:nvSpPr>
          <p:cNvPr id="24603" name="TextovéPole 60"/>
          <p:cNvSpPr txBox="1">
            <a:spLocks noChangeArrowheads="1"/>
          </p:cNvSpPr>
          <p:nvPr/>
        </p:nvSpPr>
        <p:spPr bwMode="auto">
          <a:xfrm>
            <a:off x="0" y="908050"/>
            <a:ext cx="1512888" cy="647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primární léze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3708400" y="1052513"/>
            <a:ext cx="1439863" cy="3079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cévní léze</a:t>
            </a:r>
          </a:p>
        </p:txBody>
      </p:sp>
      <p:cxnSp>
        <p:nvCxnSpPr>
          <p:cNvPr id="64" name="Přímá spojovací šipka 63"/>
          <p:cNvCxnSpPr>
            <a:stCxn id="62" idx="2"/>
          </p:cNvCxnSpPr>
          <p:nvPr/>
        </p:nvCxnSpPr>
        <p:spPr>
          <a:xfrm rot="5400000">
            <a:off x="4005263" y="1350963"/>
            <a:ext cx="412750" cy="43180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šipka 67"/>
          <p:cNvCxnSpPr>
            <a:stCxn id="62" idx="2"/>
          </p:cNvCxnSpPr>
          <p:nvPr/>
        </p:nvCxnSpPr>
        <p:spPr>
          <a:xfrm rot="16200000" flipH="1">
            <a:off x="4221163" y="1566863"/>
            <a:ext cx="1781175" cy="136842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ovéPole 73"/>
          <p:cNvSpPr txBox="1"/>
          <p:nvPr/>
        </p:nvSpPr>
        <p:spPr>
          <a:xfrm>
            <a:off x="5651500" y="1052513"/>
            <a:ext cx="1441450" cy="3079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kontuze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7524750" y="1052513"/>
            <a:ext cx="1439863" cy="3079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DAP</a:t>
            </a:r>
          </a:p>
        </p:txBody>
      </p:sp>
      <p:cxnSp>
        <p:nvCxnSpPr>
          <p:cNvPr id="77" name="Přímá spojovací šipka 76"/>
          <p:cNvCxnSpPr>
            <a:stCxn id="74" idx="2"/>
          </p:cNvCxnSpPr>
          <p:nvPr/>
        </p:nvCxnSpPr>
        <p:spPr>
          <a:xfrm rot="5400000">
            <a:off x="6165850" y="1566863"/>
            <a:ext cx="411163" cy="158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3203575" y="1844675"/>
            <a:ext cx="1439863" cy="3079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hemoragie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5651500" y="1844675"/>
            <a:ext cx="1441450" cy="7080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uvolnění </a:t>
            </a:r>
            <a:r>
              <a:rPr lang="cs-CZ" sz="1400" dirty="0" err="1"/>
              <a:t>transmiterů</a:t>
            </a:r>
            <a:r>
              <a:rPr lang="cs-CZ" sz="1400" dirty="0"/>
              <a:t> </a:t>
            </a:r>
            <a:r>
              <a:rPr lang="cs-CZ" sz="1200" dirty="0"/>
              <a:t>(</a:t>
            </a:r>
            <a:r>
              <a:rPr lang="cs-CZ" sz="1200" dirty="0" err="1"/>
              <a:t>glutamát</a:t>
            </a:r>
            <a:r>
              <a:rPr lang="cs-CZ" sz="1200" dirty="0"/>
              <a:t>)</a:t>
            </a:r>
          </a:p>
        </p:txBody>
      </p:sp>
      <p:sp>
        <p:nvSpPr>
          <p:cNvPr id="24612" name="TextovéPole 81"/>
          <p:cNvSpPr txBox="1">
            <a:spLocks noChangeArrowheads="1"/>
          </p:cNvSpPr>
          <p:nvPr/>
        </p:nvSpPr>
        <p:spPr bwMode="auto">
          <a:xfrm>
            <a:off x="0" y="2997200"/>
            <a:ext cx="1512888" cy="646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sekundární léze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7524750" y="1844675"/>
            <a:ext cx="1439863" cy="7381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 err="1"/>
              <a:t>disrupce</a:t>
            </a:r>
            <a:r>
              <a:rPr lang="cs-CZ" sz="1400" dirty="0"/>
              <a:t> </a:t>
            </a:r>
            <a:r>
              <a:rPr lang="cs-CZ" sz="1400" dirty="0" err="1"/>
              <a:t>axonálního</a:t>
            </a:r>
            <a:r>
              <a:rPr lang="cs-CZ" sz="1400" dirty="0"/>
              <a:t> vedení</a:t>
            </a:r>
            <a:endParaRPr lang="cs-CZ" sz="1000" dirty="0"/>
          </a:p>
        </p:txBody>
      </p:sp>
      <p:cxnSp>
        <p:nvCxnSpPr>
          <p:cNvPr id="90" name="Přímá spojovací šipka 89"/>
          <p:cNvCxnSpPr>
            <a:stCxn id="76" idx="2"/>
          </p:cNvCxnSpPr>
          <p:nvPr/>
        </p:nvCxnSpPr>
        <p:spPr>
          <a:xfrm rot="5400000">
            <a:off x="8039100" y="1566863"/>
            <a:ext cx="411163" cy="158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šipka 95"/>
          <p:cNvCxnSpPr>
            <a:stCxn id="78" idx="2"/>
          </p:cNvCxnSpPr>
          <p:nvPr/>
        </p:nvCxnSpPr>
        <p:spPr>
          <a:xfrm rot="16200000" flipH="1">
            <a:off x="3681412" y="2395538"/>
            <a:ext cx="989013" cy="503238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ovéPole 98"/>
          <p:cNvSpPr txBox="1"/>
          <p:nvPr/>
        </p:nvSpPr>
        <p:spPr>
          <a:xfrm>
            <a:off x="0" y="1557338"/>
            <a:ext cx="1512888" cy="2762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/>
              <a:t>výsledek</a:t>
            </a:r>
          </a:p>
        </p:txBody>
      </p:sp>
      <p:sp>
        <p:nvSpPr>
          <p:cNvPr id="100" name="TextovéPole 99"/>
          <p:cNvSpPr txBox="1"/>
          <p:nvPr/>
        </p:nvSpPr>
        <p:spPr>
          <a:xfrm>
            <a:off x="1835150" y="3213100"/>
            <a:ext cx="1441450" cy="3079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hematom</a:t>
            </a:r>
          </a:p>
        </p:txBody>
      </p:sp>
      <p:sp>
        <p:nvSpPr>
          <p:cNvPr id="101" name="TextovéPole 100"/>
          <p:cNvSpPr txBox="1"/>
          <p:nvPr/>
        </p:nvSpPr>
        <p:spPr>
          <a:xfrm>
            <a:off x="3635375" y="3213100"/>
            <a:ext cx="1441450" cy="3079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 err="1"/>
              <a:t>vasospasmus</a:t>
            </a:r>
            <a:endParaRPr lang="cs-CZ" sz="1400" dirty="0"/>
          </a:p>
        </p:txBody>
      </p:sp>
      <p:sp>
        <p:nvSpPr>
          <p:cNvPr id="102" name="TextovéPole 101"/>
          <p:cNvSpPr txBox="1"/>
          <p:nvPr/>
        </p:nvSpPr>
        <p:spPr>
          <a:xfrm>
            <a:off x="5364163" y="3213100"/>
            <a:ext cx="1439862" cy="5238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edém </a:t>
            </a:r>
            <a:r>
              <a:rPr lang="cs-CZ" sz="1400" dirty="0" err="1"/>
              <a:t>vasogenní</a:t>
            </a:r>
            <a:endParaRPr lang="cs-CZ" sz="1400" dirty="0"/>
          </a:p>
        </p:txBody>
      </p:sp>
      <p:sp>
        <p:nvSpPr>
          <p:cNvPr id="103" name="TextovéPole 102"/>
          <p:cNvSpPr txBox="1"/>
          <p:nvPr/>
        </p:nvSpPr>
        <p:spPr>
          <a:xfrm>
            <a:off x="6875463" y="3213100"/>
            <a:ext cx="1441450" cy="5238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edém cytotoxický</a:t>
            </a:r>
          </a:p>
        </p:txBody>
      </p:sp>
      <p:cxnSp>
        <p:nvCxnSpPr>
          <p:cNvPr id="105" name="Přímá spojovací šipka 104"/>
          <p:cNvCxnSpPr>
            <a:stCxn id="78" idx="2"/>
          </p:cNvCxnSpPr>
          <p:nvPr/>
        </p:nvCxnSpPr>
        <p:spPr>
          <a:xfrm rot="5400000">
            <a:off x="2817812" y="2035176"/>
            <a:ext cx="989013" cy="1223962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ovací šipka 110"/>
          <p:cNvCxnSpPr>
            <a:stCxn id="80" idx="2"/>
          </p:cNvCxnSpPr>
          <p:nvPr/>
        </p:nvCxnSpPr>
        <p:spPr>
          <a:xfrm rot="5400000">
            <a:off x="6077744" y="2847182"/>
            <a:ext cx="587375" cy="158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šipka 113"/>
          <p:cNvCxnSpPr>
            <a:stCxn id="80" idx="2"/>
          </p:cNvCxnSpPr>
          <p:nvPr/>
        </p:nvCxnSpPr>
        <p:spPr>
          <a:xfrm rot="16200000" flipH="1">
            <a:off x="6689725" y="2235200"/>
            <a:ext cx="588963" cy="122396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šipka 125"/>
          <p:cNvCxnSpPr/>
          <p:nvPr/>
        </p:nvCxnSpPr>
        <p:spPr>
          <a:xfrm rot="10800000" flipV="1">
            <a:off x="5795963" y="3860800"/>
            <a:ext cx="506412" cy="36036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ovéPole 126"/>
          <p:cNvSpPr txBox="1"/>
          <p:nvPr/>
        </p:nvSpPr>
        <p:spPr>
          <a:xfrm>
            <a:off x="1403350" y="4076700"/>
            <a:ext cx="1439863" cy="3079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/>
              <a:t>hypotenze</a:t>
            </a:r>
          </a:p>
        </p:txBody>
      </p:sp>
      <p:sp>
        <p:nvSpPr>
          <p:cNvPr id="128" name="TextovéPole 127"/>
          <p:cNvSpPr txBox="1"/>
          <p:nvPr/>
        </p:nvSpPr>
        <p:spPr>
          <a:xfrm>
            <a:off x="468313" y="4437063"/>
            <a:ext cx="1439862" cy="3079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 err="1"/>
              <a:t>hypoxemie</a:t>
            </a:r>
            <a:endParaRPr lang="cs-CZ" sz="1400" dirty="0"/>
          </a:p>
        </p:txBody>
      </p:sp>
      <p:cxnSp>
        <p:nvCxnSpPr>
          <p:cNvPr id="129" name="Přímá spojovací šipka 128"/>
          <p:cNvCxnSpPr>
            <a:stCxn id="101" idx="2"/>
          </p:cNvCxnSpPr>
          <p:nvPr/>
        </p:nvCxnSpPr>
        <p:spPr>
          <a:xfrm rot="16200000" flipH="1">
            <a:off x="4078288" y="3798887"/>
            <a:ext cx="700088" cy="14446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ovací šipka 131"/>
          <p:cNvCxnSpPr>
            <a:stCxn id="100" idx="2"/>
          </p:cNvCxnSpPr>
          <p:nvPr/>
        </p:nvCxnSpPr>
        <p:spPr>
          <a:xfrm rot="16200000" flipH="1">
            <a:off x="2566194" y="3510756"/>
            <a:ext cx="771525" cy="79216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Přímá spojovací šipka 134"/>
          <p:cNvCxnSpPr>
            <a:stCxn id="127" idx="2"/>
          </p:cNvCxnSpPr>
          <p:nvPr/>
        </p:nvCxnSpPr>
        <p:spPr>
          <a:xfrm rot="16200000" flipH="1">
            <a:off x="2205832" y="4302918"/>
            <a:ext cx="412750" cy="57626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30" name="TextovéPole 137"/>
          <p:cNvSpPr txBox="1">
            <a:spLocks noChangeArrowheads="1"/>
          </p:cNvSpPr>
          <p:nvPr/>
        </p:nvSpPr>
        <p:spPr bwMode="auto">
          <a:xfrm>
            <a:off x="0" y="3644900"/>
            <a:ext cx="1512888" cy="2778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/>
              <a:t>následky</a:t>
            </a:r>
          </a:p>
        </p:txBody>
      </p:sp>
      <p:cxnSp>
        <p:nvCxnSpPr>
          <p:cNvPr id="140" name="Přímá spojovací šipka 139"/>
          <p:cNvCxnSpPr/>
          <p:nvPr/>
        </p:nvCxnSpPr>
        <p:spPr>
          <a:xfrm rot="5400000">
            <a:off x="7488238" y="3609975"/>
            <a:ext cx="2232025" cy="14287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Line 15"/>
          <p:cNvSpPr>
            <a:spLocks noChangeShapeType="1"/>
          </p:cNvSpPr>
          <p:nvPr/>
        </p:nvSpPr>
        <p:spPr bwMode="auto">
          <a:xfrm flipV="1">
            <a:off x="0" y="6308725"/>
            <a:ext cx="9144000" cy="0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cs-CZ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y_KKDi_sE2UC_NINSVRY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3750</TotalTime>
  <Words>951</Words>
  <Application>Microsoft Office PowerPoint</Application>
  <PresentationFormat>Předvádění na obrazovce (4:3)</PresentationFormat>
  <Paragraphs>264</Paragraphs>
  <Slides>26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8" baseType="lpstr">
      <vt:lpstr>Motiv sady Office</vt:lpstr>
      <vt:lpstr>think-cell Slide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Herniace </vt:lpstr>
      <vt:lpstr>Prezentace aplikace PowerPoint</vt:lpstr>
      <vt:lpstr>Centrální herniace (transtentoriální)</vt:lpstr>
      <vt:lpstr>Prezentace aplikace PowerPoint</vt:lpstr>
      <vt:lpstr>Centrální herniace (transtentoriální)</vt:lpstr>
      <vt:lpstr>Prezentace aplikace PowerPoint</vt:lpstr>
      <vt:lpstr>Centrální herniace (transtentoriální)</vt:lpstr>
      <vt:lpstr>Okcipitální herniace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Penny Market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andel</dc:creator>
  <cp:lastModifiedBy>Pekara Jaroslav</cp:lastModifiedBy>
  <cp:revision>644</cp:revision>
  <dcterms:created xsi:type="dcterms:W3CDTF">2012-04-05T09:37:11Z</dcterms:created>
  <dcterms:modified xsi:type="dcterms:W3CDTF">2015-04-20T07:41:48Z</dcterms:modified>
</cp:coreProperties>
</file>