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sldIdLst>
    <p:sldId id="256" r:id="rId5"/>
    <p:sldId id="258" r:id="rId6"/>
    <p:sldId id="285" r:id="rId7"/>
    <p:sldId id="283" r:id="rId8"/>
    <p:sldId id="259" r:id="rId9"/>
    <p:sldId id="291" r:id="rId10"/>
    <p:sldId id="292" r:id="rId11"/>
    <p:sldId id="293" r:id="rId12"/>
    <p:sldId id="260" r:id="rId13"/>
    <p:sldId id="288" r:id="rId14"/>
    <p:sldId id="289" r:id="rId15"/>
    <p:sldId id="290" r:id="rId16"/>
    <p:sldId id="287" r:id="rId17"/>
    <p:sldId id="270" r:id="rId18"/>
    <p:sldId id="261" r:id="rId19"/>
    <p:sldId id="265" r:id="rId20"/>
    <p:sldId id="257" r:id="rId21"/>
    <p:sldId id="269" r:id="rId22"/>
    <p:sldId id="263" r:id="rId23"/>
    <p:sldId id="266" r:id="rId24"/>
    <p:sldId id="267" r:id="rId25"/>
    <p:sldId id="268" r:id="rId26"/>
    <p:sldId id="264" r:id="rId27"/>
    <p:sldId id="271" r:id="rId28"/>
    <p:sldId id="272" r:id="rId29"/>
    <p:sldId id="273" r:id="rId30"/>
    <p:sldId id="274" r:id="rId31"/>
    <p:sldId id="280" r:id="rId32"/>
    <p:sldId id="281" r:id="rId33"/>
    <p:sldId id="277" r:id="rId34"/>
    <p:sldId id="278" r:id="rId35"/>
    <p:sldId id="284" r:id="rId36"/>
    <p:sldId id="286" r:id="rId3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1354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 hodnota 50-50'!$B$1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 hodnota 50-50'!$A$2:$A$3</c:f>
              <c:strCache>
                <c:ptCount val="2"/>
                <c:pt idx="0">
                  <c:v>muži </c:v>
                </c:pt>
                <c:pt idx="1">
                  <c:v>ženy</c:v>
                </c:pt>
              </c:strCache>
            </c:strRef>
          </c:cat>
          <c:val>
            <c:numRef>
              <c:f>'p hodnota 50-50'!$B$2:$B$3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CE-4DDA-B82A-35D4D91588EA}"/>
            </c:ext>
          </c:extLst>
        </c:ser>
        <c:ser>
          <c:idx val="1"/>
          <c:order val="1"/>
          <c:tx>
            <c:strRef>
              <c:f>'p hodnota 50-50'!$C$1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 hodnota 50-50'!$A$2:$A$3</c:f>
              <c:strCache>
                <c:ptCount val="2"/>
                <c:pt idx="0">
                  <c:v>muži </c:v>
                </c:pt>
                <c:pt idx="1">
                  <c:v>ženy</c:v>
                </c:pt>
              </c:strCache>
            </c:strRef>
          </c:cat>
          <c:val>
            <c:numRef>
              <c:f>'p hodnota 50-50'!$C$2:$C$3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CE-4DDA-B82A-35D4D91588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2994192"/>
        <c:axId val="1583403632"/>
      </c:barChart>
      <c:catAx>
        <c:axId val="158299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83403632"/>
        <c:crosses val="autoZero"/>
        <c:auto val="1"/>
        <c:lblAlgn val="ctr"/>
        <c:lblOffset val="100"/>
        <c:noMultiLvlLbl val="0"/>
      </c:catAx>
      <c:valAx>
        <c:axId val="1583403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8299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'100-0'!$B$1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'100-0'!$A$2:$A$3</c:f>
              <c:strCache>
                <c:ptCount val="2"/>
                <c:pt idx="0">
                  <c:v>muži </c:v>
                </c:pt>
                <c:pt idx="1">
                  <c:v>ženy</c:v>
                </c:pt>
              </c:strCache>
            </c:strRef>
          </c:cat>
          <c:val>
            <c:numRef>
              <c:f>'100-0'!$B$2:$B$3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92-4B27-9821-5CD98DEEAD18}"/>
            </c:ext>
          </c:extLst>
        </c:ser>
        <c:ser>
          <c:idx val="1"/>
          <c:order val="1"/>
          <c:tx>
            <c:strRef>
              <c:f>'100-0'!$C$1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'100-0'!$A$2:$A$3</c:f>
              <c:strCache>
                <c:ptCount val="2"/>
                <c:pt idx="0">
                  <c:v>muži </c:v>
                </c:pt>
                <c:pt idx="1">
                  <c:v>ženy</c:v>
                </c:pt>
              </c:strCache>
            </c:strRef>
          </c:cat>
          <c:val>
            <c:numRef>
              <c:f>'100-0'!$C$2:$C$3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92-4B27-9821-5CD98DEEAD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2994192"/>
        <c:axId val="1583403632"/>
      </c:barChart>
      <c:catAx>
        <c:axId val="158299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83403632"/>
        <c:crosses val="autoZero"/>
        <c:auto val="1"/>
        <c:lblAlgn val="ctr"/>
        <c:lblOffset val="100"/>
        <c:noMultiLvlLbl val="0"/>
      </c:catAx>
      <c:valAx>
        <c:axId val="1583403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8299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5E8D9-6252-44CD-AD4D-3B542974E832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715FB-9DE7-4259-A720-960195AF7C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472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iiiiiiiiiiiiiiiiiiiiiiiiiiiiiiiiiiiiiiiiiiiiiiiiiiiiiiiiiiiiiiiiiiiiiiiiiiiiiiiiiiooooooooooooooooooooooooooooooooooooooooooooooooooooooooooiiiiiiiiiiiiiiiiiiiiiiiiiiiiiiiiii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715FB-9DE7-4259-A720-960195AF7CF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902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84C-8360-4C38-96CC-482AE456EF20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657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84C-8360-4C38-96CC-482AE456EF20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284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84C-8360-4C38-96CC-482AE456EF20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98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84C-8360-4C38-96CC-482AE456EF20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718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84C-8360-4C38-96CC-482AE456EF20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01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84C-8360-4C38-96CC-482AE456EF20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606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84C-8360-4C38-96CC-482AE456EF20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73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84C-8360-4C38-96CC-482AE456EF20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5498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84C-8360-4C38-96CC-482AE456EF20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765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84C-8360-4C38-96CC-482AE456EF20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993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CD84C-8360-4C38-96CC-482AE456EF20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214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D84C-8360-4C38-96CC-482AE456EF20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124C0-BE47-4EFE-8B6E-672368C1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36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bterapie.cz/encyklopedie/yatesova-korekce-kontinuity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hyperlink" Target="http://www.milankabrt.cz/testNezavislosti/index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mp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Test     (chí kvadrát)</a:t>
            </a:r>
          </a:p>
        </p:txBody>
      </p:sp>
      <p:sp>
        <p:nvSpPr>
          <p:cNvPr id="5" name="Obdélník 4"/>
          <p:cNvSpPr/>
          <p:nvPr/>
        </p:nvSpPr>
        <p:spPr>
          <a:xfrm>
            <a:off x="3347864" y="2433082"/>
            <a:ext cx="1656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i="1" dirty="0">
                <a:sym typeface="Symbol"/>
              </a:rPr>
              <a:t></a:t>
            </a:r>
            <a:r>
              <a:rPr lang="cs-CZ" sz="4000" baseline="30000" dirty="0">
                <a:sym typeface="Symbol"/>
              </a:rPr>
              <a:t>2</a:t>
            </a:r>
            <a:endParaRPr lang="cs-CZ" sz="4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1331640" y="188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297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12FAE-2FBF-4F9E-A4CC-8A7CA1B73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Skutečné četnosti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040403D8-B099-4B47-B440-B8E75DBA9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7638"/>
            <a:ext cx="6753210" cy="3575229"/>
          </a:xfrm>
        </p:spPr>
      </p:pic>
    </p:spTree>
    <p:extLst>
      <p:ext uri="{BB962C8B-B14F-4D97-AF65-F5344CB8AC3E}">
        <p14:creationId xmlns:p14="http://schemas.microsoft.com/office/powerpoint/2010/main" val="3968385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12FAE-2FBF-4F9E-A4CC-8A7CA1B73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Očekávané četnosti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DFB0050-52A0-407E-8285-A7AD54A46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22906"/>
            <a:ext cx="6840760" cy="381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49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E4B54C-3502-458E-9D0F-EDD8D242F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Testové kritérium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4E22AA7D-3078-47A5-8487-73F46E4711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288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  <m:sup/>
                                          </m:sSubSup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cs-CZ" i="1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  <m:sup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4E22AA7D-3078-47A5-8487-73F46E4711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28800"/>
                <a:ext cx="8229600" cy="45259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0E299BDD-2E23-4DA2-AEEA-617110FCD8DE}"/>
                  </a:ext>
                </a:extLst>
              </p:cNvPr>
              <p:cNvSpPr txBox="1"/>
              <p:nvPr/>
            </p:nvSpPr>
            <p:spPr>
              <a:xfrm>
                <a:off x="3131840" y="3933056"/>
                <a:ext cx="4608512" cy="1591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cs-CZ" dirty="0"/>
                  <a:t>   	počet řádků</a:t>
                </a:r>
              </a:p>
              <a:p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cs-CZ" dirty="0"/>
                  <a:t>    	počet sloupců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/>
                    </m:sSubSup>
                  </m:oMath>
                </a14:m>
                <a:r>
                  <a:rPr lang="cs-CZ" dirty="0"/>
                  <a:t>  	skutečné četnosti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,</m:t>
                        </m:r>
                      </m:sup>
                    </m:sSubSup>
                  </m:oMath>
                </a14:m>
                <a:r>
                  <a:rPr lang="cs-CZ" dirty="0"/>
                  <a:t>   	očekávané četnosti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0E299BDD-2E23-4DA2-AEEA-617110FCD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3933056"/>
                <a:ext cx="4608512" cy="1591013"/>
              </a:xfrm>
              <a:prstGeom prst="rect">
                <a:avLst/>
              </a:prstGeom>
              <a:blipFill>
                <a:blip r:embed="rId3"/>
                <a:stretch>
                  <a:fillRect t="-19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2593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19E055-12F6-4D61-9CF8-0FB23C4B4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/>
              <a:t>Yatesova</a:t>
            </a:r>
            <a:r>
              <a:rPr lang="cs-CZ" sz="3200" b="1" dirty="0"/>
              <a:t> korekce (</a:t>
            </a:r>
            <a:r>
              <a:rPr lang="cs-CZ" sz="3200" b="1" dirty="0" err="1"/>
              <a:t>Yatesův</a:t>
            </a:r>
            <a:r>
              <a:rPr lang="cs-CZ" sz="3200" b="1" dirty="0"/>
              <a:t> chí-kvadrát test)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A62C7B10-CF3C-48AA-A343-C41F349B8C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485740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cs-CZ" dirty="0"/>
                  <a:t>upravuje vzorec pro </a:t>
                </a:r>
                <a:r>
                  <a:rPr lang="cs-CZ" dirty="0" err="1"/>
                  <a:t>Pearsonův</a:t>
                </a:r>
                <a:r>
                  <a:rPr lang="cs-CZ" dirty="0"/>
                  <a:t> chí-kvadrát test odečtením 0,5 od rozdílu mezi každou sledovanou hodnotou a její očekávanou hodnotou v kontingenční tabulce 2 × 2</a:t>
                </a:r>
              </a:p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pt-BR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  <m:e>
                            <m:f>
                              <m:f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  <m:t>𝑖𝑗</m:t>
                                            </m:r>
                                          </m:sub>
                                          <m:sup/>
                                        </m:sSubSup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Sup>
                                          <m:sSubSupPr>
                                            <m:ctrlP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  <m:t>𝑖𝑗</m:t>
                                            </m:r>
                                          </m:sub>
                                          <m:sup>
                                            <m:r>
                                              <a:rPr lang="cs-CZ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</m:sup>
                                        </m:sSubSup>
                                        <m:r>
                                          <a:rPr lang="cs-CZ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cs-CZ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  <m:r>
                                          <a:rPr lang="cs-CZ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cs-CZ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𝟓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Sup>
                                  <m:sSubSup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  <m:sup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sup>
                                </m:sSubSup>
                              </m:den>
                            </m:f>
                          </m:e>
                        </m:nary>
                      </m:e>
                    </m:nary>
                  </m:oMath>
                </a14:m>
                <a:endParaRPr lang="cs-CZ" dirty="0"/>
              </a:p>
              <a:p>
                <a:r>
                  <a:rPr lang="cs-CZ" dirty="0"/>
                  <a:t>snižuje to získanou chí-kvadrát hodnotu a tím zvyšuje její</a:t>
                </a:r>
              </a:p>
              <a:p>
                <a:pPr marL="0" indent="0">
                  <a:buNone/>
                </a:pPr>
                <a:r>
                  <a:rPr lang="cs-CZ" dirty="0"/>
                  <a:t>     </a:t>
                </a:r>
                <a:r>
                  <a:rPr lang="cs-CZ" i="1" dirty="0"/>
                  <a:t>p</a:t>
                </a:r>
                <a:r>
                  <a:rPr lang="cs-CZ" dirty="0"/>
                  <a:t>-hodnotu</a:t>
                </a:r>
              </a:p>
              <a:p>
                <a:r>
                  <a:rPr lang="cs-CZ" dirty="0"/>
                  <a:t>zabraňuje nadhodnocení statistické významnosti u malých dat</a:t>
                </a:r>
                <a:endParaRPr lang="cs-CZ" u="sng" dirty="0">
                  <a:hlinkClick r:id="rId2"/>
                </a:endParaRPr>
              </a:p>
              <a:p>
                <a:endParaRPr lang="cs-CZ" u="sng" dirty="0">
                  <a:hlinkClick r:id="rId2"/>
                </a:endParaRPr>
              </a:p>
              <a:p>
                <a:pPr marL="0" indent="0">
                  <a:buNone/>
                </a:pPr>
                <a:r>
                  <a:rPr lang="cs-CZ" sz="1400" u="sng" dirty="0">
                    <a:hlinkClick r:id="rId2"/>
                  </a:rPr>
                  <a:t>https://dbterapie.cz/encyklopedie/yatesova-korekce-kontinuity/</a:t>
                </a:r>
                <a:endParaRPr lang="cs-CZ" sz="1400" dirty="0"/>
              </a:p>
              <a:p>
                <a:pPr marL="0" indent="0">
                  <a:buNone/>
                </a:pPr>
                <a:r>
                  <a:rPr lang="cs-CZ" sz="1400" dirty="0" err="1"/>
                  <a:t>Yates</a:t>
                </a:r>
                <a:r>
                  <a:rPr lang="cs-CZ" sz="1400" dirty="0"/>
                  <a:t>, F (1934). Kontingenční tabulka s malými čísly a χ2 test. </a:t>
                </a:r>
                <a:r>
                  <a:rPr lang="cs-CZ" sz="1400" dirty="0" err="1"/>
                  <a:t>Journal</a:t>
                </a:r>
                <a:r>
                  <a:rPr lang="cs-CZ" sz="1400" dirty="0"/>
                  <a:t> </a:t>
                </a:r>
                <a:r>
                  <a:rPr lang="cs-CZ" sz="1400" dirty="0" err="1"/>
                  <a:t>of</a:t>
                </a:r>
                <a:r>
                  <a:rPr lang="cs-CZ" sz="1400" dirty="0"/>
                  <a:t> </a:t>
                </a:r>
                <a:r>
                  <a:rPr lang="cs-CZ" sz="1400" dirty="0" err="1"/>
                  <a:t>the</a:t>
                </a:r>
                <a:r>
                  <a:rPr lang="cs-CZ" sz="1400" dirty="0"/>
                  <a:t> </a:t>
                </a:r>
                <a:r>
                  <a:rPr lang="cs-CZ" sz="1400" dirty="0" err="1"/>
                  <a:t>Royal</a:t>
                </a:r>
                <a:r>
                  <a:rPr lang="cs-CZ" sz="1400" dirty="0"/>
                  <a:t> </a:t>
                </a:r>
                <a:r>
                  <a:rPr lang="cs-CZ" sz="1400" dirty="0" err="1"/>
                  <a:t>Statistical</a:t>
                </a:r>
                <a:r>
                  <a:rPr lang="cs-CZ" sz="1400" dirty="0"/>
                  <a:t> Society (</a:t>
                </a:r>
                <a:r>
                  <a:rPr lang="cs-CZ" sz="1400" dirty="0" err="1"/>
                  <a:t>Supplement</a:t>
                </a:r>
                <a:r>
                  <a:rPr lang="cs-CZ" sz="1400" dirty="0"/>
                  <a:t>) 1: 217-235.</a:t>
                </a:r>
                <a:endParaRPr lang="cs-CZ" sz="1400" u="sng" dirty="0">
                  <a:hlinkClick r:id="rId2"/>
                </a:endParaRP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A62C7B10-CF3C-48AA-A343-C41F349B8C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4857403"/>
              </a:xfrm>
              <a:blipFill>
                <a:blip r:embed="rId3"/>
                <a:stretch>
                  <a:fillRect l="-1037" t="-22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9414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Kritické hodnoty testového kritéria chí-kvadrát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765" y="1600200"/>
            <a:ext cx="4890470" cy="4525963"/>
          </a:xfrm>
        </p:spPr>
      </p:pic>
    </p:spTree>
    <p:extLst>
      <p:ext uri="{BB962C8B-B14F-4D97-AF65-F5344CB8AC3E}">
        <p14:creationId xmlns:p14="http://schemas.microsoft.com/office/powerpoint/2010/main" val="1789920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2 vybrané otázky z dotazníku (2 znaky). Souvisí spolu dosažené vzdělání a péče o zrak?</a:t>
            </a:r>
          </a:p>
          <a:p>
            <a:pPr marL="0" indent="0">
              <a:buNone/>
            </a:pPr>
            <a:r>
              <a:rPr lang="cs-CZ" dirty="0"/>
              <a:t>1. Domníváte se, že se dostatečně pečujete o svůj zrak?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ano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ne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někdy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18. Nejvyšší dosažené vzdělání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základní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středoškolské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vyšší odborné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vysokoškolské</a:t>
            </a:r>
          </a:p>
        </p:txBody>
      </p:sp>
    </p:spTree>
    <p:extLst>
      <p:ext uri="{BB962C8B-B14F-4D97-AF65-F5344CB8AC3E}">
        <p14:creationId xmlns:p14="http://schemas.microsoft.com/office/powerpoint/2010/main" val="2613595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1076486"/>
              </p:ext>
            </p:extLst>
          </p:nvPr>
        </p:nvGraphicFramePr>
        <p:xfrm>
          <a:off x="1922577" y="1916832"/>
          <a:ext cx="5273817" cy="295232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74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2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8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15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372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základní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SŠ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VOŠ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VŠ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65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ano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33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132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28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69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262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65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někdy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6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74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0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70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150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65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ne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11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128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6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103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248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65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 celkem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50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334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34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242</a:t>
                      </a:r>
                      <a:endParaRPr lang="cs-CZ" sz="18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660</a:t>
                      </a:r>
                      <a:endParaRPr lang="cs-CZ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431032" y="1052736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/>
              <a:t>Sestaví se tabulka skutečných (relativních) četností</a:t>
            </a:r>
          </a:p>
        </p:txBody>
      </p:sp>
    </p:spTree>
    <p:extLst>
      <p:ext uri="{BB962C8B-B14F-4D97-AF65-F5344CB8AC3E}">
        <p14:creationId xmlns:p14="http://schemas.microsoft.com/office/powerpoint/2010/main" val="673335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cs-CZ" dirty="0">
                <a:hlinkClick r:id="rId2"/>
              </a:rPr>
              <a:t>http://www.milankabrt.cz/testNezavislosti/index.php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46" y="3501008"/>
            <a:ext cx="4104456" cy="25202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999" y="3501008"/>
            <a:ext cx="4480497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3" y="1628800"/>
            <a:ext cx="8869013" cy="17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09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64320"/>
            <a:ext cx="7200800" cy="5989016"/>
          </a:xfrm>
        </p:spPr>
      </p:pic>
    </p:spTree>
    <p:extLst>
      <p:ext uri="{BB962C8B-B14F-4D97-AF65-F5344CB8AC3E}">
        <p14:creationId xmlns:p14="http://schemas.microsoft.com/office/powerpoint/2010/main" val="1362843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2" y="0"/>
            <a:ext cx="7649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70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     (chí kvadrát)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Máme k dispozici náhodný výběr rozsahu </a:t>
            </a:r>
            <a:r>
              <a:rPr lang="cs-CZ" i="1" dirty="0"/>
              <a:t>n</a:t>
            </a:r>
            <a:r>
              <a:rPr lang="cs-CZ" dirty="0"/>
              <a:t> rozdělený do dvou znaků (znak 1, znak 2)</a:t>
            </a:r>
          </a:p>
          <a:p>
            <a:r>
              <a:rPr lang="cs-CZ" dirty="0"/>
              <a:t>Úkolem testu je rozhodnout, zda jsou znaky na sobě závislé nebo nezávislé (zda znak 1 má vliv na znak 2)</a:t>
            </a:r>
          </a:p>
          <a:p>
            <a:r>
              <a:rPr lang="cs-CZ" dirty="0"/>
              <a:t>Znak 1</a:t>
            </a:r>
          </a:p>
          <a:p>
            <a:r>
              <a:rPr lang="cs-CZ" dirty="0"/>
              <a:t>Znak 2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347864" y="416858"/>
            <a:ext cx="1656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i="1" dirty="0">
                <a:sym typeface="Symbol"/>
              </a:rPr>
              <a:t></a:t>
            </a:r>
            <a:r>
              <a:rPr lang="cs-CZ" sz="4000" baseline="30000" dirty="0">
                <a:sym typeface="Symbol"/>
              </a:rPr>
              <a:t>2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735198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6682"/>
            <a:ext cx="8928992" cy="502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593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92" y="0"/>
            <a:ext cx="72524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18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60" y="0"/>
            <a:ext cx="8350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38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Bakalářská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Z našeho dotazníku vyplynulo, že péče o zrak a vzdělání jsou na sobě závislé veličiny. Závislost jsme ověřili pomocí kontingenčních tabulek a použili jsme test chí kvadrát. Kritická mez pro hladinu významnosti byla zvolena 0,05. Vypočtená hodnota testového kritéria je 54,792. Počet stupňů volnosti je 6, kritická hodnota pro 6 stupňů volnosti je 12,592. Protože kritická hodnota je menší než vypočtená hodnota, z provedeného testu vyplývá, že veličiny jsou na sobě závislé.</a:t>
            </a:r>
          </a:p>
          <a:p>
            <a:r>
              <a:rPr lang="cs-CZ" dirty="0"/>
              <a:t>Korigovaný koeficient kontingence pomocí </a:t>
            </a:r>
            <a:r>
              <a:rPr lang="cs-CZ" dirty="0" err="1"/>
              <a:t>Pearsona</a:t>
            </a:r>
            <a:endParaRPr lang="cs-CZ" dirty="0"/>
          </a:p>
          <a:p>
            <a:r>
              <a:rPr lang="cs-CZ" dirty="0" err="1"/>
              <a:t>Cramerův</a:t>
            </a:r>
            <a:r>
              <a:rPr lang="cs-CZ" dirty="0"/>
              <a:t> koeficient</a:t>
            </a:r>
          </a:p>
          <a:p>
            <a:r>
              <a:rPr lang="cs-CZ" dirty="0"/>
              <a:t>Korelace mezi hodnotami je podle … středně silná. </a:t>
            </a:r>
          </a:p>
        </p:txBody>
      </p:sp>
    </p:spTree>
    <p:extLst>
      <p:ext uri="{BB962C8B-B14F-4D97-AF65-F5344CB8AC3E}">
        <p14:creationId xmlns:p14="http://schemas.microsoft.com/office/powerpoint/2010/main" val="3147855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2 vybrané otázky z dotazníku (2 znaky). Souvisí spolu pohlaví a péče o zrak?</a:t>
            </a:r>
          </a:p>
          <a:p>
            <a:pPr marL="0" indent="0">
              <a:buNone/>
            </a:pPr>
            <a:r>
              <a:rPr lang="cs-CZ" dirty="0"/>
              <a:t>1. Domníváte se, že se dostatečně pečujete o svůj zrak?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ano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ne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někdy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16. Pohlaví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žena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muž</a:t>
            </a:r>
          </a:p>
        </p:txBody>
      </p:sp>
    </p:spTree>
    <p:extLst>
      <p:ext uri="{BB962C8B-B14F-4D97-AF65-F5344CB8AC3E}">
        <p14:creationId xmlns:p14="http://schemas.microsoft.com/office/powerpoint/2010/main" val="3191873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10488"/>
            <a:ext cx="4248472" cy="5600259"/>
          </a:xfrm>
        </p:spPr>
      </p:pic>
    </p:spTree>
    <p:extLst>
      <p:ext uri="{BB962C8B-B14F-4D97-AF65-F5344CB8AC3E}">
        <p14:creationId xmlns:p14="http://schemas.microsoft.com/office/powerpoint/2010/main" val="3404813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20" y="170995"/>
            <a:ext cx="7173327" cy="651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25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Bakalářská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Z našeho dotazníku vyplynulo, že péče o zrak a pohlaví na sobě nezávisí. Závislost jsme ověřili pomocí kontingenčních tabulek a použili jsme test chí kvadrát. Kritická mez pro hladinu významnosti byla zvolena 0,05. Vypočtená hodnota testového kritéria je 3,253. Počet stupňů volnosti je 4, kritická hodnota pro 4 stupně volnosti je 5,991. Protože kritická hodnota je větší než vypočtená hodnota, z provedeného testu vyplývá, že veličiny jsou na sobě nezávislé.</a:t>
            </a:r>
          </a:p>
        </p:txBody>
      </p:sp>
    </p:spTree>
    <p:extLst>
      <p:ext uri="{BB962C8B-B14F-4D97-AF65-F5344CB8AC3E}">
        <p14:creationId xmlns:p14="http://schemas.microsoft.com/office/powerpoint/2010/main" val="15908576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3D49FB1-0DAB-4A67-A5AD-1C03E1506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4752" y="385268"/>
            <a:ext cx="4040188" cy="639762"/>
          </a:xfrm>
        </p:spPr>
        <p:txBody>
          <a:bodyPr/>
          <a:lstStyle/>
          <a:p>
            <a:r>
              <a:rPr lang="cs-CZ" dirty="0"/>
              <a:t>Závislost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C857DE7-44DD-4FF8-BB8B-BF66036D01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541" y="1025128"/>
            <a:ext cx="4040188" cy="55446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Skutečné četnosti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Očekávané četnosti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1500" dirty="0"/>
          </a:p>
          <a:p>
            <a:pPr marL="0" indent="0">
              <a:buNone/>
            </a:pPr>
            <a:r>
              <a:rPr lang="cs-CZ" sz="1500" dirty="0"/>
              <a:t>Testová statistika 	200</a:t>
            </a:r>
          </a:p>
          <a:p>
            <a:pPr marL="0" indent="0">
              <a:buNone/>
            </a:pPr>
            <a:r>
              <a:rPr lang="cs-CZ" sz="1500" dirty="0"/>
              <a:t>Kritická hodnota 	3,841</a:t>
            </a:r>
          </a:p>
          <a:p>
            <a:pPr marL="0" indent="0">
              <a:buNone/>
            </a:pPr>
            <a:r>
              <a:rPr lang="cs-CZ" sz="1500" dirty="0" err="1"/>
              <a:t>Pearsonův</a:t>
            </a:r>
            <a:r>
              <a:rPr lang="cs-CZ" sz="1500" dirty="0"/>
              <a:t> koeficient 	1</a:t>
            </a:r>
          </a:p>
          <a:p>
            <a:pPr marL="0" indent="0">
              <a:buNone/>
            </a:pPr>
            <a:r>
              <a:rPr lang="cs-CZ" sz="1500" dirty="0" err="1"/>
              <a:t>Cramerův</a:t>
            </a:r>
            <a:r>
              <a:rPr lang="cs-CZ" sz="1500" dirty="0"/>
              <a:t> koeficient 	1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0ABB22D-CEEE-43D4-98EA-30E3B3B441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4" y="355923"/>
            <a:ext cx="4041775" cy="639762"/>
          </a:xfrm>
        </p:spPr>
        <p:txBody>
          <a:bodyPr/>
          <a:lstStyle/>
          <a:p>
            <a:r>
              <a:rPr lang="cs-CZ" dirty="0"/>
              <a:t>Nezávislost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AB81C7F-E88C-42BE-9D43-6272624EF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980728"/>
            <a:ext cx="4041775" cy="55223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Skutečné četnosti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Očekávané četnosti</a:t>
            </a:r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9FE3C0AA-D52F-4E2F-92AE-4E44AAE883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128849"/>
              </p:ext>
            </p:extLst>
          </p:nvPr>
        </p:nvGraphicFramePr>
        <p:xfrm>
          <a:off x="434752" y="1343010"/>
          <a:ext cx="2438400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147859713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4728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2072372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0321852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ano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ne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celkem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125721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muži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897974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ženy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100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02442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celkem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100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200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62946066"/>
                  </a:ext>
                </a:extLst>
              </a:tr>
            </a:tbl>
          </a:graphicData>
        </a:graphic>
      </p:graphicFrame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90347440-E2FE-4E0A-93B8-18C7F7B59C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938701"/>
              </p:ext>
            </p:extLst>
          </p:nvPr>
        </p:nvGraphicFramePr>
        <p:xfrm>
          <a:off x="434752" y="2420888"/>
          <a:ext cx="2438400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63563164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460909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4397335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6915065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ano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ne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celkem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504618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muži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674564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ženy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349675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celkem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200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96729350"/>
                  </a:ext>
                </a:extLst>
              </a:tr>
            </a:tbl>
          </a:graphicData>
        </a:graphic>
      </p:graphicFrame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id="{738EB8BB-9349-4424-AC44-FF18FCF552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383977"/>
              </p:ext>
            </p:extLst>
          </p:nvPr>
        </p:nvGraphicFramePr>
        <p:xfrm>
          <a:off x="4588893" y="1312726"/>
          <a:ext cx="2438400" cy="792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152469785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89886152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0625983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6068266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ano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ne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celkem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538855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muži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745685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ženy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02903492"/>
                  </a:ext>
                </a:extLst>
              </a:tr>
              <a:tr h="24344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celkem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100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200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20298958"/>
                  </a:ext>
                </a:extLst>
              </a:tr>
            </a:tbl>
          </a:graphicData>
        </a:graphic>
      </p:graphicFrame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F8F193C7-0D89-4858-945A-43F2A09CE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299911"/>
              </p:ext>
            </p:extLst>
          </p:nvPr>
        </p:nvGraphicFramePr>
        <p:xfrm>
          <a:off x="4570773" y="2436812"/>
          <a:ext cx="2438400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128728387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17733664"/>
                    </a:ext>
                  </a:extLst>
                </a:gridCol>
                <a:gridCol w="767158">
                  <a:extLst>
                    <a:ext uri="{9D8B030D-6E8A-4147-A177-3AD203B41FA5}">
                      <a16:colId xmlns:a16="http://schemas.microsoft.com/office/drawing/2014/main" val="4135998262"/>
                    </a:ext>
                  </a:extLst>
                </a:gridCol>
                <a:gridCol w="452042">
                  <a:extLst>
                    <a:ext uri="{9D8B030D-6E8A-4147-A177-3AD203B41FA5}">
                      <a16:colId xmlns:a16="http://schemas.microsoft.com/office/drawing/2014/main" val="231716574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ano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ne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celkem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443178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muži 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75322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ženy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50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543365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celkem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200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03445733"/>
                  </a:ext>
                </a:extLst>
              </a:tr>
            </a:tbl>
          </a:graphicData>
        </a:graphic>
      </p:graphicFrame>
      <p:graphicFrame>
        <p:nvGraphicFramePr>
          <p:cNvPr id="15" name="Graf 14">
            <a:extLst>
              <a:ext uri="{FF2B5EF4-FFF2-40B4-BE49-F238E27FC236}">
                <a16:creationId xmlns:a16="http://schemas.microsoft.com/office/drawing/2014/main" id="{7B684BE1-9A4F-4BAC-B4D3-D431B250EA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717463"/>
              </p:ext>
            </p:extLst>
          </p:nvPr>
        </p:nvGraphicFramePr>
        <p:xfrm>
          <a:off x="4645024" y="3417460"/>
          <a:ext cx="2952328" cy="1991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af 15">
            <a:extLst>
              <a:ext uri="{FF2B5EF4-FFF2-40B4-BE49-F238E27FC236}">
                <a16:creationId xmlns:a16="http://schemas.microsoft.com/office/drawing/2014/main" id="{3C70E788-A26A-484B-85CB-8475815E35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3314037"/>
              </p:ext>
            </p:extLst>
          </p:nvPr>
        </p:nvGraphicFramePr>
        <p:xfrm>
          <a:off x="530225" y="3470388"/>
          <a:ext cx="2821435" cy="1753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Obdélník 16">
            <a:extLst>
              <a:ext uri="{FF2B5EF4-FFF2-40B4-BE49-F238E27FC236}">
                <a16:creationId xmlns:a16="http://schemas.microsoft.com/office/drawing/2014/main" id="{624A5586-8310-4FA5-93CE-23ED138D1383}"/>
              </a:ext>
            </a:extLst>
          </p:cNvPr>
          <p:cNvSpPr/>
          <p:nvPr/>
        </p:nvSpPr>
        <p:spPr>
          <a:xfrm>
            <a:off x="4570773" y="5411941"/>
            <a:ext cx="2952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Testová statistika 	0</a:t>
            </a:r>
          </a:p>
          <a:p>
            <a:r>
              <a:rPr lang="cs-CZ" sz="1400" dirty="0"/>
              <a:t>Kritická hodnota 	3,841</a:t>
            </a:r>
          </a:p>
          <a:p>
            <a:r>
              <a:rPr lang="cs-CZ" sz="1400" dirty="0" err="1"/>
              <a:t>Pearsonův</a:t>
            </a:r>
            <a:r>
              <a:rPr lang="cs-CZ" sz="1400" dirty="0"/>
              <a:t> koeficient 	0</a:t>
            </a:r>
          </a:p>
          <a:p>
            <a:r>
              <a:rPr lang="cs-CZ" sz="1400" dirty="0" err="1"/>
              <a:t>Cramerův</a:t>
            </a:r>
            <a:r>
              <a:rPr lang="cs-CZ" sz="1400" dirty="0"/>
              <a:t> koeficient 	0</a:t>
            </a:r>
          </a:p>
        </p:txBody>
      </p:sp>
    </p:spTree>
    <p:extLst>
      <p:ext uri="{BB962C8B-B14F-4D97-AF65-F5344CB8AC3E}">
        <p14:creationId xmlns:p14="http://schemas.microsoft.com/office/powerpoint/2010/main" val="2003236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BDBE85AF-7BCB-488D-9DAA-BBE5C99B2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040894"/>
              </p:ext>
            </p:extLst>
          </p:nvPr>
        </p:nvGraphicFramePr>
        <p:xfrm>
          <a:off x="323528" y="692696"/>
          <a:ext cx="8712967" cy="59766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3208">
                  <a:extLst>
                    <a:ext uri="{9D8B030D-6E8A-4147-A177-3AD203B41FA5}">
                      <a16:colId xmlns:a16="http://schemas.microsoft.com/office/drawing/2014/main" val="3947531085"/>
                    </a:ext>
                  </a:extLst>
                </a:gridCol>
                <a:gridCol w="1693208">
                  <a:extLst>
                    <a:ext uri="{9D8B030D-6E8A-4147-A177-3AD203B41FA5}">
                      <a16:colId xmlns:a16="http://schemas.microsoft.com/office/drawing/2014/main" val="2531504998"/>
                    </a:ext>
                  </a:extLst>
                </a:gridCol>
                <a:gridCol w="2878280">
                  <a:extLst>
                    <a:ext uri="{9D8B030D-6E8A-4147-A177-3AD203B41FA5}">
                      <a16:colId xmlns:a16="http://schemas.microsoft.com/office/drawing/2014/main" val="3209655886"/>
                    </a:ext>
                  </a:extLst>
                </a:gridCol>
                <a:gridCol w="2448271">
                  <a:extLst>
                    <a:ext uri="{9D8B030D-6E8A-4147-A177-3AD203B41FA5}">
                      <a16:colId xmlns:a16="http://schemas.microsoft.com/office/drawing/2014/main" val="628736556"/>
                    </a:ext>
                  </a:extLst>
                </a:gridCol>
              </a:tblGrid>
              <a:tr h="284970">
                <a:tc>
                  <a:txBody>
                    <a:bodyPr/>
                    <a:lstStyle/>
                    <a:p>
                      <a:pPr algn="ctr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ano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ne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celkem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66422129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muži 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50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50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=SUMA(B2:C2)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192527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ženy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  <a:highlight>
                            <a:srgbClr val="FFFF00"/>
                          </a:highlight>
                        </a:rPr>
                        <a:t>50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50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=SUMA(B3:C3)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620285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celkem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=SUMA(B2:B3)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=SUMA(C2:C3)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=SUMA(B4:C4)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365022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21215941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ctr" fontAlgn="ctr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ano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ne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celkem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42258991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muži 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=$D2*B$4/$D$4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=$D2*C$4/$D$4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=SUMA(B7:C7)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360809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ženy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>
                          <a:effectLst/>
                        </a:rPr>
                        <a:t>=$D3*B$4/$D$4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=$D3*C$4/$D$4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=SUMA(B8:C8)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878888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celkem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>
                          <a:effectLst/>
                        </a:rPr>
                        <a:t>=SUMA(B7:B8)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=SUMA(C7:C8)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</a:rPr>
                        <a:t>=SUMA(B9:C9)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861878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66281752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testová statistika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=POWER(B2-B7;2)/B7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=POWER(C2-C7;2)/C7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434141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=POWER(B3-B8;2)/B8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=POWER(C3-C8;2)/C8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913351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70873877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=C11+D11+C12+D12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47789080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5019208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kritická hodnota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3,841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86589762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77419819"/>
                  </a:ext>
                </a:extLst>
              </a:tr>
              <a:tr h="28497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</a:rPr>
                        <a:t>Cramerův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koeficient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=</a:t>
                      </a: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ODMOCNINA</a:t>
                      </a:r>
                      <a:r>
                        <a:rPr lang="cs-CZ" sz="1800" u="none" strike="noStrike" dirty="0">
                          <a:effectLst/>
                        </a:rPr>
                        <a:t>(C14/D9*(2-1))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131412201"/>
                  </a:ext>
                </a:extLst>
              </a:tr>
              <a:tr h="284970"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3097883"/>
                  </a:ext>
                </a:extLst>
              </a:tr>
              <a:tr h="562237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 err="1">
                          <a:effectLst/>
                        </a:rPr>
                        <a:t>Pearsonův</a:t>
                      </a:r>
                      <a:r>
                        <a:rPr lang="cs-CZ" sz="1800" u="none" strike="noStrike" dirty="0">
                          <a:effectLst/>
                        </a:rPr>
                        <a:t> koeficient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=ODMOCNINA((C14/(C14+D4))/((2-1)/2))</a:t>
                      </a:r>
                    </a:p>
                  </a:txBody>
                  <a:tcPr marL="7620" marR="7620" marT="762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15378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023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01C8F8-A77F-4136-B79F-AD6B93732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Surová data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BCD058B-9B34-49E8-B1A7-13900D983F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32" y="1600200"/>
            <a:ext cx="7409335" cy="4525963"/>
          </a:xfrm>
        </p:spPr>
      </p:pic>
    </p:spTree>
    <p:extLst>
      <p:ext uri="{BB962C8B-B14F-4D97-AF65-F5344CB8AC3E}">
        <p14:creationId xmlns:p14="http://schemas.microsoft.com/office/powerpoint/2010/main" val="4017449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DE5B9-2E95-49CC-8AAC-4758FDE9E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Korigovaný</a:t>
            </a:r>
            <a:r>
              <a:rPr lang="en-US" b="1" dirty="0"/>
              <a:t> </a:t>
            </a:r>
            <a:r>
              <a:rPr lang="en-US" b="1" dirty="0" err="1"/>
              <a:t>koeficient</a:t>
            </a:r>
            <a:r>
              <a:rPr lang="en-US" b="1" dirty="0"/>
              <a:t> </a:t>
            </a:r>
            <a:r>
              <a:rPr lang="en-US" b="1" dirty="0" err="1"/>
              <a:t>kontingence</a:t>
            </a:r>
            <a:r>
              <a:rPr lang="en-US" b="1" dirty="0"/>
              <a:t> </a:t>
            </a:r>
            <a:r>
              <a:rPr lang="en-US" b="1" dirty="0" err="1"/>
              <a:t>pomocí</a:t>
            </a:r>
            <a:r>
              <a:rPr lang="en-US" b="1" dirty="0"/>
              <a:t> </a:t>
            </a:r>
            <a:r>
              <a:rPr lang="en-US" b="1" dirty="0" err="1"/>
              <a:t>Pearsona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AD1F2206-D3AA-4AF7-A909-5F65CE2E96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𝑘𝑜𝑟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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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en-US" dirty="0" err="1"/>
                  <a:t>kde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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je </a:t>
                </a:r>
                <a:r>
                  <a:rPr lang="en-US" dirty="0" err="1"/>
                  <a:t>hodnota</a:t>
                </a:r>
                <a:r>
                  <a:rPr lang="en-US" dirty="0"/>
                  <a:t> </a:t>
                </a:r>
                <a:r>
                  <a:rPr lang="en-US" dirty="0" err="1"/>
                  <a:t>testového</a:t>
                </a:r>
                <a:r>
                  <a:rPr lang="en-US" dirty="0"/>
                  <a:t> </a:t>
                </a:r>
                <a:r>
                  <a:rPr lang="en-US" dirty="0" err="1"/>
                  <a:t>kritéria</a:t>
                </a:r>
                <a:endParaRPr lang="cs-CZ" dirty="0"/>
              </a:p>
              <a:p>
                <a:pPr marL="0" indent="0">
                  <a:buNone/>
                </a:pPr>
                <a:r>
                  <a:rPr lang="en-US" i="1" dirty="0"/>
                  <a:t>n</a:t>
                </a:r>
                <a:r>
                  <a:rPr lang="en-US" dirty="0"/>
                  <a:t> je </a:t>
                </a:r>
                <a:r>
                  <a:rPr lang="en-US" dirty="0" err="1"/>
                  <a:t>rozsah</a:t>
                </a:r>
                <a:r>
                  <a:rPr lang="en-US" dirty="0"/>
                  <a:t> </a:t>
                </a:r>
                <a:r>
                  <a:rPr lang="en-US" dirty="0" err="1"/>
                  <a:t>souboru</a:t>
                </a:r>
                <a:endParaRPr lang="cs-CZ" dirty="0"/>
              </a:p>
              <a:p>
                <a:pPr marL="0" indent="0">
                  <a:buNone/>
                </a:pPr>
                <a:r>
                  <a:rPr lang="en-US" i="1" dirty="0"/>
                  <a:t>m</a:t>
                </a:r>
                <a:r>
                  <a:rPr lang="en-US" dirty="0"/>
                  <a:t> je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řádků</a:t>
                </a:r>
                <a:r>
                  <a:rPr lang="en-US" dirty="0"/>
                  <a:t> </a:t>
                </a:r>
                <a:r>
                  <a:rPr lang="en-US" dirty="0" err="1"/>
                  <a:t>nebo</a:t>
                </a:r>
                <a:r>
                  <a:rPr lang="en-US" dirty="0"/>
                  <a:t>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sloupců</a:t>
                </a:r>
                <a:r>
                  <a:rPr lang="en-US" dirty="0"/>
                  <a:t> v </a:t>
                </a:r>
                <a:r>
                  <a:rPr lang="en-US" dirty="0" err="1"/>
                  <a:t>kontingenční</a:t>
                </a:r>
                <a:r>
                  <a:rPr lang="en-US" dirty="0"/>
                  <a:t> </a:t>
                </a:r>
                <a:r>
                  <a:rPr lang="en-US" dirty="0" err="1"/>
                  <a:t>tabulce</a:t>
                </a:r>
                <a:r>
                  <a:rPr lang="en-US" dirty="0"/>
                  <a:t> (je-li </a:t>
                </a:r>
                <a:r>
                  <a:rPr lang="en-US" dirty="0" err="1"/>
                  <a:t>větší</a:t>
                </a:r>
                <a:r>
                  <a:rPr lang="en-US" dirty="0"/>
                  <a:t>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řádků</a:t>
                </a:r>
                <a:r>
                  <a:rPr lang="en-US" dirty="0"/>
                  <a:t>, je </a:t>
                </a:r>
                <a:r>
                  <a:rPr lang="en-US" i="1" dirty="0"/>
                  <a:t>m</a:t>
                </a:r>
                <a:r>
                  <a:rPr lang="en-US" dirty="0"/>
                  <a:t>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řádků</a:t>
                </a:r>
                <a:r>
                  <a:rPr lang="en-US" dirty="0"/>
                  <a:t>; je-li </a:t>
                </a:r>
                <a:r>
                  <a:rPr lang="en-US" dirty="0" err="1"/>
                  <a:t>větší</a:t>
                </a:r>
                <a:r>
                  <a:rPr lang="en-US" dirty="0"/>
                  <a:t>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sloupců</a:t>
                </a:r>
                <a:r>
                  <a:rPr lang="en-US" dirty="0"/>
                  <a:t>, je m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sloupců</a:t>
                </a:r>
                <a:r>
                  <a:rPr lang="en-US" dirty="0"/>
                  <a:t>)</a:t>
                </a: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AD1F2206-D3AA-4AF7-A909-5F65CE2E96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85" b="-269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95843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816976-887F-48E3-AD0A-88AFCB21A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Cramerův</a:t>
            </a:r>
            <a:r>
              <a:rPr lang="en-US" b="1" dirty="0"/>
              <a:t> </a:t>
            </a:r>
            <a:r>
              <a:rPr lang="en-US" b="1" dirty="0" err="1"/>
              <a:t>koeficient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668134FD-E1B1-4E75-8B37-01A65A11CA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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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je </a:t>
                </a:r>
                <a:r>
                  <a:rPr lang="en-US" dirty="0" err="1"/>
                  <a:t>hodnota</a:t>
                </a:r>
                <a:r>
                  <a:rPr lang="en-US" dirty="0"/>
                  <a:t> </a:t>
                </a:r>
                <a:r>
                  <a:rPr lang="en-US" dirty="0" err="1"/>
                  <a:t>testového</a:t>
                </a:r>
                <a:r>
                  <a:rPr lang="en-US" dirty="0"/>
                  <a:t> </a:t>
                </a:r>
                <a:r>
                  <a:rPr lang="en-US" dirty="0" err="1"/>
                  <a:t>kritéria</a:t>
                </a:r>
                <a:endParaRPr lang="cs-CZ" dirty="0"/>
              </a:p>
              <a:p>
                <a:pPr marL="0" indent="0">
                  <a:buNone/>
                </a:pPr>
                <a:r>
                  <a:rPr lang="en-US" i="1" dirty="0"/>
                  <a:t>n</a:t>
                </a:r>
                <a:r>
                  <a:rPr lang="en-US" dirty="0"/>
                  <a:t> je </a:t>
                </a:r>
                <a:r>
                  <a:rPr lang="en-US" dirty="0" err="1"/>
                  <a:t>rozsah</a:t>
                </a:r>
                <a:r>
                  <a:rPr lang="en-US" dirty="0"/>
                  <a:t> </a:t>
                </a:r>
                <a:r>
                  <a:rPr lang="en-US" dirty="0" err="1"/>
                  <a:t>souboru</a:t>
                </a:r>
                <a:endParaRPr lang="cs-CZ" dirty="0"/>
              </a:p>
              <a:p>
                <a:pPr marL="0" indent="0">
                  <a:buNone/>
                </a:pPr>
                <a:r>
                  <a:rPr lang="en-US" i="1" dirty="0"/>
                  <a:t>m</a:t>
                </a:r>
                <a:r>
                  <a:rPr lang="en-US" dirty="0"/>
                  <a:t> je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řádků</a:t>
                </a:r>
                <a:r>
                  <a:rPr lang="en-US" dirty="0"/>
                  <a:t> </a:t>
                </a:r>
                <a:r>
                  <a:rPr lang="en-US" dirty="0" err="1"/>
                  <a:t>nebo</a:t>
                </a:r>
                <a:r>
                  <a:rPr lang="en-US" dirty="0"/>
                  <a:t>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sloupců</a:t>
                </a:r>
                <a:r>
                  <a:rPr lang="en-US" dirty="0"/>
                  <a:t> v </a:t>
                </a:r>
                <a:r>
                  <a:rPr lang="en-US" dirty="0" err="1"/>
                  <a:t>kontingenční</a:t>
                </a:r>
                <a:r>
                  <a:rPr lang="en-US" dirty="0"/>
                  <a:t> </a:t>
                </a:r>
                <a:r>
                  <a:rPr lang="en-US" dirty="0" err="1"/>
                  <a:t>tabulce</a:t>
                </a:r>
                <a:r>
                  <a:rPr lang="en-US" dirty="0"/>
                  <a:t> (je-li </a:t>
                </a:r>
                <a:r>
                  <a:rPr lang="en-US" dirty="0" err="1"/>
                  <a:t>větší</a:t>
                </a:r>
                <a:r>
                  <a:rPr lang="en-US" dirty="0"/>
                  <a:t>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řádků</a:t>
                </a:r>
                <a:r>
                  <a:rPr lang="en-US" dirty="0"/>
                  <a:t>, je </a:t>
                </a:r>
                <a:r>
                  <a:rPr lang="en-US" i="1" dirty="0"/>
                  <a:t>m</a:t>
                </a:r>
                <a:r>
                  <a:rPr lang="en-US" dirty="0"/>
                  <a:t>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řádků</a:t>
                </a:r>
                <a:r>
                  <a:rPr lang="en-US" dirty="0"/>
                  <a:t>; je-li </a:t>
                </a:r>
                <a:r>
                  <a:rPr lang="en-US" dirty="0" err="1"/>
                  <a:t>větší</a:t>
                </a:r>
                <a:r>
                  <a:rPr lang="en-US" dirty="0"/>
                  <a:t>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sloupců</a:t>
                </a:r>
                <a:r>
                  <a:rPr lang="en-US" dirty="0"/>
                  <a:t>, je m </a:t>
                </a:r>
                <a:r>
                  <a:rPr lang="en-US" dirty="0" err="1"/>
                  <a:t>počet</a:t>
                </a:r>
                <a:r>
                  <a:rPr lang="en-US" dirty="0"/>
                  <a:t> </a:t>
                </a:r>
                <a:r>
                  <a:rPr lang="en-US" dirty="0" err="1"/>
                  <a:t>sloupců</a:t>
                </a:r>
                <a:r>
                  <a:rPr lang="en-US" dirty="0"/>
                  <a:t>)</a:t>
                </a: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668134FD-E1B1-4E75-8B37-01A65A11CA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r="-2000" b="-296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34407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B0CFEF-EB2B-4245-9D37-5A76A37B6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p</a:t>
            </a:r>
            <a:r>
              <a:rPr lang="cs-CZ" dirty="0"/>
              <a:t> hodnota - Excel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877B139-CB52-40B9-89EE-61D767239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b="1" dirty="0"/>
              <a:t>CHISQ.TEST (funkce)</a:t>
            </a:r>
          </a:p>
          <a:p>
            <a:pPr marL="0" indent="0">
              <a:buNone/>
            </a:pPr>
            <a:r>
              <a:rPr lang="cs-CZ" dirty="0"/>
              <a:t>Vrátí test nezávislosti. Funkce CHISQ.TEST vrátí hodnotu rozdělení chí-kvadrát (</a:t>
            </a:r>
            <a:r>
              <a:rPr lang="el-GR" dirty="0"/>
              <a:t>χ2) </a:t>
            </a:r>
            <a:r>
              <a:rPr lang="cs-CZ" dirty="0"/>
              <a:t>pro dané testové kritérium a příslušné stupně volnosti. Pomocí testů </a:t>
            </a:r>
            <a:r>
              <a:rPr lang="el-GR" dirty="0"/>
              <a:t>χ2 </a:t>
            </a:r>
            <a:r>
              <a:rPr lang="cs-CZ" dirty="0"/>
              <a:t>můžete určit, zda experiment potvrzuje předpokládané výsledky.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Syntaxe</a:t>
            </a:r>
          </a:p>
          <a:p>
            <a:pPr marL="0" indent="0">
              <a:buNone/>
            </a:pPr>
            <a:r>
              <a:rPr lang="cs-CZ" dirty="0"/>
              <a:t>CHISQ.TEST(</a:t>
            </a:r>
            <a:r>
              <a:rPr lang="cs-CZ" dirty="0" err="1"/>
              <a:t>aktuální,očekávané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/>
              <a:t>p</a:t>
            </a:r>
            <a:r>
              <a:rPr lang="cs-CZ" dirty="0"/>
              <a:t>&lt;0,05 </a:t>
            </a:r>
            <a:r>
              <a:rPr lang="cs-CZ" dirty="0">
                <a:sym typeface="Symbol" panose="05050102010706020507" pitchFamily="18" charset="2"/>
              </a:rPr>
              <a:t> </a:t>
            </a:r>
            <a:r>
              <a:rPr lang="cs-CZ" dirty="0"/>
              <a:t>nezávislost zamítáme, určitá závislost existuje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98534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 descr="{\displaystyle H_{0}}">
            <a:extLst>
              <a:ext uri="{FF2B5EF4-FFF2-40B4-BE49-F238E27FC236}">
                <a16:creationId xmlns:a16="http://schemas.microsoft.com/office/drawing/2014/main" id="{1A456D5D-C374-4A2C-A9DD-9941EF430D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61375" y="4746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\alpha ">
            <a:extLst>
              <a:ext uri="{FF2B5EF4-FFF2-40B4-BE49-F238E27FC236}">
                <a16:creationId xmlns:a16="http://schemas.microsoft.com/office/drawing/2014/main" id="{AEC2378F-4BEE-47E1-9225-4FA47C0384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106150" y="4746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5" descr="T">
            <a:extLst>
              <a:ext uri="{FF2B5EF4-FFF2-40B4-BE49-F238E27FC236}">
                <a16:creationId xmlns:a16="http://schemas.microsoft.com/office/drawing/2014/main" id="{22718902-4EE3-42BA-8FFF-C2D9F0B330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852525" y="4746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\alpha ">
            <a:extLst>
              <a:ext uri="{FF2B5EF4-FFF2-40B4-BE49-F238E27FC236}">
                <a16:creationId xmlns:a16="http://schemas.microsoft.com/office/drawing/2014/main" id="{973E5EE4-AB5A-4905-9E54-B63216B2F6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02375" y="1038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7" descr="{\displaystyle H_{0}}">
            <a:extLst>
              <a:ext uri="{FF2B5EF4-FFF2-40B4-BE49-F238E27FC236}">
                <a16:creationId xmlns:a16="http://schemas.microsoft.com/office/drawing/2014/main" id="{860BD4F0-A302-45DD-91A1-FFB015F9D3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66238" y="1038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8" descr="{\displaystyle H_{0}}">
            <a:extLst>
              <a:ext uri="{FF2B5EF4-FFF2-40B4-BE49-F238E27FC236}">
                <a16:creationId xmlns:a16="http://schemas.microsoft.com/office/drawing/2014/main" id="{C7C98D98-49B9-4D87-9AB2-E13281BDDB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05375" y="13271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9" descr="T">
            <a:extLst>
              <a:ext uri="{FF2B5EF4-FFF2-40B4-BE49-F238E27FC236}">
                <a16:creationId xmlns:a16="http://schemas.microsoft.com/office/drawing/2014/main" id="{636AB5E6-5868-44FE-AF85-B34C9FFBDF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51750" y="13271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10" descr="{\displaystyle H_{0}}">
            <a:extLst>
              <a:ext uri="{FF2B5EF4-FFF2-40B4-BE49-F238E27FC236}">
                <a16:creationId xmlns:a16="http://schemas.microsoft.com/office/drawing/2014/main" id="{DA3CF6D4-3278-4B1E-A56D-C832956603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668625" y="13271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AutoShape 11" descr="\alpha ">
            <a:extLst>
              <a:ext uri="{FF2B5EF4-FFF2-40B4-BE49-F238E27FC236}">
                <a16:creationId xmlns:a16="http://schemas.microsoft.com/office/drawing/2014/main" id="{AD5783C5-B768-474B-AADA-49D2232443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72475" y="1616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AutoShape 12" descr="\alpha ">
            <a:extLst>
              <a:ext uri="{FF2B5EF4-FFF2-40B4-BE49-F238E27FC236}">
                <a16:creationId xmlns:a16="http://schemas.microsoft.com/office/drawing/2014/main" id="{CD3131BB-C2F1-4EED-82F1-FA1C1149FC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262350" y="1616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AutoShape 13" descr="\alpha ">
            <a:extLst>
              <a:ext uri="{FF2B5EF4-FFF2-40B4-BE49-F238E27FC236}">
                <a16:creationId xmlns:a16="http://schemas.microsoft.com/office/drawing/2014/main" id="{22960C3E-0FDB-467E-951E-6246D82F53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3175" y="1905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AutoShape 14" descr="{\displaystyle H_{0}}">
            <a:extLst>
              <a:ext uri="{FF2B5EF4-FFF2-40B4-BE49-F238E27FC236}">
                <a16:creationId xmlns:a16="http://schemas.microsoft.com/office/drawing/2014/main" id="{114371A3-BECC-4012-AED2-6D473D3A03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84550" y="1905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1E924558-FDD3-49E0-9EF9-A0B9011E3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18" y="1560988"/>
            <a:ext cx="8359774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2400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p</a:t>
            </a:r>
            <a:r>
              <a:rPr kumimoji="0" lang="cs-CZ" altLang="cs-CZ" sz="240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-hodnota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altLang="cs-CZ" sz="2400" dirty="0">
                <a:latin typeface="Arial" panose="020B0604020202020204" pitchFamily="34" charset="0"/>
              </a:rPr>
              <a:t>je nejmenší hladina významnosti, při které ještě zamítneme nulovou hypotézu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400" i="1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400" i="1" dirty="0">
                <a:solidFill>
                  <a:srgbClr val="00B050"/>
                </a:solidFill>
                <a:latin typeface="Arial" panose="020B0604020202020204" pitchFamily="34" charset="0"/>
              </a:rPr>
              <a:t>p</a:t>
            </a:r>
            <a:r>
              <a:rPr lang="cs-CZ" altLang="cs-CZ" sz="2400" dirty="0">
                <a:solidFill>
                  <a:srgbClr val="00B050"/>
                </a:solidFill>
                <a:latin typeface="Arial" panose="020B0604020202020204" pitchFamily="34" charset="0"/>
              </a:rPr>
              <a:t>-hodnota</a:t>
            </a:r>
            <a:r>
              <a:rPr lang="cs-CZ" altLang="cs-CZ" sz="2400" dirty="0">
                <a:latin typeface="Arial" panose="020B0604020202020204" pitchFamily="34" charset="0"/>
              </a:rPr>
              <a:t> je pravděpodobnost, že při platnosti nulové hypotézy nabývá testová statistika své stávající hodnoty anebo hodnot ještě extrémnějších (nepříznivějších vůči   nulové hypotéze)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400" i="1" dirty="0">
                <a:solidFill>
                  <a:srgbClr val="00B050"/>
                </a:solidFill>
                <a:latin typeface="Arial" panose="020B0604020202020204" pitchFamily="34" charset="0"/>
              </a:rPr>
              <a:t>p</a:t>
            </a:r>
            <a:r>
              <a:rPr lang="cs-CZ" altLang="cs-CZ" sz="2400" dirty="0">
                <a:solidFill>
                  <a:srgbClr val="00B050"/>
                </a:solidFill>
                <a:latin typeface="Arial" panose="020B0604020202020204" pitchFamily="34" charset="0"/>
              </a:rPr>
              <a:t>-hodnota</a:t>
            </a:r>
            <a:r>
              <a:rPr lang="cs-CZ" altLang="cs-CZ" sz="2400" dirty="0">
                <a:latin typeface="Arial" panose="020B0604020202020204" pitchFamily="34" charset="0"/>
              </a:rPr>
              <a:t> je pravděpodobnost,</a:t>
            </a:r>
            <a:r>
              <a:rPr lang="cs-CZ" sz="2400" dirty="0"/>
              <a:t> s jakou bychom mohli obdržet pozorovaná data nebo data stejné, či ještě více odporující nulové hypotéze, za předpokladu, že je nulová hypotéza pravdivá. </a:t>
            </a:r>
            <a:r>
              <a:rPr lang="cs-CZ" sz="2400" dirty="0">
                <a:solidFill>
                  <a:srgbClr val="00B0F0"/>
                </a:solidFill>
              </a:rPr>
              <a:t>Čím menší je </a:t>
            </a:r>
            <a:r>
              <a:rPr lang="cs-CZ" sz="2400" i="1" dirty="0">
                <a:solidFill>
                  <a:srgbClr val="00B0F0"/>
                </a:solidFill>
              </a:rPr>
              <a:t>p</a:t>
            </a:r>
            <a:r>
              <a:rPr lang="cs-CZ" sz="2400" dirty="0">
                <a:solidFill>
                  <a:srgbClr val="00B0F0"/>
                </a:solidFill>
              </a:rPr>
              <a:t>, tím neudržitelnější čili méně důvěryhodná je </a:t>
            </a:r>
            <a:r>
              <a:rPr lang="cs-CZ" sz="2400">
                <a:solidFill>
                  <a:srgbClr val="00B0F0"/>
                </a:solidFill>
              </a:rPr>
              <a:t>nulová hypotéza</a:t>
            </a:r>
            <a:endParaRPr lang="cs-CZ" altLang="cs-CZ" sz="2400" dirty="0">
              <a:latin typeface="Arial" panose="020B0604020202020204" pitchFamily="34" charset="0"/>
            </a:endParaRPr>
          </a:p>
        </p:txBody>
      </p:sp>
      <p:sp>
        <p:nvSpPr>
          <p:cNvPr id="29" name="AutoShape 29" descr="{\displaystyle H_{0}}">
            <a:extLst>
              <a:ext uri="{FF2B5EF4-FFF2-40B4-BE49-F238E27FC236}">
                <a16:creationId xmlns:a16="http://schemas.microsoft.com/office/drawing/2014/main" id="{2C64EF60-4E9E-49DA-A485-2FB3B6F54C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61374" y="84137"/>
            <a:ext cx="2766053" cy="276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" name="AutoShape 30" descr="\alpha ">
            <a:extLst>
              <a:ext uri="{FF2B5EF4-FFF2-40B4-BE49-F238E27FC236}">
                <a16:creationId xmlns:a16="http://schemas.microsoft.com/office/drawing/2014/main" id="{7BB438D4-C733-4ED9-8788-2571C83079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106149" y="84137"/>
            <a:ext cx="2766053" cy="276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1" name="AutoShape 31" descr="T">
            <a:extLst>
              <a:ext uri="{FF2B5EF4-FFF2-40B4-BE49-F238E27FC236}">
                <a16:creationId xmlns:a16="http://schemas.microsoft.com/office/drawing/2014/main" id="{6B0F5B76-6D51-4DE6-969A-EC51B49CE7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852524" y="84137"/>
            <a:ext cx="2766053" cy="276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3" name="AutoShape 33" descr="\alpha ">
            <a:extLst>
              <a:ext uri="{FF2B5EF4-FFF2-40B4-BE49-F238E27FC236}">
                <a16:creationId xmlns:a16="http://schemas.microsoft.com/office/drawing/2014/main" id="{26366154-283C-401F-A0BE-AB4B53B729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150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4" name="AutoShape 34" descr="{\displaystyle H_{0}}">
            <a:extLst>
              <a:ext uri="{FF2B5EF4-FFF2-40B4-BE49-F238E27FC236}">
                <a16:creationId xmlns:a16="http://schemas.microsoft.com/office/drawing/2014/main" id="{CAB4FD7F-363B-456C-98B2-FA98AADFE4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78938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5" name="Rectangle 35">
            <a:extLst>
              <a:ext uri="{FF2B5EF4-FFF2-40B4-BE49-F238E27FC236}">
                <a16:creationId xmlns:a16="http://schemas.microsoft.com/office/drawing/2014/main" id="{49B97E35-A077-4035-8842-197B267C0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6" name="AutoShape 36" descr="{\displaystyle H_{0}}">
            <a:extLst>
              <a:ext uri="{FF2B5EF4-FFF2-40B4-BE49-F238E27FC236}">
                <a16:creationId xmlns:a16="http://schemas.microsoft.com/office/drawing/2014/main" id="{3AEBE844-87EF-4790-BBE8-BA97B3FA39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180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7" name="AutoShape 37" descr="T">
            <a:extLst>
              <a:ext uri="{FF2B5EF4-FFF2-40B4-BE49-F238E27FC236}">
                <a16:creationId xmlns:a16="http://schemas.microsoft.com/office/drawing/2014/main" id="{A39732C6-3B0B-415B-831B-FFD45C596A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64450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8" name="AutoShape 38" descr="{\displaystyle H_{0}}">
            <a:extLst>
              <a:ext uri="{FF2B5EF4-FFF2-40B4-BE49-F238E27FC236}">
                <a16:creationId xmlns:a16="http://schemas.microsoft.com/office/drawing/2014/main" id="{9CDA2E0E-5F93-4A66-AB35-C9C1E25287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68132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B207102-86E3-4BAF-AA24-08C502940DB7}"/>
              </a:ext>
            </a:extLst>
          </p:cNvPr>
          <p:cNvSpPr txBox="1"/>
          <p:nvPr/>
        </p:nvSpPr>
        <p:spPr>
          <a:xfrm>
            <a:off x="1377824" y="558652"/>
            <a:ext cx="6091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i="1" dirty="0"/>
              <a:t>p-</a:t>
            </a:r>
            <a:r>
              <a:rPr lang="cs-CZ" sz="4000" dirty="0"/>
              <a:t>hodnota</a:t>
            </a:r>
          </a:p>
        </p:txBody>
      </p:sp>
    </p:spTree>
    <p:extLst>
      <p:ext uri="{BB962C8B-B14F-4D97-AF65-F5344CB8AC3E}">
        <p14:creationId xmlns:p14="http://schemas.microsoft.com/office/powerpoint/2010/main" val="882594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D4457F-AE73-4078-83C2-2A5D217A6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/>
              <a:t>Kontingenční tabulka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0BC3C27-C99B-4D3A-BC85-8A54396F5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34" y="3188949"/>
            <a:ext cx="121931" cy="48010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6582374-1D5D-4ECE-AC8B-63AA42BA0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7349203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9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Hypotézy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Nulová hypotéza: znaky 1 a 2 jsou nezávislé</a:t>
            </a:r>
          </a:p>
          <a:p>
            <a:r>
              <a:rPr lang="cs-CZ" dirty="0"/>
              <a:t>Alternativní hypotéza: mezi znaky 1 a2 existuje závislost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7406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F0E102-EEB6-4AC6-96F9-D986BAF9C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Chyby testu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417C58-9894-46A3-851A-2C75E166A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Chyba 1. druhu - hladina významnosti</a:t>
            </a:r>
          </a:p>
          <a:p>
            <a:pPr marL="457200" lvl="1" indent="0">
              <a:buNone/>
            </a:pPr>
            <a:r>
              <a:rPr lang="cs-CZ" dirty="0"/>
              <a:t>Chceme ji mít pod dostatečnou kontrolou. Požadujeme, aby pravděpodobnost chyby 1. druhu nepřekročila námi předem zvolenou mez </a:t>
            </a:r>
            <a:r>
              <a:rPr lang="en-US" dirty="0"/>
              <a:t>α</a:t>
            </a:r>
            <a:r>
              <a:rPr lang="cs-CZ" dirty="0"/>
              <a:t>, tzv. hladinu testu, volíme zpravidla </a:t>
            </a:r>
            <a:r>
              <a:rPr lang="en-US" dirty="0"/>
              <a:t>α</a:t>
            </a:r>
            <a:r>
              <a:rPr lang="cs-CZ" dirty="0"/>
              <a:t> = 0,05 nebo 0,01</a:t>
            </a:r>
          </a:p>
          <a:p>
            <a:r>
              <a:rPr lang="cs-CZ" dirty="0"/>
              <a:t>Chyba 2. druhu</a:t>
            </a:r>
          </a:p>
          <a:p>
            <a:pPr marL="457200" lvl="1" indent="0">
              <a:buNone/>
            </a:pPr>
            <a:r>
              <a:rPr lang="cs-CZ" dirty="0"/>
              <a:t>Snažíme se ji minimalizovat</a:t>
            </a:r>
          </a:p>
          <a:p>
            <a:r>
              <a:rPr lang="cs-CZ" dirty="0"/>
              <a:t>Obě chyby jsou vzájemně nepřímo úměrné. Jestliže </a:t>
            </a:r>
            <a:r>
              <a:rPr lang="cs-CZ" i="1" dirty="0"/>
              <a:t>H</a:t>
            </a:r>
            <a:r>
              <a:rPr lang="cs-CZ" i="1" baseline="-25000" dirty="0"/>
              <a:t>0</a:t>
            </a:r>
            <a:r>
              <a:rPr lang="cs-CZ" dirty="0"/>
              <a:t> platí (tedy), pravděpodobnost zamítnuti </a:t>
            </a:r>
            <a:r>
              <a:rPr lang="cs-CZ" i="1" dirty="0"/>
              <a:t>H</a:t>
            </a:r>
            <a:r>
              <a:rPr lang="cs-CZ" i="1" baseline="-25000" dirty="0"/>
              <a:t>0</a:t>
            </a:r>
            <a:r>
              <a:rPr lang="cs-CZ" dirty="0"/>
              <a:t> má být menší než </a:t>
            </a:r>
            <a:r>
              <a:rPr lang="en-US" dirty="0"/>
              <a:t>α</a:t>
            </a:r>
            <a:endParaRPr lang="cs-CZ" dirty="0"/>
          </a:p>
          <a:p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hypotéza </a:t>
            </a:r>
            <a:r>
              <a:rPr lang="cs-CZ" i="1" dirty="0"/>
              <a:t>H</a:t>
            </a:r>
            <a:r>
              <a:rPr lang="cs-CZ" i="1" baseline="-25000" dirty="0"/>
              <a:t>0</a:t>
            </a:r>
            <a:r>
              <a:rPr lang="cs-CZ" dirty="0"/>
              <a:t> platí, hypotézu </a:t>
            </a:r>
            <a:r>
              <a:rPr lang="cs-CZ" i="1" dirty="0"/>
              <a:t>H</a:t>
            </a:r>
            <a:r>
              <a:rPr lang="cs-CZ" i="1" baseline="-25000" dirty="0"/>
              <a:t>0</a:t>
            </a:r>
            <a:r>
              <a:rPr lang="cs-CZ" dirty="0"/>
              <a:t> zamítneme (chyba 1. druhu),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hypotéza </a:t>
            </a:r>
            <a:r>
              <a:rPr lang="cs-CZ" i="1" dirty="0"/>
              <a:t>H</a:t>
            </a:r>
            <a:r>
              <a:rPr lang="cs-CZ" i="1" baseline="-25000" dirty="0"/>
              <a:t>0</a:t>
            </a:r>
            <a:r>
              <a:rPr lang="cs-CZ" dirty="0"/>
              <a:t> platí, hypotézu </a:t>
            </a:r>
            <a:r>
              <a:rPr lang="cs-CZ" i="1" dirty="0"/>
              <a:t>H</a:t>
            </a:r>
            <a:r>
              <a:rPr lang="cs-CZ" i="1" baseline="-25000" dirty="0"/>
              <a:t>0</a:t>
            </a:r>
            <a:r>
              <a:rPr lang="cs-CZ" dirty="0"/>
              <a:t> nezamítneme,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hypotéza </a:t>
            </a:r>
            <a:r>
              <a:rPr lang="cs-CZ" i="1" dirty="0"/>
              <a:t>H</a:t>
            </a:r>
            <a:r>
              <a:rPr lang="cs-CZ" i="1" baseline="-25000" dirty="0"/>
              <a:t>0</a:t>
            </a:r>
            <a:r>
              <a:rPr lang="cs-CZ" dirty="0"/>
              <a:t> neplatí, hypotézu </a:t>
            </a:r>
            <a:r>
              <a:rPr lang="cs-CZ" i="1" dirty="0"/>
              <a:t>H</a:t>
            </a:r>
            <a:r>
              <a:rPr lang="cs-CZ" i="1" baseline="-25000" dirty="0"/>
              <a:t>0</a:t>
            </a:r>
            <a:r>
              <a:rPr lang="cs-CZ" dirty="0"/>
              <a:t> zamítneme,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hypotéza </a:t>
            </a:r>
            <a:r>
              <a:rPr lang="cs-CZ" i="1" dirty="0"/>
              <a:t>H</a:t>
            </a:r>
            <a:r>
              <a:rPr lang="cs-CZ" i="1" baseline="-25000" dirty="0"/>
              <a:t>0</a:t>
            </a:r>
            <a:r>
              <a:rPr lang="cs-CZ" dirty="0"/>
              <a:t> neplatí, hypotézu </a:t>
            </a:r>
            <a:r>
              <a:rPr lang="cs-CZ" i="1" dirty="0"/>
              <a:t>H</a:t>
            </a:r>
            <a:r>
              <a:rPr lang="cs-CZ" i="1" baseline="-25000" dirty="0"/>
              <a:t>0</a:t>
            </a:r>
            <a:r>
              <a:rPr lang="cs-CZ" dirty="0"/>
              <a:t> nezamítneme (chyba 2. druhu)</a:t>
            </a:r>
          </a:p>
        </p:txBody>
      </p:sp>
    </p:spTree>
    <p:extLst>
      <p:ext uri="{BB962C8B-B14F-4D97-AF65-F5344CB8AC3E}">
        <p14:creationId xmlns:p14="http://schemas.microsoft.com/office/powerpoint/2010/main" val="3542976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977731-70F0-410C-B714-886BB8405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Chyba testu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76C58D7-97B4-43B3-9ED7-E411D4586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Podobná situace nastává u soudu, kde roli nulové hypotézy hraje presumpce neviny obžalovaného. Soudce na základě předložených důkazů zamítne jeho nevinu a odsoudí ho k trestu nebo naopak nezamítne jeho nevinu a neodsoudí ho, čímž však nijak netvrdí, že obžalovaný je skutečně nevinen. Buď je nevinen, nebo k prokázaní jeho viny nemá soudce dostatek důkazů.</a:t>
            </a:r>
          </a:p>
          <a:p>
            <a:r>
              <a:rPr lang="cs-CZ" dirty="0"/>
              <a:t>Stejně ve statistice, jestliže nulovou hypotézu nezamítneme, neznamená to ještě, že </a:t>
            </a:r>
            <a:r>
              <a:rPr lang="cs-CZ" i="1" dirty="0"/>
              <a:t>H</a:t>
            </a:r>
            <a:r>
              <a:rPr lang="cs-CZ" i="1" baseline="-25000" dirty="0"/>
              <a:t>0</a:t>
            </a:r>
            <a:r>
              <a:rPr lang="cs-CZ" dirty="0"/>
              <a:t> skutečně platí. Buď je pravdivá, nebo pro její zamítnutí nemáme dostatek potřebných měřeni, dostatek informaci.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3553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977731-70F0-410C-B714-886BB8405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Chyba testu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76C58D7-97B4-43B3-9ED7-E411D4586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Nevinen, odsouzen - </a:t>
            </a:r>
            <a:r>
              <a:rPr lang="cs-CZ" i="1" dirty="0"/>
              <a:t>H</a:t>
            </a:r>
            <a:r>
              <a:rPr lang="cs-CZ" i="1" baseline="-25000" dirty="0"/>
              <a:t>0</a:t>
            </a:r>
            <a:r>
              <a:rPr lang="cs-CZ" dirty="0"/>
              <a:t> platí, </a:t>
            </a:r>
            <a:r>
              <a:rPr lang="cs-CZ" i="1" dirty="0"/>
              <a:t>H</a:t>
            </a:r>
            <a:r>
              <a:rPr lang="cs-CZ" i="1" baseline="-25000" dirty="0"/>
              <a:t>0</a:t>
            </a:r>
            <a:r>
              <a:rPr lang="cs-CZ" dirty="0"/>
              <a:t> zamítneme (chyba 1. druhu)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Nevinen, neodsouzen </a:t>
            </a:r>
            <a:r>
              <a:rPr lang="cs-CZ" i="1" dirty="0"/>
              <a:t>- H</a:t>
            </a:r>
            <a:r>
              <a:rPr lang="cs-CZ" i="1" baseline="-25000" dirty="0"/>
              <a:t>0</a:t>
            </a:r>
            <a:r>
              <a:rPr lang="cs-CZ" dirty="0"/>
              <a:t> platí, </a:t>
            </a:r>
            <a:r>
              <a:rPr lang="cs-CZ" i="1" dirty="0"/>
              <a:t>H</a:t>
            </a:r>
            <a:r>
              <a:rPr lang="cs-CZ" i="1" baseline="-25000" dirty="0"/>
              <a:t>0</a:t>
            </a:r>
            <a:r>
              <a:rPr lang="cs-CZ" dirty="0"/>
              <a:t> nezamítneme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Vinen, odsouzen </a:t>
            </a:r>
            <a:r>
              <a:rPr lang="cs-CZ" i="1" dirty="0"/>
              <a:t>- H</a:t>
            </a:r>
            <a:r>
              <a:rPr lang="cs-CZ" i="1" baseline="-25000" dirty="0"/>
              <a:t>0</a:t>
            </a:r>
            <a:r>
              <a:rPr lang="cs-CZ" dirty="0"/>
              <a:t> neplatí, </a:t>
            </a:r>
            <a:r>
              <a:rPr lang="cs-CZ" i="1" dirty="0"/>
              <a:t>H</a:t>
            </a:r>
            <a:r>
              <a:rPr lang="cs-CZ" i="1" baseline="-25000" dirty="0"/>
              <a:t>0</a:t>
            </a:r>
            <a:r>
              <a:rPr lang="cs-CZ" dirty="0"/>
              <a:t> zamítneme,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Vinen, neodsouzen - </a:t>
            </a:r>
            <a:r>
              <a:rPr lang="cs-CZ" i="1" dirty="0"/>
              <a:t>H</a:t>
            </a:r>
            <a:r>
              <a:rPr lang="cs-CZ" i="1" baseline="-25000" dirty="0"/>
              <a:t>0</a:t>
            </a:r>
            <a:r>
              <a:rPr lang="cs-CZ" dirty="0"/>
              <a:t> neplatí, </a:t>
            </a:r>
            <a:r>
              <a:rPr lang="cs-CZ" i="1" dirty="0"/>
              <a:t>H</a:t>
            </a:r>
            <a:r>
              <a:rPr lang="cs-CZ" i="1" baseline="-25000" dirty="0"/>
              <a:t>0</a:t>
            </a:r>
            <a:r>
              <a:rPr lang="cs-CZ" dirty="0"/>
              <a:t> nezamítneme (chyba 2. druhu).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8190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cs-CZ" dirty="0"/>
              <a:t>Postup výpočtu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91264" cy="5112568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</a:pPr>
            <a:r>
              <a:rPr lang="cs-CZ" dirty="0"/>
              <a:t>Sestaví se tabulka skutečných (naměřených) relativních četností</a:t>
            </a:r>
          </a:p>
          <a:p>
            <a:pPr>
              <a:spcBef>
                <a:spcPts val="600"/>
              </a:spcBef>
            </a:pPr>
            <a:r>
              <a:rPr lang="cs-CZ" dirty="0"/>
              <a:t>Sestaví se tabulka očekávaných četností</a:t>
            </a:r>
          </a:p>
          <a:p>
            <a:pPr>
              <a:spcBef>
                <a:spcPts val="600"/>
              </a:spcBef>
            </a:pPr>
            <a:r>
              <a:rPr lang="cs-CZ" dirty="0"/>
              <a:t>Podmínky pro použití testu nezávislosti v kontingenční tabulce: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dirty="0"/>
              <a:t>	- nejvíce 20 % teoretických četností může být menších než 5</a:t>
            </a:r>
            <a:br>
              <a:rPr lang="cs-CZ" dirty="0"/>
            </a:br>
            <a:r>
              <a:rPr lang="cs-CZ" dirty="0"/>
              <a:t>	- žádná teoretická četnost nesmí být menší než 1</a:t>
            </a:r>
            <a:br>
              <a:rPr lang="cs-CZ" dirty="0"/>
            </a:br>
            <a:r>
              <a:rPr lang="cs-CZ" dirty="0"/>
              <a:t>          Pro tabulku 2x2:</a:t>
            </a:r>
            <a:br>
              <a:rPr lang="cs-CZ" dirty="0"/>
            </a:br>
            <a:r>
              <a:rPr lang="cs-CZ" dirty="0"/>
              <a:t>	- n &gt; 40</a:t>
            </a:r>
            <a:br>
              <a:rPr lang="cs-CZ" dirty="0"/>
            </a:br>
            <a:r>
              <a:rPr lang="cs-CZ" dirty="0"/>
              <a:t>	- pokud 20 &lt; n &lt; 40, pak je nutná úprava testového kritéria 		pomocí </a:t>
            </a:r>
            <a:r>
              <a:rPr lang="cs-CZ" dirty="0" err="1"/>
              <a:t>Yatesovy</a:t>
            </a:r>
            <a:r>
              <a:rPr lang="cs-CZ" dirty="0"/>
              <a:t> korekce</a:t>
            </a:r>
            <a:br>
              <a:rPr lang="cs-CZ" dirty="0"/>
            </a:br>
            <a:r>
              <a:rPr lang="cs-CZ" dirty="0"/>
              <a:t>	- pokud n &lt; 20, pak použijeme </a:t>
            </a:r>
            <a:r>
              <a:rPr lang="cs-CZ" dirty="0" err="1"/>
              <a:t>Fisherův</a:t>
            </a:r>
            <a:r>
              <a:rPr lang="cs-CZ" dirty="0"/>
              <a:t> test</a:t>
            </a:r>
          </a:p>
          <a:p>
            <a:pPr>
              <a:spcBef>
                <a:spcPts val="600"/>
              </a:spcBef>
            </a:pPr>
            <a:r>
              <a:rPr lang="cs-CZ" dirty="0"/>
              <a:t>Vypočte se testové kritérium (dosazení do vzorce – výsledek hodnota)</a:t>
            </a:r>
          </a:p>
          <a:p>
            <a:pPr>
              <a:spcBef>
                <a:spcPts val="600"/>
              </a:spcBef>
            </a:pPr>
            <a:r>
              <a:rPr lang="cs-CZ" dirty="0"/>
              <a:t>Testové kritérium se srovná s kritickou hodnotou (tabulková hodnota, je potřeba zohlednit počet stupňů volnosti)</a:t>
            </a:r>
          </a:p>
          <a:p>
            <a:pPr>
              <a:spcBef>
                <a:spcPts val="600"/>
              </a:spcBef>
            </a:pPr>
            <a:r>
              <a:rPr lang="cs-CZ" dirty="0"/>
              <a:t>Je-li testové kritérium </a:t>
            </a:r>
            <a:r>
              <a:rPr lang="cs-CZ" dirty="0">
                <a:sym typeface="Symbol"/>
              </a:rPr>
              <a:t> kritická hodnota, potom  nezamítáme hypotézu o nezávislosti a nezávislost lze předpokládat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998136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32ad5a0-e2d6-4145-9645-2e52fbc20fd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A6C7A17D4DF9B4AA6638DF8FE610DE6" ma:contentTypeVersion="11" ma:contentTypeDescription="Vytvoří nový dokument" ma:contentTypeScope="" ma:versionID="448476577d3007073857b4d5e7e8f2c7">
  <xsd:schema xmlns:xsd="http://www.w3.org/2001/XMLSchema" xmlns:xs="http://www.w3.org/2001/XMLSchema" xmlns:p="http://schemas.microsoft.com/office/2006/metadata/properties" xmlns:ns3="232ad5a0-e2d6-4145-9645-2e52fbc20fd5" targetNamespace="http://schemas.microsoft.com/office/2006/metadata/properties" ma:root="true" ma:fieldsID="7bf49e985c6997d41fff874702677e23" ns3:_="">
    <xsd:import namespace="232ad5a0-e2d6-4145-9645-2e52fbc20f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3:MediaServiceDateTaken" minOccurs="0"/>
                <xsd:element ref="ns3:MediaServiceObjectDetectorVersions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2ad5a0-e2d6-4145-9645-2e52fbc20f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05211E-6B78-430D-A8B7-6EA19D3AB1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DE098F-7B3A-4729-9B59-EC6ABC656530}">
  <ds:schemaRefs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232ad5a0-e2d6-4145-9645-2e52fbc20fd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A345C7D-EBBA-4A9C-ABF5-3CCE1D7937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2ad5a0-e2d6-4145-9645-2e52fbc20f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1465</Words>
  <Application>Microsoft Office PowerPoint</Application>
  <PresentationFormat>Předvádění na obrazovce (4:3)</PresentationFormat>
  <Paragraphs>278</Paragraphs>
  <Slides>33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Arial</vt:lpstr>
      <vt:lpstr>Calibri</vt:lpstr>
      <vt:lpstr>Cambria Math</vt:lpstr>
      <vt:lpstr>Symbol</vt:lpstr>
      <vt:lpstr>Motiv systému Office</vt:lpstr>
      <vt:lpstr>Test     (chí kvadrát)</vt:lpstr>
      <vt:lpstr>Test     (chí kvadrát)</vt:lpstr>
      <vt:lpstr>Surová data</vt:lpstr>
      <vt:lpstr>Kontingenční tabulka</vt:lpstr>
      <vt:lpstr>Hypotézy</vt:lpstr>
      <vt:lpstr>Chyby testu</vt:lpstr>
      <vt:lpstr>Chyba testu</vt:lpstr>
      <vt:lpstr>Chyba testu</vt:lpstr>
      <vt:lpstr>Postup výpočtu</vt:lpstr>
      <vt:lpstr>Skutečné četnosti</vt:lpstr>
      <vt:lpstr>Očekávané četnosti</vt:lpstr>
      <vt:lpstr>Testové kritérium</vt:lpstr>
      <vt:lpstr>Yatesova korekce (Yatesův chí-kvadrát test)</vt:lpstr>
      <vt:lpstr>Kritické hodnoty testového kritéria chí-kvadrát</vt:lpstr>
      <vt:lpstr>Příklad 1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Bakalářská práce</vt:lpstr>
      <vt:lpstr>Příklad 2</vt:lpstr>
      <vt:lpstr>Prezentace aplikace PowerPoint</vt:lpstr>
      <vt:lpstr>Prezentace aplikace PowerPoint</vt:lpstr>
      <vt:lpstr>Bakalářská práce</vt:lpstr>
      <vt:lpstr>Prezentace aplikace PowerPoint</vt:lpstr>
      <vt:lpstr>Prezentace aplikace PowerPoint</vt:lpstr>
      <vt:lpstr>Korigovaný koeficient kontingence pomocí Pearsona</vt:lpstr>
      <vt:lpstr>Cramerův koeficient</vt:lpstr>
      <vt:lpstr>p hodnota - Excel</vt:lpstr>
      <vt:lpstr>Prezentace aplikace PowerPoint</vt:lpstr>
    </vt:vector>
  </TitlesOfParts>
  <Company>Vysoka skola zdravotnicka, Praha 5, Duskova 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Jexová, Soňa</dc:creator>
  <cp:lastModifiedBy>Jexová, Soňa</cp:lastModifiedBy>
  <cp:revision>51</cp:revision>
  <dcterms:created xsi:type="dcterms:W3CDTF">2015-06-26T08:16:16Z</dcterms:created>
  <dcterms:modified xsi:type="dcterms:W3CDTF">2023-10-25T10:56:03Z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0x010100EA6C7A17D4DF9B4AA6638DF8FE610DE6</vt:lpwstr>
  </property>
</Properties>
</file>