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9" r:id="rId3"/>
    <p:sldId id="261" r:id="rId4"/>
    <p:sldId id="262" r:id="rId5"/>
    <p:sldId id="258" r:id="rId6"/>
    <p:sldId id="260" r:id="rId7"/>
    <p:sldId id="269" r:id="rId8"/>
    <p:sldId id="257" r:id="rId9"/>
    <p:sldId id="265" r:id="rId10"/>
    <p:sldId id="266" r:id="rId11"/>
    <p:sldId id="267" r:id="rId12"/>
    <p:sldId id="268" r:id="rId13"/>
    <p:sldId id="264" r:id="rId14"/>
    <p:sldId id="263" r:id="rId1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6"/>
  </p:normalViewPr>
  <p:slideViewPr>
    <p:cSldViewPr>
      <p:cViewPr varScale="1">
        <p:scale>
          <a:sx n="106" d="100"/>
          <a:sy n="106" d="100"/>
        </p:scale>
        <p:origin x="60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11267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68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69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0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1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2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1275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11277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FC35DCC-ED58-4E89-B276-55991F1F846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3" grpId="0"/>
      <p:bldP spid="11274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127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DEE827-9777-4495-B1F8-FD2A2862DEF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B88B79-BA4E-463F-8FBB-560A8AEAC4D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9E17F-5641-4293-B66E-237F0CE3227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7B1137-8D1B-4C73-8098-BCA1A7BE4EF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56566-F141-43A1-BAAA-599653A5968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E04251-3382-4CBA-A932-33DB5A32EAE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66263D-BAD9-47C0-B53D-FECFCC36265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6227E0-EE8C-42ED-8346-57A36B97FD3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59A2C5-5BA5-4E04-AAD0-BC853B34CBF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40EBD1-816F-4146-A86B-4F9441A8689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0243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4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5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6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47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48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49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50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ES"/>
          </a:p>
        </p:txBody>
      </p:sp>
      <p:sp>
        <p:nvSpPr>
          <p:cNvPr id="1025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ES"/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B0F4BED-0835-42A7-BF39-495C92A0863B}" type="slidenum">
              <a:rPr lang="es-ES"/>
              <a:pPr/>
              <a:t>‹#›</a:t>
            </a:fld>
            <a:endParaRPr lang="es-ES"/>
          </a:p>
        </p:txBody>
      </p:sp>
      <p:sp>
        <p:nvSpPr>
          <p:cNvPr id="10254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55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4" grpId="0"/>
      <p:bldP spid="10255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2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2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2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2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2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glishclub.com/grammar/sentence/reported-speech-quiz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981075"/>
            <a:ext cx="50292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333375"/>
            <a:ext cx="8007350" cy="57626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/>
              <a:t>They said, "We have just arrived."</a:t>
            </a:r>
            <a:br>
              <a:rPr lang="es-ES"/>
            </a:br>
            <a:r>
              <a:rPr lang="es-ES"/>
              <a:t>→ They said that _________________</a:t>
            </a:r>
          </a:p>
          <a:p>
            <a:pPr>
              <a:lnSpc>
                <a:spcPct val="90000"/>
              </a:lnSpc>
            </a:pPr>
            <a:r>
              <a:rPr lang="es-ES"/>
              <a:t>He said, "I will clean the car."</a:t>
            </a:r>
            <a:br>
              <a:rPr lang="es-ES"/>
            </a:br>
            <a:r>
              <a:rPr lang="es-ES"/>
              <a:t>→ He said that ___________________</a:t>
            </a:r>
          </a:p>
          <a:p>
            <a:pPr>
              <a:lnSpc>
                <a:spcPct val="90000"/>
              </a:lnSpc>
            </a:pPr>
            <a:r>
              <a:rPr lang="es-ES"/>
              <a:t>She said, "I did not say that."</a:t>
            </a:r>
            <a:br>
              <a:rPr lang="es-ES"/>
            </a:br>
            <a:r>
              <a:rPr lang="es-ES"/>
              <a:t>→ She said that __________________</a:t>
            </a:r>
          </a:p>
          <a:p>
            <a:pPr>
              <a:lnSpc>
                <a:spcPct val="90000"/>
              </a:lnSpc>
            </a:pPr>
            <a:r>
              <a:rPr lang="es-ES"/>
              <a:t>She said, "I don't know where my shoes are."</a:t>
            </a:r>
            <a:br>
              <a:rPr lang="es-ES"/>
            </a:br>
            <a:r>
              <a:rPr lang="es-ES"/>
              <a:t>→ She said that __________________</a:t>
            </a:r>
          </a:p>
          <a:p>
            <a:pPr>
              <a:lnSpc>
                <a:spcPct val="90000"/>
              </a:lnSpc>
            </a:pPr>
            <a:r>
              <a:rPr lang="es-ES"/>
              <a:t>He said: "I won't tell anyone."</a:t>
            </a:r>
            <a:br>
              <a:rPr lang="es-ES"/>
            </a:br>
            <a:r>
              <a:rPr lang="es-ES"/>
              <a:t>→ He said that ____________________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476250"/>
            <a:ext cx="8007350" cy="5619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800"/>
              <a:t>REPORTING QUESTIONS</a:t>
            </a:r>
          </a:p>
          <a:p>
            <a:pPr>
              <a:lnSpc>
                <a:spcPct val="90000"/>
              </a:lnSpc>
            </a:pPr>
            <a:r>
              <a:rPr lang="es-ES" sz="2800"/>
              <a:t>"Where is my umbrella?" she asked.</a:t>
            </a:r>
            <a:br>
              <a:rPr lang="es-ES" sz="2800"/>
            </a:br>
            <a:r>
              <a:rPr lang="es-ES" sz="2800"/>
              <a:t>→ She asked _______________________</a:t>
            </a:r>
          </a:p>
          <a:p>
            <a:pPr>
              <a:lnSpc>
                <a:spcPct val="90000"/>
              </a:lnSpc>
            </a:pPr>
            <a:r>
              <a:rPr lang="es-ES" sz="2800"/>
              <a:t>"How are you?" Martin asked us.</a:t>
            </a:r>
            <a:br>
              <a:rPr lang="es-ES" sz="2800"/>
            </a:br>
            <a:r>
              <a:rPr lang="es-ES" sz="2800"/>
              <a:t>→ Martin asked us ___________________</a:t>
            </a:r>
          </a:p>
          <a:p>
            <a:pPr>
              <a:lnSpc>
                <a:spcPct val="90000"/>
              </a:lnSpc>
            </a:pPr>
            <a:r>
              <a:rPr lang="es-ES" sz="2800"/>
              <a:t>He asked, "Do I have to do it?"</a:t>
            </a:r>
            <a:br>
              <a:rPr lang="es-ES" sz="2800"/>
            </a:br>
            <a:r>
              <a:rPr lang="es-ES" sz="2800"/>
              <a:t>→ He asked ________________________</a:t>
            </a:r>
          </a:p>
          <a:p>
            <a:pPr>
              <a:lnSpc>
                <a:spcPct val="90000"/>
              </a:lnSpc>
            </a:pPr>
            <a:r>
              <a:rPr lang="es-ES" sz="2800"/>
              <a:t>"Where have you been?" the mother asked her daughter.</a:t>
            </a:r>
            <a:br>
              <a:rPr lang="es-ES" sz="2800"/>
            </a:br>
            <a:r>
              <a:rPr lang="es-ES" sz="2800"/>
              <a:t>→ The mother asked her daughter ________</a:t>
            </a:r>
          </a:p>
          <a:p>
            <a:pPr>
              <a:lnSpc>
                <a:spcPct val="90000"/>
              </a:lnSpc>
            </a:pPr>
            <a:r>
              <a:rPr lang="es-ES" sz="2800"/>
              <a:t>"Which dress do you like best?" she asked her boyfriend.</a:t>
            </a:r>
            <a:br>
              <a:rPr lang="es-ES" sz="2800"/>
            </a:br>
            <a:r>
              <a:rPr lang="es-ES" sz="2800"/>
              <a:t>→ She asked her boyfriend _______________</a:t>
            </a:r>
          </a:p>
          <a:p>
            <a:pPr>
              <a:lnSpc>
                <a:spcPct val="90000"/>
              </a:lnSpc>
            </a:pPr>
            <a:endParaRPr lang="es-ES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476250"/>
            <a:ext cx="8007350" cy="5619750"/>
          </a:xfrm>
        </p:spPr>
        <p:txBody>
          <a:bodyPr/>
          <a:lstStyle/>
          <a:p>
            <a:r>
              <a:rPr lang="es-ES" sz="2800"/>
              <a:t>"What are they doing?" she asked.</a:t>
            </a:r>
            <a:br>
              <a:rPr lang="es-ES" sz="2800"/>
            </a:br>
            <a:r>
              <a:rPr lang="es-ES" sz="2800"/>
              <a:t>→ She wanted to know ________________</a:t>
            </a:r>
          </a:p>
          <a:p>
            <a:r>
              <a:rPr lang="es-ES" sz="2800"/>
              <a:t>"Are you going to the cinema?" he asked me.</a:t>
            </a:r>
            <a:br>
              <a:rPr lang="es-ES" sz="2800"/>
            </a:br>
            <a:r>
              <a:rPr lang="es-ES" sz="2800"/>
              <a:t>→ He wanted to know _________________</a:t>
            </a:r>
          </a:p>
          <a:p>
            <a:r>
              <a:rPr lang="es-ES" sz="2800"/>
              <a:t>The teacher asked, "Who speaks English?"</a:t>
            </a:r>
            <a:br>
              <a:rPr lang="es-ES" sz="2800"/>
            </a:br>
            <a:r>
              <a:rPr lang="es-ES" sz="2800"/>
              <a:t>→ The teacher wanted to know __________</a:t>
            </a:r>
          </a:p>
          <a:p>
            <a:r>
              <a:rPr lang="es-ES" sz="2800"/>
              <a:t>"How do you know that?" she asked me.</a:t>
            </a:r>
            <a:br>
              <a:rPr lang="es-ES" sz="2800"/>
            </a:br>
            <a:r>
              <a:rPr lang="es-ES" sz="2800"/>
              <a:t>→ She asked me ______________________</a:t>
            </a:r>
          </a:p>
          <a:p>
            <a:r>
              <a:rPr lang="es-ES" sz="2800"/>
              <a:t>"Has Caron talked to Kevin?" my friend asked me.</a:t>
            </a:r>
            <a:br>
              <a:rPr lang="es-ES" sz="2800"/>
            </a:br>
            <a:r>
              <a:rPr lang="es-ES" sz="2800"/>
              <a:t>→ My friend asked me __________________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476250"/>
            <a:ext cx="8007350" cy="5619750"/>
          </a:xfrm>
        </p:spPr>
        <p:txBody>
          <a:bodyPr/>
          <a:lstStyle/>
          <a:p>
            <a:r>
              <a:rPr lang="es-ES"/>
              <a:t>When transforming questions,also note that you have to:</a:t>
            </a:r>
          </a:p>
          <a:p>
            <a:r>
              <a:rPr lang="es-ES"/>
              <a:t>transform the question into an indirect question </a:t>
            </a:r>
          </a:p>
          <a:p>
            <a:r>
              <a:rPr lang="es-ES"/>
              <a:t>use the interrogative or </a:t>
            </a:r>
            <a:r>
              <a:rPr lang="es-ES" i="1"/>
              <a:t>if</a:t>
            </a:r>
            <a:r>
              <a:rPr lang="es-ES"/>
              <a:t> / </a:t>
            </a:r>
            <a:r>
              <a:rPr lang="es-ES" i="1"/>
              <a:t>whether</a:t>
            </a:r>
            <a:r>
              <a:rPr lang="es-ES"/>
              <a:t> </a:t>
            </a:r>
          </a:p>
          <a:p>
            <a:endParaRPr lang="es-E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549275"/>
            <a:ext cx="8007350" cy="5546725"/>
          </a:xfrm>
        </p:spPr>
        <p:txBody>
          <a:bodyPr/>
          <a:lstStyle/>
          <a:p>
            <a:r>
              <a:rPr lang="es-ES" b="1" dirty="0"/>
              <a:t>Interrogative </a:t>
            </a:r>
            <a:r>
              <a:rPr lang="es-ES" b="1" dirty="0" err="1"/>
              <a:t>direct</a:t>
            </a:r>
            <a:r>
              <a:rPr lang="es-ES" b="1" dirty="0"/>
              <a:t> </a:t>
            </a:r>
            <a:r>
              <a:rPr lang="es-ES" b="1" dirty="0" err="1"/>
              <a:t>speech</a:t>
            </a:r>
            <a:endParaRPr lang="es-ES" b="1" dirty="0"/>
          </a:p>
          <a:p>
            <a:r>
              <a:rPr lang="es-ES" dirty="0"/>
              <a:t>“</a:t>
            </a:r>
            <a:r>
              <a:rPr lang="es-ES" dirty="0" err="1"/>
              <a:t>Why</a:t>
            </a:r>
            <a:r>
              <a:rPr lang="es-ES" dirty="0"/>
              <a:t> </a:t>
            </a:r>
            <a:r>
              <a:rPr lang="es-ES" dirty="0" err="1"/>
              <a:t>don’t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speak</a:t>
            </a:r>
            <a:r>
              <a:rPr lang="es-ES" dirty="0"/>
              <a:t> English?”</a:t>
            </a:r>
          </a:p>
          <a:p>
            <a:r>
              <a:rPr lang="es-ES" b="1" dirty="0" err="1"/>
              <a:t>reported</a:t>
            </a:r>
            <a:r>
              <a:rPr lang="es-ES" b="1" dirty="0"/>
              <a:t> </a:t>
            </a:r>
            <a:r>
              <a:rPr lang="es-ES" b="1" dirty="0" err="1"/>
              <a:t>speech</a:t>
            </a:r>
            <a:endParaRPr lang="es-ES" b="1" dirty="0"/>
          </a:p>
          <a:p>
            <a:r>
              <a:rPr lang="es-ES" dirty="0"/>
              <a:t>He </a:t>
            </a:r>
            <a:r>
              <a:rPr lang="es-ES" dirty="0" err="1"/>
              <a:t>asked</a:t>
            </a:r>
            <a:r>
              <a:rPr lang="es-ES" dirty="0"/>
              <a:t> me </a:t>
            </a:r>
            <a:r>
              <a:rPr lang="es-ES" dirty="0" err="1"/>
              <a:t>why</a:t>
            </a:r>
            <a:r>
              <a:rPr lang="es-ES" dirty="0"/>
              <a:t> I </a:t>
            </a:r>
            <a:r>
              <a:rPr lang="es-ES" dirty="0" err="1"/>
              <a:t>didn’t</a:t>
            </a:r>
            <a:r>
              <a:rPr lang="es-ES" dirty="0"/>
              <a:t> </a:t>
            </a:r>
            <a:r>
              <a:rPr lang="es-ES" dirty="0" err="1"/>
              <a:t>speak</a:t>
            </a:r>
            <a:r>
              <a:rPr lang="es-ES" dirty="0"/>
              <a:t> English</a:t>
            </a:r>
          </a:p>
          <a:p>
            <a:r>
              <a:rPr lang="es-ES" dirty="0"/>
              <a:t>Direct: </a:t>
            </a:r>
          </a:p>
          <a:p>
            <a:r>
              <a:rPr lang="es-ES" dirty="0"/>
              <a:t>“Do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speak</a:t>
            </a:r>
            <a:r>
              <a:rPr lang="es-ES" dirty="0"/>
              <a:t> English?”</a:t>
            </a:r>
          </a:p>
          <a:p>
            <a:r>
              <a:rPr lang="es-ES" b="1" dirty="0" err="1"/>
              <a:t>reported</a:t>
            </a:r>
            <a:r>
              <a:rPr lang="es-ES" b="1" dirty="0"/>
              <a:t> </a:t>
            </a:r>
            <a:r>
              <a:rPr lang="es-ES" b="1" dirty="0" err="1"/>
              <a:t>speech</a:t>
            </a:r>
            <a:r>
              <a:rPr lang="es-ES" b="1" dirty="0"/>
              <a:t>:</a:t>
            </a:r>
          </a:p>
          <a:p>
            <a:r>
              <a:rPr lang="es-ES" dirty="0"/>
              <a:t>He </a:t>
            </a:r>
            <a:r>
              <a:rPr lang="es-ES" dirty="0" err="1"/>
              <a:t>asked</a:t>
            </a:r>
            <a:r>
              <a:rPr lang="es-ES" dirty="0"/>
              <a:t> me </a:t>
            </a:r>
            <a:r>
              <a:rPr lang="es-ES" dirty="0" err="1"/>
              <a:t>whether</a:t>
            </a:r>
            <a:r>
              <a:rPr lang="es-ES" dirty="0"/>
              <a:t> / </a:t>
            </a:r>
            <a:r>
              <a:rPr lang="es-ES" dirty="0" err="1"/>
              <a:t>if</a:t>
            </a:r>
            <a:r>
              <a:rPr lang="es-ES" dirty="0"/>
              <a:t> I </a:t>
            </a:r>
            <a:r>
              <a:rPr lang="es-ES" dirty="0" err="1"/>
              <a:t>spoke</a:t>
            </a:r>
            <a:r>
              <a:rPr lang="es-ES" dirty="0"/>
              <a:t> English.</a:t>
            </a:r>
          </a:p>
          <a:p>
            <a:r>
              <a:rPr lang="es-ES" dirty="0">
                <a:hlinkClick r:id="rId2"/>
              </a:rPr>
              <a:t>Online quiz 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692150"/>
            <a:ext cx="8007350" cy="5403850"/>
          </a:xfrm>
        </p:spPr>
        <p:txBody>
          <a:bodyPr/>
          <a:lstStyle/>
          <a:p>
            <a:r>
              <a:rPr lang="es-ES" dirty="0" err="1"/>
              <a:t>If</a:t>
            </a:r>
            <a:r>
              <a:rPr lang="es-ES" dirty="0"/>
              <a:t> </a:t>
            </a:r>
            <a:r>
              <a:rPr lang="es-ES" dirty="0" err="1"/>
              <a:t>we</a:t>
            </a:r>
            <a:r>
              <a:rPr lang="es-ES" dirty="0"/>
              <a:t> </a:t>
            </a:r>
            <a:r>
              <a:rPr lang="es-ES" dirty="0" err="1"/>
              <a:t>report</a:t>
            </a:r>
            <a:r>
              <a:rPr lang="es-ES" dirty="0"/>
              <a:t> </a:t>
            </a:r>
            <a:r>
              <a:rPr lang="es-ES" dirty="0" err="1"/>
              <a:t>what</a:t>
            </a:r>
            <a:r>
              <a:rPr lang="es-ES" dirty="0"/>
              <a:t> </a:t>
            </a:r>
            <a:r>
              <a:rPr lang="es-ES" dirty="0" err="1"/>
              <a:t>another</a:t>
            </a:r>
            <a:r>
              <a:rPr lang="es-ES" dirty="0"/>
              <a:t> </a:t>
            </a:r>
            <a:r>
              <a:rPr lang="es-ES" dirty="0" err="1"/>
              <a:t>person</a:t>
            </a:r>
            <a:r>
              <a:rPr lang="es-ES" dirty="0"/>
              <a:t> has </a:t>
            </a:r>
            <a:r>
              <a:rPr lang="es-ES" dirty="0" err="1"/>
              <a:t>said</a:t>
            </a:r>
            <a:r>
              <a:rPr lang="es-ES" dirty="0"/>
              <a:t>, </a:t>
            </a:r>
            <a:r>
              <a:rPr lang="es-ES" dirty="0" err="1"/>
              <a:t>we</a:t>
            </a:r>
            <a:r>
              <a:rPr lang="es-ES" dirty="0"/>
              <a:t> </a:t>
            </a:r>
            <a:r>
              <a:rPr lang="es-ES" dirty="0" err="1"/>
              <a:t>usually</a:t>
            </a:r>
            <a:r>
              <a:rPr lang="es-ES" dirty="0"/>
              <a:t> do </a:t>
            </a:r>
            <a:r>
              <a:rPr lang="es-ES" dirty="0" err="1"/>
              <a:t>not</a:t>
            </a:r>
            <a:r>
              <a:rPr lang="es-ES" dirty="0"/>
              <a:t> use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speaker’s</a:t>
            </a:r>
            <a:r>
              <a:rPr lang="es-ES" dirty="0"/>
              <a:t> </a:t>
            </a:r>
            <a:r>
              <a:rPr lang="es-ES" dirty="0" err="1"/>
              <a:t>exact</a:t>
            </a:r>
            <a:r>
              <a:rPr lang="es-ES" dirty="0"/>
              <a:t> </a:t>
            </a:r>
            <a:r>
              <a:rPr lang="es-ES" dirty="0" err="1"/>
              <a:t>words</a:t>
            </a:r>
            <a:r>
              <a:rPr lang="es-ES" dirty="0"/>
              <a:t> (</a:t>
            </a:r>
            <a:r>
              <a:rPr lang="es-ES" dirty="0" err="1"/>
              <a:t>direct</a:t>
            </a:r>
            <a:r>
              <a:rPr lang="es-ES" dirty="0"/>
              <a:t> </a:t>
            </a:r>
            <a:r>
              <a:rPr lang="es-ES" dirty="0" err="1"/>
              <a:t>speech</a:t>
            </a:r>
            <a:r>
              <a:rPr lang="es-ES" dirty="0"/>
              <a:t>), </a:t>
            </a:r>
            <a:r>
              <a:rPr lang="es-ES" dirty="0" err="1"/>
              <a:t>but</a:t>
            </a:r>
            <a:r>
              <a:rPr lang="es-ES" dirty="0"/>
              <a:t> </a:t>
            </a:r>
            <a:r>
              <a:rPr lang="es-ES" dirty="0" err="1"/>
              <a:t>reported</a:t>
            </a:r>
            <a:r>
              <a:rPr lang="es-ES" dirty="0"/>
              <a:t> </a:t>
            </a:r>
            <a:r>
              <a:rPr lang="es-ES" dirty="0" err="1"/>
              <a:t>speech</a:t>
            </a:r>
            <a:r>
              <a:rPr lang="es-ES" dirty="0"/>
              <a:t> (</a:t>
            </a:r>
            <a:r>
              <a:rPr lang="es-ES" dirty="0" err="1"/>
              <a:t>indirect</a:t>
            </a:r>
            <a:r>
              <a:rPr lang="es-ES" dirty="0"/>
              <a:t>)</a:t>
            </a:r>
            <a:r>
              <a:rPr lang="es-ES" sz="1800" dirty="0"/>
              <a:t> </a:t>
            </a:r>
            <a:r>
              <a:rPr lang="es-ES" sz="2400" dirty="0"/>
              <a:t>.</a:t>
            </a:r>
          </a:p>
          <a:p>
            <a:endParaRPr lang="es-ES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0750" y="3000372"/>
            <a:ext cx="4762500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476250"/>
            <a:ext cx="8007350" cy="5619750"/>
          </a:xfrm>
        </p:spPr>
        <p:txBody>
          <a:bodyPr/>
          <a:lstStyle/>
          <a:p>
            <a:r>
              <a:rPr lang="es-ES" sz="2800" dirty="0" err="1"/>
              <a:t>When</a:t>
            </a:r>
            <a:r>
              <a:rPr lang="es-ES" sz="2800" dirty="0"/>
              <a:t> </a:t>
            </a:r>
            <a:r>
              <a:rPr lang="es-ES" sz="2800" dirty="0" err="1"/>
              <a:t>transforming</a:t>
            </a:r>
            <a:r>
              <a:rPr lang="es-ES" sz="2800" dirty="0"/>
              <a:t> </a:t>
            </a:r>
            <a:r>
              <a:rPr lang="es-ES" sz="2800" dirty="0" err="1"/>
              <a:t>statements</a:t>
            </a:r>
            <a:r>
              <a:rPr lang="es-ES" sz="2800" dirty="0"/>
              <a:t>, </a:t>
            </a:r>
            <a:r>
              <a:rPr lang="es-ES" sz="2800" dirty="0" err="1"/>
              <a:t>check</a:t>
            </a:r>
            <a:r>
              <a:rPr lang="es-ES" sz="2800" dirty="0"/>
              <a:t> </a:t>
            </a:r>
            <a:r>
              <a:rPr lang="es-ES" sz="2800" dirty="0" err="1"/>
              <a:t>whether</a:t>
            </a:r>
            <a:r>
              <a:rPr lang="es-ES" sz="2800" dirty="0"/>
              <a:t> </a:t>
            </a:r>
            <a:r>
              <a:rPr lang="es-ES" sz="2800" dirty="0" err="1"/>
              <a:t>you</a:t>
            </a:r>
            <a:r>
              <a:rPr lang="es-ES" sz="2800" dirty="0"/>
              <a:t> </a:t>
            </a:r>
            <a:r>
              <a:rPr lang="es-ES" sz="2800" dirty="0" err="1"/>
              <a:t>have</a:t>
            </a:r>
            <a:r>
              <a:rPr lang="es-ES" sz="2800" dirty="0"/>
              <a:t> </a:t>
            </a:r>
            <a:r>
              <a:rPr lang="es-ES" sz="2800" dirty="0" err="1"/>
              <a:t>to</a:t>
            </a:r>
            <a:r>
              <a:rPr lang="es-ES" sz="2800" dirty="0"/>
              <a:t> </a:t>
            </a:r>
            <a:r>
              <a:rPr lang="es-ES" sz="2800" dirty="0" err="1"/>
              <a:t>change</a:t>
            </a:r>
            <a:r>
              <a:rPr lang="es-ES" sz="2800" dirty="0"/>
              <a:t>:</a:t>
            </a:r>
          </a:p>
          <a:p>
            <a:r>
              <a:rPr lang="es-ES" sz="2800" dirty="0" err="1"/>
              <a:t>pronouns</a:t>
            </a:r>
            <a:r>
              <a:rPr lang="es-ES" sz="2800" dirty="0"/>
              <a:t> </a:t>
            </a:r>
          </a:p>
          <a:p>
            <a:r>
              <a:rPr lang="es-ES" sz="2800" dirty="0" err="1"/>
              <a:t>present</a:t>
            </a:r>
            <a:r>
              <a:rPr lang="es-ES" sz="2800" dirty="0"/>
              <a:t> tense </a:t>
            </a:r>
            <a:r>
              <a:rPr lang="es-ES" sz="2800" dirty="0" err="1"/>
              <a:t>verbs</a:t>
            </a:r>
            <a:r>
              <a:rPr lang="es-ES" sz="2800" dirty="0"/>
              <a:t> (3rd </a:t>
            </a:r>
            <a:r>
              <a:rPr lang="es-ES" sz="2800" dirty="0" err="1"/>
              <a:t>person</a:t>
            </a:r>
            <a:r>
              <a:rPr lang="es-ES" sz="2800" dirty="0"/>
              <a:t> singular) </a:t>
            </a:r>
          </a:p>
          <a:p>
            <a:r>
              <a:rPr lang="es-ES" sz="2800" dirty="0"/>
              <a:t>place and time </a:t>
            </a:r>
            <a:r>
              <a:rPr lang="es-ES" sz="2800" dirty="0" err="1"/>
              <a:t>expressions</a:t>
            </a:r>
            <a:r>
              <a:rPr lang="es-ES" sz="2800" dirty="0"/>
              <a:t> </a:t>
            </a:r>
          </a:p>
          <a:p>
            <a:r>
              <a:rPr lang="es-ES" sz="2800" dirty="0"/>
              <a:t>tenses (</a:t>
            </a:r>
            <a:r>
              <a:rPr lang="es-ES" sz="2800" dirty="0" err="1"/>
              <a:t>backshift</a:t>
            </a:r>
            <a:r>
              <a:rPr lang="es-ES" sz="2800" dirty="0"/>
              <a:t>) </a:t>
            </a:r>
          </a:p>
          <a:p>
            <a:endParaRPr lang="es-E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571876"/>
            <a:ext cx="4286280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476250"/>
            <a:ext cx="8007350" cy="5619750"/>
          </a:xfrm>
        </p:spPr>
        <p:txBody>
          <a:bodyPr/>
          <a:lstStyle/>
          <a:p>
            <a:r>
              <a:rPr lang="es-ES" b="1"/>
              <a:t>Example</a:t>
            </a:r>
          </a:p>
          <a:p>
            <a:r>
              <a:rPr lang="es-ES" b="1" u="sng"/>
              <a:t>direct speech</a:t>
            </a:r>
          </a:p>
          <a:p>
            <a:r>
              <a:rPr lang="es-ES" u="sng"/>
              <a:t>“I</a:t>
            </a:r>
            <a:r>
              <a:rPr lang="es-ES"/>
              <a:t> speak English.”</a:t>
            </a:r>
            <a:endParaRPr lang="es-ES" b="1"/>
          </a:p>
          <a:p>
            <a:pPr>
              <a:buFont typeface="Wingdings" pitchFamily="2" charset="2"/>
              <a:buNone/>
            </a:pPr>
            <a:r>
              <a:rPr lang="es-ES"/>
              <a:t> </a:t>
            </a:r>
          </a:p>
          <a:p>
            <a:r>
              <a:rPr lang="es-ES" u="sng"/>
              <a:t>English.</a:t>
            </a:r>
            <a:r>
              <a:rPr lang="es-ES" b="1" u="sng"/>
              <a:t>reported speech</a:t>
            </a:r>
            <a:br>
              <a:rPr lang="es-ES" b="1" u="sng"/>
            </a:br>
            <a:endParaRPr lang="es-ES" b="1" u="sng"/>
          </a:p>
          <a:p>
            <a:r>
              <a:rPr lang="es-ES"/>
              <a:t>He said that he spoke English.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42988" y="476250"/>
            <a:ext cx="7769225" cy="5648325"/>
          </a:xfrm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75639" y="1124744"/>
            <a:ext cx="5792722" cy="4321026"/>
          </a:xfrm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ported Speech | ESL world">
            <a:extLst>
              <a:ext uri="{FF2B5EF4-FFF2-40B4-BE49-F238E27FC236}">
                <a16:creationId xmlns:a16="http://schemas.microsoft.com/office/drawing/2014/main" id="{300F4141-CD92-563E-AC52-9EDB9D08A0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163" y="0"/>
            <a:ext cx="55276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261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42988" y="549275"/>
            <a:ext cx="7626350" cy="5903913"/>
          </a:xfrm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333375"/>
            <a:ext cx="8007350" cy="57626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800"/>
              <a:t>Rewrite the sentences in reported speech. Change pronouns and time expressions where necessary.</a:t>
            </a:r>
          </a:p>
          <a:p>
            <a:pPr>
              <a:lnSpc>
                <a:spcPct val="90000"/>
              </a:lnSpc>
            </a:pPr>
            <a:r>
              <a:rPr lang="es-ES" sz="2800"/>
              <a:t>She said, "I am reading."</a:t>
            </a:r>
            <a:br>
              <a:rPr lang="es-ES" sz="2800"/>
            </a:br>
            <a:r>
              <a:rPr lang="es-ES" sz="2800"/>
              <a:t>→ She said that ____________________</a:t>
            </a:r>
          </a:p>
          <a:p>
            <a:pPr>
              <a:lnSpc>
                <a:spcPct val="90000"/>
              </a:lnSpc>
            </a:pPr>
            <a:r>
              <a:rPr lang="es-ES" sz="2800"/>
              <a:t>They said, "We are busy."</a:t>
            </a:r>
            <a:br>
              <a:rPr lang="es-ES" sz="2800"/>
            </a:br>
            <a:r>
              <a:rPr lang="es-ES" sz="2800"/>
              <a:t>→ They said that ___________________</a:t>
            </a:r>
          </a:p>
          <a:p>
            <a:pPr>
              <a:lnSpc>
                <a:spcPct val="90000"/>
              </a:lnSpc>
            </a:pPr>
            <a:r>
              <a:rPr lang="es-ES" sz="2800"/>
              <a:t>He said, "I know a better restaurant."</a:t>
            </a:r>
            <a:br>
              <a:rPr lang="es-ES" sz="2800"/>
            </a:br>
            <a:r>
              <a:rPr lang="es-ES" sz="2800"/>
              <a:t>→ He said that _____________________</a:t>
            </a:r>
          </a:p>
          <a:p>
            <a:pPr>
              <a:lnSpc>
                <a:spcPct val="90000"/>
              </a:lnSpc>
            </a:pPr>
            <a:r>
              <a:rPr lang="es-ES" sz="2800"/>
              <a:t>She said, "I woke up early."</a:t>
            </a:r>
            <a:br>
              <a:rPr lang="es-ES" sz="2800"/>
            </a:br>
            <a:r>
              <a:rPr lang="es-ES" sz="2800"/>
              <a:t>→ She said that ____________________</a:t>
            </a:r>
          </a:p>
          <a:p>
            <a:pPr>
              <a:lnSpc>
                <a:spcPct val="90000"/>
              </a:lnSpc>
            </a:pPr>
            <a:r>
              <a:rPr lang="es-ES" sz="2800"/>
              <a:t>He said, "I will ring her."</a:t>
            </a:r>
            <a:br>
              <a:rPr lang="es-ES" sz="2800"/>
            </a:br>
            <a:r>
              <a:rPr lang="es-ES" sz="2800"/>
              <a:t>→ He said that _____________________</a:t>
            </a:r>
          </a:p>
          <a:p>
            <a:pPr>
              <a:lnSpc>
                <a:spcPct val="90000"/>
              </a:lnSpc>
            </a:pPr>
            <a:endParaRPr lang="es-ES"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as de cristal">
  <a:themeElements>
    <a:clrScheme name="Capas de cristal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Capas de cristal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as de cristal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de cristal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de cristal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de cristal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de cristal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de cristal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de cristal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de cristal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85</TotalTime>
  <Words>490</Words>
  <Application>Microsoft Macintosh PowerPoint</Application>
  <PresentationFormat>Předvádění na obrazovce (4:3)</PresentationFormat>
  <Paragraphs>46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Arial Black</vt:lpstr>
      <vt:lpstr>Wingdings</vt:lpstr>
      <vt:lpstr>Capas de cristal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isem</dc:creator>
  <cp:lastModifiedBy>Alice Lunakova</cp:lastModifiedBy>
  <cp:revision>10</cp:revision>
  <dcterms:created xsi:type="dcterms:W3CDTF">2010-02-21T23:30:04Z</dcterms:created>
  <dcterms:modified xsi:type="dcterms:W3CDTF">2022-11-14T06:00:28Z</dcterms:modified>
</cp:coreProperties>
</file>